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8419" r:id="rId1"/>
  </p:sldMasterIdLst>
  <p:notesMasterIdLst>
    <p:notesMasterId r:id="rId57"/>
  </p:notesMasterIdLst>
  <p:handoutMasterIdLst>
    <p:handoutMasterId r:id="rId58"/>
  </p:handoutMasterIdLst>
  <p:sldIdLst>
    <p:sldId id="262" r:id="rId2"/>
    <p:sldId id="298" r:id="rId3"/>
    <p:sldId id="299" r:id="rId4"/>
    <p:sldId id="263" r:id="rId5"/>
    <p:sldId id="267" r:id="rId6"/>
    <p:sldId id="264" r:id="rId7"/>
    <p:sldId id="268" r:id="rId8"/>
    <p:sldId id="269" r:id="rId9"/>
    <p:sldId id="270" r:id="rId10"/>
    <p:sldId id="283" r:id="rId11"/>
    <p:sldId id="260" r:id="rId12"/>
    <p:sldId id="261" r:id="rId13"/>
    <p:sldId id="275" r:id="rId14"/>
    <p:sldId id="284" r:id="rId15"/>
    <p:sldId id="285" r:id="rId16"/>
    <p:sldId id="287" r:id="rId17"/>
    <p:sldId id="288" r:id="rId18"/>
    <p:sldId id="289" r:id="rId19"/>
    <p:sldId id="257" r:id="rId20"/>
    <p:sldId id="291" r:id="rId21"/>
    <p:sldId id="293" r:id="rId22"/>
    <p:sldId id="294" r:id="rId23"/>
    <p:sldId id="295" r:id="rId24"/>
    <p:sldId id="2147483644" r:id="rId25"/>
    <p:sldId id="276" r:id="rId26"/>
    <p:sldId id="2147483646" r:id="rId27"/>
    <p:sldId id="1658" r:id="rId28"/>
    <p:sldId id="292" r:id="rId29"/>
    <p:sldId id="278" r:id="rId30"/>
    <p:sldId id="279" r:id="rId31"/>
    <p:sldId id="280" r:id="rId32"/>
    <p:sldId id="281" r:id="rId33"/>
    <p:sldId id="2147483647" r:id="rId34"/>
    <p:sldId id="258" r:id="rId35"/>
    <p:sldId id="2147483640" r:id="rId36"/>
    <p:sldId id="2147483639" r:id="rId37"/>
    <p:sldId id="256" r:id="rId38"/>
    <p:sldId id="2147483641" r:id="rId39"/>
    <p:sldId id="282" r:id="rId40"/>
    <p:sldId id="259" r:id="rId41"/>
    <p:sldId id="2147483643" r:id="rId42"/>
    <p:sldId id="2147483642" r:id="rId43"/>
    <p:sldId id="265" r:id="rId44"/>
    <p:sldId id="274" r:id="rId45"/>
    <p:sldId id="273" r:id="rId46"/>
    <p:sldId id="266" r:id="rId47"/>
    <p:sldId id="277" r:id="rId48"/>
    <p:sldId id="271" r:id="rId49"/>
    <p:sldId id="272" r:id="rId50"/>
    <p:sldId id="296" r:id="rId51"/>
    <p:sldId id="286" r:id="rId52"/>
    <p:sldId id="300" r:id="rId53"/>
    <p:sldId id="301" r:id="rId54"/>
    <p:sldId id="297" r:id="rId55"/>
    <p:sldId id="29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C7BFF218-DC71-47DD-9C14-81BF18690AFE}">
          <p14:sldIdLst>
            <p14:sldId id="262"/>
            <p14:sldId id="298"/>
            <p14:sldId id="299"/>
            <p14:sldId id="263"/>
            <p14:sldId id="267"/>
            <p14:sldId id="264"/>
            <p14:sldId id="268"/>
            <p14:sldId id="269"/>
            <p14:sldId id="270"/>
            <p14:sldId id="283"/>
            <p14:sldId id="260"/>
            <p14:sldId id="261"/>
            <p14:sldId id="275"/>
            <p14:sldId id="284"/>
            <p14:sldId id="285"/>
            <p14:sldId id="287"/>
            <p14:sldId id="288"/>
            <p14:sldId id="289"/>
            <p14:sldId id="257"/>
            <p14:sldId id="291"/>
            <p14:sldId id="293"/>
            <p14:sldId id="294"/>
            <p14:sldId id="295"/>
            <p14:sldId id="2147483644"/>
            <p14:sldId id="276"/>
            <p14:sldId id="2147483646"/>
            <p14:sldId id="1658"/>
            <p14:sldId id="292"/>
            <p14:sldId id="278"/>
            <p14:sldId id="279"/>
            <p14:sldId id="280"/>
            <p14:sldId id="281"/>
            <p14:sldId id="2147483647"/>
            <p14:sldId id="258"/>
            <p14:sldId id="2147483640"/>
            <p14:sldId id="2147483639"/>
            <p14:sldId id="256"/>
            <p14:sldId id="2147483641"/>
            <p14:sldId id="282"/>
            <p14:sldId id="259"/>
            <p14:sldId id="2147483643"/>
            <p14:sldId id="2147483642"/>
            <p14:sldId id="265"/>
            <p14:sldId id="274"/>
            <p14:sldId id="273"/>
            <p14:sldId id="266"/>
            <p14:sldId id="277"/>
            <p14:sldId id="271"/>
            <p14:sldId id="272"/>
            <p14:sldId id="296"/>
            <p14:sldId id="286"/>
            <p14:sldId id="300"/>
            <p14:sldId id="301"/>
            <p14:sldId id="297"/>
            <p14:sldId id="290"/>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2CBFB310-F0CC-6356-7DDE-FBAB00044C57}" name="Nick Stillings" initials="NS" userId="S::nickst@microsoft.com::9e57d8e7-4902-42dd-916a-56a66defdf54" providerId="AD"/>
  <p188:author id="{56CB6122-7149-56D5-9967-5FD6C2A71461}" name="Ted Sokolowski" initials="TS" userId="S::tsokolowski@microsoft.com::66a6299d-5135-45aa-8827-cc74d388e288" providerId="AD"/>
  <p188:author id="{42827239-A550-492D-1576-CE1DCACE4914}" name="Daryl Schaal (SYNAXIS CORPORATION)" initials="DS" userId="S::v-darsch@microsoft.com::a951ecaa-969a-4477-a8c9-df0dfa026182" providerId="AD"/>
  <p188:author id="{25603C7F-40F4-31AD-9CDF-58CA4F140E6A}" name="Nydia Cavazos" initials="NC" userId="S::nycavazo@microsoft.com::4f8ab957-8904-40fc-a20a-5e281671e7ca" providerId="AD"/>
  <p188:author id="{09F700AD-65D2-B0D7-3987-ED391EC38F53}" name="Stephanie Medley" initials="SM" userId="Stephanie Medley" providerId="None"/>
  <p188:author id="{8F5B35FE-3BBB-932C-D50E-1A00DD90340D}" name="Stephanie Medley" initials="" userId="S::stmedley@microsoft.com::ddc647fb-f02d-4fd2-8996-f1f39ef892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E971"/>
    <a:srgbClr val="C03BC4"/>
    <a:srgbClr val="9F50C5"/>
    <a:srgbClr val="9756C5"/>
    <a:srgbClr val="8E5CC5"/>
    <a:srgbClr val="8661C5"/>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BCBAB-E103-49C8-A577-7E7825F9E48D}" v="66" dt="2026-04-23T14:21:08.872"/>
    <p1510:client id="{9EFE04D1-24C1-4C76-A27A-41ED1E382E00}" v="445" dt="2026-04-23T14:29:43.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4/23/2026</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00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4AE3D-2FE3-CD42-2C91-A94C546D5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A90D7-1A5A-16EA-4BCD-1FAD043F9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9DBC7-46EF-0E08-8D76-79DB839E3FBB}"/>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A579BD2F-6784-4E34-33FA-2AF6361C0F3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847B90-0EE5-88AF-8AFB-074D1C939B1C}"/>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89C1CBE-866C-DD35-750B-976CD259F07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09A38C9-5C40-610B-4F17-DBDCA982C9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9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B871-A62D-8CED-2844-6CB682506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F4A4D-AF06-B736-22FE-09B0BAD3E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A1188-E34D-B9DB-069F-803379E5C31A}"/>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06AE4D50-713D-454B-B70C-E292B3B875A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2CD611-DE7F-10F2-3368-BE5ED3789A70}"/>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8987E41-8B46-028C-BEE6-84CCB01CCE8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E8BB077-44C6-8A95-475F-5161EBE5BF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80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D244-D3F7-F8F0-2E2C-FF8FCAA54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96364-2156-25DB-6A0D-4187EAF0A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5FB61-84E2-DC7A-DEE6-D46C7407204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403239A-2EE5-76C0-F525-1CA18E3E93E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EEFA8A-1478-33F8-9FDA-6CD4A3CB4F6E}"/>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84B297B-59EA-B356-5399-DF968B8F250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ED3C0F8-E3AC-6402-7E37-5653E3CDA0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78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1797F-A835-0894-070F-2A573ADA0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4FEAF-AED9-9DDF-E123-668825B48F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4744A2-5FFC-A893-2DE6-8AF9A807212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00F649-4423-6184-7889-10AAD2D3C0C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5E645B6-8794-5535-D30E-46EB46B4D0A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E67DC2A-B7E6-7CE2-0467-937D10822B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98A2FDD4-09DF-89E6-850C-F76FEE5E623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82896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EB93A-A1C5-2D20-140B-2A8383F0D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53DD2-2C38-ECAD-A063-3FEEB9664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98226-BD86-D8E5-7064-4E0C6D1F06D4}"/>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EF87D675-3E14-32CF-6F95-7CA9AEBCB77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B46D8C-5E59-7330-69A3-6C6997368C98}"/>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F792E67-BA5C-D6E5-F35A-DB3E31F09B5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41A56C8-8C03-FA24-5285-D237AA7461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752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DFFA6-FA1E-9785-1608-DA5E0BAB7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BF9FE-AEC2-F29C-264A-BA2E377F1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EE9645-10F9-77D7-23D8-D159A6C5B8AD}"/>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1816B3F-FF26-20B8-FBFF-49453059995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84D03AE-17AA-6EAC-4DC5-741F10D76114}"/>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1E414DA-3358-A0C8-F7A0-BA4146AE7F9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D335B39-2CBD-A429-43CD-0C16284D00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441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997F3-D674-664E-3D9E-19AD0B6FE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208E5-B245-BFE0-16BE-61CC78D95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BA43A-D46B-843D-3BD9-75C3BD5A6158}"/>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7548DAB2-5616-2517-0756-746AA61DB130}"/>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1E49D1-1F56-135C-47D1-D2FA32C24D81}"/>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331513B-937E-2EAA-E062-3B79741EB00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E73CD51-75D6-3AA1-EC37-1E063BAB7A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900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4B642-926F-2255-6D85-4B5714E3A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AB2EA-6F26-308F-4958-071533009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CF313-0178-3CB4-2E38-89F816848A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708047-49B1-01CD-4E59-7B493171DA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ECE66-F484-4A9D-BC22-4E5F90184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012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628650"/>
            <a:ext cx="6415088" cy="36083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606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34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329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ECE66-F484-4A9D-BC22-4E5F90184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4772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B2515-8EEA-61BB-78C7-4FFF73F9B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18781-8117-9EFD-BBA8-28CF2FF9C5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C0E0BB-A811-0E27-B5F3-925AEF0E91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509B858-4FFC-51DF-EE22-F4AEBE6A13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ECE66-F484-4A9D-BC22-4E5F90184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242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D3129-AAEC-AF23-2343-0E38D5961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BDC4C-BB0F-850B-FAC3-C531B2A8FF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790E66-6FB3-ECD5-9090-ED3C21D401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a:extLst>
              <a:ext uri="{FF2B5EF4-FFF2-40B4-BE49-F238E27FC236}">
                <a16:creationId xmlns:a16="http://schemas.microsoft.com/office/drawing/2014/main" id="{8D781011-70B5-14F8-523D-3AC8464114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359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161AF-5AFA-CD2F-D9DD-0373706E0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B1C82-EB71-5DB8-1594-C09CE6FC0A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58EF61-BA66-3265-3A26-39C4EB08DA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8744873-C137-2F22-69DA-2D410D269E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ECE66-F484-4A9D-BC22-4E5F90184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222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AE807-4636-286A-9A71-2441AD7BB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F2B87-E670-582F-61BB-5E6FEFF098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8B44A0-6574-6602-4030-22A455529A7E}"/>
              </a:ext>
            </a:extLst>
          </p:cNvPr>
          <p:cNvSpPr>
            <a:spLocks noGrp="1"/>
          </p:cNvSpPr>
          <p:nvPr>
            <p:ph type="body" idx="1"/>
          </p:nvPr>
        </p:nvSpPr>
        <p:spPr/>
        <p:txBody>
          <a:bodyPr/>
          <a:lstStyle/>
          <a:p>
            <a:endParaRPr lang="en-US" sz="1000"/>
          </a:p>
        </p:txBody>
      </p:sp>
      <p:sp>
        <p:nvSpPr>
          <p:cNvPr id="4" name="Slide Number Placeholder 3">
            <a:extLst>
              <a:ext uri="{FF2B5EF4-FFF2-40B4-BE49-F238E27FC236}">
                <a16:creationId xmlns:a16="http://schemas.microsoft.com/office/drawing/2014/main" id="{BA001EEF-89E2-D846-847A-C27C121B3C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1758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08E40-33CE-A940-B203-66F968DDB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8741D-BA62-2926-E627-C64A998D4F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51754B-B9E5-EC3A-CA86-2E7B001DE02F}"/>
              </a:ext>
            </a:extLst>
          </p:cNvPr>
          <p:cNvSpPr>
            <a:spLocks noGrp="1"/>
          </p:cNvSpPr>
          <p:nvPr>
            <p:ph type="body" idx="1"/>
          </p:nvPr>
        </p:nvSpPr>
        <p:spPr/>
        <p:txBody>
          <a:bodyPr/>
          <a:lstStyle/>
          <a:p>
            <a:endParaRPr lang="en-US" sz="1000"/>
          </a:p>
        </p:txBody>
      </p:sp>
      <p:sp>
        <p:nvSpPr>
          <p:cNvPr id="4" name="Slide Number Placeholder 3">
            <a:extLst>
              <a:ext uri="{FF2B5EF4-FFF2-40B4-BE49-F238E27FC236}">
                <a16:creationId xmlns:a16="http://schemas.microsoft.com/office/drawing/2014/main" id="{F345C8A4-67CA-E8FF-B6B3-82EFA3DF59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129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E64B0-1BE8-CD24-BE6D-AD619CBE8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0C644-C53B-C531-16DC-199D8EF0A7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C647B1-5FEC-F262-A7B6-307546D18CB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02AE38F-E7DE-1500-D883-4EA1C938CFE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98E75D51-B0A6-A192-5748-E5620895166C}"/>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B5C0B1-0C0F-9E94-63D0-FD373C32942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9B6DB0F8-B286-F27C-4D58-78B942C100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8058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760D-FEB2-41BD-A3D9-19B8F75A8D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332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760D-FEB2-41BD-A3D9-19B8F75A8D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3326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9CCB0-A4F2-2AF1-34F0-C842522CC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21D1E-0FE1-65CF-7B21-6A2984020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AD77B-52B5-55B1-1409-407403CA42B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AA2C1AA-EEBE-62B3-76D3-3B8BE8E3806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1106627-5F8B-7C93-FDDE-FD0BC2EC27D7}"/>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B9604A3-71E5-0A12-EAA0-4C41A8E320D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D10354-9C75-D098-6781-5399C7A0F7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40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DAE8-5221-1DE1-9E5F-B6F9DB07F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78947-9327-F838-8E2F-11DF392071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C3C629-961B-1B20-B7F3-E85E8C84A7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C68EFE-A451-8C86-A419-BE76404BE5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949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FC71-6203-42AA-1680-ED9CAB704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5AF5D-B2C3-B59A-8927-294E26447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E8EC7-F774-AC9E-1DED-3875DD4BD21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3DDB69A-885E-538D-F87C-DD6B67A2B06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C8180C-EDC1-3CBF-C3E8-CED73C869A62}"/>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48390E4-6ED2-C2CC-758B-772B63F7CBB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2C3A3D-453E-57B5-5B5B-6CD9E1AA29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359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2026-04-23 10:07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107000"/>
              </a:lnSpc>
              <a:buFont typeface="Symbol" panose="05050102010706020507" pitchFamily="18" charset="2"/>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2026-04-23 10:07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968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31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E050-D11F-9544-D0D1-5FB677EF9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A53DB-8411-29CE-49A8-AED15C117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FD6CD-8808-E66A-218B-240A72EFEB1B}"/>
              </a:ext>
            </a:extLst>
          </p:cNvPr>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a:extLst>
              <a:ext uri="{FF2B5EF4-FFF2-40B4-BE49-F238E27FC236}">
                <a16:creationId xmlns:a16="http://schemas.microsoft.com/office/drawing/2014/main" id="{D73E384F-382A-AFC4-F1CD-8544A36653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B324BF0-1329-E90B-D6CD-0FD5763A502A}"/>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D936FB2A-2340-4815-35BE-E6DA7B0B56B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2026-04-23 10:07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B82BB072-73D2-50AE-3A20-C1B2AA9458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2471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17BB7-9EDF-A89D-7562-D61A92A80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69225-4CF7-11B8-6F5C-97E343FD3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DAC6B-2CFF-F5CA-E499-3CC0BE64C808}"/>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755EDB0-6FA6-8E8B-45B4-F6C23D299426}"/>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B7508E-1754-476B-6917-FF00542878C2}"/>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25362D7-9AE8-D251-94AC-5FFAF2E544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10:21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F3EFBE-464E-3EA6-D779-CBAA375A5E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527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DBC5-1FDC-9DF9-19D4-98D8B300B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F8460-E87E-7AAF-88C3-23550A249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D9427-4A19-1063-182E-66169FCA43C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E9F629E1-B6B7-380F-E5C4-E54A4B8826B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A074FB-1C3F-56ED-8E6B-F41D24652590}"/>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D4A21DE-C40E-6FD7-D852-D7F376F5379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10:21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1AAAAEC-C331-19F1-87CB-C50522EE7A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847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4D857-D2AF-E8A9-9998-5483FFEB4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A835C-9B0A-97DC-C835-4D0A27B58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8A809-CBA0-17B2-C4CE-BF6F806595A4}"/>
              </a:ext>
            </a:extLst>
          </p:cNvPr>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a:extLst>
              <a:ext uri="{FF2B5EF4-FFF2-40B4-BE49-F238E27FC236}">
                <a16:creationId xmlns:a16="http://schemas.microsoft.com/office/drawing/2014/main" id="{953F4FC0-EF46-1EAF-B391-4C59B70C9F6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4342005C-14D5-9622-ACCA-ECE2CC367A22}"/>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586F0BA8-1C4E-3987-CB58-17BB9E413D6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2026-04-23 10:07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41B8D807-E4A7-6E94-3F4D-2FF94C246B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4558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4883C-564F-403A-9923-1627F7CF58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5777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DCD8-7D1E-64FA-B1BE-A63F1052E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17398-A7A9-F03C-8360-8D9421AE3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98440-62DF-05A0-C569-3D56DDB9A7BD}"/>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24ADEAC5-F8CD-92B0-567F-9F0A22798C46}"/>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1D41C4-E4F3-AB74-84F8-DF55E03BA301}"/>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FC9BB60-1F59-7A78-D6F0-743EB1EAE04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566AE5A-7191-1AAC-CD49-63471484F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8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7178-D694-940D-9C3A-4E5443155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B2D6C-BAA8-DE7A-F0ED-6633196D2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7CE24-1696-4E36-3DED-F728885A0D62}"/>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431FC88-D2DA-4601-C063-F9154330261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55159A-4D77-D12C-2593-671BE0E91907}"/>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7CC1F96-88D1-11A0-9418-428A497D50F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FA12CC-FA93-E4EA-8D52-EFA0833455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5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70052-BFBA-2298-6180-D06BF7F56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72B51-0AAB-11A3-2395-9F7735746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AFB80-B6A8-314A-14C3-720AF00AA50D}"/>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76187FDE-41F4-7D50-724F-481C1A570A5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3B457D-28CC-E45C-1D9E-848D92CDEDC0}"/>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B20DAFF-E5C2-87B8-BDAD-732B606147F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1F31207-3A66-FF30-FBD7-3A162341DB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33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7178-D694-940D-9C3A-4E5443155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B2D6C-BAA8-DE7A-F0ED-6633196D2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7CE24-1696-4E36-3DED-F728885A0D62}"/>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431FC88-D2DA-4601-C063-F9154330261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55159A-4D77-D12C-2593-671BE0E91907}"/>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7CC1F96-88D1-11A0-9418-428A497D50F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FA12CC-FA93-E4EA-8D52-EFA0833455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5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D2CC-844C-0A2E-129D-D66462D67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3731A-FF49-D88A-43B6-3D7F7AB7C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3270B-52C1-4F32-97B7-5C3B5D829344}"/>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C65BFB84-D463-5902-A053-093A56E741B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5E1B4F-32AB-811E-E5AA-99CFD22CD594}"/>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panose="020F050202020403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77BD9D7-A274-6382-D008-F0CFE780178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1ACAC-9355-415D-9B94-950A2C11992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4/23/2026 10:07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C039EC1-1EFA-1DC2-6A5C-524ADF29BB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458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of a company&#10;&#10;Description automatically generated">
            <a:extLst>
              <a:ext uri="{FF2B5EF4-FFF2-40B4-BE49-F238E27FC236}">
                <a16:creationId xmlns:a16="http://schemas.microsoft.com/office/drawing/2014/main" id="{C59F7E7E-633F-C363-1EB4-5EB18E743D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9"/>
            <a:ext cx="1454782" cy="343851"/>
          </a:xfrm>
          <a:prstGeom prst="rect">
            <a:avLst/>
          </a:prstGeom>
        </p:spPr>
      </p:pic>
    </p:spTree>
    <p:extLst>
      <p:ext uri="{BB962C8B-B14F-4D97-AF65-F5344CB8AC3E}">
        <p14:creationId xmlns:p14="http://schemas.microsoft.com/office/powerpoint/2010/main" val="1810505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4314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256124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61"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350779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7879028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8291822-AA1D-7DB3-42FB-B20AE617C2D9}"/>
              </a:ext>
            </a:extLst>
          </p:cNvPr>
          <p:cNvGraphicFramePr>
            <a:graphicFrameLocks/>
          </p:cNvGraphicFramePr>
          <p:nvPr userDrawn="1">
            <p:custDataLst>
              <p:tags r:id="rId7"/>
            </p:custDataLst>
            <p:extLst>
              <p:ext uri="{D42A27DB-BD31-4B8C-83A1-F6EECF244321}">
                <p14:modId xmlns:p14="http://schemas.microsoft.com/office/powerpoint/2010/main" val="3422903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25" imgH="424" progId="TCLayout.ActiveDocument.1">
                  <p:embed/>
                </p:oleObj>
              </mc:Choice>
              <mc:Fallback>
                <p:oleObj name="think-cell Slide" r:id="rId8" imgW="425" imgH="424" progId="TCLayout.ActiveDocument.1">
                  <p:embed/>
                  <p:pic>
                    <p:nvPicPr>
                      <p:cNvPr id="5" name="think-cell data - do not delete" hidden="1">
                        <a:extLst>
                          <a:ext uri="{FF2B5EF4-FFF2-40B4-BE49-F238E27FC236}">
                            <a16:creationId xmlns:a16="http://schemas.microsoft.com/office/drawing/2014/main" id="{E8291822-AA1D-7DB3-42FB-B20AE617C2D9}"/>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886814994"/>
      </p:ext>
    </p:extLst>
  </p:cSld>
  <p:clrMap bg1="lt1" tx1="dk1" bg2="lt2" tx2="dk2" accent1="accent1" accent2="accent2" accent3="accent3" accent4="accent4" accent5="accent5" accent6="accent6" hlink="hlink" folHlink="folHlink"/>
  <p:sldLayoutIdLst>
    <p:sldLayoutId id="2147498420" r:id="rId1"/>
    <p:sldLayoutId id="2147498421" r:id="rId2"/>
    <p:sldLayoutId id="2147498422" r:id="rId3"/>
    <p:sldLayoutId id="2147498423" r:id="rId4"/>
    <p:sldLayoutId id="2147498424" r:id="rId5"/>
  </p:sldLayoutIdLst>
  <p:transition>
    <p:fade/>
  </p:transition>
  <p:hf hdr="0" ftr="0" dt="0"/>
  <p:txStyles>
    <p:titleStyle>
      <a:lvl1pPr algn="l" defTabSz="932761"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61" rtl="0" eaLnBrk="1" latinLnBrk="0" hangingPunct="1">
        <a:defRPr sz="1800" kern="1200">
          <a:solidFill>
            <a:schemeClr val="tx1"/>
          </a:solidFill>
          <a:latin typeface="+mn-lt"/>
          <a:ea typeface="+mn-ea"/>
          <a:cs typeface="+mn-cs"/>
        </a:defRPr>
      </a:lvl1pPr>
      <a:lvl2pPr marL="466380" algn="l" defTabSz="932761" rtl="0" eaLnBrk="1" latinLnBrk="0" hangingPunct="1">
        <a:defRPr sz="1800" kern="1200">
          <a:solidFill>
            <a:schemeClr val="tx1"/>
          </a:solidFill>
          <a:latin typeface="+mn-lt"/>
          <a:ea typeface="+mn-ea"/>
          <a:cs typeface="+mn-cs"/>
        </a:defRPr>
      </a:lvl2pPr>
      <a:lvl3pPr marL="932761" algn="l" defTabSz="932761" rtl="0" eaLnBrk="1" latinLnBrk="0" hangingPunct="1">
        <a:defRPr sz="1800" kern="1200">
          <a:solidFill>
            <a:schemeClr val="tx1"/>
          </a:solidFill>
          <a:latin typeface="+mn-lt"/>
          <a:ea typeface="+mn-ea"/>
          <a:cs typeface="+mn-cs"/>
        </a:defRPr>
      </a:lvl3pPr>
      <a:lvl4pPr marL="1399141" algn="l" defTabSz="932761" rtl="0" eaLnBrk="1" latinLnBrk="0" hangingPunct="1">
        <a:defRPr sz="1800" kern="1200">
          <a:solidFill>
            <a:schemeClr val="tx1"/>
          </a:solidFill>
          <a:latin typeface="+mn-lt"/>
          <a:ea typeface="+mn-ea"/>
          <a:cs typeface="+mn-cs"/>
        </a:defRPr>
      </a:lvl4pPr>
      <a:lvl5pPr marL="1865521" algn="l" defTabSz="932761" rtl="0" eaLnBrk="1" latinLnBrk="0" hangingPunct="1">
        <a:defRPr sz="1800" kern="1200">
          <a:solidFill>
            <a:schemeClr val="tx1"/>
          </a:solidFill>
          <a:latin typeface="+mn-lt"/>
          <a:ea typeface="+mn-ea"/>
          <a:cs typeface="+mn-cs"/>
        </a:defRPr>
      </a:lvl5pPr>
      <a:lvl6pPr marL="2331903" algn="l" defTabSz="932761" rtl="0" eaLnBrk="1" latinLnBrk="0" hangingPunct="1">
        <a:defRPr sz="1800" kern="1200">
          <a:solidFill>
            <a:schemeClr val="tx1"/>
          </a:solidFill>
          <a:latin typeface="+mn-lt"/>
          <a:ea typeface="+mn-ea"/>
          <a:cs typeface="+mn-cs"/>
        </a:defRPr>
      </a:lvl6pPr>
      <a:lvl7pPr marL="2798282" algn="l" defTabSz="932761" rtl="0" eaLnBrk="1" latinLnBrk="0" hangingPunct="1">
        <a:defRPr sz="1800" kern="1200">
          <a:solidFill>
            <a:schemeClr val="tx1"/>
          </a:solidFill>
          <a:latin typeface="+mn-lt"/>
          <a:ea typeface="+mn-ea"/>
          <a:cs typeface="+mn-cs"/>
        </a:defRPr>
      </a:lvl7pPr>
      <a:lvl8pPr marL="3264662" algn="l" defTabSz="932761" rtl="0" eaLnBrk="1" latinLnBrk="0" hangingPunct="1">
        <a:defRPr sz="1800" kern="1200">
          <a:solidFill>
            <a:schemeClr val="tx1"/>
          </a:solidFill>
          <a:latin typeface="+mn-lt"/>
          <a:ea typeface="+mn-ea"/>
          <a:cs typeface="+mn-cs"/>
        </a:defRPr>
      </a:lvl8pPr>
      <a:lvl9pPr marL="3731044" algn="l" defTabSz="93276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ManagerOnboardingTemplates" TargetMode="External"/><Relationship Id="rId13" Type="http://schemas.openxmlformats.org/officeDocument/2006/relationships/slide" Target="slide44.xml"/><Relationship Id="rId18" Type="http://schemas.openxmlformats.org/officeDocument/2006/relationships/slide" Target="slide48.xml"/><Relationship Id="rId3" Type="http://schemas.openxmlformats.org/officeDocument/2006/relationships/image" Target="../media/image14.png"/><Relationship Id="rId21" Type="http://schemas.openxmlformats.org/officeDocument/2006/relationships/image" Target="../media/image16.png"/><Relationship Id="rId7" Type="http://schemas.openxmlformats.org/officeDocument/2006/relationships/hyperlink" Target="https://aka.ms/Copilot/UserOnboardingTemplates" TargetMode="External"/><Relationship Id="rId12" Type="http://schemas.openxmlformats.org/officeDocument/2006/relationships/hyperlink" Target="https://www.microsoft.com/microsoft-365-copilot/learn-copilot-today?ocid=cmmjvg8qlb7#watch-now-1" TargetMode="External"/><Relationship Id="rId17" Type="http://schemas.openxmlformats.org/officeDocument/2006/relationships/hyperlink" Target="https://learn.microsoft.com/microsoft-365/admin/misc/organizational-messages-microsoft-365?view=o365-worldwide" TargetMode="External"/><Relationship Id="rId2" Type="http://schemas.openxmlformats.org/officeDocument/2006/relationships/notesSlide" Target="../notesSlides/notesSlide8.xml"/><Relationship Id="rId16" Type="http://schemas.openxmlformats.org/officeDocument/2006/relationships/hyperlink" Target="https://m365accelerator.microsoft.com/microsoft-365-copilot" TargetMode="External"/><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aka.ms/Copilot/LaunchDayKit" TargetMode="External"/><Relationship Id="rId11" Type="http://schemas.openxmlformats.org/officeDocument/2006/relationships/hyperlink" Target="https://aka.ms/Copilot/Promptathon" TargetMode="External"/><Relationship Id="rId5" Type="http://schemas.openxmlformats.org/officeDocument/2006/relationships/slide" Target="slide41.xml"/><Relationship Id="rId15" Type="http://schemas.openxmlformats.org/officeDocument/2006/relationships/hyperlink" Target="https://learn.microsoft.com/copilot/microsoft-365/microsoft-365-copilot-setup" TargetMode="External"/><Relationship Id="rId23" Type="http://schemas.openxmlformats.org/officeDocument/2006/relationships/image" Target="../media/image18.png"/><Relationship Id="rId10" Type="http://schemas.openxmlformats.org/officeDocument/2006/relationships/hyperlink" Target="https://aka.ms/ABS1PAgentsEXT" TargetMode="External"/><Relationship Id="rId19" Type="http://schemas.openxmlformats.org/officeDocument/2006/relationships/slide" Target="slide49.xml"/><Relationship Id="rId4" Type="http://schemas.openxmlformats.org/officeDocument/2006/relationships/hyperlink" Target="https://learn.microsoft.com/en-us/copilot/microsoft-365/copilot-control-system/measurement-reporting" TargetMode="External"/><Relationship Id="rId9" Type="http://schemas.openxmlformats.org/officeDocument/2006/relationships/slide" Target="slide31.xml"/><Relationship Id="rId14" Type="http://schemas.openxmlformats.org/officeDocument/2006/relationships/slide" Target="slide46.xml"/><Relationship Id="rId2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hyperlink" Target="https://learn.microsoft.com/microsoft-365/admin/activity-reports/microsoft-365-copilot-usage?view=o365-worldwid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adoption.microsoft.com/files/copilot/adoption-kit/Champion-feedback-guidance.docx" TargetMode="External"/><Relationship Id="rId11" Type="http://schemas.openxmlformats.org/officeDocument/2006/relationships/image" Target="../media/image18.png"/><Relationship Id="rId5" Type="http://schemas.openxmlformats.org/officeDocument/2006/relationships/slide" Target="slide51.xml"/><Relationship Id="rId10" Type="http://schemas.openxmlformats.org/officeDocument/2006/relationships/image" Target="../media/image17.png"/><Relationship Id="rId4" Type="http://schemas.openxmlformats.org/officeDocument/2006/relationships/hyperlink" Target="https/aka.ms/AgentSuccessKit" TargetMode="Externa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sv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hyperlink" Target="https://microsoft.github.io/m365-agent-templates/" TargetMode="External"/><Relationship Id="rId3" Type="http://schemas.openxmlformats.org/officeDocument/2006/relationships/image" Target="../media/image14.png"/><Relationship Id="rId7" Type="http://schemas.openxmlformats.org/officeDocument/2006/relationships/hyperlink" Target="https://copilot.cloud.microsoft/prompts" TargetMode="External"/><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doption.microsoft.com/files/copilot/adoption-kit/Why-storytelling-matters-infographic.pptx" TargetMode="External"/><Relationship Id="rId11" Type="http://schemas.openxmlformats.org/officeDocument/2006/relationships/image" Target="../media/image17.png"/><Relationship Id="rId5" Type="http://schemas.openxmlformats.org/officeDocument/2006/relationships/slide" Target="slide46.xml"/><Relationship Id="rId10" Type="http://schemas.openxmlformats.org/officeDocument/2006/relationships/image" Target="../media/image16.png"/><Relationship Id="rId4" Type="http://schemas.openxmlformats.org/officeDocument/2006/relationships/slide" Target="slide53.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hyperlink" Target="https://partner.microsoft.com/en-US/partnership/find-a-partner#tab-5" TargetMode="External"/><Relationship Id="rId3" Type="http://schemas.openxmlformats.org/officeDocument/2006/relationships/image" Target="../media/image19.svg"/><Relationship Id="rId7" Type="http://schemas.openxmlformats.org/officeDocument/2006/relationships/image" Target="../media/image22.svg"/><Relationship Id="rId12" Type="http://schemas.openxmlformats.org/officeDocument/2006/relationships/hyperlink" Target="https://www.microsoft.com/microsoft-unified?msockid=37bfc8b260486a8122a0dde861396b9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hyperlink" Target="https://aka.ms/fasttrack" TargetMode="External"/><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svg"/><Relationship Id="rId9" Type="http://schemas.openxmlformats.org/officeDocument/2006/relationships/hyperlink" Target="https://www.microsoft.com/fasttrack/microsoft-365?msockid=37bfc8b260486a8122a0dde861396b98" TargetMode="External"/><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9.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adoption.microsoft.com/ai-agents/success-ki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adoption.microsoft.com/copilot/user-engagement-tools-and-templates/" TargetMode="External"/><Relationship Id="rId5" Type="http://schemas.openxmlformats.org/officeDocument/2006/relationships/hyperlink" Target="https://aka.ms/CopilotChatSuccessKit" TargetMode="External"/><Relationship Id="rId4" Type="http://schemas.openxmlformats.org/officeDocument/2006/relationships/hyperlink" Target="https://adoption.microsoft.com/copilot/success-ki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microsoft.com/insidetrack/blog/deploying-microsoft-365-copilot-in-five-chapters/?msockid=37bfc8b260486a8122a0dde861396b9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adoption.microsoft.com/files/copilot/applying-ai-at-scale-whitepaper.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UserEnablementGuid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doption.microsoft.com/files/copilot/adoption-kit/How-to-engage-with-Executives-for-sponsorship.ppt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ka.ms/eBook/StateofAIChangeReadines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microsoft.com/microsoft-365-copilot/learn-copilot-today?ocid=cmmjvg8qlb7#watch-now-1" TargetMode="External"/><Relationship Id="rId13" Type="http://schemas.openxmlformats.org/officeDocument/2006/relationships/hyperlink" Target="https://learn.microsoft.com/services-hub/unified/learning-on-demand/" TargetMode="External"/><Relationship Id="rId3" Type="http://schemas.openxmlformats.org/officeDocument/2006/relationships/hyperlink" Target="https://aka.ms/learnfororgs" TargetMode="External"/><Relationship Id="rId7" Type="http://schemas.openxmlformats.org/officeDocument/2006/relationships/hyperlink" Target="https://learn.microsoft.com/viva/learning/academy-copilot" TargetMode="External"/><Relationship Id="rId12" Type="http://schemas.openxmlformats.org/officeDocument/2006/relationships/hyperlink" Target="https://learn.microsoft.com/training/organizatio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learn.microsoft.com/training/modules/agents-copilot-chat/" TargetMode="External"/><Relationship Id="rId11" Type="http://schemas.openxmlformats.org/officeDocument/2006/relationships/hyperlink" Target="https://www.microsoft.com/events/search-catalog?filters=delivery-language%3Aenglish%2Cproduct%3Amicrosoft-copilot&amp;scenario=events" TargetMode="External"/><Relationship Id="rId5" Type="http://schemas.openxmlformats.org/officeDocument/2006/relationships/hyperlink" Target="https://learn.microsoft.com/training/courses/ms-4023" TargetMode="External"/><Relationship Id="rId10" Type="http://schemas.openxmlformats.org/officeDocument/2006/relationships/hyperlink" Target="https://adoption.microsoft.com/customer-hub/" TargetMode="External"/><Relationship Id="rId4" Type="http://schemas.openxmlformats.org/officeDocument/2006/relationships/hyperlink" Target="https://learn.microsoft.com/copilot/" TargetMode="External"/><Relationship Id="rId9" Type="http://schemas.openxmlformats.org/officeDocument/2006/relationships/hyperlink" Target="https://techcommunity.microsoft.com/blog/microsoft365copilotblog/how-the-great-copilot-journey-helps-drive-copilot-usage/4443572" TargetMode="External"/><Relationship Id="rId14" Type="http://schemas.openxmlformats.org/officeDocument/2006/relationships/hyperlink" Target="https://learn.microsoft.com/services-hub/emails/learnin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learn.microsoft.com/en-us/training/modules/empower-workforce-copilot-sales/" TargetMode="External"/><Relationship Id="rId13" Type="http://schemas.openxmlformats.org/officeDocument/2006/relationships/hyperlink" Target="https://learn.microsoft.com/en-us/training/modules/empower-workforce-copilot-operations/" TargetMode="External"/><Relationship Id="rId3" Type="http://schemas.openxmlformats.org/officeDocument/2006/relationships/hyperlink" Target="https://learn.microsoft.com/training/courses/ms-4023" TargetMode="External"/><Relationship Id="rId7" Type="http://schemas.openxmlformats.org/officeDocument/2006/relationships/hyperlink" Target="https://learn.microsoft.com/en-us/training/modules/empower-workforce-copilot-executives/" TargetMode="External"/><Relationship Id="rId12" Type="http://schemas.openxmlformats.org/officeDocument/2006/relationships/hyperlink" Target="https://learn.microsoft.com/en-us/training/modules/empower-workforce-copilot-hr/" TargetMode="External"/><Relationship Id="rId2" Type="http://schemas.openxmlformats.org/officeDocument/2006/relationships/notesSlide" Target="../notesSlides/notesSlide23.xml"/><Relationship Id="rId16" Type="http://schemas.openxmlformats.org/officeDocument/2006/relationships/hyperlink" Target="https://learn.microsoft.com/en-us/training/modules/empower-workforce-microsoft-365-copilot-legal-use-case/" TargetMode="External"/><Relationship Id="rId1" Type="http://schemas.openxmlformats.org/officeDocument/2006/relationships/slideLayout" Target="../slideLayouts/slideLayout2.xml"/><Relationship Id="rId6" Type="http://schemas.openxmlformats.org/officeDocument/2006/relationships/hyperlink" Target="https://learn.microsoft.com/training/courses/ms-4018" TargetMode="External"/><Relationship Id="rId11" Type="http://schemas.openxmlformats.org/officeDocument/2006/relationships/hyperlink" Target="https://learn.microsoft.com/en-us/training/modules/empower-workforce-copilot-finance/" TargetMode="External"/><Relationship Id="rId5" Type="http://schemas.openxmlformats.org/officeDocument/2006/relationships/hyperlink" Target="https://learn.microsoft.com/training/courses/ms-4019" TargetMode="External"/><Relationship Id="rId15" Type="http://schemas.openxmlformats.org/officeDocument/2006/relationships/hyperlink" Target="https://learn.microsoft.com/en-us/training/modules/empower-workforce-microsoft-365-copilot-customer-service-use-case/" TargetMode="External"/><Relationship Id="rId10" Type="http://schemas.openxmlformats.org/officeDocument/2006/relationships/hyperlink" Target="https://learn.microsoft.com/en-us/training/modules/empower-workforce-copilot-marketing/" TargetMode="External"/><Relationship Id="rId4" Type="http://schemas.openxmlformats.org/officeDocument/2006/relationships/hyperlink" Target="https://learn.microsoft.com/training/courses/ai-3025" TargetMode="External"/><Relationship Id="rId9" Type="http://schemas.openxmlformats.org/officeDocument/2006/relationships/hyperlink" Target="https://learn.microsoft.com/en-us/training/modules/enhance-prompting-copilot-it/" TargetMode="External"/><Relationship Id="rId14" Type="http://schemas.openxmlformats.org/officeDocument/2006/relationships/hyperlink" Target="https://learn.microsoft.com/en-us/training/modules/empower-workforce-microsoft-365-copilot-communications-use-cas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35.xml.rels><?xml version="1.0" encoding="UTF-8" standalone="yes"?>
<Relationships xmlns="http://schemas.openxmlformats.org/package/2006/relationships"><Relationship Id="rId8" Type="http://schemas.openxmlformats.org/officeDocument/2006/relationships/hyperlink" Target="https://adoption.microsoft.com/files/copilot/adoption-kit/Strategy-deck.pptx" TargetMode="External"/><Relationship Id="rId3" Type="http://schemas.openxmlformats.org/officeDocument/2006/relationships/image" Target="../media/image29.svg"/><Relationship Id="rId7" Type="http://schemas.openxmlformats.org/officeDocument/2006/relationships/hyperlink" Target="https://adoption.microsoft.com/files/copilot/adoption-kit/Copilot-Champions-Program-Guidance.ppt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adoption.microsoft.com/files/copilot/adoption-kit/Champion-feedback-guidance.docx" TargetMode="External"/><Relationship Id="rId5" Type="http://schemas.openxmlformats.org/officeDocument/2006/relationships/hyperlink" Target="https://www.microsoft.com/insidetrack/blog/driving-copilot-for-microsoft-365-adoption-with-our-copilot-champs-community/" TargetMode="External"/><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hyperlink" Target="https://www.microsoft.com/insidetrack/blog/unlocking-the-value-of-microsoft-365-copilot-at-microsof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microsoft.com/insidetrack/blog/measuring-the-impact-of-microsoft-365-copilot-and-ai-at-microsoft/"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hyperlink" Target="https://m365accelerator.microsoft.com/microsoft-365-copilot" TargetMode="External"/><Relationship Id="rId3" Type="http://schemas.openxmlformats.org/officeDocument/2006/relationships/image" Target="../media/image32.png"/><Relationship Id="rId21" Type="http://schemas.openxmlformats.org/officeDocument/2006/relationships/image" Target="../media/image44.svg"/><Relationship Id="rId7" Type="http://schemas.openxmlformats.org/officeDocument/2006/relationships/image" Target="../media/image36.svg"/><Relationship Id="rId12" Type="http://schemas.openxmlformats.org/officeDocument/2006/relationships/image" Target="../media/image41.svg"/><Relationship Id="rId17" Type="http://schemas.openxmlformats.org/officeDocument/2006/relationships/hyperlink" Target="https://learn.microsoft.com/copilot/microsoft-365/microsoft-365-copilot-setup" TargetMode="External"/><Relationship Id="rId2" Type="http://schemas.openxmlformats.org/officeDocument/2006/relationships/notesSlide" Target="../notesSlides/notesSlide27.xml"/><Relationship Id="rId16" Type="http://schemas.openxmlformats.org/officeDocument/2006/relationships/hyperlink" Target="https://learn.microsoft.com/copilot/microsoft-365/copilot-control-system/management-controls" TargetMode="External"/><Relationship Id="rId20"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hyperlink" Target="https://learn.microsoft.com/copilot/microsoft-365/copilot-control-system/security-governance" TargetMode="External"/><Relationship Id="rId10" Type="http://schemas.openxmlformats.org/officeDocument/2006/relationships/image" Target="../media/image39.svg"/><Relationship Id="rId19" Type="http://schemas.openxmlformats.org/officeDocument/2006/relationships/hyperlink" Target="https://learn.microsoft.com/copilot/microsoft-365/copilot-control-system/measurement-reporting" TargetMode="External"/><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hyperlink" Target="https://learn.microsoft.com/copilot/microsoft-365/secure-govern-copilot-foundational-deployment-guidanc" TargetMode="External"/><Relationship Id="rId22" Type="http://schemas.openxmlformats.org/officeDocument/2006/relationships/image" Target="../media/image45.svg"/></Relationships>
</file>

<file path=ppt/slides/_rels/slide39.xml.rels><?xml version="1.0" encoding="UTF-8" standalone="yes"?>
<Relationships xmlns="http://schemas.openxmlformats.org/package/2006/relationships"><Relationship Id="rId8" Type="http://schemas.openxmlformats.org/officeDocument/2006/relationships/hyperlink" Target="https://m365copilot.com/" TargetMode="External"/><Relationship Id="rId3" Type="http://schemas.openxmlformats.org/officeDocument/2006/relationships/image" Target="../media/image32.png"/><Relationship Id="rId7" Type="http://schemas.openxmlformats.org/officeDocument/2006/relationships/hyperlink" Target="https://learn.microsoft.com/copilot/microsoft-365/manage-public-web-access#controls-available-to-manage-web-search"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learn.microsoft.com/copilot/microsoft-365/pin-copilot" TargetMode="External"/><Relationship Id="rId5" Type="http://schemas.openxmlformats.org/officeDocument/2006/relationships/image" Target="../media/image3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slide" Target="slide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aka.ms/GreatCopilotJourney" TargetMode="External"/><Relationship Id="rId13" Type="http://schemas.openxmlformats.org/officeDocument/2006/relationships/hyperlink" Target="https://aka.ms/M356_Copilot_PromptPack_for_Sales" TargetMode="External"/><Relationship Id="rId18" Type="http://schemas.openxmlformats.org/officeDocument/2006/relationships/hyperlink" Target="https://aka.ms/Copilot/ExcelGetStarted" TargetMode="External"/><Relationship Id="rId26" Type="http://schemas.openxmlformats.org/officeDocument/2006/relationships/hyperlink" Target="https://adoption.microsoft.com/files/customer-hub/customer-hub_analyst-deep-dive.pptx" TargetMode="External"/><Relationship Id="rId3" Type="http://schemas.openxmlformats.org/officeDocument/2006/relationships/image" Target="../media/image14.png"/><Relationship Id="rId21" Type="http://schemas.openxmlformats.org/officeDocument/2006/relationships/hyperlink" Target="https://aka.ms/Copilot/TeamsGetStarted" TargetMode="External"/><Relationship Id="rId7" Type="http://schemas.openxmlformats.org/officeDocument/2006/relationships/hyperlink" Target="https://aka.ms/Copilot/Promptathon" TargetMode="External"/><Relationship Id="rId12" Type="http://schemas.openxmlformats.org/officeDocument/2006/relationships/hyperlink" Target="https://aka.ms/CopilotExperienceGuide" TargetMode="External"/><Relationship Id="rId17" Type="http://schemas.openxmlformats.org/officeDocument/2006/relationships/hyperlink" Target="https://aka.ms/Copilot/GetStartedCopilotApp" TargetMode="External"/><Relationship Id="rId25" Type="http://schemas.openxmlformats.org/officeDocument/2006/relationships/hyperlink" Target="https://adoption.microsoft.com/files/customer-hub/Customer-Hub_Agent-Builder-demos.pptx" TargetMode="External"/><Relationship Id="rId2" Type="http://schemas.openxmlformats.org/officeDocument/2006/relationships/notesSlide" Target="../notesSlides/notesSlide29.xml"/><Relationship Id="rId16" Type="http://schemas.openxmlformats.org/officeDocument/2006/relationships/hyperlink" Target="https://aka.ms/Copilot/QuickStartGuide" TargetMode="External"/><Relationship Id="rId20" Type="http://schemas.openxmlformats.org/officeDocument/2006/relationships/hyperlink" Target="https://aka.ms/Copilot/PPTGetStarted" TargetMode="External"/><Relationship Id="rId29" Type="http://schemas.openxmlformats.org/officeDocument/2006/relationships/hyperlink" Target="https://adoption.microsoft.com/files/copilot/FrontierProductScenarios.pdf" TargetMode="External"/><Relationship Id="rId1" Type="http://schemas.openxmlformats.org/officeDocument/2006/relationships/slideLayout" Target="../slideLayouts/slideLayout2.xml"/><Relationship Id="rId6" Type="http://schemas.openxmlformats.org/officeDocument/2006/relationships/hyperlink" Target="https://aka.ms/Copilot/DigitalSwag" TargetMode="External"/><Relationship Id="rId11" Type="http://schemas.openxmlformats.org/officeDocument/2006/relationships/hyperlink" Target="https://aka.ms/Copilot/Top10TryFirst" TargetMode="External"/><Relationship Id="rId24" Type="http://schemas.openxmlformats.org/officeDocument/2006/relationships/hyperlink" Target="https://adoption.microsoft.com/files/agents/AgentOverviewGuide.pptx" TargetMode="External"/><Relationship Id="rId5" Type="http://schemas.openxmlformats.org/officeDocument/2006/relationships/hyperlink" Target="https://aka.ms/Copilot/UserOnboardingTemplates" TargetMode="External"/><Relationship Id="rId15" Type="http://schemas.openxmlformats.org/officeDocument/2006/relationships/hyperlink" Target="https://aka.ms/M356_Copilot_PromptPack_for_CustomerService" TargetMode="External"/><Relationship Id="rId23" Type="http://schemas.openxmlformats.org/officeDocument/2006/relationships/hyperlink" Target="https://adoption.microsoft.com/files/copilot/analystresearcheroverviewdeck.pptx" TargetMode="External"/><Relationship Id="rId28" Type="http://schemas.openxmlformats.org/officeDocument/2006/relationships/hyperlink" Target="https://adoption-dev.azurewebsites.net/scenario-library" TargetMode="External"/><Relationship Id="rId10" Type="http://schemas.openxmlformats.org/officeDocument/2006/relationships/hyperlink" Target="https://adoption.microsoft.com/files/copilot/CopilotScavengerHuntActivity.pptx" TargetMode="External"/><Relationship Id="rId19" Type="http://schemas.openxmlformats.org/officeDocument/2006/relationships/hyperlink" Target="https://aka.ms/Copilot/WordGetStarted" TargetMode="External"/><Relationship Id="rId4" Type="http://schemas.openxmlformats.org/officeDocument/2006/relationships/hyperlink" Target="https://aka.ms/Copilot/LaunchDayKit" TargetMode="External"/><Relationship Id="rId9" Type="http://schemas.openxmlformats.org/officeDocument/2006/relationships/hyperlink" Target="https://aka.ms/Copilot/VirtualSkillingEventFramework" TargetMode="External"/><Relationship Id="rId14" Type="http://schemas.openxmlformats.org/officeDocument/2006/relationships/hyperlink" Target="https://aka.ms/M356_Copilot_PromptPack_for_Marketing" TargetMode="External"/><Relationship Id="rId22" Type="http://schemas.openxmlformats.org/officeDocument/2006/relationships/hyperlink" Target="https://aka.ms/Copilot/AgentsGetStarted" TargetMode="External"/><Relationship Id="rId27" Type="http://schemas.openxmlformats.org/officeDocument/2006/relationships/hyperlink" Target="https://adoption.microsoft.com/files/customer-hub/customer-hub_researcher-deep-dive.pptx" TargetMode="External"/><Relationship Id="rId30" Type="http://schemas.openxmlformats.org/officeDocument/2006/relationships/hyperlink" Target="https://adoption.microsoft.com/files/customer-hub/Customer-Hub_Defining-business-value-for-your-organization.pptx"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aka.ms/Copilot/ChatJourney" TargetMode="External"/><Relationship Id="rId13" Type="http://schemas.openxmlformats.org/officeDocument/2006/relationships/hyperlink" Target="https://adoption.microsoft.com/files/customer-hub/Customer-Hub_Chat-review.pptx" TargetMode="External"/><Relationship Id="rId3" Type="http://schemas.openxmlformats.org/officeDocument/2006/relationships/image" Target="../media/image14.png"/><Relationship Id="rId7" Type="http://schemas.openxmlformats.org/officeDocument/2006/relationships/hyperlink" Target="https://aka.ms/Copilot/Promptathon" TargetMode="External"/><Relationship Id="rId12" Type="http://schemas.openxmlformats.org/officeDocument/2006/relationships/hyperlink" Target="https://adoption.microsoft.com/files/customer-hub/customer-hub_upgrade-your-prompting-skills-for-microsoft-365-copilot-chat.ppt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aka.ms/Copilot/DigitalSwag" TargetMode="External"/><Relationship Id="rId11" Type="http://schemas.openxmlformats.org/officeDocument/2006/relationships/hyperlink" Target="https://aka.ms/Copilot/Top10ChatHandout" TargetMode="External"/><Relationship Id="rId5" Type="http://schemas.openxmlformats.org/officeDocument/2006/relationships/hyperlink" Target="https://aka.ms/Copilot/CopilotChatUserOnboardingTemplates" TargetMode="External"/><Relationship Id="rId15" Type="http://schemas.openxmlformats.org/officeDocument/2006/relationships/hyperlink" Target="https://adoption-dev.azurewebsites.net/scenario-library" TargetMode="External"/><Relationship Id="rId10" Type="http://schemas.openxmlformats.org/officeDocument/2006/relationships/hyperlink" Target="https://adoption.microsoft.com/files/copilot/getstarted_microsoft365copilotchatinoutlook.pptx" TargetMode="External"/><Relationship Id="rId4" Type="http://schemas.openxmlformats.org/officeDocument/2006/relationships/hyperlink" Target="https://aka.ms/Copilot/LaunchDayKit" TargetMode="External"/><Relationship Id="rId9" Type="http://schemas.openxmlformats.org/officeDocument/2006/relationships/hyperlink" Target="https://aka.ms/Copilot/ChatUserTrainingGuide" TargetMode="External"/><Relationship Id="rId14" Type="http://schemas.openxmlformats.org/officeDocument/2006/relationships/hyperlink" Target="https://adoption.microsoft.com/files/customer-hub/Customer-Hub_Maximize-your-Microsoft-365-Copilot-Chat-experience.ppt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hyperlink" Target="https://learn.microsoft.com/viva/engage/engage-365-copilot-adoption-platform" TargetMode="External"/><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https://adoption.microsoft.com/scenario-library/" TargetMode="External"/><Relationship Id="rId3" Type="http://schemas.openxmlformats.org/officeDocument/2006/relationships/image" Target="../media/image52.svg"/><Relationship Id="rId7" Type="http://schemas.openxmlformats.org/officeDocument/2006/relationships/hyperlink" Target="https://adoption.microsoft.com/files/copilot/adoption-kit/Strategy-deck.pptx" TargetMode="External"/><Relationship Id="rId2"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learn.microsoft.com/viva/insights/org-team-insights/copilot-dashboard" TargetMode="External"/><Relationship Id="rId7"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hyperlink" Target="https://aka.ms/CopilotMetricInterpretations" TargetMode="External"/><Relationship Id="rId4" Type="http://schemas.openxmlformats.org/officeDocument/2006/relationships/hyperlink" Target="https://aka.ms/copilotdashboar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learn.microsoft.com/viva/insights/advanced/analyst/templates/copilot-business-impa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365-copilot-usage?view=o365-worldwide#interpret-the-microsoft-365-copilot-usage-repor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microsoft.com/insidetrack/blog/powering-our-microsoft-365-copilot-adoption-with-gamification/?msockid=37bfc8b260486a8122a0dde861396b98"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aka.ms/GreatCopilotJourney" TargetMode="External"/><Relationship Id="rId13" Type="http://schemas.openxmlformats.org/officeDocument/2006/relationships/hyperlink" Target="https://aka.ms/M356_Copilot_PromptPack_for_Sales" TargetMode="External"/><Relationship Id="rId18" Type="http://schemas.openxmlformats.org/officeDocument/2006/relationships/hyperlink" Target="https://aka.ms/Copilot/ExcelGetStarted" TargetMode="External"/><Relationship Id="rId26" Type="http://schemas.openxmlformats.org/officeDocument/2006/relationships/hyperlink" Target="https://adoption.microsoft.com/files/customer-hub/customer-hub_analyst-deep-dive.pptx" TargetMode="External"/><Relationship Id="rId3" Type="http://schemas.openxmlformats.org/officeDocument/2006/relationships/image" Target="../media/image14.png"/><Relationship Id="rId21" Type="http://schemas.openxmlformats.org/officeDocument/2006/relationships/hyperlink" Target="https://aka.ms/Copilot/TeamsGetStarted" TargetMode="External"/><Relationship Id="rId7" Type="http://schemas.openxmlformats.org/officeDocument/2006/relationships/hyperlink" Target="https://aka.ms/Copilot/Promptathon" TargetMode="External"/><Relationship Id="rId12" Type="http://schemas.openxmlformats.org/officeDocument/2006/relationships/hyperlink" Target="https://aka.ms/CopilotExperienceGuide" TargetMode="External"/><Relationship Id="rId17" Type="http://schemas.openxmlformats.org/officeDocument/2006/relationships/hyperlink" Target="https://aka.ms/Copilot/GetStartedCopilotApp" TargetMode="External"/><Relationship Id="rId25" Type="http://schemas.openxmlformats.org/officeDocument/2006/relationships/hyperlink" Target="https://adoption.microsoft.com/files/customer-hub/Customer-Hub_Agent-Builder-demos.pptx" TargetMode="External"/><Relationship Id="rId2" Type="http://schemas.openxmlformats.org/officeDocument/2006/relationships/notesSlide" Target="../notesSlides/notesSlide35.xml"/><Relationship Id="rId16" Type="http://schemas.openxmlformats.org/officeDocument/2006/relationships/hyperlink" Target="https://aka.ms/Copilot/QuickStartGuide" TargetMode="External"/><Relationship Id="rId20" Type="http://schemas.openxmlformats.org/officeDocument/2006/relationships/hyperlink" Target="https://aka.ms/Copilot/PPTGetStarted" TargetMode="External"/><Relationship Id="rId29" Type="http://schemas.openxmlformats.org/officeDocument/2006/relationships/hyperlink" Target="https://adoption.microsoft.com/files/copilot/FrontierProductScenarios.pdf" TargetMode="External"/><Relationship Id="rId1" Type="http://schemas.openxmlformats.org/officeDocument/2006/relationships/slideLayout" Target="../slideLayouts/slideLayout2.xml"/><Relationship Id="rId6" Type="http://schemas.openxmlformats.org/officeDocument/2006/relationships/hyperlink" Target="https://aka.ms/Copilot/DigitalSwag" TargetMode="External"/><Relationship Id="rId11" Type="http://schemas.openxmlformats.org/officeDocument/2006/relationships/hyperlink" Target="https://aka.ms/Copilot/Top10TryFirst" TargetMode="External"/><Relationship Id="rId24" Type="http://schemas.openxmlformats.org/officeDocument/2006/relationships/hyperlink" Target="https://adoption.microsoft.com/files/agents/AgentOverviewGuide.pptx" TargetMode="External"/><Relationship Id="rId5" Type="http://schemas.openxmlformats.org/officeDocument/2006/relationships/hyperlink" Target="https://aka.ms/Copilot/UserOnboardingTemplates" TargetMode="External"/><Relationship Id="rId15" Type="http://schemas.openxmlformats.org/officeDocument/2006/relationships/hyperlink" Target="https://aka.ms/M356_Copilot_PromptPack_for_CustomerService" TargetMode="External"/><Relationship Id="rId23" Type="http://schemas.openxmlformats.org/officeDocument/2006/relationships/hyperlink" Target="https://adoption.microsoft.com/files/copilot/analystresearcheroverviewdeck.pptx" TargetMode="External"/><Relationship Id="rId28" Type="http://schemas.openxmlformats.org/officeDocument/2006/relationships/hyperlink" Target="https://adoption-dev.azurewebsites.net/scenario-library" TargetMode="External"/><Relationship Id="rId10" Type="http://schemas.openxmlformats.org/officeDocument/2006/relationships/hyperlink" Target="https://adoption.microsoft.com/files/copilot/CopilotScavengerHuntActivity.pptx" TargetMode="External"/><Relationship Id="rId19" Type="http://schemas.openxmlformats.org/officeDocument/2006/relationships/hyperlink" Target="https://aka.ms/Copilot/WordGetStarted" TargetMode="External"/><Relationship Id="rId4" Type="http://schemas.openxmlformats.org/officeDocument/2006/relationships/hyperlink" Target="https://aka.ms/Copilot/LaunchDayKit" TargetMode="External"/><Relationship Id="rId9" Type="http://schemas.openxmlformats.org/officeDocument/2006/relationships/hyperlink" Target="https://aka.ms/Copilot/VirtualSkillingEventFramework" TargetMode="External"/><Relationship Id="rId14" Type="http://schemas.openxmlformats.org/officeDocument/2006/relationships/hyperlink" Target="https://aka.ms/M356_Copilot_PromptPack_for_Marketing" TargetMode="External"/><Relationship Id="rId22" Type="http://schemas.openxmlformats.org/officeDocument/2006/relationships/hyperlink" Target="https://aka.ms/Copilot/AgentsGetStarted" TargetMode="External"/><Relationship Id="rId27" Type="http://schemas.openxmlformats.org/officeDocument/2006/relationships/hyperlink" Target="https://adoption.microsoft.com/files/customer-hub/customer-hub_researcher-deep-dive.pptx" TargetMode="External"/><Relationship Id="rId30" Type="http://schemas.openxmlformats.org/officeDocument/2006/relationships/hyperlink" Target="https://adoption.microsoft.com/files/customer-hub/Customer-Hub_Defining-business-value-for-your-organization.pptx"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aka.ms/Copilot/ChatJourney" TargetMode="External"/><Relationship Id="rId13" Type="http://schemas.openxmlformats.org/officeDocument/2006/relationships/hyperlink" Target="https://adoption.microsoft.com/files/customer-hub/Customer-Hub_Chat-review.pptx" TargetMode="External"/><Relationship Id="rId3" Type="http://schemas.openxmlformats.org/officeDocument/2006/relationships/image" Target="../media/image14.png"/><Relationship Id="rId7" Type="http://schemas.openxmlformats.org/officeDocument/2006/relationships/hyperlink" Target="https://aka.ms/Copilot/Promptathon" TargetMode="External"/><Relationship Id="rId12" Type="http://schemas.openxmlformats.org/officeDocument/2006/relationships/hyperlink" Target="https://adoption.microsoft.com/files/customer-hub/customer-hub_upgrade-your-prompting-skills-for-microsoft-365-copilot-chat.ppt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ka.ms/Copilot/DigitalSwag" TargetMode="External"/><Relationship Id="rId11" Type="http://schemas.openxmlformats.org/officeDocument/2006/relationships/hyperlink" Target="https://aka.ms/Copilot/Top10ChatHandout" TargetMode="External"/><Relationship Id="rId5" Type="http://schemas.openxmlformats.org/officeDocument/2006/relationships/hyperlink" Target="https://aka.ms/Copilot/CopilotChatUserOnboardingTemplates" TargetMode="External"/><Relationship Id="rId15" Type="http://schemas.openxmlformats.org/officeDocument/2006/relationships/hyperlink" Target="https://adoption-dev.azurewebsites.net/scenario-library" TargetMode="External"/><Relationship Id="rId10" Type="http://schemas.openxmlformats.org/officeDocument/2006/relationships/hyperlink" Target="https://adoption.microsoft.com/files/copilot/getstarted_microsoft365copilotchatinoutlook.pptx" TargetMode="External"/><Relationship Id="rId4" Type="http://schemas.openxmlformats.org/officeDocument/2006/relationships/hyperlink" Target="https://aka.ms/Copilot/LaunchDayKit" TargetMode="External"/><Relationship Id="rId9" Type="http://schemas.openxmlformats.org/officeDocument/2006/relationships/hyperlink" Target="https://aka.ms/Copilot/ChatUserTrainingGuide" TargetMode="External"/><Relationship Id="rId14" Type="http://schemas.openxmlformats.org/officeDocument/2006/relationships/hyperlink" Target="https://adoption.microsoft.com/files/customer-hub/Customer-Hub_Maximize-your-Microsoft-365-Copilot-Chat-experience.pptx"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hyperlink" Target="https://go.microsoft.com/fwlink/p/?linkid=2070717" TargetMode="External"/><Relationship Id="rId13" Type="http://schemas.openxmlformats.org/officeDocument/2006/relationships/image" Target="../media/image15.png"/><Relationship Id="rId3" Type="http://schemas.openxmlformats.org/officeDocument/2006/relationships/hyperlink" Target="https://www.microsoft.com/en-us/microsoft-365/roadmap" TargetMode="External"/><Relationship Id="rId7" Type="http://schemas.openxmlformats.org/officeDocument/2006/relationships/hyperlink" Target="https://adoption.microsoft.com/copilot/user-engagement-tools-and-templates/" TargetMode="External"/><Relationship Id="rId12" Type="http://schemas.openxmlformats.org/officeDocument/2006/relationships/hyperlink" Target="https://www.microsoft.com/worklab/work-trend-index?msockid=37bfc8b260486a8122a0dde861396b98" TargetMode="External"/><Relationship Id="rId2" Type="http://schemas.openxmlformats.org/officeDocument/2006/relationships/notesSlide" Target="../notesSlides/notesSlide3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adoption.microsoft.com/en-us/customer-hub/" TargetMode="External"/><Relationship Id="rId11" Type="http://schemas.openxmlformats.org/officeDocument/2006/relationships/hyperlink" Target="https://www.linkedin.com/in/judsonalthoff/" TargetMode="External"/><Relationship Id="rId5" Type="http://schemas.openxmlformats.org/officeDocument/2006/relationships/hyperlink" Target="https://adoption.microsoft.com/copilot" TargetMode="External"/><Relationship Id="rId15" Type="http://schemas.openxmlformats.org/officeDocument/2006/relationships/image" Target="../media/image17.png"/><Relationship Id="rId10" Type="http://schemas.openxmlformats.org/officeDocument/2006/relationships/hyperlink" Target="https://www.linkedin.com/in/jaredspa/" TargetMode="External"/><Relationship Id="rId4" Type="http://schemas.openxmlformats.org/officeDocument/2006/relationships/hyperlink" Target="https://techcommunity.microsoft.com/category/microsoft365copilot/blog/microsoft365copilotblog" TargetMode="External"/><Relationship Id="rId9" Type="http://schemas.openxmlformats.org/officeDocument/2006/relationships/hyperlink" Target="https://learn.microsoft.com/copilot/microsoft-365/release-notes?tabs=all" TargetMode="Externa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36.xml"/><Relationship Id="rId1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adoption.microsoft.com/files/customer-hub/Customer-Hub_Defining-business-value-for-your-organization.pptx" TargetMode="External"/><Relationship Id="rId12" Type="http://schemas.openxmlformats.org/officeDocument/2006/relationships/hyperlink" Target="https://adoption.microsoft.com/files/copilot/adoption-kit/Strategy-deck.pptx" TargetMode="External"/><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hyperlink" Target="https://www.microsoft.com/insidetrack/blog/deploying-microsoft-365-copilot-in-five-chapters/" TargetMode="External"/><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adoption.microsoft.com/files/copilot/leadingintheeraofai_%20creatinganaicouncil_mar2024.pdf" TargetMode="External"/><Relationship Id="rId11" Type="http://schemas.openxmlformats.org/officeDocument/2006/relationships/slide" Target="slide31.xml"/><Relationship Id="rId5" Type="http://schemas.openxmlformats.org/officeDocument/2006/relationships/slide" Target="slide28.xml"/><Relationship Id="rId15" Type="http://schemas.openxmlformats.org/officeDocument/2006/relationships/slide" Target="slide38.xml"/><Relationship Id="rId10" Type="http://schemas.openxmlformats.org/officeDocument/2006/relationships/slide" Target="slide29.xml"/><Relationship Id="rId19" Type="http://schemas.openxmlformats.org/officeDocument/2006/relationships/image" Target="../media/image17.png"/><Relationship Id="rId4" Type="http://schemas.openxmlformats.org/officeDocument/2006/relationships/slide" Target="slide25.xml"/><Relationship Id="rId9" Type="http://schemas.openxmlformats.org/officeDocument/2006/relationships/slide" Target="slide35.xml"/><Relationship Id="rId14" Type="http://schemas.openxmlformats.org/officeDocument/2006/relationships/hyperlink" Target="https://servicetrust.microsoft.com/DocumentPage/4fe5df86-848b-4097-b3fa-4625e2b8e8f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8757013-9C84-D19C-68F5-8F6245AA02DA}"/>
              </a:ext>
            </a:extLst>
          </p:cNvPr>
          <p:cNvSpPr>
            <a:spLocks noGrp="1"/>
          </p:cNvSpPr>
          <p:nvPr>
            <p:ph type="title"/>
          </p:nvPr>
        </p:nvSpPr>
        <p:spPr>
          <a:xfrm>
            <a:off x="584200" y="1871782"/>
            <a:ext cx="5064760" cy="1661993"/>
          </a:xfrm>
        </p:spPr>
        <p:txBody>
          <a:bodyPr/>
          <a:lstStyle/>
          <a:p>
            <a:r>
              <a:rPr lang="en-US" sz="3600"/>
              <a:t>Microsoft 365 Copilot</a:t>
            </a:r>
            <a:br>
              <a:rPr lang="en-US" sz="3600"/>
            </a:br>
            <a:r>
              <a:rPr lang="en-US" sz="3600"/>
              <a:t>Adoption and Change Management Guide</a:t>
            </a:r>
            <a:endParaRPr lang="en-US" sz="3600" noProof="0"/>
          </a:p>
        </p:txBody>
      </p:sp>
      <p:sp>
        <p:nvSpPr>
          <p:cNvPr id="15" name="Text Placeholder 14">
            <a:extLst>
              <a:ext uri="{FF2B5EF4-FFF2-40B4-BE49-F238E27FC236}">
                <a16:creationId xmlns:a16="http://schemas.microsoft.com/office/drawing/2014/main" id="{468983CF-E017-3584-DE40-A325E5313F12}"/>
              </a:ext>
            </a:extLst>
          </p:cNvPr>
          <p:cNvSpPr>
            <a:spLocks noGrp="1"/>
          </p:cNvSpPr>
          <p:nvPr>
            <p:ph type="body" sz="quarter" idx="12"/>
          </p:nvPr>
        </p:nvSpPr>
        <p:spPr>
          <a:xfrm>
            <a:off x="584201" y="3962400"/>
            <a:ext cx="4080397" cy="738664"/>
          </a:xfrm>
        </p:spPr>
        <p:txBody>
          <a:bodyPr/>
          <a:lstStyle/>
          <a:p>
            <a:r>
              <a:rPr lang="en-US"/>
              <a:t>A practical roadmap with proven adoption guidance to deliver AI outcomes with Copilot and Agents.</a:t>
            </a:r>
          </a:p>
        </p:txBody>
      </p:sp>
      <p:sp>
        <p:nvSpPr>
          <p:cNvPr id="16" name="Text Placeholder 15">
            <a:extLst>
              <a:ext uri="{FF2B5EF4-FFF2-40B4-BE49-F238E27FC236}">
                <a16:creationId xmlns:a16="http://schemas.microsoft.com/office/drawing/2014/main" id="{B149E88B-3B91-5369-23CA-377B1267FE7E}"/>
              </a:ext>
            </a:extLst>
          </p:cNvPr>
          <p:cNvSpPr>
            <a:spLocks noGrp="1"/>
          </p:cNvSpPr>
          <p:nvPr>
            <p:ph type="body" sz="quarter" idx="4294967295"/>
          </p:nvPr>
        </p:nvSpPr>
        <p:spPr>
          <a:xfrm>
            <a:off x="584200" y="6362700"/>
            <a:ext cx="2377440" cy="215444"/>
          </a:xfrm>
        </p:spPr>
        <p:txBody>
          <a:bodyPr/>
          <a:lstStyle/>
          <a:p>
            <a:pPr marL="0" indent="0">
              <a:buNone/>
            </a:pPr>
            <a:r>
              <a:rPr lang="en-US" sz="1400"/>
              <a:t>May 2026</a:t>
            </a:r>
          </a:p>
        </p:txBody>
      </p:sp>
    </p:spTree>
    <p:extLst>
      <p:ext uri="{BB962C8B-B14F-4D97-AF65-F5344CB8AC3E}">
        <p14:creationId xmlns:p14="http://schemas.microsoft.com/office/powerpoint/2010/main" val="1527991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22582-2184-B6A9-0C94-0898578E2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E3DDC-01C1-3F40-FAF3-F6CCA7C07A77}"/>
              </a:ext>
            </a:extLst>
          </p:cNvPr>
          <p:cNvSpPr>
            <a:spLocks noGrp="1"/>
          </p:cNvSpPr>
          <p:nvPr>
            <p:ph type="title"/>
          </p:nvPr>
        </p:nvSpPr>
        <p:spPr>
          <a:xfrm>
            <a:off x="585216" y="3035808"/>
            <a:ext cx="4178808" cy="498598"/>
          </a:xfrm>
        </p:spPr>
        <p:txBody>
          <a:bodyPr/>
          <a:lstStyle/>
          <a:p>
            <a:r>
              <a:rPr lang="en-US"/>
              <a:t>Implement</a:t>
            </a:r>
          </a:p>
        </p:txBody>
      </p:sp>
    </p:spTree>
    <p:extLst>
      <p:ext uri="{BB962C8B-B14F-4D97-AF65-F5344CB8AC3E}">
        <p14:creationId xmlns:p14="http://schemas.microsoft.com/office/powerpoint/2010/main" val="1213745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4154D-E1AC-5691-86F1-6AA7AE1E7C98}"/>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C3DD64F-8F21-C2EC-77A5-5CF9281AECA6}"/>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grpSp>
        <p:nvGrpSpPr>
          <p:cNvPr id="13" name="Group 12">
            <a:extLst>
              <a:ext uri="{FF2B5EF4-FFF2-40B4-BE49-F238E27FC236}">
                <a16:creationId xmlns:a16="http://schemas.microsoft.com/office/drawing/2014/main" id="{C3CFCE5B-DA9C-DF1B-6436-31C5D2D1ADA8}"/>
              </a:ext>
              <a:ext uri="{C183D7F6-B498-43B3-948B-1728B52AA6E4}">
                <adec:decorative xmlns:adec="http://schemas.microsoft.com/office/drawing/2017/decorative" val="1"/>
              </a:ext>
            </a:extLst>
          </p:cNvPr>
          <p:cNvGrpSpPr/>
          <p:nvPr/>
        </p:nvGrpSpPr>
        <p:grpSpPr>
          <a:xfrm>
            <a:off x="760294" y="1549718"/>
            <a:ext cx="441642" cy="441642"/>
            <a:chOff x="709613" y="1549718"/>
            <a:chExt cx="510822" cy="510822"/>
          </a:xfrm>
        </p:grpSpPr>
        <p:sp>
          <p:nvSpPr>
            <p:cNvPr id="14" name="Oval 13">
              <a:extLst>
                <a:ext uri="{FF2B5EF4-FFF2-40B4-BE49-F238E27FC236}">
                  <a16:creationId xmlns:a16="http://schemas.microsoft.com/office/drawing/2014/main" id="{B23E6CD4-2D9C-0434-E6E1-14CF67770713}"/>
                </a:ext>
                <a:ext uri="{C183D7F6-B498-43B3-948B-1728B52AA6E4}">
                  <adec:decorative xmlns:adec="http://schemas.microsoft.com/office/drawing/2017/decorative" val="1"/>
                </a:ext>
              </a:extLst>
            </p:cNvPr>
            <p:cNvSpPr/>
            <p:nvPr/>
          </p:nvSpPr>
          <p:spPr bwMode="auto">
            <a:xfrm>
              <a:off x="709613" y="154971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5" name="Graphic 14">
              <a:extLst>
                <a:ext uri="{FF2B5EF4-FFF2-40B4-BE49-F238E27FC236}">
                  <a16:creationId xmlns:a16="http://schemas.microsoft.com/office/drawing/2014/main" id="{AD42C0F2-1AE1-F18F-432D-1107A160B4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9576" y="1649681"/>
              <a:ext cx="310896" cy="310896"/>
            </a:xfrm>
            <a:prstGeom prst="rect">
              <a:avLst/>
            </a:prstGeom>
          </p:spPr>
        </p:pic>
      </p:grpSp>
      <p:grpSp>
        <p:nvGrpSpPr>
          <p:cNvPr id="16" name="Group 15">
            <a:extLst>
              <a:ext uri="{FF2B5EF4-FFF2-40B4-BE49-F238E27FC236}">
                <a16:creationId xmlns:a16="http://schemas.microsoft.com/office/drawing/2014/main" id="{91E40235-8275-EBE6-80EE-B4AC04B9CFAB}"/>
              </a:ext>
              <a:ext uri="{C183D7F6-B498-43B3-948B-1728B52AA6E4}">
                <adec:decorative xmlns:adec="http://schemas.microsoft.com/office/drawing/2017/decorative" val="1"/>
              </a:ext>
            </a:extLst>
          </p:cNvPr>
          <p:cNvGrpSpPr/>
          <p:nvPr/>
        </p:nvGrpSpPr>
        <p:grpSpPr>
          <a:xfrm>
            <a:off x="757476" y="3357691"/>
            <a:ext cx="441642" cy="441642"/>
            <a:chOff x="709613" y="5450482"/>
            <a:chExt cx="510822" cy="510822"/>
          </a:xfrm>
        </p:grpSpPr>
        <p:sp>
          <p:nvSpPr>
            <p:cNvPr id="17" name="Oval 16">
              <a:extLst>
                <a:ext uri="{FF2B5EF4-FFF2-40B4-BE49-F238E27FC236}">
                  <a16:creationId xmlns:a16="http://schemas.microsoft.com/office/drawing/2014/main" id="{6BA79A3F-315F-CE04-38A6-A39CA25AB96F}"/>
                </a:ext>
                <a:ext uri="{C183D7F6-B498-43B3-948B-1728B52AA6E4}">
                  <adec:decorative xmlns:adec="http://schemas.microsoft.com/office/drawing/2017/decorative" val="1"/>
                </a:ext>
              </a:extLst>
            </p:cNvPr>
            <p:cNvSpPr/>
            <p:nvPr/>
          </p:nvSpPr>
          <p:spPr bwMode="auto">
            <a:xfrm>
              <a:off x="709613" y="545048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8" name="Graphic 17">
              <a:extLst>
                <a:ext uri="{FF2B5EF4-FFF2-40B4-BE49-F238E27FC236}">
                  <a16:creationId xmlns:a16="http://schemas.microsoft.com/office/drawing/2014/main" id="{0BE42310-F5B4-5669-56E2-DEF676C5F1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9576" y="5550445"/>
              <a:ext cx="310896" cy="310896"/>
            </a:xfrm>
            <a:prstGeom prst="rect">
              <a:avLst/>
            </a:prstGeom>
          </p:spPr>
        </p:pic>
      </p:grpSp>
      <p:grpSp>
        <p:nvGrpSpPr>
          <p:cNvPr id="19" name="Group 18">
            <a:extLst>
              <a:ext uri="{FF2B5EF4-FFF2-40B4-BE49-F238E27FC236}">
                <a16:creationId xmlns:a16="http://schemas.microsoft.com/office/drawing/2014/main" id="{AE429322-9C26-9A0C-6DC2-F97C198AC287}"/>
              </a:ext>
              <a:ext uri="{C183D7F6-B498-43B3-948B-1728B52AA6E4}">
                <adec:decorative xmlns:adec="http://schemas.microsoft.com/office/drawing/2017/decorative" val="1"/>
              </a:ext>
            </a:extLst>
          </p:cNvPr>
          <p:cNvGrpSpPr/>
          <p:nvPr/>
        </p:nvGrpSpPr>
        <p:grpSpPr>
          <a:xfrm>
            <a:off x="757476" y="4099202"/>
            <a:ext cx="441642" cy="441642"/>
            <a:chOff x="709613" y="4315708"/>
            <a:chExt cx="510822" cy="510822"/>
          </a:xfrm>
        </p:grpSpPr>
        <p:sp>
          <p:nvSpPr>
            <p:cNvPr id="20" name="Oval 19">
              <a:extLst>
                <a:ext uri="{FF2B5EF4-FFF2-40B4-BE49-F238E27FC236}">
                  <a16:creationId xmlns:a16="http://schemas.microsoft.com/office/drawing/2014/main" id="{D7CD848C-E21B-4499-F333-2DC6A7E93D9C}"/>
                </a:ext>
                <a:ext uri="{C183D7F6-B498-43B3-948B-1728B52AA6E4}">
                  <adec:decorative xmlns:adec="http://schemas.microsoft.com/office/drawing/2017/decorative" val="1"/>
                </a:ext>
              </a:extLst>
            </p:cNvPr>
            <p:cNvSpPr/>
            <p:nvPr/>
          </p:nvSpPr>
          <p:spPr bwMode="auto">
            <a:xfrm>
              <a:off x="709613" y="431570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1" name="Graphic 20">
              <a:extLst>
                <a:ext uri="{FF2B5EF4-FFF2-40B4-BE49-F238E27FC236}">
                  <a16:creationId xmlns:a16="http://schemas.microsoft.com/office/drawing/2014/main" id="{41ABB841-B542-0F61-828D-FBFB7D0698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9576" y="4415671"/>
              <a:ext cx="310896" cy="310896"/>
            </a:xfrm>
            <a:prstGeom prst="rect">
              <a:avLst/>
            </a:prstGeom>
          </p:spPr>
        </p:pic>
      </p:grpSp>
      <p:cxnSp>
        <p:nvCxnSpPr>
          <p:cNvPr id="22" name="Straight Connector 21">
            <a:extLst>
              <a:ext uri="{FF2B5EF4-FFF2-40B4-BE49-F238E27FC236}">
                <a16:creationId xmlns:a16="http://schemas.microsoft.com/office/drawing/2014/main" id="{4A191B24-6869-5D1C-86E2-CF33C70747A3}"/>
              </a:ext>
              <a:ext uri="{C183D7F6-B498-43B3-948B-1728B52AA6E4}">
                <adec:decorative xmlns:adec="http://schemas.microsoft.com/office/drawing/2017/decorative" val="1"/>
              </a:ext>
            </a:extLst>
          </p:cNvPr>
          <p:cNvCxnSpPr>
            <a:cxnSpLocks/>
          </p:cNvCxnSpPr>
          <p:nvPr/>
        </p:nvCxnSpPr>
        <p:spPr>
          <a:xfrm>
            <a:off x="1370140" y="3938884"/>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B60753-2BE6-4A88-3AC8-B83B1011C3DB}"/>
              </a:ext>
              <a:ext uri="{C183D7F6-B498-43B3-948B-1728B52AA6E4}">
                <adec:decorative xmlns:adec="http://schemas.microsoft.com/office/drawing/2017/decorative" val="1"/>
              </a:ext>
            </a:extLst>
          </p:cNvPr>
          <p:cNvCxnSpPr>
            <a:cxnSpLocks/>
          </p:cNvCxnSpPr>
          <p:nvPr/>
        </p:nvCxnSpPr>
        <p:spPr>
          <a:xfrm>
            <a:off x="1370140" y="3218140"/>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F64731B-B662-C611-7A18-61C1565DA5A3}"/>
              </a:ext>
            </a:extLst>
          </p:cNvPr>
          <p:cNvSpPr>
            <a:spLocks noGrp="1"/>
          </p:cNvSpPr>
          <p:nvPr>
            <p:ph type="title"/>
          </p:nvPr>
        </p:nvSpPr>
        <p:spPr/>
        <p:txBody>
          <a:bodyPr>
            <a:noAutofit/>
          </a:bodyPr>
          <a:lstStyle/>
          <a:p>
            <a:r>
              <a:rPr lang="en-US"/>
              <a:t>Implement – Overview</a:t>
            </a:r>
          </a:p>
        </p:txBody>
      </p:sp>
      <p:pic>
        <p:nvPicPr>
          <p:cNvPr id="2" name="Copilot logo" descr="Copilot icon">
            <a:extLst>
              <a:ext uri="{FF2B5EF4-FFF2-40B4-BE49-F238E27FC236}">
                <a16:creationId xmlns:a16="http://schemas.microsoft.com/office/drawing/2014/main" id="{BE8B8B35-D5A6-D766-EE8F-4041064926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9" name="TextBox 8">
            <a:extLst>
              <a:ext uri="{FF2B5EF4-FFF2-40B4-BE49-F238E27FC236}">
                <a16:creationId xmlns:a16="http://schemas.microsoft.com/office/drawing/2014/main" id="{40E1C665-8165-0B2D-DA7C-CF2FCA411D93}"/>
              </a:ext>
            </a:extLst>
          </p:cNvPr>
          <p:cNvSpPr txBox="1"/>
          <p:nvPr/>
        </p:nvSpPr>
        <p:spPr>
          <a:xfrm>
            <a:off x="1370140" y="1549718"/>
            <a:ext cx="10117490" cy="1508105"/>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Key Activities: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Deploy Copilot licenses and set up usage monitoring and ROI reporting.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Assign access to team leaders for usage reports and set up additional business metrics if required.</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Initiate employee launch and communications.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Enablement teams can take advantage of Microsoft content for Launch Day materials, training materials, and email templates for the launch. Start with a welcome email and a series of executive communications to promote Copilot goals.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Initiate the training plan across enablement team and champions.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Organization-wide training on Copilot capabilities and basic prompting skills should be supplemented with team-level training on role-specific use cases and prompts.</a:t>
            </a:r>
          </a:p>
        </p:txBody>
      </p:sp>
      <p:sp>
        <p:nvSpPr>
          <p:cNvPr id="11" name="TextBox 10">
            <a:extLst>
              <a:ext uri="{FF2B5EF4-FFF2-40B4-BE49-F238E27FC236}">
                <a16:creationId xmlns:a16="http://schemas.microsoft.com/office/drawing/2014/main" id="{C42A77A6-83D7-F3A0-AC62-4B465B920E46}"/>
              </a:ext>
            </a:extLst>
          </p:cNvPr>
          <p:cNvSpPr txBox="1"/>
          <p:nvPr/>
        </p:nvSpPr>
        <p:spPr>
          <a:xfrm>
            <a:off x="1370140" y="3378457"/>
            <a:ext cx="10122408" cy="40011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Duration: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implementation stage should take 1-2 weeks. Large companies may break up the implementation into groups of users by role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or department.</a:t>
            </a:r>
            <a:endParaRPr kumimoji="0" lang="en-US" sz="11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0" name="TextBox 9">
            <a:extLst>
              <a:ext uri="{FF2B5EF4-FFF2-40B4-BE49-F238E27FC236}">
                <a16:creationId xmlns:a16="http://schemas.microsoft.com/office/drawing/2014/main" id="{13DC6FD9-85BD-1BDB-E59C-3415EFACC984}"/>
              </a:ext>
            </a:extLst>
          </p:cNvPr>
          <p:cNvSpPr txBox="1"/>
          <p:nvPr/>
        </p:nvSpPr>
        <p:spPr>
          <a:xfrm>
            <a:off x="1370140" y="4099202"/>
            <a:ext cx="10122408" cy="126188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Success Measures: </a:t>
            </a:r>
          </a:p>
          <a:p>
            <a:pPr marL="285750" marR="0" lvl="0" indent="-174625" algn="l" defTabSz="914400" rtl="0" eaLnBrk="1" fontAlgn="t" latinLnBrk="0" hangingPunct="1">
              <a:lnSpc>
                <a:spcPct val="100000"/>
              </a:lnSpc>
              <a:spcBef>
                <a:spcPts val="4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Admin controls in place, agents enabled.</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Licenses deployed.</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Launch activities completed.</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Initial usage reports showing 50% MAU by team.</a:t>
            </a:r>
          </a:p>
        </p:txBody>
      </p:sp>
    </p:spTree>
    <p:extLst>
      <p:ext uri="{BB962C8B-B14F-4D97-AF65-F5344CB8AC3E}">
        <p14:creationId xmlns:p14="http://schemas.microsoft.com/office/powerpoint/2010/main" val="30357145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AE1C2-DA4D-008E-3131-4D375130456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59FF6B7-7E41-AFF9-01DF-F9F62E6118C7}"/>
              </a:ext>
              <a:ext uri="{C183D7F6-B498-43B3-948B-1728B52AA6E4}">
                <adec:decorative xmlns:adec="http://schemas.microsoft.com/office/drawing/2017/decorative" val="1"/>
              </a:ext>
            </a:extLst>
          </p:cNvPr>
          <p:cNvSpPr/>
          <p:nvPr/>
        </p:nvSpPr>
        <p:spPr bwMode="auto">
          <a:xfrm>
            <a:off x="583622" y="1408737"/>
            <a:ext cx="11036877"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6393A402-8E08-280B-F978-4918FE3716AE}"/>
              </a:ext>
            </a:extLst>
          </p:cNvPr>
          <p:cNvSpPr>
            <a:spLocks noGrp="1"/>
          </p:cNvSpPr>
          <p:nvPr>
            <p:ph type="title"/>
          </p:nvPr>
        </p:nvSpPr>
        <p:spPr>
          <a:xfrm>
            <a:off x="588263" y="457200"/>
            <a:ext cx="11018520" cy="553998"/>
          </a:xfrm>
        </p:spPr>
        <p:txBody>
          <a:bodyPr>
            <a:noAutofit/>
          </a:bodyPr>
          <a:lstStyle/>
          <a:p>
            <a:r>
              <a:rPr lang="en-US"/>
              <a:t>Implement – Checklist</a:t>
            </a:r>
          </a:p>
        </p:txBody>
      </p:sp>
      <p:pic>
        <p:nvPicPr>
          <p:cNvPr id="12" name="Copilot logo" descr="Copilot icon">
            <a:extLst>
              <a:ext uri="{FF2B5EF4-FFF2-40B4-BE49-F238E27FC236}">
                <a16:creationId xmlns:a16="http://schemas.microsoft.com/office/drawing/2014/main" id="{0101673E-E87C-9125-79A0-04FF43DE7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graphicFrame>
        <p:nvGraphicFramePr>
          <p:cNvPr id="9" name="Table 8">
            <a:extLst>
              <a:ext uri="{FF2B5EF4-FFF2-40B4-BE49-F238E27FC236}">
                <a16:creationId xmlns:a16="http://schemas.microsoft.com/office/drawing/2014/main" id="{C193A398-60B0-999A-10A3-CD07BDD467CC}"/>
              </a:ext>
            </a:extLst>
          </p:cNvPr>
          <p:cNvGraphicFramePr>
            <a:graphicFrameLocks noGrp="1"/>
          </p:cNvGraphicFramePr>
          <p:nvPr>
            <p:extLst>
              <p:ext uri="{D42A27DB-BD31-4B8C-83A1-F6EECF244321}">
                <p14:modId xmlns:p14="http://schemas.microsoft.com/office/powerpoint/2010/main" val="3920563744"/>
              </p:ext>
            </p:extLst>
          </p:nvPr>
        </p:nvGraphicFramePr>
        <p:xfrm>
          <a:off x="742840" y="1576045"/>
          <a:ext cx="10698815" cy="4605684"/>
        </p:xfrm>
        <a:graphic>
          <a:graphicData uri="http://schemas.openxmlformats.org/drawingml/2006/table">
            <a:tbl>
              <a:tblPr firstRow="1" bandRow="1">
                <a:tableStyleId>{2D5ABB26-0587-4C30-8999-92F81FD0307C}</a:tableStyleId>
              </a:tblPr>
              <a:tblGrid>
                <a:gridCol w="2366120">
                  <a:extLst>
                    <a:ext uri="{9D8B030D-6E8A-4147-A177-3AD203B41FA5}">
                      <a16:colId xmlns:a16="http://schemas.microsoft.com/office/drawing/2014/main" val="319887558"/>
                    </a:ext>
                  </a:extLst>
                </a:gridCol>
                <a:gridCol w="8332695">
                  <a:extLst>
                    <a:ext uri="{9D8B030D-6E8A-4147-A177-3AD203B41FA5}">
                      <a16:colId xmlns:a16="http://schemas.microsoft.com/office/drawing/2014/main" val="3669397123"/>
                    </a:ext>
                  </a:extLst>
                </a:gridCol>
              </a:tblGrid>
              <a:tr h="731520">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Shared Activities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a:solidFill>
                            <a:schemeClr val="tx1"/>
                          </a:solidFill>
                          <a:latin typeface="+mn-lt"/>
                          <a:ea typeface="+mn-ea"/>
                          <a:cs typeface="+mn-cs"/>
                        </a:rPr>
                        <a:t>Set up </a:t>
                      </a:r>
                      <a:r>
                        <a:rPr lang="en-US" sz="1200" kern="1200">
                          <a:solidFill>
                            <a:schemeClr val="accent1"/>
                          </a:solidFill>
                          <a:latin typeface="+mn-lt"/>
                          <a:ea typeface="+mn-ea"/>
                          <a:cs typeface="+mn-cs"/>
                          <a:hlinkClick r:id="rId4">
                            <a:extLst>
                              <a:ext uri="{A12FA001-AC4F-418D-AE19-62706E023703}">
                                <ahyp:hlinkClr xmlns:ahyp="http://schemas.microsoft.com/office/drawing/2018/hyperlinkcolor" val="tx"/>
                              </a:ext>
                            </a:extLst>
                          </a:hlinkClick>
                        </a:rPr>
                        <a:t>analytics and reporting</a:t>
                      </a:r>
                      <a:r>
                        <a:rPr lang="en-US" sz="1200" kern="1200">
                          <a:solidFill>
                            <a:schemeClr val="accent1"/>
                          </a:solidFill>
                          <a:latin typeface="+mn-lt"/>
                          <a:ea typeface="+mn-ea"/>
                          <a:cs typeface="+mn-cs"/>
                        </a:rPr>
                        <a:t>.</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111487"/>
                  </a:ext>
                </a:extLst>
              </a:tr>
              <a:tr h="1923756">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Adoption Team </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200" kern="1200" dirty="0">
                          <a:solidFill>
                            <a:schemeClr val="tx1"/>
                          </a:solidFill>
                          <a:latin typeface="+mn-lt"/>
                          <a:ea typeface="+mn-ea"/>
                          <a:cs typeface="+mn-cs"/>
                        </a:rPr>
                        <a:t>Leverage </a:t>
                      </a:r>
                      <a:r>
                        <a:rPr lang="en-US" sz="1200" kern="1200" dirty="0">
                          <a:solidFill>
                            <a:schemeClr val="tx1"/>
                          </a:solidFill>
                          <a:latin typeface="+mn-lt"/>
                          <a:ea typeface="+mn-ea"/>
                          <a:cs typeface="+mn-cs"/>
                          <a:hlinkClick r:id="rId5" action="ppaction://hlinksldjump"/>
                        </a:rPr>
                        <a:t>adoption content</a:t>
                      </a:r>
                      <a:endParaRPr lang="en-US" sz="1200" u="none" kern="1200" dirty="0">
                        <a:solidFill>
                          <a:schemeClr val="accent1"/>
                        </a:solidFill>
                        <a:latin typeface="+mn-lt"/>
                        <a:ea typeface="+mn-ea"/>
                        <a:cs typeface="+mn-cs"/>
                        <a:hlinkClick r:id="rId6">
                          <a:extLst>
                            <a:ext uri="{A12FA001-AC4F-418D-AE19-62706E023703}">
                              <ahyp:hlinkClr xmlns:ahyp="http://schemas.microsoft.com/office/drawing/2018/hyperlinkcolor" val="tx"/>
                            </a:ext>
                          </a:extLst>
                        </a:hlinkClick>
                      </a:endParaRPr>
                    </a:p>
                    <a:p>
                      <a:pPr marL="517525" marR="0" lvl="1" indent="-19685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kern="1200" dirty="0">
                          <a:solidFill>
                            <a:schemeClr val="accent1"/>
                          </a:solidFill>
                          <a:latin typeface="+mn-lt"/>
                          <a:ea typeface="+mn-ea"/>
                          <a:cs typeface="+mn-cs"/>
                          <a:hlinkClick r:id="rId6">
                            <a:extLst>
                              <a:ext uri="{A12FA001-AC4F-418D-AE19-62706E023703}">
                                <ahyp:hlinkClr xmlns:ahyp="http://schemas.microsoft.com/office/drawing/2018/hyperlinkcolor" val="tx"/>
                              </a:ext>
                            </a:extLst>
                          </a:hlinkClick>
                        </a:rPr>
                        <a:t>Launch Day</a:t>
                      </a:r>
                      <a:r>
                        <a:rPr lang="en-US" sz="1100" kern="1200" dirty="0">
                          <a:solidFill>
                            <a:schemeClr val="accent1"/>
                          </a:solidFill>
                          <a:latin typeface="+mn-lt"/>
                          <a:ea typeface="+mn-ea"/>
                          <a:cs typeface="+mn-cs"/>
                        </a:rPr>
                        <a:t>.</a:t>
                      </a:r>
                    </a:p>
                    <a:p>
                      <a:pPr marL="739775" marR="0" lvl="1" indent="-19685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dirty="0">
                          <a:hlinkClick r:id="rId7"/>
                        </a:rPr>
                        <a:t>Executive and user onboarding email templates</a:t>
                      </a:r>
                      <a:r>
                        <a:rPr lang="en-US" sz="1100" dirty="0"/>
                        <a:t>, </a:t>
                      </a:r>
                      <a:r>
                        <a:rPr lang="en-US" sz="1100" dirty="0">
                          <a:hlinkClick r:id="rId8"/>
                        </a:rPr>
                        <a:t>manager onboarding email templates</a:t>
                      </a:r>
                      <a:r>
                        <a:rPr lang="en-US" sz="1100" dirty="0"/>
                        <a:t>.</a:t>
                      </a:r>
                    </a:p>
                    <a:p>
                      <a:pPr marL="739775" marR="0" lvl="1" indent="-19685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dirty="0"/>
                        <a:t>Initiate </a:t>
                      </a:r>
                      <a:r>
                        <a:rPr lang="en-US" sz="1100" dirty="0">
                          <a:hlinkClick r:id="rId9" action="ppaction://hlinksldjump"/>
                        </a:rPr>
                        <a:t>training sessions</a:t>
                      </a:r>
                      <a:r>
                        <a:rPr lang="en-US" sz="1100" dirty="0"/>
                        <a:t> on Copilot capabilities, basic prompting, and available </a:t>
                      </a:r>
                      <a:r>
                        <a:rPr lang="en-US" sz="1100" dirty="0">
                          <a:hlinkClick r:id="rId10"/>
                        </a:rPr>
                        <a:t>agents</a:t>
                      </a:r>
                      <a:r>
                        <a:rPr lang="en-US" sz="1100" dirty="0"/>
                        <a:t>.</a:t>
                      </a:r>
                    </a:p>
                    <a:p>
                      <a:pPr marL="739775" marR="0" lvl="1" indent="-19685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dirty="0">
                          <a:hlinkClick r:id="rId11"/>
                        </a:rPr>
                        <a:t>Prompt a thon</a:t>
                      </a:r>
                      <a:r>
                        <a:rPr lang="en-US" sz="1100" dirty="0"/>
                        <a:t>.</a:t>
                      </a:r>
                    </a:p>
                    <a:p>
                      <a:pPr marL="739775" marR="0" lvl="1" indent="-19685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dirty="0">
                          <a:hlinkClick r:id="rId12"/>
                        </a:rPr>
                        <a:t>Great Copilot Journey</a:t>
                      </a:r>
                      <a:r>
                        <a:rPr lang="en-US" sz="1100" dirty="0"/>
                        <a:t>.</a:t>
                      </a:r>
                    </a:p>
                    <a:p>
                      <a:pPr marL="228600" marR="0" lvl="0" indent="-228600" algn="l" defTabSz="932761" rtl="0" eaLnBrk="1" fontAlgn="auto" latinLnBrk="0" hangingPunct="1">
                        <a:lnSpc>
                          <a:spcPct val="100000"/>
                        </a:lnSpc>
                        <a:spcBef>
                          <a:spcPts val="1200"/>
                        </a:spcBef>
                        <a:spcAft>
                          <a:spcPts val="0"/>
                        </a:spcAft>
                        <a:buClr>
                          <a:schemeClr val="tx1"/>
                        </a:buClr>
                        <a:buSzTx/>
                        <a:buFont typeface="Wingdings" panose="05000000000000000000" pitchFamily="2" charset="2"/>
                        <a:buChar char="q"/>
                        <a:tabLst/>
                        <a:defRPr/>
                      </a:pPr>
                      <a:r>
                        <a:rPr lang="en-US" sz="1200" kern="1200" dirty="0">
                          <a:solidFill>
                            <a:schemeClr val="accent1"/>
                          </a:solidFill>
                          <a:latin typeface="+mn-lt"/>
                          <a:ea typeface="+mn-ea"/>
                          <a:cs typeface="+mn-cs"/>
                          <a:hlinkClick r:id="rId13" action="ppaction://hlinksldjump">
                            <a:extLst>
                              <a:ext uri="{A12FA001-AC4F-418D-AE19-62706E023703}">
                                <ahyp:hlinkClr xmlns:ahyp="http://schemas.microsoft.com/office/drawing/2018/hyperlinkcolor" val="tx"/>
                              </a:ext>
                            </a:extLst>
                          </a:hlinkClick>
                        </a:rPr>
                        <a:t>Establish communities</a:t>
                      </a:r>
                      <a:r>
                        <a:rPr lang="en-US" sz="1200" kern="1200" dirty="0">
                          <a:solidFill>
                            <a:schemeClr val="accent1"/>
                          </a:solidFill>
                          <a:latin typeface="+mn-lt"/>
                          <a:ea typeface="+mn-ea"/>
                          <a:cs typeface="+mn-cs"/>
                        </a:rPr>
                        <a:t>.</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868445"/>
                  </a:ext>
                </a:extLst>
              </a:tr>
              <a:tr h="944568">
                <a:tc>
                  <a:txBody>
                    <a:bodyPr/>
                    <a:lstStyle/>
                    <a:p>
                      <a:pPr marL="0" marR="0" lvl="0" indent="-18288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Team leads/</a:t>
                      </a:r>
                      <a:br>
                        <a:rPr kumimoji="0" lang="en-US" sz="1400" b="0" u="none" strike="noStrike" kern="1200" cap="none" spc="0" normalizeH="0" baseline="0" noProof="0">
                          <a:ln>
                            <a:noFill/>
                          </a:ln>
                          <a:solidFill>
                            <a:schemeClr val="tx1"/>
                          </a:solidFill>
                          <a:effectLst/>
                          <a:uLnTx/>
                          <a:uFillTx/>
                          <a:latin typeface="+mj-lt"/>
                        </a:rPr>
                      </a:br>
                      <a:r>
                        <a:rPr kumimoji="0" lang="en-US" sz="1400" b="0" u="none" strike="noStrike" kern="1200" cap="none" spc="0" normalizeH="0" baseline="0" noProof="0">
                          <a:ln>
                            <a:noFill/>
                          </a:ln>
                          <a:solidFill>
                            <a:schemeClr val="tx1"/>
                          </a:solidFill>
                          <a:effectLst/>
                          <a:uLnTx/>
                          <a:uFillTx/>
                          <a:latin typeface="+mj-lt"/>
                        </a:rPr>
                        <a:t>Champions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a:solidFill>
                            <a:schemeClr val="tx1"/>
                          </a:solidFill>
                          <a:latin typeface="+mn-lt"/>
                          <a:ea typeface="+mn-ea"/>
                          <a:cs typeface="+mn-cs"/>
                        </a:rPr>
                        <a:t>Conduct </a:t>
                      </a:r>
                      <a:r>
                        <a:rPr lang="en-US" sz="1200">
                          <a:hlinkClick r:id="rId5" action="ppaction://hlinksldjump"/>
                        </a:rPr>
                        <a:t>onboarding sessions</a:t>
                      </a:r>
                      <a:r>
                        <a:rPr lang="en-US" sz="1200" kern="1200">
                          <a:solidFill>
                            <a:schemeClr val="accent1"/>
                          </a:solidFill>
                          <a:latin typeface="+mn-lt"/>
                          <a:ea typeface="+mn-ea"/>
                          <a:cs typeface="+mn-cs"/>
                        </a:rPr>
                        <a:t>.</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a:solidFill>
                            <a:schemeClr val="tx1"/>
                          </a:solidFill>
                          <a:latin typeface="+mn-lt"/>
                          <a:ea typeface="+mn-ea"/>
                          <a:cs typeface="+mn-cs"/>
                        </a:rPr>
                        <a:t>Help users develop and </a:t>
                      </a:r>
                      <a:r>
                        <a:rPr lang="en-US" sz="1200" kern="1200">
                          <a:solidFill>
                            <a:schemeClr val="accent1"/>
                          </a:solidFill>
                          <a:latin typeface="+mn-lt"/>
                          <a:ea typeface="+mn-ea"/>
                          <a:cs typeface="+mn-cs"/>
                          <a:hlinkClick r:id="rId14" action="ppaction://hlinksldjump">
                            <a:extLst>
                              <a:ext uri="{A12FA001-AC4F-418D-AE19-62706E023703}">
                                <ahyp:hlinkClr xmlns:ahyp="http://schemas.microsoft.com/office/drawing/2018/hyperlinkcolor" val="tx"/>
                              </a:ext>
                            </a:extLst>
                          </a:hlinkClick>
                        </a:rPr>
                        <a:t>share use cases</a:t>
                      </a:r>
                      <a:r>
                        <a:rPr lang="en-US" sz="1200" kern="1200">
                          <a:solidFill>
                            <a:schemeClr val="accent1"/>
                          </a:solidFill>
                          <a:latin typeface="+mn-lt"/>
                          <a:ea typeface="+mn-ea"/>
                          <a:cs typeface="+mn-cs"/>
                        </a:rPr>
                        <a:t> </a:t>
                      </a:r>
                      <a:r>
                        <a:rPr lang="en-US" sz="1200" kern="1200">
                          <a:solidFill>
                            <a:schemeClr val="tx1"/>
                          </a:solidFill>
                          <a:latin typeface="+mn-lt"/>
                          <a:ea typeface="+mn-ea"/>
                          <a:cs typeface="+mn-cs"/>
                        </a:rPr>
                        <a:t>for their roles.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a:solidFill>
                            <a:schemeClr val="tx1"/>
                          </a:solidFill>
                          <a:latin typeface="+mn-lt"/>
                          <a:ea typeface="+mn-ea"/>
                          <a:cs typeface="+mn-cs"/>
                        </a:rPr>
                        <a:t>Create team communities.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145993"/>
                  </a:ext>
                </a:extLst>
              </a:tr>
              <a:tr h="1005840">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Technical team</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dirty="0">
                          <a:solidFill>
                            <a:schemeClr val="tx1"/>
                          </a:solidFill>
                          <a:latin typeface="+mn-lt"/>
                          <a:ea typeface="+mn-ea"/>
                          <a:cs typeface="+mn-cs"/>
                        </a:rPr>
                        <a:t>Complete tenant </a:t>
                      </a:r>
                      <a:r>
                        <a:rPr lang="en-US" sz="1200" kern="1200" dirty="0">
                          <a:solidFill>
                            <a:schemeClr val="accent1"/>
                          </a:solidFill>
                          <a:latin typeface="+mn-lt"/>
                          <a:ea typeface="+mn-ea"/>
                          <a:cs typeface="+mn-cs"/>
                          <a:hlinkClick r:id="rId15">
                            <a:extLst>
                              <a:ext uri="{A12FA001-AC4F-418D-AE19-62706E023703}">
                                <ahyp:hlinkClr xmlns:ahyp="http://schemas.microsoft.com/office/drawing/2018/hyperlinkcolor" val="tx"/>
                              </a:ext>
                            </a:extLst>
                          </a:hlinkClick>
                        </a:rPr>
                        <a:t>deployment activities</a:t>
                      </a:r>
                      <a:r>
                        <a:rPr lang="en-US" sz="1200" kern="1200" dirty="0">
                          <a:solidFill>
                            <a:schemeClr val="accent1"/>
                          </a:solidFill>
                          <a:latin typeface="+mn-lt"/>
                          <a:ea typeface="+mn-ea"/>
                          <a:cs typeface="+mn-cs"/>
                        </a:rPr>
                        <a:t>. </a:t>
                      </a:r>
                      <a:r>
                        <a:rPr lang="en-US" sz="1200" kern="1200" dirty="0">
                          <a:solidFill>
                            <a:schemeClr val="tx1"/>
                          </a:solidFill>
                          <a:latin typeface="+mn-lt"/>
                          <a:ea typeface="+mn-ea"/>
                          <a:cs typeface="+mn-cs"/>
                        </a:rPr>
                        <a:t>You may find the</a:t>
                      </a:r>
                      <a:r>
                        <a:rPr lang="en-US" sz="1200" kern="1200" dirty="0">
                          <a:solidFill>
                            <a:schemeClr val="tx1"/>
                          </a:solidFill>
                          <a:latin typeface="+mn-lt"/>
                          <a:ea typeface="+mn-ea"/>
                          <a:cs typeface="+mn-cs"/>
                          <a:hlinkClick r:id="rId16">
                            <a:extLst>
                              <a:ext uri="{A12FA001-AC4F-418D-AE19-62706E023703}">
                                <ahyp:hlinkClr xmlns:ahyp="http://schemas.microsoft.com/office/drawing/2018/hyperlinkcolor" val="tx"/>
                              </a:ext>
                            </a:extLst>
                          </a:hlinkClick>
                        </a:rPr>
                        <a:t> </a:t>
                      </a:r>
                      <a:r>
                        <a:rPr lang="en-US" sz="1200" kern="1200" dirty="0">
                          <a:solidFill>
                            <a:schemeClr val="accent1"/>
                          </a:solidFill>
                          <a:latin typeface="+mn-lt"/>
                          <a:ea typeface="+mn-ea"/>
                          <a:cs typeface="+mn-cs"/>
                          <a:hlinkClick r:id="rId16">
                            <a:extLst>
                              <a:ext uri="{A12FA001-AC4F-418D-AE19-62706E023703}">
                                <ahyp:hlinkClr xmlns:ahyp="http://schemas.microsoft.com/office/drawing/2018/hyperlinkcolor" val="tx"/>
                              </a:ext>
                            </a:extLst>
                          </a:hlinkClick>
                        </a:rPr>
                        <a:t>Copilot deployment guides</a:t>
                      </a:r>
                      <a:r>
                        <a:rPr lang="en-US" sz="1200" kern="1200" dirty="0">
                          <a:solidFill>
                            <a:schemeClr val="accent1"/>
                          </a:solidFill>
                          <a:latin typeface="+mn-lt"/>
                          <a:ea typeface="+mn-ea"/>
                          <a:cs typeface="+mn-cs"/>
                        </a:rPr>
                        <a:t> </a:t>
                      </a:r>
                      <a:r>
                        <a:rPr lang="en-US" sz="1200" kern="1200" dirty="0">
                          <a:solidFill>
                            <a:schemeClr val="tx1"/>
                          </a:solidFill>
                          <a:latin typeface="+mn-lt"/>
                          <a:ea typeface="+mn-ea"/>
                          <a:cs typeface="+mn-cs"/>
                        </a:rPr>
                        <a:t>helpful.</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dirty="0">
                          <a:solidFill>
                            <a:schemeClr val="tx1"/>
                          </a:solidFill>
                          <a:latin typeface="+mn-lt"/>
                          <a:ea typeface="+mn-ea"/>
                          <a:cs typeface="+mn-cs"/>
                        </a:rPr>
                        <a:t>Set up </a:t>
                      </a:r>
                      <a:r>
                        <a:rPr lang="en-US" sz="1200" kern="1200" dirty="0">
                          <a:solidFill>
                            <a:schemeClr val="accent1"/>
                          </a:solidFill>
                          <a:latin typeface="+mn-lt"/>
                          <a:ea typeface="+mn-ea"/>
                          <a:cs typeface="+mn-cs"/>
                          <a:hlinkClick r:id="rId17">
                            <a:extLst>
                              <a:ext uri="{A12FA001-AC4F-418D-AE19-62706E023703}">
                                <ahyp:hlinkClr xmlns:ahyp="http://schemas.microsoft.com/office/drawing/2018/hyperlinkcolor" val="tx"/>
                              </a:ext>
                            </a:extLst>
                          </a:hlinkClick>
                        </a:rPr>
                        <a:t>organizational messages</a:t>
                      </a:r>
                      <a:r>
                        <a:rPr lang="en-US" sz="1200" kern="1200" dirty="0">
                          <a:solidFill>
                            <a:schemeClr val="accent1"/>
                          </a:solidFill>
                          <a:latin typeface="+mn-lt"/>
                          <a:ea typeface="+mn-ea"/>
                          <a:cs typeface="+mn-cs"/>
                        </a:rPr>
                        <a:t> </a:t>
                      </a:r>
                      <a:r>
                        <a:rPr lang="en-US" sz="1200" kern="1200" dirty="0">
                          <a:solidFill>
                            <a:schemeClr val="tx1"/>
                          </a:solidFill>
                          <a:latin typeface="+mn-lt"/>
                          <a:ea typeface="+mn-ea"/>
                          <a:cs typeface="+mn-cs"/>
                        </a:rPr>
                        <a:t>as part of communications plan.</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200" kern="1200" dirty="0">
                          <a:solidFill>
                            <a:schemeClr val="tx1"/>
                          </a:solidFill>
                          <a:latin typeface="+mn-lt"/>
                          <a:ea typeface="+mn-ea"/>
                          <a:cs typeface="+mn-cs"/>
                        </a:rPr>
                        <a:t>Set up </a:t>
                      </a:r>
                      <a:r>
                        <a:rPr lang="en-US" sz="1200" kern="1200" dirty="0">
                          <a:solidFill>
                            <a:schemeClr val="accent1"/>
                          </a:solidFill>
                          <a:latin typeface="+mn-lt"/>
                          <a:ea typeface="+mn-ea"/>
                          <a:cs typeface="+mn-cs"/>
                          <a:hlinkClick r:id="rId18" action="ppaction://hlinksldjump">
                            <a:extLst>
                              <a:ext uri="{A12FA001-AC4F-418D-AE19-62706E023703}">
                                <ahyp:hlinkClr xmlns:ahyp="http://schemas.microsoft.com/office/drawing/2018/hyperlinkcolor" val="tx"/>
                              </a:ext>
                            </a:extLst>
                          </a:hlinkClick>
                        </a:rPr>
                        <a:t>Copilot Dashboard</a:t>
                      </a:r>
                      <a:r>
                        <a:rPr lang="en-US" sz="1200" kern="1200" dirty="0">
                          <a:solidFill>
                            <a:schemeClr val="accent1"/>
                          </a:solidFill>
                          <a:latin typeface="+mn-lt"/>
                          <a:ea typeface="+mn-ea"/>
                          <a:cs typeface="+mn-cs"/>
                        </a:rPr>
                        <a:t> </a:t>
                      </a:r>
                      <a:r>
                        <a:rPr lang="en-US" sz="1200" kern="1200" dirty="0">
                          <a:solidFill>
                            <a:schemeClr val="tx1"/>
                          </a:solidFill>
                          <a:latin typeface="+mn-lt"/>
                          <a:ea typeface="+mn-ea"/>
                          <a:cs typeface="+mn-cs"/>
                        </a:rPr>
                        <a:t>and</a:t>
                      </a:r>
                      <a:r>
                        <a:rPr lang="en-US" sz="1200" kern="1200" dirty="0">
                          <a:solidFill>
                            <a:schemeClr val="accent1"/>
                          </a:solidFill>
                          <a:latin typeface="+mn-lt"/>
                          <a:ea typeface="+mn-ea"/>
                          <a:cs typeface="+mn-cs"/>
                        </a:rPr>
                        <a:t> </a:t>
                      </a:r>
                      <a:r>
                        <a:rPr lang="en-US" sz="1200" kern="1200" dirty="0">
                          <a:solidFill>
                            <a:schemeClr val="accent1"/>
                          </a:solidFill>
                          <a:latin typeface="+mn-lt"/>
                          <a:ea typeface="+mn-ea"/>
                          <a:cs typeface="+mn-cs"/>
                          <a:hlinkClick r:id="rId19" action="ppaction://hlinksldjump"/>
                        </a:rPr>
                        <a:t>Viva Insights reports</a:t>
                      </a:r>
                      <a:r>
                        <a:rPr lang="en-US" sz="1200" kern="1200" dirty="0">
                          <a:solidFill>
                            <a:schemeClr val="accent1"/>
                          </a:solidFill>
                          <a:latin typeface="+mn-lt"/>
                          <a:ea typeface="+mn-ea"/>
                          <a:cs typeface="+mn-cs"/>
                        </a:rPr>
                        <a:t>.</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286452"/>
                  </a:ext>
                </a:extLst>
              </a:tr>
            </a:tbl>
          </a:graphicData>
        </a:graphic>
      </p:graphicFrame>
      <p:pic>
        <p:nvPicPr>
          <p:cNvPr id="10" name="Picture 9">
            <a:extLst>
              <a:ext uri="{FF2B5EF4-FFF2-40B4-BE49-F238E27FC236}">
                <a16:creationId xmlns:a16="http://schemas.microsoft.com/office/drawing/2014/main" id="{08787B54-2D62-51BE-5ED4-1131FFC0BE11}"/>
              </a:ext>
              <a:ext uri="{C183D7F6-B498-43B3-948B-1728B52AA6E4}">
                <adec:decorative xmlns:adec="http://schemas.microsoft.com/office/drawing/2017/decorative" val="1"/>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a:fillRect/>
          </a:stretch>
        </p:blipFill>
        <p:spPr>
          <a:xfrm>
            <a:off x="875992" y="3028563"/>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1" name="Picture 10">
            <a:extLst>
              <a:ext uri="{FF2B5EF4-FFF2-40B4-BE49-F238E27FC236}">
                <a16:creationId xmlns:a16="http://schemas.microsoft.com/office/drawing/2014/main" id="{957E0AB9-FC56-6CAA-D698-1A17FEA78F24}"/>
              </a:ext>
              <a:ext uri="{C183D7F6-B498-43B3-948B-1728B52AA6E4}">
                <adec:decorative xmlns:adec="http://schemas.microsoft.com/office/drawing/2017/decorative" val="1"/>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a:fillRect/>
          </a:stretch>
        </p:blipFill>
        <p:spPr>
          <a:xfrm>
            <a:off x="875992" y="1693981"/>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3" name="Picture 12">
            <a:extLst>
              <a:ext uri="{FF2B5EF4-FFF2-40B4-BE49-F238E27FC236}">
                <a16:creationId xmlns:a16="http://schemas.microsoft.com/office/drawing/2014/main" id="{A470B28A-61D5-91B9-D1C6-9D8CBEB0417C}"/>
              </a:ext>
              <a:ext uri="{C183D7F6-B498-43B3-948B-1728B52AA6E4}">
                <adec:decorative xmlns:adec="http://schemas.microsoft.com/office/drawing/2017/decorative" val="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a:fillRect/>
          </a:stretch>
        </p:blipFill>
        <p:spPr>
          <a:xfrm>
            <a:off x="875992" y="4458574"/>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4" name="Picture 13">
            <a:extLst>
              <a:ext uri="{FF2B5EF4-FFF2-40B4-BE49-F238E27FC236}">
                <a16:creationId xmlns:a16="http://schemas.microsoft.com/office/drawing/2014/main" id="{58BF7907-0FA4-82B1-3245-FAF947AD2D85}"/>
              </a:ext>
              <a:ext uri="{C183D7F6-B498-43B3-948B-1728B52AA6E4}">
                <adec:decorative xmlns:adec="http://schemas.microsoft.com/office/drawing/2017/decorative" val="1"/>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a:fillRect/>
          </a:stretch>
        </p:blipFill>
        <p:spPr>
          <a:xfrm>
            <a:off x="875992" y="5433480"/>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spTree>
    <p:extLst>
      <p:ext uri="{BB962C8B-B14F-4D97-AF65-F5344CB8AC3E}">
        <p14:creationId xmlns:p14="http://schemas.microsoft.com/office/powerpoint/2010/main" val="13338370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41061-50B9-7E20-A63B-1468ACEE1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61CB4-6CB6-C1F8-0292-5332D66970CB}"/>
              </a:ext>
            </a:extLst>
          </p:cNvPr>
          <p:cNvSpPr>
            <a:spLocks noGrp="1"/>
          </p:cNvSpPr>
          <p:nvPr>
            <p:ph type="title"/>
          </p:nvPr>
        </p:nvSpPr>
        <p:spPr>
          <a:xfrm>
            <a:off x="585216" y="3035808"/>
            <a:ext cx="4178808" cy="498598"/>
          </a:xfrm>
        </p:spPr>
        <p:txBody>
          <a:bodyPr/>
          <a:lstStyle/>
          <a:p>
            <a:r>
              <a:rPr lang="en-US"/>
              <a:t>Adopt</a:t>
            </a:r>
          </a:p>
        </p:txBody>
      </p:sp>
    </p:spTree>
    <p:extLst>
      <p:ext uri="{BB962C8B-B14F-4D97-AF65-F5344CB8AC3E}">
        <p14:creationId xmlns:p14="http://schemas.microsoft.com/office/powerpoint/2010/main" val="715961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64E4-3ACF-4F16-3B67-7DB4B6E25251}"/>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81AB359-8AC0-DEDA-361E-F13438F87789}"/>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grpSp>
        <p:nvGrpSpPr>
          <p:cNvPr id="10" name="Group 9">
            <a:extLst>
              <a:ext uri="{FF2B5EF4-FFF2-40B4-BE49-F238E27FC236}">
                <a16:creationId xmlns:a16="http://schemas.microsoft.com/office/drawing/2014/main" id="{0D369529-E5B2-B08C-8E5A-ED328FCEDE94}"/>
              </a:ext>
              <a:ext uri="{C183D7F6-B498-43B3-948B-1728B52AA6E4}">
                <adec:decorative xmlns:adec="http://schemas.microsoft.com/office/drawing/2017/decorative" val="1"/>
              </a:ext>
            </a:extLst>
          </p:cNvPr>
          <p:cNvGrpSpPr/>
          <p:nvPr/>
        </p:nvGrpSpPr>
        <p:grpSpPr>
          <a:xfrm>
            <a:off x="760294" y="1549718"/>
            <a:ext cx="441642" cy="441642"/>
            <a:chOff x="709613" y="1549718"/>
            <a:chExt cx="510822" cy="510822"/>
          </a:xfrm>
        </p:grpSpPr>
        <p:sp>
          <p:nvSpPr>
            <p:cNvPr id="11" name="Oval 10">
              <a:extLst>
                <a:ext uri="{FF2B5EF4-FFF2-40B4-BE49-F238E27FC236}">
                  <a16:creationId xmlns:a16="http://schemas.microsoft.com/office/drawing/2014/main" id="{2EDAF40E-996A-2D57-B197-11ECD6F71466}"/>
                </a:ext>
                <a:ext uri="{C183D7F6-B498-43B3-948B-1728B52AA6E4}">
                  <adec:decorative xmlns:adec="http://schemas.microsoft.com/office/drawing/2017/decorative" val="1"/>
                </a:ext>
              </a:extLst>
            </p:cNvPr>
            <p:cNvSpPr/>
            <p:nvPr/>
          </p:nvSpPr>
          <p:spPr bwMode="auto">
            <a:xfrm>
              <a:off x="709613" y="154971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3" name="Graphic 12">
              <a:extLst>
                <a:ext uri="{FF2B5EF4-FFF2-40B4-BE49-F238E27FC236}">
                  <a16:creationId xmlns:a16="http://schemas.microsoft.com/office/drawing/2014/main" id="{62CB8A72-A017-CE3E-1C3A-D74C3A0EAB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9576" y="1649681"/>
              <a:ext cx="310896" cy="310896"/>
            </a:xfrm>
            <a:prstGeom prst="rect">
              <a:avLst/>
            </a:prstGeom>
          </p:spPr>
        </p:pic>
      </p:grpSp>
      <p:grpSp>
        <p:nvGrpSpPr>
          <p:cNvPr id="14" name="Group 13">
            <a:extLst>
              <a:ext uri="{FF2B5EF4-FFF2-40B4-BE49-F238E27FC236}">
                <a16:creationId xmlns:a16="http://schemas.microsoft.com/office/drawing/2014/main" id="{EEF3B534-5D00-99B7-1832-350DB310A9CA}"/>
              </a:ext>
              <a:ext uri="{C183D7F6-B498-43B3-948B-1728B52AA6E4}">
                <adec:decorative xmlns:adec="http://schemas.microsoft.com/office/drawing/2017/decorative" val="1"/>
              </a:ext>
            </a:extLst>
          </p:cNvPr>
          <p:cNvGrpSpPr/>
          <p:nvPr/>
        </p:nvGrpSpPr>
        <p:grpSpPr>
          <a:xfrm>
            <a:off x="757476" y="4012845"/>
            <a:ext cx="441642" cy="441642"/>
            <a:chOff x="709613" y="5450482"/>
            <a:chExt cx="510822" cy="510822"/>
          </a:xfrm>
        </p:grpSpPr>
        <p:sp>
          <p:nvSpPr>
            <p:cNvPr id="15" name="Oval 14">
              <a:extLst>
                <a:ext uri="{FF2B5EF4-FFF2-40B4-BE49-F238E27FC236}">
                  <a16:creationId xmlns:a16="http://schemas.microsoft.com/office/drawing/2014/main" id="{481DBBE2-60BE-B35D-C24E-6528ABCD05AE}"/>
                </a:ext>
                <a:ext uri="{C183D7F6-B498-43B3-948B-1728B52AA6E4}">
                  <adec:decorative xmlns:adec="http://schemas.microsoft.com/office/drawing/2017/decorative" val="1"/>
                </a:ext>
              </a:extLst>
            </p:cNvPr>
            <p:cNvSpPr/>
            <p:nvPr/>
          </p:nvSpPr>
          <p:spPr bwMode="auto">
            <a:xfrm>
              <a:off x="709613" y="545048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6" name="Graphic 15">
              <a:extLst>
                <a:ext uri="{FF2B5EF4-FFF2-40B4-BE49-F238E27FC236}">
                  <a16:creationId xmlns:a16="http://schemas.microsoft.com/office/drawing/2014/main" id="{82831DD1-9002-D181-F733-DDBE5949E8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9576" y="5550445"/>
              <a:ext cx="310896" cy="310896"/>
            </a:xfrm>
            <a:prstGeom prst="rect">
              <a:avLst/>
            </a:prstGeom>
          </p:spPr>
        </p:pic>
      </p:grpSp>
      <p:grpSp>
        <p:nvGrpSpPr>
          <p:cNvPr id="17" name="Group 16">
            <a:extLst>
              <a:ext uri="{FF2B5EF4-FFF2-40B4-BE49-F238E27FC236}">
                <a16:creationId xmlns:a16="http://schemas.microsoft.com/office/drawing/2014/main" id="{45491D4B-D9F4-218E-0B46-8572A903524E}"/>
              </a:ext>
              <a:ext uri="{C183D7F6-B498-43B3-948B-1728B52AA6E4}">
                <adec:decorative xmlns:adec="http://schemas.microsoft.com/office/drawing/2017/decorative" val="1"/>
              </a:ext>
            </a:extLst>
          </p:cNvPr>
          <p:cNvGrpSpPr/>
          <p:nvPr/>
        </p:nvGrpSpPr>
        <p:grpSpPr>
          <a:xfrm>
            <a:off x="757476" y="4768310"/>
            <a:ext cx="441642" cy="441642"/>
            <a:chOff x="709613" y="4315708"/>
            <a:chExt cx="510822" cy="510822"/>
          </a:xfrm>
        </p:grpSpPr>
        <p:sp>
          <p:nvSpPr>
            <p:cNvPr id="18" name="Oval 17">
              <a:extLst>
                <a:ext uri="{FF2B5EF4-FFF2-40B4-BE49-F238E27FC236}">
                  <a16:creationId xmlns:a16="http://schemas.microsoft.com/office/drawing/2014/main" id="{6B7CA70F-5C52-8008-73FB-DF7F70A7DD7D}"/>
                </a:ext>
                <a:ext uri="{C183D7F6-B498-43B3-948B-1728B52AA6E4}">
                  <adec:decorative xmlns:adec="http://schemas.microsoft.com/office/drawing/2017/decorative" val="1"/>
                </a:ext>
              </a:extLst>
            </p:cNvPr>
            <p:cNvSpPr/>
            <p:nvPr/>
          </p:nvSpPr>
          <p:spPr bwMode="auto">
            <a:xfrm>
              <a:off x="709613" y="431570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9" name="Graphic 18">
              <a:extLst>
                <a:ext uri="{FF2B5EF4-FFF2-40B4-BE49-F238E27FC236}">
                  <a16:creationId xmlns:a16="http://schemas.microsoft.com/office/drawing/2014/main" id="{B3A453AB-D672-AD00-19C1-0E9F9587C3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9576" y="4415671"/>
              <a:ext cx="310896" cy="310896"/>
            </a:xfrm>
            <a:prstGeom prst="rect">
              <a:avLst/>
            </a:prstGeom>
          </p:spPr>
        </p:pic>
      </p:grpSp>
      <p:cxnSp>
        <p:nvCxnSpPr>
          <p:cNvPr id="20" name="Straight Connector 19">
            <a:extLst>
              <a:ext uri="{FF2B5EF4-FFF2-40B4-BE49-F238E27FC236}">
                <a16:creationId xmlns:a16="http://schemas.microsoft.com/office/drawing/2014/main" id="{1FD1D097-093B-16A4-1ADB-E3C21AD1DB99}"/>
              </a:ext>
              <a:ext uri="{C183D7F6-B498-43B3-948B-1728B52AA6E4}">
                <adec:decorative xmlns:adec="http://schemas.microsoft.com/office/drawing/2017/decorative" val="1"/>
              </a:ext>
            </a:extLst>
          </p:cNvPr>
          <p:cNvCxnSpPr>
            <a:cxnSpLocks/>
          </p:cNvCxnSpPr>
          <p:nvPr/>
        </p:nvCxnSpPr>
        <p:spPr>
          <a:xfrm>
            <a:off x="1370140" y="4554848"/>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5BE3E2-91BC-3899-8B03-58881026F5BB}"/>
              </a:ext>
              <a:ext uri="{C183D7F6-B498-43B3-948B-1728B52AA6E4}">
                <adec:decorative xmlns:adec="http://schemas.microsoft.com/office/drawing/2017/decorative" val="1"/>
              </a:ext>
            </a:extLst>
          </p:cNvPr>
          <p:cNvCxnSpPr>
            <a:cxnSpLocks/>
          </p:cNvCxnSpPr>
          <p:nvPr/>
        </p:nvCxnSpPr>
        <p:spPr>
          <a:xfrm>
            <a:off x="1370140" y="3912484"/>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746E775C-15C2-EB31-4419-386FC2F973EA}"/>
              </a:ext>
            </a:extLst>
          </p:cNvPr>
          <p:cNvSpPr>
            <a:spLocks noGrp="1"/>
          </p:cNvSpPr>
          <p:nvPr>
            <p:ph type="title"/>
          </p:nvPr>
        </p:nvSpPr>
        <p:spPr/>
        <p:txBody>
          <a:bodyPr>
            <a:noAutofit/>
          </a:bodyPr>
          <a:lstStyle/>
          <a:p>
            <a:r>
              <a:rPr lang="en-US"/>
              <a:t>Adopt – Overview</a:t>
            </a:r>
          </a:p>
        </p:txBody>
      </p:sp>
      <p:pic>
        <p:nvPicPr>
          <p:cNvPr id="2" name="Copilot logo" descr="Copilot icon">
            <a:extLst>
              <a:ext uri="{FF2B5EF4-FFF2-40B4-BE49-F238E27FC236}">
                <a16:creationId xmlns:a16="http://schemas.microsoft.com/office/drawing/2014/main" id="{40A8B3B4-AC3F-5EA4-C33D-184E1FB267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8" name="TextBox 7">
            <a:extLst>
              <a:ext uri="{FF2B5EF4-FFF2-40B4-BE49-F238E27FC236}">
                <a16:creationId xmlns:a16="http://schemas.microsoft.com/office/drawing/2014/main" id="{216B5222-CE0A-5801-325F-D5DCD0D87BC6}"/>
              </a:ext>
            </a:extLst>
          </p:cNvPr>
          <p:cNvSpPr txBox="1"/>
          <p:nvPr/>
        </p:nvSpPr>
        <p:spPr>
          <a:xfrm>
            <a:off x="1370140" y="1549718"/>
            <a:ext cx="10117490" cy="2262158"/>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Key Activities: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Implement an ongoing communications strategy.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Maintain regular, consistent messaging to reinforce awareness, value, and success stories.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Continue the training strategy.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Use feedback and usage reports to identify skill gaps and target training where it’s most needed. Introduce gamification and incentives to encourage more frequent and effective usage.</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Establish structured feedback mechanisms.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Collect feedback at both the company-wide and team levels to continuously improve enablement, scenarios, and support.</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Execute the reporting plan.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Track adoption, usage trends, and outcomes to measure progress and inform decisions.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Continue expanding use cases.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Champions should work with their teams to identify, document, and share impactful use cases. Expand usage beyond basic chat to Microsoft agents, Create, Search, Notebooks, and other capabilities. Capture and showcase examples through an organizational prompt gallery and established best practices to illustrate real-world value.</a:t>
            </a:r>
          </a:p>
        </p:txBody>
      </p:sp>
      <p:sp>
        <p:nvSpPr>
          <p:cNvPr id="23" name="TextBox 22">
            <a:extLst>
              <a:ext uri="{FF2B5EF4-FFF2-40B4-BE49-F238E27FC236}">
                <a16:creationId xmlns:a16="http://schemas.microsoft.com/office/drawing/2014/main" id="{88E1A666-C5E9-4F08-0429-16B6A91ADDD1}"/>
              </a:ext>
            </a:extLst>
          </p:cNvPr>
          <p:cNvSpPr txBox="1"/>
          <p:nvPr/>
        </p:nvSpPr>
        <p:spPr>
          <a:xfrm>
            <a:off x="1370140" y="4125944"/>
            <a:ext cx="10122408"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Duration: </a:t>
            </a: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a:rPr>
              <a:t>The adoption stage should take 1-2 months. </a:t>
            </a:r>
            <a:endParaRPr kumimoji="0" lang="en-US" sz="11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9" name="TextBox 8">
            <a:extLst>
              <a:ext uri="{FF2B5EF4-FFF2-40B4-BE49-F238E27FC236}">
                <a16:creationId xmlns:a16="http://schemas.microsoft.com/office/drawing/2014/main" id="{8EBB822E-494C-109F-80A1-A091FBF00493}"/>
              </a:ext>
            </a:extLst>
          </p:cNvPr>
          <p:cNvSpPr txBox="1"/>
          <p:nvPr/>
        </p:nvSpPr>
        <p:spPr>
          <a:xfrm>
            <a:off x="1370140" y="4768310"/>
            <a:ext cx="10122408" cy="7386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Success Measures: </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a:rPr>
              <a:t>Expanding MAU.</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a:rPr>
              <a:t>Mean time to resolution of support cases.</a:t>
            </a:r>
          </a:p>
        </p:txBody>
      </p:sp>
    </p:spTree>
    <p:extLst>
      <p:ext uri="{BB962C8B-B14F-4D97-AF65-F5344CB8AC3E}">
        <p14:creationId xmlns:p14="http://schemas.microsoft.com/office/powerpoint/2010/main" val="279374317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66B1-2EA4-C837-2640-A6E9EABACA61}"/>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5E84ADE-1F8B-703F-D5A4-41AE2804C86C}"/>
              </a:ext>
              <a:ext uri="{C183D7F6-B498-43B3-948B-1728B52AA6E4}">
                <adec:decorative xmlns:adec="http://schemas.microsoft.com/office/drawing/2017/decorative" val="1"/>
              </a:ext>
            </a:extLst>
          </p:cNvPr>
          <p:cNvSpPr/>
          <p:nvPr/>
        </p:nvSpPr>
        <p:spPr bwMode="auto">
          <a:xfrm>
            <a:off x="583622" y="1408737"/>
            <a:ext cx="11036877"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1E0B7F04-4CAC-7361-84F1-4B09D1E9D750}"/>
              </a:ext>
            </a:extLst>
          </p:cNvPr>
          <p:cNvSpPr>
            <a:spLocks noGrp="1"/>
          </p:cNvSpPr>
          <p:nvPr>
            <p:ph type="title"/>
          </p:nvPr>
        </p:nvSpPr>
        <p:spPr/>
        <p:txBody>
          <a:bodyPr>
            <a:noAutofit/>
          </a:bodyPr>
          <a:lstStyle/>
          <a:p>
            <a:r>
              <a:rPr lang="en-US"/>
              <a:t>Adopt – Checklist</a:t>
            </a:r>
          </a:p>
        </p:txBody>
      </p:sp>
      <p:pic>
        <p:nvPicPr>
          <p:cNvPr id="6" name="Copilot logo" descr="Copilot icon">
            <a:extLst>
              <a:ext uri="{FF2B5EF4-FFF2-40B4-BE49-F238E27FC236}">
                <a16:creationId xmlns:a16="http://schemas.microsoft.com/office/drawing/2014/main" id="{EC0C4009-A796-EA91-0D67-F1F08454DC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graphicFrame>
        <p:nvGraphicFramePr>
          <p:cNvPr id="8" name="Table 7">
            <a:extLst>
              <a:ext uri="{FF2B5EF4-FFF2-40B4-BE49-F238E27FC236}">
                <a16:creationId xmlns:a16="http://schemas.microsoft.com/office/drawing/2014/main" id="{3583FB2B-B8BC-6730-5965-84C6FD358AA1}"/>
              </a:ext>
            </a:extLst>
          </p:cNvPr>
          <p:cNvGraphicFramePr>
            <a:graphicFrameLocks noGrp="1"/>
          </p:cNvGraphicFramePr>
          <p:nvPr>
            <p:extLst>
              <p:ext uri="{D42A27DB-BD31-4B8C-83A1-F6EECF244321}">
                <p14:modId xmlns:p14="http://schemas.microsoft.com/office/powerpoint/2010/main" val="2180265293"/>
              </p:ext>
            </p:extLst>
          </p:nvPr>
        </p:nvGraphicFramePr>
        <p:xfrm>
          <a:off x="742840" y="1576045"/>
          <a:ext cx="10698815" cy="4605685"/>
        </p:xfrm>
        <a:graphic>
          <a:graphicData uri="http://schemas.openxmlformats.org/drawingml/2006/table">
            <a:tbl>
              <a:tblPr firstRow="1" bandRow="1">
                <a:tableStyleId>{2D5ABB26-0587-4C30-8999-92F81FD0307C}</a:tableStyleId>
              </a:tblPr>
              <a:tblGrid>
                <a:gridCol w="2366120">
                  <a:extLst>
                    <a:ext uri="{9D8B030D-6E8A-4147-A177-3AD203B41FA5}">
                      <a16:colId xmlns:a16="http://schemas.microsoft.com/office/drawing/2014/main" val="319887558"/>
                    </a:ext>
                  </a:extLst>
                </a:gridCol>
                <a:gridCol w="8332695">
                  <a:extLst>
                    <a:ext uri="{9D8B030D-6E8A-4147-A177-3AD203B41FA5}">
                      <a16:colId xmlns:a16="http://schemas.microsoft.com/office/drawing/2014/main" val="3669397123"/>
                    </a:ext>
                  </a:extLst>
                </a:gridCol>
              </a:tblGrid>
              <a:tr h="640107">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Shared Activities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Share use cases and best practices.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111487"/>
                  </a:ext>
                </a:extLst>
              </a:tr>
              <a:tr h="1683354">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Adoption Team </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Deploy </a:t>
                      </a:r>
                      <a:r>
                        <a:rPr lang="en-US" sz="1100" kern="1200">
                          <a:solidFill>
                            <a:schemeClr val="tx1"/>
                          </a:solidFill>
                          <a:latin typeface="+mn-lt"/>
                          <a:ea typeface="+mn-ea"/>
                          <a:cs typeface="+mn-cs"/>
                          <a:hlinkClick r:id="rId4"/>
                        </a:rPr>
                        <a:t>agent adoption content</a:t>
                      </a:r>
                      <a:r>
                        <a:rPr lang="en-US" sz="1100" kern="1200">
                          <a:solidFill>
                            <a:schemeClr val="tx1"/>
                          </a:solidFill>
                          <a:latin typeface="+mn-lt"/>
                          <a:ea typeface="+mn-ea"/>
                          <a:cs typeface="+mn-cs"/>
                        </a:rPr>
                        <a:t>.</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Implement </a:t>
                      </a:r>
                      <a:r>
                        <a:rPr lang="en-US" sz="1100" kern="1200">
                          <a:solidFill>
                            <a:schemeClr val="accent1"/>
                          </a:solidFill>
                          <a:latin typeface="+mn-lt"/>
                          <a:ea typeface="+mn-ea"/>
                          <a:cs typeface="+mn-cs"/>
                          <a:hlinkClick r:id="rId5" action="ppaction://hlinksldjump"/>
                        </a:rPr>
                        <a:t>gamification strategies.</a:t>
                      </a:r>
                      <a:endParaRPr lang="en-US" sz="1100" kern="1200">
                        <a:solidFill>
                          <a:schemeClr val="accent1"/>
                        </a:solidFill>
                        <a:latin typeface="+mn-lt"/>
                        <a:ea typeface="+mn-ea"/>
                        <a:cs typeface="+mn-cs"/>
                      </a:endParaRP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Develop communities.</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Continue communications and training plans.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868445"/>
                  </a:ext>
                </a:extLst>
              </a:tr>
              <a:tr h="1402080">
                <a:tc>
                  <a:txBody>
                    <a:bodyPr/>
                    <a:lstStyle/>
                    <a:p>
                      <a:pPr marL="0" marR="0" lvl="0" indent="-18288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Team leads/</a:t>
                      </a:r>
                      <a:br>
                        <a:rPr kumimoji="0" lang="en-US" sz="1400" b="0" u="none" strike="noStrike" kern="1200" cap="none" spc="0" normalizeH="0" baseline="0" noProof="0">
                          <a:ln>
                            <a:noFill/>
                          </a:ln>
                          <a:solidFill>
                            <a:schemeClr val="tx1"/>
                          </a:solidFill>
                          <a:effectLst/>
                          <a:uLnTx/>
                          <a:uFillTx/>
                          <a:latin typeface="+mj-lt"/>
                        </a:rPr>
                      </a:br>
                      <a:r>
                        <a:rPr kumimoji="0" lang="en-US" sz="1400" b="0" u="none" strike="noStrike" kern="1200" cap="none" spc="0" normalizeH="0" baseline="0" noProof="0">
                          <a:ln>
                            <a:noFill/>
                          </a:ln>
                          <a:solidFill>
                            <a:schemeClr val="tx1"/>
                          </a:solidFill>
                          <a:effectLst/>
                          <a:uLnTx/>
                          <a:uFillTx/>
                          <a:latin typeface="+mj-lt"/>
                        </a:rPr>
                        <a:t>Champions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kern="1200">
                          <a:solidFill>
                            <a:schemeClr val="accent1"/>
                          </a:solidFill>
                          <a:latin typeface="+mn-lt"/>
                          <a:ea typeface="+mn-ea"/>
                          <a:cs typeface="+mn-cs"/>
                          <a:hlinkClick r:id="rId6">
                            <a:extLst>
                              <a:ext uri="{A12FA001-AC4F-418D-AE19-62706E023703}">
                                <ahyp:hlinkClr xmlns:ahyp="http://schemas.microsoft.com/office/drawing/2018/hyperlinkcolor" val="tx"/>
                              </a:ext>
                            </a:extLst>
                          </a:hlinkClick>
                        </a:rPr>
                        <a:t>Collect feedback</a:t>
                      </a:r>
                      <a:r>
                        <a:rPr lang="en-US" sz="1100" kern="1200">
                          <a:solidFill>
                            <a:schemeClr val="accent1"/>
                          </a:solidFill>
                          <a:latin typeface="+mn-lt"/>
                          <a:ea typeface="+mn-ea"/>
                          <a:cs typeface="+mn-cs"/>
                        </a:rPr>
                        <a:t>.</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Foster team communities.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Conduct lunch and learn sessions on Copilot and agents.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Expand use cases.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Respond to questions and assist with user issues.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145993"/>
                  </a:ext>
                </a:extLst>
              </a:tr>
              <a:tr h="880144">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Technical team</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Implement </a:t>
                      </a:r>
                      <a:r>
                        <a:rPr lang="en-US" sz="1100" kern="1200">
                          <a:solidFill>
                            <a:schemeClr val="accent1"/>
                          </a:solidFill>
                          <a:latin typeface="+mn-lt"/>
                          <a:ea typeface="+mn-ea"/>
                          <a:cs typeface="+mn-cs"/>
                          <a:hlinkClick r:id="rId7">
                            <a:extLst>
                              <a:ext uri="{A12FA001-AC4F-418D-AE19-62706E023703}">
                                <ahyp:hlinkClr xmlns:ahyp="http://schemas.microsoft.com/office/drawing/2018/hyperlinkcolor" val="tx"/>
                              </a:ext>
                            </a:extLst>
                          </a:hlinkClick>
                        </a:rPr>
                        <a:t>reporting</a:t>
                      </a:r>
                      <a:r>
                        <a:rPr lang="en-US" sz="1100" kern="1200">
                          <a:solidFill>
                            <a:schemeClr val="accent1"/>
                          </a:solidFill>
                          <a:latin typeface="+mn-lt"/>
                          <a:ea typeface="+mn-ea"/>
                          <a:cs typeface="+mn-cs"/>
                        </a:rPr>
                        <a:t>.</a:t>
                      </a:r>
                      <a:endParaRPr lang="en-US" sz="1100" kern="1200">
                        <a:solidFill>
                          <a:schemeClr val="tx1"/>
                        </a:solidFill>
                        <a:latin typeface="+mn-lt"/>
                        <a:ea typeface="+mn-ea"/>
                        <a:cs typeface="+mn-cs"/>
                      </a:endParaRP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Respond to feedback.</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286452"/>
                  </a:ext>
                </a:extLst>
              </a:tr>
            </a:tbl>
          </a:graphicData>
        </a:graphic>
      </p:graphicFrame>
      <p:pic>
        <p:nvPicPr>
          <p:cNvPr id="11" name="Picture 10">
            <a:extLst>
              <a:ext uri="{FF2B5EF4-FFF2-40B4-BE49-F238E27FC236}">
                <a16:creationId xmlns:a16="http://schemas.microsoft.com/office/drawing/2014/main" id="{49BCA109-5F4A-C75D-4F94-504EDEBB9742}"/>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75992" y="2815203"/>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2" name="Picture 11">
            <a:extLst>
              <a:ext uri="{FF2B5EF4-FFF2-40B4-BE49-F238E27FC236}">
                <a16:creationId xmlns:a16="http://schemas.microsoft.com/office/drawing/2014/main" id="{140250F3-47FC-2E9F-C61B-9F252587A574}"/>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875992" y="1640641"/>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3" name="Picture 12">
            <a:extLst>
              <a:ext uri="{FF2B5EF4-FFF2-40B4-BE49-F238E27FC236}">
                <a16:creationId xmlns:a16="http://schemas.microsoft.com/office/drawing/2014/main" id="{4D46EE59-9ED3-7C57-9FB3-3332A1A9CF7F}"/>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a:fillRect/>
          </a:stretch>
        </p:blipFill>
        <p:spPr>
          <a:xfrm>
            <a:off x="875992" y="4344274"/>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4" name="Picture 13">
            <a:extLst>
              <a:ext uri="{FF2B5EF4-FFF2-40B4-BE49-F238E27FC236}">
                <a16:creationId xmlns:a16="http://schemas.microsoft.com/office/drawing/2014/main" id="{5CE63E57-ACDD-33C0-3A22-5B09F84B7EC4}"/>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a:xfrm>
            <a:off x="875992" y="5494440"/>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spTree>
    <p:extLst>
      <p:ext uri="{BB962C8B-B14F-4D97-AF65-F5344CB8AC3E}">
        <p14:creationId xmlns:p14="http://schemas.microsoft.com/office/powerpoint/2010/main" val="31092621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6B9C-4655-A87A-3017-919697E42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CF602-200E-288E-0F01-D1B90565CE48}"/>
              </a:ext>
            </a:extLst>
          </p:cNvPr>
          <p:cNvSpPr>
            <a:spLocks noGrp="1"/>
          </p:cNvSpPr>
          <p:nvPr>
            <p:ph type="title"/>
          </p:nvPr>
        </p:nvSpPr>
        <p:spPr>
          <a:xfrm>
            <a:off x="585216" y="3035808"/>
            <a:ext cx="4178808" cy="498598"/>
          </a:xfrm>
        </p:spPr>
        <p:txBody>
          <a:bodyPr/>
          <a:lstStyle/>
          <a:p>
            <a:r>
              <a:rPr lang="en-US"/>
              <a:t>Manage and Improve</a:t>
            </a:r>
          </a:p>
        </p:txBody>
      </p:sp>
    </p:spTree>
    <p:extLst>
      <p:ext uri="{BB962C8B-B14F-4D97-AF65-F5344CB8AC3E}">
        <p14:creationId xmlns:p14="http://schemas.microsoft.com/office/powerpoint/2010/main" val="2233686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8497D-1773-438D-26CA-CDAE1D48452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6B7879A-A481-ABB2-B77D-05C6FED5C693}"/>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grpSp>
        <p:nvGrpSpPr>
          <p:cNvPr id="10" name="Group 9">
            <a:extLst>
              <a:ext uri="{FF2B5EF4-FFF2-40B4-BE49-F238E27FC236}">
                <a16:creationId xmlns:a16="http://schemas.microsoft.com/office/drawing/2014/main" id="{A5EC7C4C-92C6-42A3-37CA-0A2ECA11430A}"/>
              </a:ext>
              <a:ext uri="{C183D7F6-B498-43B3-948B-1728B52AA6E4}">
                <adec:decorative xmlns:adec="http://schemas.microsoft.com/office/drawing/2017/decorative" val="1"/>
              </a:ext>
            </a:extLst>
          </p:cNvPr>
          <p:cNvGrpSpPr/>
          <p:nvPr/>
        </p:nvGrpSpPr>
        <p:grpSpPr>
          <a:xfrm>
            <a:off x="757476" y="4384089"/>
            <a:ext cx="441642" cy="441642"/>
            <a:chOff x="709613" y="5450482"/>
            <a:chExt cx="510822" cy="510822"/>
          </a:xfrm>
        </p:grpSpPr>
        <p:sp>
          <p:nvSpPr>
            <p:cNvPr id="11" name="Oval 10">
              <a:extLst>
                <a:ext uri="{FF2B5EF4-FFF2-40B4-BE49-F238E27FC236}">
                  <a16:creationId xmlns:a16="http://schemas.microsoft.com/office/drawing/2014/main" id="{4270A6D8-FEEE-AD95-70E4-8FA244665BDF}"/>
                </a:ext>
                <a:ext uri="{C183D7F6-B498-43B3-948B-1728B52AA6E4}">
                  <adec:decorative xmlns:adec="http://schemas.microsoft.com/office/drawing/2017/decorative" val="1"/>
                </a:ext>
              </a:extLst>
            </p:cNvPr>
            <p:cNvSpPr/>
            <p:nvPr/>
          </p:nvSpPr>
          <p:spPr bwMode="auto">
            <a:xfrm>
              <a:off x="709613" y="545048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3" name="Graphic 12">
              <a:extLst>
                <a:ext uri="{FF2B5EF4-FFF2-40B4-BE49-F238E27FC236}">
                  <a16:creationId xmlns:a16="http://schemas.microsoft.com/office/drawing/2014/main" id="{DA01DF06-C611-2199-E70D-4141157739F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9576" y="5550445"/>
              <a:ext cx="310896" cy="310896"/>
            </a:xfrm>
            <a:prstGeom prst="rect">
              <a:avLst/>
            </a:prstGeom>
          </p:spPr>
        </p:pic>
      </p:grpSp>
      <p:grpSp>
        <p:nvGrpSpPr>
          <p:cNvPr id="14" name="Group 13">
            <a:extLst>
              <a:ext uri="{FF2B5EF4-FFF2-40B4-BE49-F238E27FC236}">
                <a16:creationId xmlns:a16="http://schemas.microsoft.com/office/drawing/2014/main" id="{ACD448B6-4A50-67EF-A8DE-81BB40185A08}"/>
              </a:ext>
              <a:ext uri="{C183D7F6-B498-43B3-948B-1728B52AA6E4}">
                <adec:decorative xmlns:adec="http://schemas.microsoft.com/office/drawing/2017/decorative" val="1"/>
              </a:ext>
            </a:extLst>
          </p:cNvPr>
          <p:cNvGrpSpPr/>
          <p:nvPr/>
        </p:nvGrpSpPr>
        <p:grpSpPr>
          <a:xfrm>
            <a:off x="757476" y="5028612"/>
            <a:ext cx="441642" cy="441642"/>
            <a:chOff x="709613" y="4315708"/>
            <a:chExt cx="510822" cy="510822"/>
          </a:xfrm>
        </p:grpSpPr>
        <p:sp>
          <p:nvSpPr>
            <p:cNvPr id="15" name="Oval 14">
              <a:extLst>
                <a:ext uri="{FF2B5EF4-FFF2-40B4-BE49-F238E27FC236}">
                  <a16:creationId xmlns:a16="http://schemas.microsoft.com/office/drawing/2014/main" id="{5EF359F4-CDD2-CB74-F03B-B613FDBCA6AE}"/>
                </a:ext>
                <a:ext uri="{C183D7F6-B498-43B3-948B-1728B52AA6E4}">
                  <adec:decorative xmlns:adec="http://schemas.microsoft.com/office/drawing/2017/decorative" val="1"/>
                </a:ext>
              </a:extLst>
            </p:cNvPr>
            <p:cNvSpPr/>
            <p:nvPr/>
          </p:nvSpPr>
          <p:spPr bwMode="auto">
            <a:xfrm>
              <a:off x="709613" y="431570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16" name="Graphic 15">
              <a:extLst>
                <a:ext uri="{FF2B5EF4-FFF2-40B4-BE49-F238E27FC236}">
                  <a16:creationId xmlns:a16="http://schemas.microsoft.com/office/drawing/2014/main" id="{B505B1B4-B13D-E6E9-C6C8-26ECDBA118A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9576" y="4415671"/>
              <a:ext cx="310896" cy="310896"/>
            </a:xfrm>
            <a:prstGeom prst="rect">
              <a:avLst/>
            </a:prstGeom>
          </p:spPr>
        </p:pic>
      </p:grpSp>
      <p:cxnSp>
        <p:nvCxnSpPr>
          <p:cNvPr id="18" name="Straight Connector 17">
            <a:extLst>
              <a:ext uri="{FF2B5EF4-FFF2-40B4-BE49-F238E27FC236}">
                <a16:creationId xmlns:a16="http://schemas.microsoft.com/office/drawing/2014/main" id="{85480A5A-6189-C444-4655-242C6284EC9F}"/>
              </a:ext>
              <a:ext uri="{C183D7F6-B498-43B3-948B-1728B52AA6E4}">
                <adec:decorative xmlns:adec="http://schemas.microsoft.com/office/drawing/2017/decorative" val="1"/>
              </a:ext>
            </a:extLst>
          </p:cNvPr>
          <p:cNvCxnSpPr>
            <a:cxnSpLocks/>
          </p:cNvCxnSpPr>
          <p:nvPr/>
        </p:nvCxnSpPr>
        <p:spPr>
          <a:xfrm>
            <a:off x="1370140" y="4339198"/>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CFC0728-2DAD-3020-356D-A921F6BED29A}"/>
              </a:ext>
              <a:ext uri="{C183D7F6-B498-43B3-948B-1728B52AA6E4}">
                <adec:decorative xmlns:adec="http://schemas.microsoft.com/office/drawing/2017/decorative" val="1"/>
              </a:ext>
            </a:extLst>
          </p:cNvPr>
          <p:cNvSpPr/>
          <p:nvPr/>
        </p:nvSpPr>
        <p:spPr bwMode="auto">
          <a:xfrm>
            <a:off x="760294" y="1549718"/>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2" name="Graphic 21">
            <a:extLst>
              <a:ext uri="{FF2B5EF4-FFF2-40B4-BE49-F238E27FC236}">
                <a16:creationId xmlns:a16="http://schemas.microsoft.com/office/drawing/2014/main" id="{10566B4A-1EEA-E3E8-3717-807B7149972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6719" y="1636143"/>
            <a:ext cx="268792" cy="268792"/>
          </a:xfrm>
          <a:prstGeom prst="rect">
            <a:avLst/>
          </a:prstGeom>
        </p:spPr>
      </p:pic>
      <p:cxnSp>
        <p:nvCxnSpPr>
          <p:cNvPr id="7" name="Straight Connector 6">
            <a:extLst>
              <a:ext uri="{FF2B5EF4-FFF2-40B4-BE49-F238E27FC236}">
                <a16:creationId xmlns:a16="http://schemas.microsoft.com/office/drawing/2014/main" id="{448F436F-9281-5377-161B-DD97FCED4293}"/>
              </a:ext>
              <a:ext uri="{C183D7F6-B498-43B3-948B-1728B52AA6E4}">
                <adec:decorative xmlns:adec="http://schemas.microsoft.com/office/drawing/2017/decorative" val="1"/>
              </a:ext>
            </a:extLst>
          </p:cNvPr>
          <p:cNvCxnSpPr>
            <a:cxnSpLocks/>
          </p:cNvCxnSpPr>
          <p:nvPr/>
        </p:nvCxnSpPr>
        <p:spPr>
          <a:xfrm>
            <a:off x="1370140" y="4870622"/>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8A66D0B4-DF79-C4F1-513A-C8507D5B88FE}"/>
              </a:ext>
            </a:extLst>
          </p:cNvPr>
          <p:cNvSpPr>
            <a:spLocks noGrp="1"/>
          </p:cNvSpPr>
          <p:nvPr>
            <p:ph type="title"/>
          </p:nvPr>
        </p:nvSpPr>
        <p:spPr>
          <a:xfrm>
            <a:off x="588263" y="457200"/>
            <a:ext cx="11018520" cy="553998"/>
          </a:xfrm>
        </p:spPr>
        <p:txBody>
          <a:bodyPr>
            <a:noAutofit/>
          </a:bodyPr>
          <a:lstStyle/>
          <a:p>
            <a:r>
              <a:rPr lang="en-US"/>
              <a:t>Manage/Improve – Overview</a:t>
            </a:r>
          </a:p>
        </p:txBody>
      </p:sp>
      <p:pic>
        <p:nvPicPr>
          <p:cNvPr id="2" name="Copilot logo" descr="Copilot icon">
            <a:extLst>
              <a:ext uri="{FF2B5EF4-FFF2-40B4-BE49-F238E27FC236}">
                <a16:creationId xmlns:a16="http://schemas.microsoft.com/office/drawing/2014/main" id="{CA4C399D-D759-60A7-B75E-BB8FD09E8D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23" name="TextBox 22">
            <a:extLst>
              <a:ext uri="{FF2B5EF4-FFF2-40B4-BE49-F238E27FC236}">
                <a16:creationId xmlns:a16="http://schemas.microsoft.com/office/drawing/2014/main" id="{013582E1-0AB2-6D15-0ED0-A2F8A2170125}"/>
              </a:ext>
            </a:extLst>
          </p:cNvPr>
          <p:cNvSpPr txBox="1"/>
          <p:nvPr/>
        </p:nvSpPr>
        <p:spPr>
          <a:xfrm>
            <a:off x="1370140" y="1549718"/>
            <a:ext cx="10117490" cy="2631490"/>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Key Activities: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Stay current on new product capabilities.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Regularly monitor and communicate new features and updates to ensure teams understand what’s possible and how to take advantage of new functionality as it’s released.</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Continue expanding use cases and the shared prompt gallery.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Identify new scenarios, refine existing prompts, and centrally share vetted examples to accelerate adoption and consistency across teams.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Deploy additional agents using a phased launch approach.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Start with first‑party (1P) agents such as Prompt Coach and Research &amp; Analysis to build foundational skills and confidence. Then expand to third‑party (3P) and line‑of‑business (LOB) agents aligned to specific team workflows and priorities.</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Collect and share success stories.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Capture real-world examples that demonstrate productivity gains and business impact, and regularly share them to reinforce value and inspire broader adoption.</a:t>
            </a:r>
          </a:p>
          <a:p>
            <a:pPr marL="285750" marR="0" lvl="0"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Review and adjust reporting and KPIs as needed.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Evolve metrics over time to reflect maturity—shifting from adoption and usage to impact, value, and outcomes.</a:t>
            </a:r>
          </a:p>
        </p:txBody>
      </p:sp>
      <p:sp>
        <p:nvSpPr>
          <p:cNvPr id="19" name="TextBox 18">
            <a:extLst>
              <a:ext uri="{FF2B5EF4-FFF2-40B4-BE49-F238E27FC236}">
                <a16:creationId xmlns:a16="http://schemas.microsoft.com/office/drawing/2014/main" id="{7BC6C288-6FF5-0DFC-9A85-D0116AF95AFD}"/>
              </a:ext>
            </a:extLst>
          </p:cNvPr>
          <p:cNvSpPr txBox="1"/>
          <p:nvPr/>
        </p:nvSpPr>
        <p:spPr>
          <a:xfrm>
            <a:off x="1370140" y="4497188"/>
            <a:ext cx="10122408"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Segoe Sans Display"/>
              </a:rPr>
              <a:t>Duration: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manage and improve stage continues indefinitely. </a:t>
            </a:r>
          </a:p>
        </p:txBody>
      </p:sp>
      <p:sp>
        <p:nvSpPr>
          <p:cNvPr id="9" name="TextBox 8">
            <a:extLst>
              <a:ext uri="{FF2B5EF4-FFF2-40B4-BE49-F238E27FC236}">
                <a16:creationId xmlns:a16="http://schemas.microsoft.com/office/drawing/2014/main" id="{295548D4-4694-3C49-76CF-EC697DC9F795}"/>
              </a:ext>
            </a:extLst>
          </p:cNvPr>
          <p:cNvSpPr txBox="1"/>
          <p:nvPr/>
        </p:nvSpPr>
        <p:spPr>
          <a:xfrm>
            <a:off x="1370140" y="5028612"/>
            <a:ext cx="10122408" cy="126188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Segoe Sans Display"/>
              </a:rPr>
              <a:t>Success Measures: </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Expanding MAU.</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Mean time to resolution of support cases.</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Departmental and Team KPIs.</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ROI reporting.</a:t>
            </a:r>
          </a:p>
        </p:txBody>
      </p:sp>
    </p:spTree>
    <p:extLst>
      <p:ext uri="{BB962C8B-B14F-4D97-AF65-F5344CB8AC3E}">
        <p14:creationId xmlns:p14="http://schemas.microsoft.com/office/powerpoint/2010/main" val="19363616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2B9-1DF8-D656-210C-D34CA38B344D}"/>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4A291A7-D734-0751-DC07-3C55EA4948E0}"/>
              </a:ext>
              <a:ext uri="{C183D7F6-B498-43B3-948B-1728B52AA6E4}">
                <adec:decorative xmlns:adec="http://schemas.microsoft.com/office/drawing/2017/decorative" val="1"/>
              </a:ext>
            </a:extLst>
          </p:cNvPr>
          <p:cNvSpPr/>
          <p:nvPr/>
        </p:nvSpPr>
        <p:spPr bwMode="auto">
          <a:xfrm>
            <a:off x="583622" y="1408737"/>
            <a:ext cx="11036877"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33A1500F-F5D6-546B-8871-0583DEE93BBA}"/>
              </a:ext>
            </a:extLst>
          </p:cNvPr>
          <p:cNvSpPr>
            <a:spLocks noGrp="1"/>
          </p:cNvSpPr>
          <p:nvPr>
            <p:ph type="title"/>
          </p:nvPr>
        </p:nvSpPr>
        <p:spPr>
          <a:xfrm>
            <a:off x="588263" y="457200"/>
            <a:ext cx="11018520" cy="553998"/>
          </a:xfrm>
        </p:spPr>
        <p:txBody>
          <a:bodyPr>
            <a:noAutofit/>
          </a:bodyPr>
          <a:lstStyle/>
          <a:p>
            <a:r>
              <a:rPr lang="en-US"/>
              <a:t>Manage/Improve – Checklist</a:t>
            </a:r>
          </a:p>
        </p:txBody>
      </p:sp>
      <p:pic>
        <p:nvPicPr>
          <p:cNvPr id="12" name="Copilot logo" descr="Copilot icon">
            <a:extLst>
              <a:ext uri="{FF2B5EF4-FFF2-40B4-BE49-F238E27FC236}">
                <a16:creationId xmlns:a16="http://schemas.microsoft.com/office/drawing/2014/main" id="{BC5763AE-D0CB-A8B9-2580-B7AEFD2B1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graphicFrame>
        <p:nvGraphicFramePr>
          <p:cNvPr id="9" name="Table 8">
            <a:extLst>
              <a:ext uri="{FF2B5EF4-FFF2-40B4-BE49-F238E27FC236}">
                <a16:creationId xmlns:a16="http://schemas.microsoft.com/office/drawing/2014/main" id="{6ABF971B-02FC-4A3E-42DE-4F2BF3FCDDCE}"/>
              </a:ext>
            </a:extLst>
          </p:cNvPr>
          <p:cNvGraphicFramePr>
            <a:graphicFrameLocks noGrp="1"/>
          </p:cNvGraphicFramePr>
          <p:nvPr>
            <p:extLst>
              <p:ext uri="{D42A27DB-BD31-4B8C-83A1-F6EECF244321}">
                <p14:modId xmlns:p14="http://schemas.microsoft.com/office/powerpoint/2010/main" val="2450082022"/>
              </p:ext>
            </p:extLst>
          </p:nvPr>
        </p:nvGraphicFramePr>
        <p:xfrm>
          <a:off x="742840" y="1576045"/>
          <a:ext cx="10698815" cy="4605685"/>
        </p:xfrm>
        <a:graphic>
          <a:graphicData uri="http://schemas.openxmlformats.org/drawingml/2006/table">
            <a:tbl>
              <a:tblPr firstRow="1" bandRow="1">
                <a:tableStyleId>{2D5ABB26-0587-4C30-8999-92F81FD0307C}</a:tableStyleId>
              </a:tblPr>
              <a:tblGrid>
                <a:gridCol w="2366120">
                  <a:extLst>
                    <a:ext uri="{9D8B030D-6E8A-4147-A177-3AD203B41FA5}">
                      <a16:colId xmlns:a16="http://schemas.microsoft.com/office/drawing/2014/main" val="319887558"/>
                    </a:ext>
                  </a:extLst>
                </a:gridCol>
                <a:gridCol w="8332695">
                  <a:extLst>
                    <a:ext uri="{9D8B030D-6E8A-4147-A177-3AD203B41FA5}">
                      <a16:colId xmlns:a16="http://schemas.microsoft.com/office/drawing/2014/main" val="3669397123"/>
                    </a:ext>
                  </a:extLst>
                </a:gridCol>
              </a:tblGrid>
              <a:tr h="598739">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Shared Activities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Share success stories.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a:solidFill>
                            <a:schemeClr val="tx1"/>
                          </a:solidFill>
                          <a:latin typeface="+mn-lt"/>
                          <a:ea typeface="+mn-ea"/>
                          <a:cs typeface="+mn-cs"/>
                        </a:rPr>
                        <a:t>ROI reporting updates as required.</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111487"/>
                  </a:ext>
                </a:extLst>
              </a:tr>
              <a:tr h="1581285">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Adoption Team </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Regular feedback mechanisms.</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Continue gamification strategies.</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Amplify success stories.</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Continue to nurture Champions communities.</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Continue Leadership engagement and education.</a:t>
                      </a:r>
                    </a:p>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kern="1200">
                          <a:solidFill>
                            <a:schemeClr val="tx1"/>
                          </a:solidFill>
                          <a:latin typeface="+mn-lt"/>
                          <a:ea typeface="+mn-ea"/>
                          <a:cs typeface="+mn-cs"/>
                        </a:rPr>
                        <a:t>Keep adoption materials up to date </a:t>
                      </a:r>
                      <a:r>
                        <a:rPr lang="en-US" sz="1100">
                          <a:latin typeface="+mn-lt"/>
                          <a:hlinkClick r:id="rId4" action="ppaction://hlinksldjump"/>
                        </a:rPr>
                        <a:t>new product capabilities</a:t>
                      </a:r>
                      <a:r>
                        <a:rPr lang="en-US" sz="1100">
                          <a:latin typeface="+mn-lt"/>
                        </a:rPr>
                        <a:t>.</a:t>
                      </a:r>
                      <a:endParaRPr lang="en-US" sz="1100" b="1" kern="1200">
                        <a:solidFill>
                          <a:schemeClr val="tx1"/>
                        </a:solidFill>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868445"/>
                  </a:ext>
                </a:extLst>
              </a:tr>
              <a:tr h="1581285">
                <a:tc>
                  <a:txBody>
                    <a:bodyPr/>
                    <a:lstStyle/>
                    <a:p>
                      <a:pPr marL="0" marR="0" lvl="0" indent="-18288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Team leads/</a:t>
                      </a:r>
                      <a:br>
                        <a:rPr kumimoji="0" lang="en-US" sz="1400" b="0" u="none" strike="noStrike" kern="1200" cap="none" spc="0" normalizeH="0" baseline="0" noProof="0">
                          <a:ln>
                            <a:noFill/>
                          </a:ln>
                          <a:solidFill>
                            <a:schemeClr val="tx1"/>
                          </a:solidFill>
                          <a:effectLst/>
                          <a:uLnTx/>
                          <a:uFillTx/>
                          <a:latin typeface="+mj-lt"/>
                        </a:rPr>
                      </a:br>
                      <a:r>
                        <a:rPr kumimoji="0" lang="en-US" sz="1400" b="0" u="none" strike="noStrike" kern="1200" cap="none" spc="0" normalizeH="0" baseline="0" noProof="0">
                          <a:ln>
                            <a:noFill/>
                          </a:ln>
                          <a:solidFill>
                            <a:schemeClr val="tx1"/>
                          </a:solidFill>
                          <a:effectLst/>
                          <a:uLnTx/>
                          <a:uFillTx/>
                          <a:latin typeface="+mj-lt"/>
                        </a:rPr>
                        <a:t>Champions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kern="1200">
                          <a:solidFill>
                            <a:schemeClr val="tx1"/>
                          </a:solidFill>
                          <a:latin typeface="+mn-lt"/>
                          <a:ea typeface="+mn-ea"/>
                          <a:cs typeface="+mn-cs"/>
                        </a:rPr>
                        <a:t>Foster team communities.</a:t>
                      </a:r>
                    </a:p>
                    <a:p>
                      <a:pPr marL="228600" marR="0" lvl="0" indent="-22860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kern="1200">
                          <a:solidFill>
                            <a:schemeClr val="tx1"/>
                          </a:solidFill>
                          <a:latin typeface="+mn-lt"/>
                          <a:ea typeface="+mn-ea"/>
                          <a:cs typeface="+mn-cs"/>
                        </a:rPr>
                        <a:t>Conduct training sessions of </a:t>
                      </a:r>
                      <a:r>
                        <a:rPr lang="en-US" sz="1100">
                          <a:latin typeface="+mn-lt"/>
                          <a:hlinkClick r:id="rId4" action="ppaction://hlinksldjump"/>
                        </a:rPr>
                        <a:t>new capabilities</a:t>
                      </a:r>
                      <a:r>
                        <a:rPr lang="en-US" sz="1100" kern="1200">
                          <a:solidFill>
                            <a:schemeClr val="tx1"/>
                          </a:solidFill>
                          <a:latin typeface="+mn-lt"/>
                          <a:ea typeface="+mn-ea"/>
                          <a:cs typeface="+mn-cs"/>
                        </a:rPr>
                        <a:t>.</a:t>
                      </a:r>
                    </a:p>
                    <a:p>
                      <a:pPr marL="228600" marR="0" lvl="0" indent="-22860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a:latin typeface="+mn-lt"/>
                          <a:hlinkClick r:id="rId5" action="ppaction://hlinksldjump"/>
                        </a:rPr>
                        <a:t>Expand use cases</a:t>
                      </a:r>
                      <a:endParaRPr lang="en-US" sz="1100">
                        <a:latin typeface="+mn-lt"/>
                      </a:endParaRPr>
                    </a:p>
                    <a:p>
                      <a:pPr marL="228600" marR="0" lvl="0" indent="-22860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kern="1200">
                          <a:solidFill>
                            <a:schemeClr val="tx1"/>
                          </a:solidFill>
                          <a:latin typeface="+mn-lt"/>
                          <a:ea typeface="+mn-ea"/>
                          <a:cs typeface="+mn-cs"/>
                        </a:rPr>
                        <a:t>Respond to questions and use issues.</a:t>
                      </a:r>
                    </a:p>
                    <a:p>
                      <a:pPr marL="228600" indent="-228600">
                        <a:spcBef>
                          <a:spcPts val="600"/>
                        </a:spcBef>
                        <a:buFont typeface="Wingdings" panose="05000000000000000000" pitchFamily="2" charset="2"/>
                        <a:buChar char="q"/>
                      </a:pPr>
                      <a:r>
                        <a:rPr lang="en-US" sz="1100">
                          <a:latin typeface="+mn-lt"/>
                          <a:hlinkClick r:id="rId6"/>
                        </a:rPr>
                        <a:t>Collect success stories</a:t>
                      </a:r>
                      <a:r>
                        <a:rPr lang="en-US" sz="1100">
                          <a:latin typeface="+mn-lt"/>
                        </a:rPr>
                        <a:t>.</a:t>
                      </a:r>
                    </a:p>
                    <a:p>
                      <a:pPr marL="228600" marR="0" lvl="0" indent="-228600" algn="l" defTabSz="932761" rtl="0" eaLnBrk="1" fontAlgn="auto" latinLnBrk="0" hangingPunct="1">
                        <a:lnSpc>
                          <a:spcPct val="100000"/>
                        </a:lnSpc>
                        <a:spcBef>
                          <a:spcPts val="600"/>
                        </a:spcBef>
                        <a:spcAft>
                          <a:spcPts val="0"/>
                        </a:spcAft>
                        <a:buClr>
                          <a:schemeClr val="tx1"/>
                        </a:buClr>
                        <a:buSzTx/>
                        <a:buFont typeface="Wingdings" panose="05000000000000000000" pitchFamily="2" charset="2"/>
                        <a:buChar char="q"/>
                        <a:tabLst/>
                        <a:defRPr/>
                      </a:pPr>
                      <a:r>
                        <a:rPr lang="en-US" sz="1100" kern="1200">
                          <a:solidFill>
                            <a:schemeClr val="tx1"/>
                          </a:solidFill>
                          <a:latin typeface="+mn-lt"/>
                          <a:ea typeface="+mn-ea"/>
                          <a:cs typeface="+mn-cs"/>
                        </a:rPr>
                        <a:t>Manage </a:t>
                      </a:r>
                      <a:r>
                        <a:rPr lang="en-US" sz="1100">
                          <a:latin typeface="+mn-lt"/>
                          <a:hlinkClick r:id="rId7"/>
                        </a:rPr>
                        <a:t>shared prompts</a:t>
                      </a:r>
                      <a:r>
                        <a:rPr lang="en-US" sz="1100">
                          <a:latin typeface="+mn-lt"/>
                        </a:rPr>
                        <a:t>.</a:t>
                      </a:r>
                      <a:endParaRPr lang="en-US" sz="1100" kern="1200">
                        <a:solidFill>
                          <a:schemeClr val="tx1"/>
                        </a:solidFill>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145993"/>
                  </a:ext>
                </a:extLst>
              </a:tr>
              <a:tr h="844376">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Technical team</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dirty="0">
                          <a:solidFill>
                            <a:schemeClr val="tx1"/>
                          </a:solidFill>
                          <a:latin typeface="+mn-lt"/>
                          <a:ea typeface="+mn-ea"/>
                          <a:cs typeface="+mn-cs"/>
                        </a:rPr>
                        <a:t>Implement new models and capabilities.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dirty="0">
                          <a:solidFill>
                            <a:schemeClr val="tx1"/>
                          </a:solidFill>
                          <a:latin typeface="+mn-lt"/>
                          <a:ea typeface="+mn-ea"/>
                          <a:cs typeface="+mn-cs"/>
                        </a:rPr>
                        <a:t>Service health reviews.</a:t>
                      </a:r>
                    </a:p>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US" sz="1100" kern="1200" dirty="0">
                          <a:solidFill>
                            <a:schemeClr val="tx1"/>
                          </a:solidFill>
                          <a:latin typeface="+mn-lt"/>
                          <a:ea typeface="+mn-ea"/>
                          <a:cs typeface="+mn-cs"/>
                        </a:rPr>
                        <a:t>Begin agent development with </a:t>
                      </a:r>
                      <a:r>
                        <a:rPr lang="en-US" sz="1100" dirty="0">
                          <a:latin typeface="+mn-lt"/>
                          <a:hlinkClick r:id="rId8"/>
                        </a:rPr>
                        <a:t>agent templates</a:t>
                      </a:r>
                      <a:endParaRPr lang="en-US" sz="1100" kern="1200" dirty="0">
                        <a:solidFill>
                          <a:schemeClr val="tx1"/>
                        </a:solidFill>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286452"/>
                  </a:ext>
                </a:extLst>
              </a:tr>
            </a:tbl>
          </a:graphicData>
        </a:graphic>
      </p:graphicFrame>
      <p:pic>
        <p:nvPicPr>
          <p:cNvPr id="10" name="Picture 9">
            <a:extLst>
              <a:ext uri="{FF2B5EF4-FFF2-40B4-BE49-F238E27FC236}">
                <a16:creationId xmlns:a16="http://schemas.microsoft.com/office/drawing/2014/main" id="{C987724A-2627-E1BA-7E6E-5CD4E7AE73B7}"/>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875992" y="2700903"/>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1" name="Picture 10">
            <a:extLst>
              <a:ext uri="{FF2B5EF4-FFF2-40B4-BE49-F238E27FC236}">
                <a16:creationId xmlns:a16="http://schemas.microsoft.com/office/drawing/2014/main" id="{788D39DC-E480-7263-9271-A15282701E72}"/>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a:fillRect/>
          </a:stretch>
        </p:blipFill>
        <p:spPr>
          <a:xfrm>
            <a:off x="875992" y="1640641"/>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3" name="Picture 12">
            <a:extLst>
              <a:ext uri="{FF2B5EF4-FFF2-40B4-BE49-F238E27FC236}">
                <a16:creationId xmlns:a16="http://schemas.microsoft.com/office/drawing/2014/main" id="{FECC747B-75B7-09AF-710D-68973E5415A3}"/>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a:xfrm>
            <a:off x="875992" y="4287124"/>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4" name="Picture 13">
            <a:extLst>
              <a:ext uri="{FF2B5EF4-FFF2-40B4-BE49-F238E27FC236}">
                <a16:creationId xmlns:a16="http://schemas.microsoft.com/office/drawing/2014/main" id="{3A92C478-AC4D-3C99-46E2-281266E564E8}"/>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875992" y="5494440"/>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spTree>
    <p:extLst>
      <p:ext uri="{BB962C8B-B14F-4D97-AF65-F5344CB8AC3E}">
        <p14:creationId xmlns:p14="http://schemas.microsoft.com/office/powerpoint/2010/main" val="23596073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EBAF-97E2-6A4F-B56D-B479AAA9F0B4}"/>
            </a:ext>
          </a:extLst>
        </p:cNvPr>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BD468D17-2913-E029-BF65-FA18C65FB6A6}"/>
              </a:ext>
              <a:ext uri="{C183D7F6-B498-43B3-948B-1728B52AA6E4}">
                <adec:decorative xmlns:adec="http://schemas.microsoft.com/office/drawing/2017/decorative" val="1"/>
              </a:ext>
            </a:extLst>
          </p:cNvPr>
          <p:cNvSpPr/>
          <p:nvPr/>
        </p:nvSpPr>
        <p:spPr bwMode="auto">
          <a:xfrm>
            <a:off x="588263" y="1748119"/>
            <a:ext cx="11111047" cy="4614582"/>
          </a:xfrm>
          <a:prstGeom prst="roundRect">
            <a:avLst>
              <a:gd name="adj" fmla="val 5015"/>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cxnSp>
        <p:nvCxnSpPr>
          <p:cNvPr id="73" name="Straight Connector 72">
            <a:extLst>
              <a:ext uri="{FF2B5EF4-FFF2-40B4-BE49-F238E27FC236}">
                <a16:creationId xmlns:a16="http://schemas.microsoft.com/office/drawing/2014/main" id="{E0BB022E-53EE-1695-6B49-F53FAFF4640F}"/>
              </a:ext>
              <a:ext uri="{C183D7F6-B498-43B3-948B-1728B52AA6E4}">
                <adec:decorative xmlns:adec="http://schemas.microsoft.com/office/drawing/2017/decorative" val="1"/>
              </a:ext>
            </a:extLst>
          </p:cNvPr>
          <p:cNvCxnSpPr>
            <a:cxnSpLocks/>
          </p:cNvCxnSpPr>
          <p:nvPr/>
        </p:nvCxnSpPr>
        <p:spPr>
          <a:xfrm>
            <a:off x="4278634" y="2109726"/>
            <a:ext cx="0" cy="396976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2C512AD-9A8A-739E-01DF-680242157327}"/>
              </a:ext>
              <a:ext uri="{C183D7F6-B498-43B3-948B-1728B52AA6E4}">
                <adec:decorative xmlns:adec="http://schemas.microsoft.com/office/drawing/2017/decorative" val="1"/>
              </a:ext>
            </a:extLst>
          </p:cNvPr>
          <p:cNvSpPr/>
          <p:nvPr/>
        </p:nvSpPr>
        <p:spPr bwMode="auto">
          <a:xfrm>
            <a:off x="4477520" y="2038556"/>
            <a:ext cx="577676" cy="573226"/>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pic>
        <p:nvPicPr>
          <p:cNvPr id="26" name="Graphic 25">
            <a:extLst>
              <a:ext uri="{FF2B5EF4-FFF2-40B4-BE49-F238E27FC236}">
                <a16:creationId xmlns:a16="http://schemas.microsoft.com/office/drawing/2014/main" id="{36C71D84-EB07-5F78-B92C-3312C86AEA1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92416" y="2151227"/>
            <a:ext cx="347884" cy="347884"/>
          </a:xfrm>
          <a:prstGeom prst="rect">
            <a:avLst/>
          </a:prstGeom>
        </p:spPr>
      </p:pic>
      <p:cxnSp>
        <p:nvCxnSpPr>
          <p:cNvPr id="14" name="Straight Connector 13">
            <a:extLst>
              <a:ext uri="{FF2B5EF4-FFF2-40B4-BE49-F238E27FC236}">
                <a16:creationId xmlns:a16="http://schemas.microsoft.com/office/drawing/2014/main" id="{907D6B87-9E14-3A68-7F17-DD276D0EB561}"/>
              </a:ext>
              <a:ext uri="{C183D7F6-B498-43B3-948B-1728B52AA6E4}">
                <adec:decorative xmlns:adec="http://schemas.microsoft.com/office/drawing/2017/decorative" val="1"/>
              </a:ext>
            </a:extLst>
          </p:cNvPr>
          <p:cNvCxnSpPr>
            <a:cxnSpLocks/>
          </p:cNvCxnSpPr>
          <p:nvPr/>
        </p:nvCxnSpPr>
        <p:spPr>
          <a:xfrm>
            <a:off x="1790826" y="2355947"/>
            <a:ext cx="2156891" cy="0"/>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2D7BDAE-8408-C0AB-B99A-87AAA28AF165}"/>
              </a:ext>
              <a:ext uri="{C183D7F6-B498-43B3-948B-1728B52AA6E4}">
                <adec:decorative xmlns:adec="http://schemas.microsoft.com/office/drawing/2017/decorative" val="1"/>
              </a:ext>
            </a:extLst>
          </p:cNvPr>
          <p:cNvSpPr/>
          <p:nvPr/>
        </p:nvSpPr>
        <p:spPr bwMode="auto">
          <a:xfrm>
            <a:off x="867774" y="2038556"/>
            <a:ext cx="573224" cy="573226"/>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cxnSp>
        <p:nvCxnSpPr>
          <p:cNvPr id="2" name="Straight Connector 1">
            <a:extLst>
              <a:ext uri="{FF2B5EF4-FFF2-40B4-BE49-F238E27FC236}">
                <a16:creationId xmlns:a16="http://schemas.microsoft.com/office/drawing/2014/main" id="{A0A08196-4A46-8720-5BA8-A4963FF6106C}"/>
              </a:ext>
              <a:ext uri="{C183D7F6-B498-43B3-948B-1728B52AA6E4}">
                <adec:decorative xmlns:adec="http://schemas.microsoft.com/office/drawing/2017/decorative" val="1"/>
              </a:ext>
            </a:extLst>
          </p:cNvPr>
          <p:cNvCxnSpPr>
            <a:cxnSpLocks/>
          </p:cNvCxnSpPr>
          <p:nvPr/>
        </p:nvCxnSpPr>
        <p:spPr>
          <a:xfrm>
            <a:off x="7950848" y="2109726"/>
            <a:ext cx="0" cy="396976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894A4958-AD2E-7AB6-3E31-8AFB83AAB9ED}"/>
              </a:ext>
              <a:ext uri="{C183D7F6-B498-43B3-948B-1728B52AA6E4}">
                <adec:decorative xmlns:adec="http://schemas.microsoft.com/office/drawing/2017/decorative" val="1"/>
              </a:ext>
            </a:extLst>
          </p:cNvPr>
          <p:cNvSpPr/>
          <p:nvPr/>
        </p:nvSpPr>
        <p:spPr bwMode="auto">
          <a:xfrm>
            <a:off x="8125053" y="2038556"/>
            <a:ext cx="577676" cy="573226"/>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pic>
        <p:nvPicPr>
          <p:cNvPr id="28" name="Graphic 27">
            <a:extLst>
              <a:ext uri="{FF2B5EF4-FFF2-40B4-BE49-F238E27FC236}">
                <a16:creationId xmlns:a16="http://schemas.microsoft.com/office/drawing/2014/main" id="{55509D5B-B753-5B9C-5F06-503E0435481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33120" y="2152461"/>
            <a:ext cx="358430" cy="358430"/>
          </a:xfrm>
          <a:prstGeom prst="rect">
            <a:avLst/>
          </a:prstGeom>
        </p:spPr>
      </p:pic>
      <p:pic>
        <p:nvPicPr>
          <p:cNvPr id="39" name="Graphic 38">
            <a:extLst>
              <a:ext uri="{FF2B5EF4-FFF2-40B4-BE49-F238E27FC236}">
                <a16:creationId xmlns:a16="http://schemas.microsoft.com/office/drawing/2014/main" id="{4F30BD79-60CC-FE6A-D96B-E374E0D77E6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77520" y="5710353"/>
            <a:ext cx="338164" cy="338164"/>
          </a:xfrm>
          <a:prstGeom prst="rect">
            <a:avLst/>
          </a:prstGeom>
        </p:spPr>
      </p:pic>
      <p:pic>
        <p:nvPicPr>
          <p:cNvPr id="37" name="Graphic 36">
            <a:extLst>
              <a:ext uri="{FF2B5EF4-FFF2-40B4-BE49-F238E27FC236}">
                <a16:creationId xmlns:a16="http://schemas.microsoft.com/office/drawing/2014/main" id="{6F7AA35B-FB9F-60A2-C3C3-E345A0A45A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7774" y="5710353"/>
            <a:ext cx="338164" cy="338164"/>
          </a:xfrm>
          <a:prstGeom prst="rect">
            <a:avLst/>
          </a:prstGeom>
        </p:spPr>
      </p:pic>
      <p:pic>
        <p:nvPicPr>
          <p:cNvPr id="42" name="Graphic 41">
            <a:extLst>
              <a:ext uri="{FF2B5EF4-FFF2-40B4-BE49-F238E27FC236}">
                <a16:creationId xmlns:a16="http://schemas.microsoft.com/office/drawing/2014/main" id="{9387F8C1-E231-3496-8ABE-B19D5A991AE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25053" y="5710158"/>
            <a:ext cx="338554" cy="338554"/>
          </a:xfrm>
          <a:prstGeom prst="rect">
            <a:avLst/>
          </a:prstGeom>
        </p:spPr>
      </p:pic>
      <p:pic>
        <p:nvPicPr>
          <p:cNvPr id="24" name="Graphic 23">
            <a:extLst>
              <a:ext uri="{FF2B5EF4-FFF2-40B4-BE49-F238E27FC236}">
                <a16:creationId xmlns:a16="http://schemas.microsoft.com/office/drawing/2014/main" id="{D0ABA2B4-0059-9740-C42C-29A23A87F28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87972" y="2158755"/>
            <a:ext cx="332828" cy="332828"/>
          </a:xfrm>
          <a:prstGeom prst="rect">
            <a:avLst/>
          </a:prstGeom>
        </p:spPr>
      </p:pic>
      <p:sp>
        <p:nvSpPr>
          <p:cNvPr id="7" name="Title 28">
            <a:extLst>
              <a:ext uri="{FF2B5EF4-FFF2-40B4-BE49-F238E27FC236}">
                <a16:creationId xmlns:a16="http://schemas.microsoft.com/office/drawing/2014/main" id="{20EFC5C2-D6B8-8C3E-0B46-043937C78B66}"/>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r>
              <a:rPr lang="en-US"/>
              <a:t>Want additional help? Microsoft can assist with FastTrack and Unified Support</a:t>
            </a:r>
            <a:endParaRPr lang="en-US" noProof="0"/>
          </a:p>
        </p:txBody>
      </p:sp>
      <p:sp>
        <p:nvSpPr>
          <p:cNvPr id="17" name="TextBox 16">
            <a:extLst>
              <a:ext uri="{FF2B5EF4-FFF2-40B4-BE49-F238E27FC236}">
                <a16:creationId xmlns:a16="http://schemas.microsoft.com/office/drawing/2014/main" id="{31623BFD-495D-BADF-C658-03249CBFE536}"/>
              </a:ext>
            </a:extLst>
          </p:cNvPr>
          <p:cNvSpPr txBox="1"/>
          <p:nvPr/>
        </p:nvSpPr>
        <p:spPr>
          <a:xfrm>
            <a:off x="1640582" y="2109726"/>
            <a:ext cx="2307135" cy="49244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Semibold" panose="020B0702040204020203" pitchFamily="34" charset="0"/>
                <a:hlinkClick r:id="rId9">
                  <a:extLst>
                    <a:ext uri="{A12FA001-AC4F-418D-AE19-62706E023703}">
                      <ahyp:hlinkClr xmlns:ahyp="http://schemas.microsoft.com/office/drawing/2018/hyperlinkcolor" val="tx"/>
                    </a:ext>
                  </a:extLst>
                </a:hlinkClick>
              </a:rPr>
              <a:t>Microsoft FastTrack </a:t>
            </a:r>
            <a:r>
              <a:rPr kumimoji="0" lang="en-US" sz="1600" b="0" i="0" u="none" strike="noStrike" kern="1200" cap="none" spc="0" normalizeH="0" baseline="0" noProof="0">
                <a:ln>
                  <a:noFill/>
                </a:ln>
                <a:solidFill>
                  <a:srgbClr val="091F2C"/>
                </a:solidFill>
                <a:effectLst/>
                <a:uLnTx/>
                <a:uFillTx/>
                <a:latin typeface="Segoe Sans Display Semibold"/>
                <a:ea typeface="+mn-ea"/>
                <a:cs typeface="Segoe UI Semibold" panose="020B0702040204020203" pitchFamily="34" charset="0"/>
              </a:rPr>
              <a:t>Deployment Support</a:t>
            </a:r>
          </a:p>
        </p:txBody>
      </p:sp>
      <p:sp>
        <p:nvSpPr>
          <p:cNvPr id="34" name="TextBox 33">
            <a:extLst>
              <a:ext uri="{FF2B5EF4-FFF2-40B4-BE49-F238E27FC236}">
                <a16:creationId xmlns:a16="http://schemas.microsoft.com/office/drawing/2014/main" id="{C9BE523C-50BE-954F-0F10-ED92B328D76E}"/>
              </a:ext>
            </a:extLst>
          </p:cNvPr>
          <p:cNvSpPr txBox="1"/>
          <p:nvPr/>
        </p:nvSpPr>
        <p:spPr>
          <a:xfrm>
            <a:off x="867774" y="2764320"/>
            <a:ext cx="334569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FastTrack provides remote guidance and best practices to maximize deployment, adoption, and optimization. </a:t>
            </a:r>
          </a:p>
        </p:txBody>
      </p:sp>
      <p:pic>
        <p:nvPicPr>
          <p:cNvPr id="32" name="Picture 31" descr="Microsoft 365 webpage asking for assistance, with a tenant domain field and options for deployment help, guides, and FAQs.">
            <a:extLst>
              <a:ext uri="{FF2B5EF4-FFF2-40B4-BE49-F238E27FC236}">
                <a16:creationId xmlns:a16="http://schemas.microsoft.com/office/drawing/2014/main" id="{1877A1CF-8ECF-6D2C-678E-2A195796B8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05410" y="3674189"/>
            <a:ext cx="2670421" cy="1679081"/>
          </a:xfrm>
          <a:prstGeom prst="rect">
            <a:avLst/>
          </a:prstGeom>
          <a:ln w="3175">
            <a:solidFill>
              <a:schemeClr val="bg1">
                <a:lumMod val="85000"/>
              </a:schemeClr>
            </a:solidFill>
          </a:ln>
          <a:effectLst/>
        </p:spPr>
      </p:pic>
      <p:sp>
        <p:nvSpPr>
          <p:cNvPr id="35" name="TextBox 34">
            <a:extLst>
              <a:ext uri="{FF2B5EF4-FFF2-40B4-BE49-F238E27FC236}">
                <a16:creationId xmlns:a16="http://schemas.microsoft.com/office/drawing/2014/main" id="{C1F96A53-E9B5-0A6D-A100-0D066E8DA2F9}"/>
              </a:ext>
            </a:extLst>
          </p:cNvPr>
          <p:cNvSpPr txBox="1"/>
          <p:nvPr/>
        </p:nvSpPr>
        <p:spPr>
          <a:xfrm>
            <a:off x="1308100" y="5710158"/>
            <a:ext cx="2849602"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Review </a:t>
            </a:r>
            <a:r>
              <a:rPr kumimoji="0" lang="en-US" sz="12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https://aka.ms/fasttrack</a:t>
            </a:r>
            <a:r>
              <a:rPr kumimoji="0" lang="en-US" sz="1200" b="0" i="0" u="none" strike="noStrike" kern="1200" cap="none" spc="0" normalizeH="0" baseline="0" noProof="0">
                <a:ln>
                  <a:noFill/>
                </a:ln>
                <a:solidFill>
                  <a:srgbClr val="0078D4"/>
                </a:solidFill>
                <a:effectLst/>
                <a:uLnTx/>
                <a:uFillTx/>
                <a:latin typeface="Segoe Sans Display"/>
                <a:ea typeface="+mn-ea"/>
                <a:cs typeface="+mn-cs"/>
              </a:rPr>
              <a:t>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to submit a request for FastTrack Assistance.</a:t>
            </a:r>
          </a:p>
        </p:txBody>
      </p:sp>
      <p:sp>
        <p:nvSpPr>
          <p:cNvPr id="6" name="Text Placeholder 2">
            <a:extLst>
              <a:ext uri="{FF2B5EF4-FFF2-40B4-BE49-F238E27FC236}">
                <a16:creationId xmlns:a16="http://schemas.microsoft.com/office/drawing/2014/main" id="{53181F5B-41F7-BE76-508E-B9D8C41ECEEB}"/>
              </a:ext>
            </a:extLst>
          </p:cNvPr>
          <p:cNvSpPr txBox="1">
            <a:spLocks/>
          </p:cNvSpPr>
          <p:nvPr/>
        </p:nvSpPr>
        <p:spPr>
          <a:xfrm>
            <a:off x="5252305" y="2078948"/>
            <a:ext cx="2633355"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Semibold" panose="020B0702040204020203" pitchFamily="34" charset="0"/>
                <a:hlinkClick r:id="rId12">
                  <a:extLst>
                    <a:ext uri="{A12FA001-AC4F-418D-AE19-62706E023703}">
                      <ahyp:hlinkClr xmlns:ahyp="http://schemas.microsoft.com/office/drawing/2018/hyperlinkcolor" val="tx"/>
                    </a:ext>
                  </a:extLst>
                </a:hlinkClick>
              </a:rPr>
              <a:t>Unified Support</a:t>
            </a: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Semibold" panose="020B0702040204020203" pitchFamily="34" charset="0"/>
              </a:rPr>
              <a:t> </a:t>
            </a:r>
            <a:r>
              <a:rPr kumimoji="0" lang="en-US" sz="1600" b="0" i="0" u="none" strike="noStrike" kern="1200" cap="none" spc="0" normalizeH="0" baseline="0" noProof="0">
                <a:ln>
                  <a:noFill/>
                </a:ln>
                <a:solidFill>
                  <a:srgbClr val="091F2C"/>
                </a:solidFill>
                <a:effectLst/>
                <a:uLnTx/>
                <a:uFillTx/>
                <a:latin typeface="Segoe Sans Display Semibold"/>
                <a:ea typeface="+mn-ea"/>
                <a:cs typeface="Segoe UI Semibold" panose="020B0702040204020203" pitchFamily="34" charset="0"/>
              </a:rPr>
              <a:t>with</a:t>
            </a:r>
            <a:br>
              <a:rPr kumimoji="0" lang="en-US" sz="1600" b="0" i="0" u="none" strike="noStrike" kern="1200" cap="none" spc="0" normalizeH="0" baseline="0" noProof="0">
                <a:ln>
                  <a:noFill/>
                </a:ln>
                <a:solidFill>
                  <a:srgbClr val="091F2C"/>
                </a:solidFill>
                <a:effectLst/>
                <a:uLnTx/>
                <a:uFillTx/>
                <a:latin typeface="Segoe Sans Display Semibold"/>
                <a:ea typeface="+mn-ea"/>
                <a:cs typeface="Segoe UI Semibold" panose="020B0702040204020203" pitchFamily="34" charset="0"/>
              </a:rPr>
            </a:br>
            <a:r>
              <a:rPr kumimoji="0" lang="en-US" sz="1600" b="0" i="0" u="none" strike="noStrike" kern="1200" cap="none" spc="0" normalizeH="0" baseline="0" noProof="0">
                <a:ln>
                  <a:noFill/>
                </a:ln>
                <a:solidFill>
                  <a:srgbClr val="091F2C"/>
                </a:solidFill>
                <a:effectLst/>
                <a:uLnTx/>
                <a:uFillTx/>
                <a:latin typeface="Segoe Sans Display Semibold"/>
                <a:ea typeface="+mn-ea"/>
                <a:cs typeface="Segoe UI Semibold" panose="020B0702040204020203" pitchFamily="34" charset="0"/>
              </a:rPr>
              <a:t>Value Acceleration Services</a:t>
            </a:r>
          </a:p>
        </p:txBody>
      </p:sp>
      <p:sp>
        <p:nvSpPr>
          <p:cNvPr id="29" name="TextBox 28">
            <a:extLst>
              <a:ext uri="{FF2B5EF4-FFF2-40B4-BE49-F238E27FC236}">
                <a16:creationId xmlns:a16="http://schemas.microsoft.com/office/drawing/2014/main" id="{75A59CF5-71DD-0F79-316E-46D76E747E99}"/>
              </a:ext>
            </a:extLst>
          </p:cNvPr>
          <p:cNvSpPr txBox="1"/>
          <p:nvPr/>
        </p:nvSpPr>
        <p:spPr>
          <a:xfrm>
            <a:off x="4477520" y="2764320"/>
            <a:ext cx="3228832" cy="2616101"/>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
                <a:srgbClr val="C03BC4"/>
              </a:buClr>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Enable Copilot with services based on Microsoft Intellectual Property, expertise, and proven methodologies.</a:t>
            </a:r>
          </a:p>
          <a:p>
            <a:pPr marL="0" marR="0" lvl="0" indent="0" algn="l" defTabSz="914400" rtl="0" eaLnBrk="1" fontAlgn="auto" latinLnBrk="0" hangingPunct="1">
              <a:lnSpc>
                <a:spcPct val="100000"/>
              </a:lnSpc>
              <a:spcBef>
                <a:spcPts val="0"/>
              </a:spcBef>
              <a:spcAft>
                <a:spcPts val="800"/>
              </a:spcAft>
              <a:buClr>
                <a:srgbClr val="C03BC4"/>
              </a:buClr>
              <a:buSzTx/>
              <a:buFontTx/>
              <a:buNone/>
              <a:tabLst/>
              <a:defRPr/>
            </a:pPr>
            <a:endParaRPr kumimoji="0" lang="en-US" sz="400" b="0" i="0" u="none" strike="noStrike" kern="1200" cap="none" spc="0" normalizeH="0" baseline="0" noProof="0">
              <a:ln>
                <a:noFill/>
              </a:ln>
              <a:solidFill>
                <a:srgbClr val="091F2C"/>
              </a:solidFill>
              <a:effectLst/>
              <a:uLnTx/>
              <a:uFillTx/>
              <a:latin typeface="Segoe Sans Display"/>
              <a:ea typeface="+mn-ea"/>
              <a:cs typeface="+mn-cs"/>
            </a:endParaRPr>
          </a:p>
          <a:p>
            <a:pPr marL="285750" marR="0" lvl="0" indent="-285750" algn="l" defTabSz="914400" rtl="0" eaLnBrk="1" fontAlgn="auto" latinLnBrk="0" hangingPunct="1">
              <a:lnSpc>
                <a:spcPct val="100000"/>
              </a:lnSpc>
              <a:spcBef>
                <a:spcPts val="0"/>
              </a:spcBef>
              <a:spcAft>
                <a:spcPts val="800"/>
              </a:spcAft>
              <a:buClr>
                <a:srgbClr val="091F2C"/>
              </a:buClr>
              <a:buSzTx/>
              <a:buFont typeface="Wingdings" panose="05000000000000000000" pitchFamily="2" charset="2"/>
              <a:buChar char="ü"/>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Immersion Workshop</a:t>
            </a:r>
          </a:p>
          <a:p>
            <a:pPr marL="285750" marR="0" lvl="0" indent="-285750" algn="l" defTabSz="914400" rtl="0" eaLnBrk="1" fontAlgn="auto" latinLnBrk="0" hangingPunct="1">
              <a:lnSpc>
                <a:spcPct val="100000"/>
              </a:lnSpc>
              <a:spcBef>
                <a:spcPts val="0"/>
              </a:spcBef>
              <a:spcAft>
                <a:spcPts val="800"/>
              </a:spcAft>
              <a:buClr>
                <a:srgbClr val="091F2C"/>
              </a:buClr>
              <a:buSzTx/>
              <a:buFont typeface="Wingdings" panose="05000000000000000000" pitchFamily="2" charset="2"/>
              <a:buChar char="ü"/>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End User Workshop</a:t>
            </a:r>
          </a:p>
          <a:p>
            <a:pPr marL="285750" marR="0" lvl="0" indent="-285750" algn="l" defTabSz="914400" rtl="0" eaLnBrk="1" fontAlgn="auto" latinLnBrk="0" hangingPunct="1">
              <a:lnSpc>
                <a:spcPct val="100000"/>
              </a:lnSpc>
              <a:spcBef>
                <a:spcPts val="0"/>
              </a:spcBef>
              <a:spcAft>
                <a:spcPts val="800"/>
              </a:spcAft>
              <a:buClr>
                <a:srgbClr val="091F2C"/>
              </a:buClr>
              <a:buSzTx/>
              <a:buFont typeface="Wingdings" panose="05000000000000000000" pitchFamily="2" charset="2"/>
              <a:buChar char="ü"/>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Business Value Workshop</a:t>
            </a:r>
          </a:p>
          <a:p>
            <a:pPr marL="285750" marR="0" lvl="0" indent="-285750" algn="l" defTabSz="914400" rtl="0" eaLnBrk="1" fontAlgn="auto" latinLnBrk="0" hangingPunct="1">
              <a:lnSpc>
                <a:spcPct val="100000"/>
              </a:lnSpc>
              <a:spcBef>
                <a:spcPts val="0"/>
              </a:spcBef>
              <a:spcAft>
                <a:spcPts val="800"/>
              </a:spcAft>
              <a:buClr>
                <a:srgbClr val="091F2C"/>
              </a:buClr>
              <a:buSzTx/>
              <a:buFont typeface="Wingdings" panose="05000000000000000000" pitchFamily="2" charset="2"/>
              <a:buChar char="ü"/>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AI Agents: Workshop, Immersion and Governance</a:t>
            </a:r>
          </a:p>
          <a:p>
            <a:pPr marL="285750" marR="0" lvl="0" indent="-285750" algn="l" defTabSz="914400" rtl="0" eaLnBrk="1" fontAlgn="auto" latinLnBrk="0" hangingPunct="1">
              <a:lnSpc>
                <a:spcPct val="100000"/>
              </a:lnSpc>
              <a:spcBef>
                <a:spcPts val="0"/>
              </a:spcBef>
              <a:spcAft>
                <a:spcPts val="800"/>
              </a:spcAft>
              <a:buClr>
                <a:srgbClr val="091F2C"/>
              </a:buClr>
              <a:buSzTx/>
              <a:buFont typeface="Wingdings" panose="05000000000000000000" pitchFamily="2" charset="2"/>
              <a:buChar char="ü"/>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Data Readiness for Copilot</a:t>
            </a:r>
          </a:p>
        </p:txBody>
      </p:sp>
      <p:sp>
        <p:nvSpPr>
          <p:cNvPr id="30" name="TextBox 29">
            <a:extLst>
              <a:ext uri="{FF2B5EF4-FFF2-40B4-BE49-F238E27FC236}">
                <a16:creationId xmlns:a16="http://schemas.microsoft.com/office/drawing/2014/main" id="{AFDA6BE2-F4E6-2CAB-4EB5-8B8FA88952CC}"/>
              </a:ext>
            </a:extLst>
          </p:cNvPr>
          <p:cNvSpPr txBox="1"/>
          <p:nvPr/>
        </p:nvSpPr>
        <p:spPr>
          <a:xfrm>
            <a:off x="4917845" y="5694769"/>
            <a:ext cx="2912043" cy="369332"/>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Contact your Customer Success Account Manager or Account Team for more details</a:t>
            </a:r>
          </a:p>
        </p:txBody>
      </p:sp>
      <p:sp>
        <p:nvSpPr>
          <p:cNvPr id="13" name="Text Placeholder 2">
            <a:extLst>
              <a:ext uri="{FF2B5EF4-FFF2-40B4-BE49-F238E27FC236}">
                <a16:creationId xmlns:a16="http://schemas.microsoft.com/office/drawing/2014/main" id="{FC8D6AAA-8254-B030-3F52-4B3A23BD1FF3}"/>
              </a:ext>
            </a:extLst>
          </p:cNvPr>
          <p:cNvSpPr txBox="1">
            <a:spLocks/>
          </p:cNvSpPr>
          <p:nvPr/>
        </p:nvSpPr>
        <p:spPr>
          <a:xfrm>
            <a:off x="8928100" y="2078948"/>
            <a:ext cx="2425785"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Segoe UI Semibold" panose="020B0702040204020203" pitchFamily="34" charset="0"/>
              </a:rPr>
              <a:t>Find an </a:t>
            </a: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Semibold" panose="020B0702040204020203" pitchFamily="34" charset="0"/>
                <a:hlinkClick r:id="rId13">
                  <a:extLst>
                    <a:ext uri="{A12FA001-AC4F-418D-AE19-62706E023703}">
                      <ahyp:hlinkClr xmlns:ahyp="http://schemas.microsoft.com/office/drawing/2018/hyperlinkcolor" val="tx"/>
                    </a:ext>
                  </a:extLst>
                </a:hlinkClick>
              </a:rPr>
              <a:t>AI Transformation partner</a:t>
            </a:r>
            <a:endParaRPr kumimoji="0" lang="en-US" sz="1600" b="0" i="0" u="none" strike="noStrike" kern="1200" cap="none" spc="0" normalizeH="0" baseline="0" noProof="0">
              <a:ln>
                <a:noFill/>
              </a:ln>
              <a:solidFill>
                <a:srgbClr val="0078D4"/>
              </a:solidFill>
              <a:effectLst/>
              <a:uLnTx/>
              <a:uFillTx/>
              <a:latin typeface="Segoe Sans Display Semibold"/>
              <a:ea typeface="+mn-ea"/>
              <a:cs typeface="Segoe UI Semibold" panose="020B0702040204020203" pitchFamily="34" charset="0"/>
            </a:endParaRPr>
          </a:p>
        </p:txBody>
      </p:sp>
      <p:sp>
        <p:nvSpPr>
          <p:cNvPr id="5" name="TextBox 4">
            <a:extLst>
              <a:ext uri="{FF2B5EF4-FFF2-40B4-BE49-F238E27FC236}">
                <a16:creationId xmlns:a16="http://schemas.microsoft.com/office/drawing/2014/main" id="{F17A261D-8A3C-195F-6A95-38E45DB96D78}"/>
              </a:ext>
            </a:extLst>
          </p:cNvPr>
          <p:cNvSpPr txBox="1"/>
          <p:nvPr/>
        </p:nvSpPr>
        <p:spPr>
          <a:xfrm>
            <a:off x="8125053" y="2764320"/>
            <a:ext cx="3228832" cy="167225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
                <a:srgbClr val="C03BC4"/>
              </a:buClr>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Leverage a partner to help with Microsoft 365 Copilot scenarios, adoption , and agentic transformation.. The partners in our ecosystem create and sell differentiated products and end-to-end solutions—in many scenarios and industries—to drive your success.</a:t>
            </a:r>
          </a:p>
          <a:p>
            <a:pPr marL="0" marR="0" lvl="0" indent="0" algn="l" defTabSz="914400" rtl="0" eaLnBrk="1" fontAlgn="auto" latinLnBrk="0" hangingPunct="1">
              <a:lnSpc>
                <a:spcPct val="100000"/>
              </a:lnSpc>
              <a:spcBef>
                <a:spcPts val="0"/>
              </a:spcBef>
              <a:spcAft>
                <a:spcPts val="800"/>
              </a:spcAft>
              <a:buClr>
                <a:srgbClr val="C03BC4"/>
              </a:buClr>
              <a:buSzTx/>
              <a:buFontTx/>
              <a:buNone/>
              <a:tabLst/>
              <a:defRPr/>
            </a:pPr>
            <a:endParaRPr kumimoji="0" lang="en-US" sz="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2" name="Picture 21" descr="Connect with partners section describing Microsoft partner services.">
            <a:extLst>
              <a:ext uri="{FF2B5EF4-FFF2-40B4-BE49-F238E27FC236}">
                <a16:creationId xmlns:a16="http://schemas.microsoft.com/office/drawing/2014/main" id="{07F86C6D-7AD5-5B9C-82E7-3565C5A032FA}"/>
              </a:ext>
              <a:ext uri="{C183D7F6-B498-43B3-948B-1728B52AA6E4}">
                <adec:decorative xmlns:adec="http://schemas.microsoft.com/office/drawing/2017/decorative" val="0"/>
              </a:ext>
            </a:extLst>
          </p:cNvPr>
          <p:cNvPicPr>
            <a:picLocks noChangeAspect="1"/>
          </p:cNvPicPr>
          <p:nvPr/>
        </p:nvPicPr>
        <p:blipFill>
          <a:blip r:embed="rId14"/>
          <a:stretch>
            <a:fillRect/>
          </a:stretch>
        </p:blipFill>
        <p:spPr>
          <a:xfrm>
            <a:off x="8337389" y="4501539"/>
            <a:ext cx="2804160" cy="851731"/>
          </a:xfrm>
          <a:prstGeom prst="rect">
            <a:avLst/>
          </a:prstGeom>
          <a:ln w="3175">
            <a:solidFill>
              <a:schemeClr val="bg1">
                <a:lumMod val="85000"/>
              </a:schemeClr>
            </a:solidFill>
          </a:ln>
          <a:effectLst/>
        </p:spPr>
      </p:pic>
      <p:sp>
        <p:nvSpPr>
          <p:cNvPr id="8" name="TextBox 7">
            <a:extLst>
              <a:ext uri="{FF2B5EF4-FFF2-40B4-BE49-F238E27FC236}">
                <a16:creationId xmlns:a16="http://schemas.microsoft.com/office/drawing/2014/main" id="{6F1FC555-1C55-40F1-EA95-0E332CAC3DD3}"/>
              </a:ext>
            </a:extLst>
          </p:cNvPr>
          <p:cNvSpPr txBox="1"/>
          <p:nvPr/>
        </p:nvSpPr>
        <p:spPr>
          <a:xfrm>
            <a:off x="8565769" y="5694769"/>
            <a:ext cx="2732350" cy="369332"/>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Find a partner in the marketplace based on specialty, industry, solution, etc.</a:t>
            </a:r>
          </a:p>
        </p:txBody>
      </p:sp>
    </p:spTree>
    <p:extLst>
      <p:ext uri="{BB962C8B-B14F-4D97-AF65-F5344CB8AC3E}">
        <p14:creationId xmlns:p14="http://schemas.microsoft.com/office/powerpoint/2010/main" val="30688736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A2AD566-6CF4-2B41-9DBF-90B46EA50384}"/>
              </a:ext>
              <a:ext uri="{C183D7F6-B498-43B3-948B-1728B52AA6E4}">
                <adec:decorative xmlns:adec="http://schemas.microsoft.com/office/drawing/2017/decorative" val="1"/>
              </a:ext>
            </a:extLst>
          </p:cNvPr>
          <p:cNvSpPr/>
          <p:nvPr/>
        </p:nvSpPr>
        <p:spPr bwMode="auto">
          <a:xfrm>
            <a:off x="588963" y="1993900"/>
            <a:ext cx="11017250" cy="4368800"/>
          </a:xfrm>
          <a:prstGeom prst="roundRect">
            <a:avLst>
              <a:gd name="adj" fmla="val 5044"/>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itle 8">
            <a:extLst>
              <a:ext uri="{FF2B5EF4-FFF2-40B4-BE49-F238E27FC236}">
                <a16:creationId xmlns:a16="http://schemas.microsoft.com/office/drawing/2014/main" id="{4589147D-BD47-028E-421D-17D9C0B14EC6}"/>
              </a:ext>
            </a:extLst>
          </p:cNvPr>
          <p:cNvSpPr>
            <a:spLocks noGrp="1"/>
          </p:cNvSpPr>
          <p:nvPr>
            <p:ph type="title"/>
          </p:nvPr>
        </p:nvSpPr>
        <p:spPr>
          <a:xfrm>
            <a:off x="588263" y="457200"/>
            <a:ext cx="11018520" cy="553998"/>
          </a:xfrm>
        </p:spPr>
        <p:txBody>
          <a:bodyPr/>
          <a:lstStyle/>
          <a:p>
            <a:r>
              <a:rPr lang="en-US"/>
              <a:t>What’s inside</a:t>
            </a:r>
          </a:p>
        </p:txBody>
      </p:sp>
      <p:sp>
        <p:nvSpPr>
          <p:cNvPr id="4" name="Text 2"/>
          <p:cNvSpPr/>
          <p:nvPr/>
        </p:nvSpPr>
        <p:spPr>
          <a:xfrm>
            <a:off x="588963" y="1220888"/>
            <a:ext cx="11017250" cy="553998"/>
          </a:xfrm>
          <a:prstGeom prst="rect">
            <a:avLst/>
          </a:prstGeom>
          <a:noFill/>
          <a:ln/>
        </p:spPr>
        <p:txBody>
          <a:bodyPr wrap="square" lIns="0" tIns="0" rIns="0" bIns="0" rtlCol="0" anchor="ctr">
            <a:spAutoFit/>
          </a:bodyPr>
          <a:lstStyle/>
          <a:p>
            <a:pPr lvl="0">
              <a:defRPr/>
            </a:pPr>
            <a:r>
              <a:rPr kumimoji="0" lang="en-US" sz="1800" b="0" i="0" u="none" strike="noStrike" kern="1200" cap="none" spc="0" normalizeH="0" baseline="0" noProof="0">
                <a:ln>
                  <a:noFill/>
                </a:ln>
                <a:solidFill>
                  <a:srgbClr val="091F2C"/>
                </a:solidFill>
                <a:effectLst/>
                <a:uLnTx/>
                <a:uFillTx/>
                <a:latin typeface="Segoe Sans Display"/>
                <a:ea typeface="Segoe UI" pitchFamily="34" charset="-122"/>
                <a:cs typeface="Segoe UI" pitchFamily="34" charset="-120"/>
              </a:rPr>
              <a:t>This deck is a modular </a:t>
            </a:r>
            <a:r>
              <a:rPr lang="en-US">
                <a:solidFill>
                  <a:srgbClr val="091F2C"/>
                </a:solidFill>
                <a:ea typeface="Segoe UI" pitchFamily="34" charset="-122"/>
                <a:cs typeface="Segoe UI" pitchFamily="34" charset="-120"/>
              </a:rPr>
              <a:t>M365 Copilot and Agents </a:t>
            </a:r>
            <a:r>
              <a:rPr kumimoji="0" lang="en-US" sz="1800" b="0" i="0" u="none" strike="noStrike" kern="1200" cap="none" spc="0" normalizeH="0" baseline="0" noProof="0">
                <a:ln>
                  <a:noFill/>
                </a:ln>
                <a:solidFill>
                  <a:srgbClr val="091F2C"/>
                </a:solidFill>
                <a:effectLst/>
                <a:uLnTx/>
                <a:uFillTx/>
                <a:latin typeface="Segoe Sans Display"/>
                <a:ea typeface="Segoe UI" pitchFamily="34" charset="-122"/>
                <a:cs typeface="Segoe UI" pitchFamily="34" charset="-120"/>
              </a:rPr>
              <a:t>adoption kit. Use the table of contents to navigate directly to the phase or topic most relevant to your rollout.</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Oval 11">
            <a:extLst>
              <a:ext uri="{FF2B5EF4-FFF2-40B4-BE49-F238E27FC236}">
                <a16:creationId xmlns:a16="http://schemas.microsoft.com/office/drawing/2014/main" id="{2F7FED3D-C5C6-1BAB-3BD1-9306AA1CD61E}"/>
              </a:ext>
              <a:ext uri="{C183D7F6-B498-43B3-948B-1728B52AA6E4}">
                <adec:decorative xmlns:adec="http://schemas.microsoft.com/office/drawing/2017/decorative" val="0"/>
              </a:ext>
            </a:extLst>
          </p:cNvPr>
          <p:cNvSpPr/>
          <p:nvPr/>
        </p:nvSpPr>
        <p:spPr bwMode="auto">
          <a:xfrm>
            <a:off x="830197" y="2197257"/>
            <a:ext cx="490884" cy="490884"/>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1</a:t>
            </a:r>
          </a:p>
        </p:txBody>
      </p:sp>
      <p:sp>
        <p:nvSpPr>
          <p:cNvPr id="15" name="TextBox 14">
            <a:extLst>
              <a:ext uri="{FF2B5EF4-FFF2-40B4-BE49-F238E27FC236}">
                <a16:creationId xmlns:a16="http://schemas.microsoft.com/office/drawing/2014/main" id="{C77A4C98-9B5F-8DD9-B74B-529E15EB61DF}"/>
              </a:ext>
            </a:extLst>
          </p:cNvPr>
          <p:cNvSpPr txBox="1"/>
          <p:nvPr/>
        </p:nvSpPr>
        <p:spPr>
          <a:xfrm>
            <a:off x="1531032" y="2304199"/>
            <a:ext cx="7928428"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a:ea typeface="Segoe UI" pitchFamily="34" charset="-122"/>
                <a:cs typeface="Segoe UI" pitchFamily="34" charset="-120"/>
                <a:hlinkClick r:id="rId2" action="ppaction://hlinksldjump">
                  <a:extLst>
                    <a:ext uri="{A12FA001-AC4F-418D-AE19-62706E023703}">
                      <ahyp:hlinkClr xmlns:ahyp="http://schemas.microsoft.com/office/drawing/2018/hyperlinkcolor" val="tx"/>
                    </a:ext>
                  </a:extLst>
                </a:hlinkClick>
              </a:rPr>
              <a:t>Introduction</a:t>
            </a:r>
            <a:r>
              <a:rPr kumimoji="0" lang="en-US" sz="1800" b="0" i="0" u="none" strike="noStrike" kern="1200" cap="none" spc="0" normalizeH="0" baseline="0" noProof="0">
                <a:ln>
                  <a:noFill/>
                </a:ln>
                <a:solidFill>
                  <a:srgbClr val="091F2C"/>
                </a:solidFill>
                <a:effectLst/>
                <a:uLnTx/>
                <a:uFillTx/>
                <a:latin typeface="Segoe UI" pitchFamily="34" charset="0"/>
                <a:ea typeface="Segoe UI" pitchFamily="34" charset="-122"/>
                <a:cs typeface="Segoe UI" pitchFamily="34" charset="-120"/>
              </a:rPr>
              <a:t> </a:t>
            </a:r>
            <a:r>
              <a:rPr kumimoji="0" lang="en-US" sz="1800" b="0" i="0" u="none" strike="noStrike" kern="1200" cap="none" spc="0" normalizeH="0" baseline="0" noProof="0">
                <a:ln>
                  <a:noFill/>
                </a:ln>
                <a:solidFill>
                  <a:srgbClr val="091F2C"/>
                </a:solidFill>
                <a:effectLst/>
                <a:uLnTx/>
                <a:uFillTx/>
                <a:latin typeface="Segoe Sans Display"/>
                <a:ea typeface="+mn-ea"/>
                <a:cs typeface="Segoe UI" pitchFamily="34" charset="-120"/>
              </a:rPr>
              <a:t>— Program explanation, planning, and roles</a:t>
            </a:r>
          </a:p>
        </p:txBody>
      </p:sp>
      <p:sp>
        <p:nvSpPr>
          <p:cNvPr id="16" name="Oval 15">
            <a:extLst>
              <a:ext uri="{FF2B5EF4-FFF2-40B4-BE49-F238E27FC236}">
                <a16:creationId xmlns:a16="http://schemas.microsoft.com/office/drawing/2014/main" id="{6FCB3033-4359-ABE4-15E6-708339D13AC9}"/>
              </a:ext>
              <a:ext uri="{C183D7F6-B498-43B3-948B-1728B52AA6E4}">
                <adec:decorative xmlns:adec="http://schemas.microsoft.com/office/drawing/2017/decorative" val="0"/>
              </a:ext>
            </a:extLst>
          </p:cNvPr>
          <p:cNvSpPr/>
          <p:nvPr/>
        </p:nvSpPr>
        <p:spPr bwMode="auto">
          <a:xfrm>
            <a:off x="830197" y="2891498"/>
            <a:ext cx="490884" cy="490884"/>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2</a:t>
            </a:r>
          </a:p>
        </p:txBody>
      </p:sp>
      <p:sp>
        <p:nvSpPr>
          <p:cNvPr id="17" name="TextBox 16">
            <a:extLst>
              <a:ext uri="{FF2B5EF4-FFF2-40B4-BE49-F238E27FC236}">
                <a16:creationId xmlns:a16="http://schemas.microsoft.com/office/drawing/2014/main" id="{86A1357B-88C4-F38A-69E1-4E8642FE73CD}"/>
              </a:ext>
            </a:extLst>
          </p:cNvPr>
          <p:cNvSpPr txBox="1"/>
          <p:nvPr/>
        </p:nvSpPr>
        <p:spPr>
          <a:xfrm>
            <a:off x="1531032" y="2998440"/>
            <a:ext cx="7928428"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a:ea typeface="Segoe UI" pitchFamily="34" charset="-122"/>
                <a:cs typeface="Segoe UI" pitchFamily="34" charset="-120"/>
                <a:hlinkClick r:id="rId3" action="ppaction://hlinksldjump">
                  <a:extLst>
                    <a:ext uri="{A12FA001-AC4F-418D-AE19-62706E023703}">
                      <ahyp:hlinkClr xmlns:ahyp="http://schemas.microsoft.com/office/drawing/2018/hyperlinkcolor" val="tx"/>
                    </a:ext>
                  </a:extLst>
                </a:hlinkClick>
              </a:rPr>
              <a:t>Plan</a:t>
            </a:r>
            <a:r>
              <a:rPr kumimoji="0" lang="en-US" sz="1800" b="0" i="0" u="none" strike="noStrike" kern="1200" cap="none" spc="0" normalizeH="0" baseline="0" noProof="0">
                <a:ln>
                  <a:noFill/>
                </a:ln>
                <a:solidFill>
                  <a:srgbClr val="091F2C"/>
                </a:solidFill>
                <a:effectLst/>
                <a:uLnTx/>
                <a:uFillTx/>
                <a:latin typeface="Segoe UI" pitchFamily="34" charset="0"/>
                <a:ea typeface="Segoe UI" pitchFamily="34" charset="-122"/>
                <a:cs typeface="Segoe UI" pitchFamily="34" charset="-120"/>
              </a:rPr>
              <a:t> </a:t>
            </a:r>
            <a:r>
              <a:rPr kumimoji="0" lang="en-US" sz="1800" b="0" i="0" u="none" strike="noStrike" kern="1200" cap="none" spc="0" normalizeH="0" baseline="0" noProof="0">
                <a:ln>
                  <a:noFill/>
                </a:ln>
                <a:solidFill>
                  <a:srgbClr val="091F2C"/>
                </a:solidFill>
                <a:effectLst/>
                <a:uLnTx/>
                <a:uFillTx/>
                <a:latin typeface="Segoe Sans Display"/>
                <a:ea typeface="+mn-ea"/>
                <a:cs typeface="Segoe UI" pitchFamily="34" charset="-120"/>
              </a:rPr>
              <a:t>— Readiness, Alignment &amp; Setup</a:t>
            </a:r>
          </a:p>
        </p:txBody>
      </p:sp>
      <p:sp>
        <p:nvSpPr>
          <p:cNvPr id="18" name="Oval 17">
            <a:extLst>
              <a:ext uri="{FF2B5EF4-FFF2-40B4-BE49-F238E27FC236}">
                <a16:creationId xmlns:a16="http://schemas.microsoft.com/office/drawing/2014/main" id="{1C3CEE6E-2C92-13E2-719D-176E1756B4FA}"/>
              </a:ext>
              <a:ext uri="{C183D7F6-B498-43B3-948B-1728B52AA6E4}">
                <adec:decorative xmlns:adec="http://schemas.microsoft.com/office/drawing/2017/decorative" val="0"/>
              </a:ext>
            </a:extLst>
          </p:cNvPr>
          <p:cNvSpPr/>
          <p:nvPr/>
        </p:nvSpPr>
        <p:spPr bwMode="auto">
          <a:xfrm>
            <a:off x="830197" y="3585739"/>
            <a:ext cx="490884" cy="490884"/>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3</a:t>
            </a:r>
          </a:p>
        </p:txBody>
      </p:sp>
      <p:sp>
        <p:nvSpPr>
          <p:cNvPr id="19" name="TextBox 18">
            <a:extLst>
              <a:ext uri="{FF2B5EF4-FFF2-40B4-BE49-F238E27FC236}">
                <a16:creationId xmlns:a16="http://schemas.microsoft.com/office/drawing/2014/main" id="{DED7941F-433E-9F93-94C1-D720B8CFEAEB}"/>
              </a:ext>
            </a:extLst>
          </p:cNvPr>
          <p:cNvSpPr txBox="1"/>
          <p:nvPr/>
        </p:nvSpPr>
        <p:spPr>
          <a:xfrm>
            <a:off x="1531032" y="3692681"/>
            <a:ext cx="7928428"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hlinkClick r:id="rId4" action="ppaction://hlinksldjump">
                  <a:extLst>
                    <a:ext uri="{A12FA001-AC4F-418D-AE19-62706E023703}">
                      <ahyp:hlinkClr xmlns:ahyp="http://schemas.microsoft.com/office/drawing/2018/hyperlinkcolor" val="tx"/>
                    </a:ext>
                  </a:extLst>
                </a:hlinkClick>
              </a:rPr>
              <a:t>Implement</a:t>
            </a:r>
            <a:r>
              <a:rPr kumimoji="0" lang="en-US" sz="1800" b="0" i="0" u="none" strike="noStrike" kern="1200" cap="none" spc="0" normalizeH="0" baseline="0" noProof="0">
                <a:ln>
                  <a:noFill/>
                </a:ln>
                <a:solidFill>
                  <a:srgbClr val="091F2C"/>
                </a:solidFill>
                <a:effectLst/>
                <a:uLnTx/>
                <a:uFillTx/>
                <a:latin typeface="Segoe UI" pitchFamily="34" charset="0"/>
                <a:ea typeface="Segoe UI" pitchFamily="34" charset="-122"/>
                <a:cs typeface="Segoe UI" pitchFamily="34" charset="-120"/>
              </a:rPr>
              <a:t> </a:t>
            </a:r>
            <a:r>
              <a:rPr kumimoji="0" lang="en-US" sz="1800" b="0" i="0" u="none" strike="noStrike" kern="1200" cap="none" spc="0" normalizeH="0" baseline="0" noProof="0">
                <a:ln>
                  <a:noFill/>
                </a:ln>
                <a:solidFill>
                  <a:srgbClr val="091F2C"/>
                </a:solidFill>
                <a:effectLst/>
                <a:uLnTx/>
                <a:uFillTx/>
                <a:latin typeface="Segoe Sans Display"/>
                <a:ea typeface="+mn-ea"/>
                <a:cs typeface="Segoe UI" pitchFamily="34" charset="-120"/>
              </a:rPr>
              <a:t>— Launch &amp; First Value</a:t>
            </a:r>
          </a:p>
        </p:txBody>
      </p:sp>
      <p:sp>
        <p:nvSpPr>
          <p:cNvPr id="20" name="Oval 19">
            <a:extLst>
              <a:ext uri="{FF2B5EF4-FFF2-40B4-BE49-F238E27FC236}">
                <a16:creationId xmlns:a16="http://schemas.microsoft.com/office/drawing/2014/main" id="{F3EB2426-C64E-5F63-BEA9-C6F31BB52447}"/>
              </a:ext>
              <a:ext uri="{C183D7F6-B498-43B3-948B-1728B52AA6E4}">
                <adec:decorative xmlns:adec="http://schemas.microsoft.com/office/drawing/2017/decorative" val="0"/>
              </a:ext>
            </a:extLst>
          </p:cNvPr>
          <p:cNvSpPr/>
          <p:nvPr/>
        </p:nvSpPr>
        <p:spPr bwMode="auto">
          <a:xfrm>
            <a:off x="817271" y="4279980"/>
            <a:ext cx="490884" cy="490884"/>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4</a:t>
            </a:r>
          </a:p>
        </p:txBody>
      </p:sp>
      <p:sp>
        <p:nvSpPr>
          <p:cNvPr id="21" name="TextBox 20">
            <a:extLst>
              <a:ext uri="{FF2B5EF4-FFF2-40B4-BE49-F238E27FC236}">
                <a16:creationId xmlns:a16="http://schemas.microsoft.com/office/drawing/2014/main" id="{BA60E78A-8372-B9C5-BB58-8798A6D3CC4D}"/>
              </a:ext>
            </a:extLst>
          </p:cNvPr>
          <p:cNvSpPr txBox="1"/>
          <p:nvPr/>
        </p:nvSpPr>
        <p:spPr>
          <a:xfrm>
            <a:off x="1531032" y="4386922"/>
            <a:ext cx="7928428"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hlinkClick r:id="rId5" action="ppaction://hlinksldjump">
                  <a:extLst>
                    <a:ext uri="{A12FA001-AC4F-418D-AE19-62706E023703}">
                      <ahyp:hlinkClr xmlns:ahyp="http://schemas.microsoft.com/office/drawing/2018/hyperlinkcolor" val="tx"/>
                    </a:ext>
                  </a:extLst>
                </a:hlinkClick>
              </a:rPr>
              <a:t>Adopt</a:t>
            </a:r>
            <a:r>
              <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rPr>
              <a:t> </a:t>
            </a:r>
            <a:r>
              <a:rPr kumimoji="0" lang="en-US" sz="1800" b="0" i="0" u="none" strike="noStrike" kern="1200" cap="none" spc="0" normalizeH="0" baseline="0" noProof="0">
                <a:ln>
                  <a:noFill/>
                </a:ln>
                <a:solidFill>
                  <a:srgbClr val="091F2C"/>
                </a:solidFill>
                <a:effectLst/>
                <a:uLnTx/>
                <a:uFillTx/>
                <a:latin typeface="Segoe Sans Display"/>
                <a:ea typeface="+mn-ea"/>
                <a:cs typeface="Segoe UI" pitchFamily="34" charset="-120"/>
              </a:rPr>
              <a:t>— Habit Formation, Agents &amp; Scale</a:t>
            </a:r>
          </a:p>
        </p:txBody>
      </p:sp>
      <p:sp>
        <p:nvSpPr>
          <p:cNvPr id="25" name="Oval 24">
            <a:extLst>
              <a:ext uri="{FF2B5EF4-FFF2-40B4-BE49-F238E27FC236}">
                <a16:creationId xmlns:a16="http://schemas.microsoft.com/office/drawing/2014/main" id="{BF73A610-86A4-ABA8-82B2-5188D62DF6D3}"/>
              </a:ext>
              <a:ext uri="{C183D7F6-B498-43B3-948B-1728B52AA6E4}">
                <adec:decorative xmlns:adec="http://schemas.microsoft.com/office/drawing/2017/decorative" val="0"/>
              </a:ext>
            </a:extLst>
          </p:cNvPr>
          <p:cNvSpPr/>
          <p:nvPr/>
        </p:nvSpPr>
        <p:spPr bwMode="auto">
          <a:xfrm>
            <a:off x="817271" y="4974221"/>
            <a:ext cx="490884" cy="490884"/>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5</a:t>
            </a:r>
          </a:p>
        </p:txBody>
      </p:sp>
      <p:sp>
        <p:nvSpPr>
          <p:cNvPr id="26" name="TextBox 25">
            <a:extLst>
              <a:ext uri="{FF2B5EF4-FFF2-40B4-BE49-F238E27FC236}">
                <a16:creationId xmlns:a16="http://schemas.microsoft.com/office/drawing/2014/main" id="{68B10420-5742-D99B-5EFB-2E3FA84EAAD3}"/>
              </a:ext>
            </a:extLst>
          </p:cNvPr>
          <p:cNvSpPr txBox="1"/>
          <p:nvPr/>
        </p:nvSpPr>
        <p:spPr>
          <a:xfrm>
            <a:off x="1531032" y="5093386"/>
            <a:ext cx="7928428"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hlinkClick r:id="rId6" action="ppaction://hlinksldjump">
                  <a:extLst>
                    <a:ext uri="{A12FA001-AC4F-418D-AE19-62706E023703}">
                      <ahyp:hlinkClr xmlns:ahyp="http://schemas.microsoft.com/office/drawing/2018/hyperlinkcolor" val="tx"/>
                    </a:ext>
                  </a:extLst>
                </a:hlinkClick>
              </a:rPr>
              <a:t>Manage and Improve</a:t>
            </a:r>
            <a:r>
              <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rPr>
              <a:t> </a:t>
            </a:r>
            <a:r>
              <a:rPr kumimoji="0" lang="en-US" sz="1800" b="0" i="0" u="none" strike="noStrike" kern="1200" cap="none" spc="0" normalizeH="0" baseline="0" noProof="0">
                <a:ln>
                  <a:noFill/>
                </a:ln>
                <a:solidFill>
                  <a:srgbClr val="091F2C"/>
                </a:solidFill>
                <a:effectLst/>
                <a:uLnTx/>
                <a:uFillTx/>
                <a:latin typeface="Segoe Sans Display"/>
                <a:ea typeface="+mn-ea"/>
                <a:cs typeface="Segoe UI" pitchFamily="34" charset="-120"/>
              </a:rPr>
              <a:t>— Optimization</a:t>
            </a:r>
          </a:p>
        </p:txBody>
      </p:sp>
      <p:sp>
        <p:nvSpPr>
          <p:cNvPr id="27" name="Oval 26">
            <a:extLst>
              <a:ext uri="{FF2B5EF4-FFF2-40B4-BE49-F238E27FC236}">
                <a16:creationId xmlns:a16="http://schemas.microsoft.com/office/drawing/2014/main" id="{EDD0ECD7-F5F8-0B8F-2C42-C07CDA6D8C57}"/>
              </a:ext>
              <a:ext uri="{C183D7F6-B498-43B3-948B-1728B52AA6E4}">
                <adec:decorative xmlns:adec="http://schemas.microsoft.com/office/drawing/2017/decorative" val="0"/>
              </a:ext>
            </a:extLst>
          </p:cNvPr>
          <p:cNvSpPr/>
          <p:nvPr/>
        </p:nvSpPr>
        <p:spPr bwMode="auto">
          <a:xfrm>
            <a:off x="817271" y="5668462"/>
            <a:ext cx="490884" cy="490884"/>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6</a:t>
            </a:r>
          </a:p>
        </p:txBody>
      </p:sp>
      <p:sp>
        <p:nvSpPr>
          <p:cNvPr id="28" name="TextBox 27">
            <a:extLst>
              <a:ext uri="{FF2B5EF4-FFF2-40B4-BE49-F238E27FC236}">
                <a16:creationId xmlns:a16="http://schemas.microsoft.com/office/drawing/2014/main" id="{E3282FD2-3631-4E81-1BF4-B4338D86F3E2}"/>
              </a:ext>
            </a:extLst>
          </p:cNvPr>
          <p:cNvSpPr txBox="1"/>
          <p:nvPr/>
        </p:nvSpPr>
        <p:spPr>
          <a:xfrm>
            <a:off x="1531032" y="5795777"/>
            <a:ext cx="7928428"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hlinkClick r:id="rId7" action="ppaction://hlinksldjump">
                  <a:extLst>
                    <a:ext uri="{A12FA001-AC4F-418D-AE19-62706E023703}">
                      <ahyp:hlinkClr xmlns:ahyp="http://schemas.microsoft.com/office/drawing/2018/hyperlinkcolor" val="tx"/>
                    </a:ext>
                  </a:extLst>
                </a:hlinkClick>
              </a:rPr>
              <a:t>Additional resources</a:t>
            </a:r>
            <a:endParaRPr kumimoji="0" lang="en-US" sz="1800" b="1" i="0" u="none" strike="noStrike" kern="1200" cap="none" spc="0" normalizeH="0" baseline="0" noProof="0">
              <a:ln>
                <a:noFill/>
              </a:ln>
              <a:solidFill>
                <a:srgbClr val="0078D4"/>
              </a:solidFill>
              <a:effectLst/>
              <a:uLnTx/>
              <a:uFillTx/>
              <a:latin typeface="Segoe Sans Display Semibold"/>
              <a:ea typeface="+mn-ea"/>
              <a:cs typeface="Segoe UI" pitchFamily="34" charset="-12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FDF39-2EAD-2E8E-FD0D-AB4A9BF1A7A7}"/>
              </a:ext>
            </a:extLst>
          </p:cNvPr>
          <p:cNvSpPr>
            <a:spLocks noGrp="1"/>
          </p:cNvSpPr>
          <p:nvPr>
            <p:ph type="title"/>
          </p:nvPr>
        </p:nvSpPr>
        <p:spPr>
          <a:xfrm>
            <a:off x="585216" y="3035808"/>
            <a:ext cx="4178808" cy="498598"/>
          </a:xfrm>
        </p:spPr>
        <p:txBody>
          <a:bodyPr/>
          <a:lstStyle/>
          <a:p>
            <a:r>
              <a:rPr lang="en-US"/>
              <a:t>Additional  Resources</a:t>
            </a:r>
          </a:p>
        </p:txBody>
      </p:sp>
    </p:spTree>
    <p:extLst>
      <p:ext uri="{BB962C8B-B14F-4D97-AF65-F5344CB8AC3E}">
        <p14:creationId xmlns:p14="http://schemas.microsoft.com/office/powerpoint/2010/main" val="1334932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D9B78-5716-1DED-5CF3-727C568DA360}"/>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49D66-C449-67EC-5D7C-3A04E2D7376C}"/>
              </a:ext>
              <a:ext uri="{C183D7F6-B498-43B3-948B-1728B52AA6E4}">
                <adec:decorative xmlns:adec="http://schemas.microsoft.com/office/drawing/2017/decorative" val="1"/>
              </a:ext>
            </a:extLst>
          </p:cNvPr>
          <p:cNvSpPr/>
          <p:nvPr/>
        </p:nvSpPr>
        <p:spPr bwMode="auto">
          <a:xfrm>
            <a:off x="571500" y="1575508"/>
            <a:ext cx="11049000" cy="4774973"/>
          </a:xfrm>
          <a:prstGeom prst="roundRect">
            <a:avLst>
              <a:gd name="adj" fmla="val 4833"/>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8" name="Rectangle: Rounded Corners 7">
            <a:extLst>
              <a:ext uri="{FF2B5EF4-FFF2-40B4-BE49-F238E27FC236}">
                <a16:creationId xmlns:a16="http://schemas.microsoft.com/office/drawing/2014/main" id="{3FBDBC62-F0A1-B288-B219-FF6C448FB1FA}"/>
              </a:ext>
              <a:ext uri="{C183D7F6-B498-43B3-948B-1728B52AA6E4}">
                <adec:decorative xmlns:adec="http://schemas.microsoft.com/office/drawing/2017/decorative" val="1"/>
              </a:ext>
            </a:extLst>
          </p:cNvPr>
          <p:cNvSpPr>
            <a:spLocks/>
          </p:cNvSpPr>
          <p:nvPr/>
        </p:nvSpPr>
        <p:spPr bwMode="auto">
          <a:xfrm>
            <a:off x="704214" y="1709119"/>
            <a:ext cx="3506048" cy="4515603"/>
          </a:xfrm>
          <a:prstGeom prst="roundRect">
            <a:avLst>
              <a:gd name="adj" fmla="val 464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9" name="Rectangle: Rounded Corners 8">
            <a:extLst>
              <a:ext uri="{FF2B5EF4-FFF2-40B4-BE49-F238E27FC236}">
                <a16:creationId xmlns:a16="http://schemas.microsoft.com/office/drawing/2014/main" id="{B6A7A883-1603-FB01-A474-4A19190C23BB}"/>
              </a:ext>
              <a:ext uri="{C183D7F6-B498-43B3-948B-1728B52AA6E4}">
                <adec:decorative xmlns:adec="http://schemas.microsoft.com/office/drawing/2017/decorative" val="1"/>
              </a:ext>
            </a:extLst>
          </p:cNvPr>
          <p:cNvSpPr>
            <a:spLocks/>
          </p:cNvSpPr>
          <p:nvPr/>
        </p:nvSpPr>
        <p:spPr bwMode="auto">
          <a:xfrm>
            <a:off x="4342976" y="1709119"/>
            <a:ext cx="3506048" cy="4515603"/>
          </a:xfrm>
          <a:prstGeom prst="roundRect">
            <a:avLst>
              <a:gd name="adj" fmla="val 464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16" name="TextBox 15">
            <a:extLst>
              <a:ext uri="{FF2B5EF4-FFF2-40B4-BE49-F238E27FC236}">
                <a16:creationId xmlns:a16="http://schemas.microsoft.com/office/drawing/2014/main" id="{8B8E2486-1C7B-BD51-9D28-FECE90598BF0}"/>
              </a:ext>
              <a:ext uri="{C183D7F6-B498-43B3-948B-1728B52AA6E4}">
                <adec:decorative xmlns:adec="http://schemas.microsoft.com/office/drawing/2017/decorative" val="1"/>
              </a:ext>
            </a:extLst>
          </p:cNvPr>
          <p:cNvSpPr txBox="1"/>
          <p:nvPr/>
        </p:nvSpPr>
        <p:spPr>
          <a:xfrm>
            <a:off x="4472940" y="3713857"/>
            <a:ext cx="3246120" cy="1384995"/>
          </a:xfrm>
          <a:prstGeom prst="rect">
            <a:avLst/>
          </a:prstGeom>
          <a:noFill/>
        </p:spPr>
        <p:txBody>
          <a:bodyPr wrap="square" lIns="0" tIns="0" rIns="0" bIns="0">
            <a:spAutoFit/>
          </a:bodyPr>
          <a:lstStyle/>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Email templates to onboard users.</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Event planning like Launch Day, Prompt-a-thon, Virtual Skilling Event.</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Trainer Kit with training resources.</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Great Copilot Journey.</a:t>
            </a:r>
          </a:p>
        </p:txBody>
      </p:sp>
      <p:sp>
        <p:nvSpPr>
          <p:cNvPr id="10" name="Rectangle: Rounded Corners 9">
            <a:extLst>
              <a:ext uri="{FF2B5EF4-FFF2-40B4-BE49-F238E27FC236}">
                <a16:creationId xmlns:a16="http://schemas.microsoft.com/office/drawing/2014/main" id="{8B546B9D-1399-0434-E086-78F59FB4466E}"/>
              </a:ext>
              <a:ext uri="{C183D7F6-B498-43B3-948B-1728B52AA6E4}">
                <adec:decorative xmlns:adec="http://schemas.microsoft.com/office/drawing/2017/decorative" val="1"/>
              </a:ext>
            </a:extLst>
          </p:cNvPr>
          <p:cNvSpPr>
            <a:spLocks/>
          </p:cNvSpPr>
          <p:nvPr/>
        </p:nvSpPr>
        <p:spPr bwMode="auto">
          <a:xfrm>
            <a:off x="7981738" y="1709119"/>
            <a:ext cx="3506048" cy="4515603"/>
          </a:xfrm>
          <a:prstGeom prst="roundRect">
            <a:avLst>
              <a:gd name="adj" fmla="val 464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30" name="Title 1">
            <a:extLst>
              <a:ext uri="{FF2B5EF4-FFF2-40B4-BE49-F238E27FC236}">
                <a16:creationId xmlns:a16="http://schemas.microsoft.com/office/drawing/2014/main" id="{E4236B94-BD92-CC70-62A3-EFE29B7FE3ED}"/>
              </a:ext>
            </a:extLst>
          </p:cNvPr>
          <p:cNvSpPr>
            <a:spLocks noGrp="1"/>
          </p:cNvSpPr>
          <p:nvPr>
            <p:ph type="title"/>
          </p:nvPr>
        </p:nvSpPr>
        <p:spPr/>
        <p:txBody>
          <a:bodyPr>
            <a:noAutofit/>
          </a:bodyPr>
          <a:lstStyle/>
          <a:p>
            <a:r>
              <a:rPr lang="en-US"/>
              <a:t>Copilot adoption site</a:t>
            </a:r>
          </a:p>
        </p:txBody>
      </p:sp>
      <p:pic>
        <p:nvPicPr>
          <p:cNvPr id="2" name="Copilot logo" descr="Copilot icon">
            <a:extLst>
              <a:ext uri="{FF2B5EF4-FFF2-40B4-BE49-F238E27FC236}">
                <a16:creationId xmlns:a16="http://schemas.microsoft.com/office/drawing/2014/main" id="{08576B0B-C001-9AA1-5FF6-7A2D424D6E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11" name="!!Assess text" descr="Date 2">
            <a:extLst>
              <a:ext uri="{FF2B5EF4-FFF2-40B4-BE49-F238E27FC236}">
                <a16:creationId xmlns:a16="http://schemas.microsoft.com/office/drawing/2014/main" id="{FB127B92-44E1-31A8-F51C-EAE26DFC561B}"/>
              </a:ext>
            </a:extLst>
          </p:cNvPr>
          <p:cNvSpPr txBox="1"/>
          <p:nvPr/>
        </p:nvSpPr>
        <p:spPr>
          <a:xfrm>
            <a:off x="833126" y="1837695"/>
            <a:ext cx="3242840"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Sans Display"/>
                <a:hlinkClick r:id="rId4">
                  <a:extLst>
                    <a:ext uri="{A12FA001-AC4F-418D-AE19-62706E023703}">
                      <ahyp:hlinkClr xmlns:ahyp="http://schemas.microsoft.com/office/drawing/2018/hyperlinkcolor" val="tx"/>
                    </a:ext>
                  </a:extLst>
                </a:hlinkClick>
              </a:rPr>
              <a:t>Copilot Success Kit</a:t>
            </a:r>
            <a:endParaRPr kumimoji="0" lang="en-US" sz="1600" b="0" i="0" u="none" strike="noStrike" kern="1200" cap="none" spc="0" normalizeH="0" baseline="0" noProof="0">
              <a:ln w="3175">
                <a:noFill/>
              </a:ln>
              <a:solidFill>
                <a:srgbClr val="FFFFFF"/>
              </a:solidFill>
              <a:effectLst/>
              <a:uLnTx/>
              <a:uFillTx/>
              <a:latin typeface="Segoe Sans Display Semibold"/>
              <a:ea typeface="+mn-ea"/>
              <a:cs typeface="+mn-cs"/>
            </a:endParaRPr>
          </a:p>
        </p:txBody>
      </p:sp>
      <p:sp>
        <p:nvSpPr>
          <p:cNvPr id="18" name="TextBox 17">
            <a:extLst>
              <a:ext uri="{FF2B5EF4-FFF2-40B4-BE49-F238E27FC236}">
                <a16:creationId xmlns:a16="http://schemas.microsoft.com/office/drawing/2014/main" id="{017871DB-D2A3-7B74-543F-FF056DD595FE}"/>
              </a:ext>
            </a:extLst>
          </p:cNvPr>
          <p:cNvSpPr txBox="1"/>
          <p:nvPr/>
        </p:nvSpPr>
        <p:spPr>
          <a:xfrm>
            <a:off x="833126" y="2414059"/>
            <a:ext cx="3246120" cy="109728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Our implementation framework and how-to resources are designed to streamline and accelerate your time to value with Microsoft 365 Copilot skills. </a:t>
            </a:r>
            <a:endParaRPr kumimoji="0" lang="en-US" sz="1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5" name="TextBox 14">
            <a:extLst>
              <a:ext uri="{FF2B5EF4-FFF2-40B4-BE49-F238E27FC236}">
                <a16:creationId xmlns:a16="http://schemas.microsoft.com/office/drawing/2014/main" id="{DDF2D539-FC38-2BBD-0B0F-16095EFEBBC0}"/>
              </a:ext>
            </a:extLst>
          </p:cNvPr>
          <p:cNvSpPr txBox="1"/>
          <p:nvPr/>
        </p:nvSpPr>
        <p:spPr>
          <a:xfrm>
            <a:off x="833126" y="3713857"/>
            <a:ext cx="3246120" cy="2349361"/>
          </a:xfrm>
          <a:prstGeom prst="rect">
            <a:avLst/>
          </a:prstGeom>
          <a:noFill/>
        </p:spPr>
        <p:txBody>
          <a:bodyPr wrap="square" lIns="0" tIns="0" rIns="0" bIns="0">
            <a:spAutoFit/>
          </a:bodyPr>
          <a:lstStyle/>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Leader planning guide to work with your leadership team and establish and AI Council.</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Technical readiness guide to prepare your tenant and use the Admin Center.</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User enablement guide – to drive user adoption.</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Planning checklists and worksheets.</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78D4"/>
                </a:solidFill>
                <a:effectLst/>
                <a:uLnTx/>
                <a:uFillTx/>
                <a:latin typeface="Segoe Sans Display"/>
                <a:ea typeface="+mn-ea"/>
                <a:cs typeface="Segoe Sans Display"/>
                <a:hlinkClick r:id="rId5">
                  <a:extLst>
                    <a:ext uri="{A12FA001-AC4F-418D-AE19-62706E023703}">
                      <ahyp:hlinkClr xmlns:ahyp="http://schemas.microsoft.com/office/drawing/2018/hyperlinkcolor" val="tx"/>
                    </a:ext>
                  </a:extLst>
                </a:hlinkClick>
              </a:rPr>
              <a:t>Copilot Chat Success Kit</a:t>
            </a:r>
            <a:r>
              <a:rPr kumimoji="0" lang="en-US" sz="1400" b="0" i="0" u="none" strike="noStrike" kern="1200" cap="none" spc="0" normalizeH="0" baseline="0" noProof="0">
                <a:ln>
                  <a:noFill/>
                </a:ln>
                <a:solidFill>
                  <a:srgbClr val="0078D4"/>
                </a:solidFill>
                <a:effectLst/>
                <a:uLnTx/>
                <a:uFillTx/>
                <a:latin typeface="Segoe Sans Display"/>
                <a:ea typeface="+mn-ea"/>
                <a:cs typeface="Segoe Sans Display"/>
              </a:rPr>
              <a:t>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link.</a:t>
            </a:r>
          </a:p>
        </p:txBody>
      </p:sp>
      <p:sp>
        <p:nvSpPr>
          <p:cNvPr id="14" name="!!Assess text" descr="Date 2">
            <a:extLst>
              <a:ext uri="{FF2B5EF4-FFF2-40B4-BE49-F238E27FC236}">
                <a16:creationId xmlns:a16="http://schemas.microsoft.com/office/drawing/2014/main" id="{12266439-1D2B-E0FB-2059-4BF902831606}"/>
              </a:ext>
            </a:extLst>
          </p:cNvPr>
          <p:cNvSpPr txBox="1"/>
          <p:nvPr/>
        </p:nvSpPr>
        <p:spPr>
          <a:xfrm>
            <a:off x="4474580" y="1837695"/>
            <a:ext cx="3242840"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Sans Display"/>
                <a:hlinkClick r:id="rId6">
                  <a:extLst>
                    <a:ext uri="{A12FA001-AC4F-418D-AE19-62706E023703}">
                      <ahyp:hlinkClr xmlns:ahyp="http://schemas.microsoft.com/office/drawing/2018/hyperlinkcolor" val="tx"/>
                    </a:ext>
                  </a:extLst>
                </a:hlinkClick>
              </a:rPr>
              <a:t>Tools and Templates</a:t>
            </a:r>
            <a:endParaRPr kumimoji="0" lang="en-US" sz="1600" b="0" i="0" u="none" strike="noStrike" kern="1200" cap="none" spc="0" normalizeH="0" baseline="0" noProof="0">
              <a:ln w="3175">
                <a:noFill/>
              </a:ln>
              <a:solidFill>
                <a:srgbClr val="FFFFFF"/>
              </a:solidFill>
              <a:effectLst/>
              <a:uLnTx/>
              <a:uFillTx/>
              <a:latin typeface="Segoe Sans Display Semibold"/>
              <a:ea typeface="+mn-ea"/>
              <a:cs typeface="+mn-cs"/>
            </a:endParaRPr>
          </a:p>
        </p:txBody>
      </p:sp>
      <p:sp>
        <p:nvSpPr>
          <p:cNvPr id="19" name="TextBox 18">
            <a:extLst>
              <a:ext uri="{FF2B5EF4-FFF2-40B4-BE49-F238E27FC236}">
                <a16:creationId xmlns:a16="http://schemas.microsoft.com/office/drawing/2014/main" id="{9780139D-5318-5A6B-34C7-E7EF472F804D}"/>
              </a:ext>
            </a:extLst>
          </p:cNvPr>
          <p:cNvSpPr txBox="1"/>
          <p:nvPr/>
        </p:nvSpPr>
        <p:spPr>
          <a:xfrm>
            <a:off x="4472940" y="2414059"/>
            <a:ext cx="3246120" cy="109728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We’ve developed a collection of user-facing tools and templates for you to quickly onboard your organization onto Microsoft 365 Copilot and drive product engagement. </a:t>
            </a:r>
          </a:p>
        </p:txBody>
      </p:sp>
      <p:sp>
        <p:nvSpPr>
          <p:cNvPr id="13" name="!!Assess text" descr="Date 2">
            <a:extLst>
              <a:ext uri="{FF2B5EF4-FFF2-40B4-BE49-F238E27FC236}">
                <a16:creationId xmlns:a16="http://schemas.microsoft.com/office/drawing/2014/main" id="{368129D9-D1CC-82CB-BFCC-F40355FE45C0}"/>
              </a:ext>
            </a:extLst>
          </p:cNvPr>
          <p:cNvSpPr txBox="1"/>
          <p:nvPr/>
        </p:nvSpPr>
        <p:spPr>
          <a:xfrm>
            <a:off x="8113342" y="1837695"/>
            <a:ext cx="3242840"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Sans Display"/>
                <a:hlinkClick r:id="rId7">
                  <a:extLst>
                    <a:ext uri="{A12FA001-AC4F-418D-AE19-62706E023703}">
                      <ahyp:hlinkClr xmlns:ahyp="http://schemas.microsoft.com/office/drawing/2018/hyperlinkcolor" val="tx"/>
                    </a:ext>
                  </a:extLst>
                </a:hlinkClick>
              </a:rPr>
              <a:t>Agent Success Kit</a:t>
            </a:r>
            <a:endParaRPr kumimoji="0" lang="en-US" sz="1600" b="0" i="0" u="none" strike="noStrike" kern="1200" cap="none" spc="0" normalizeH="0" baseline="0" noProof="0">
              <a:ln w="3175">
                <a:noFill/>
              </a:ln>
              <a:solidFill>
                <a:srgbClr val="FFFFFF"/>
              </a:solidFill>
              <a:effectLst/>
              <a:uLnTx/>
              <a:uFillTx/>
              <a:latin typeface="Segoe Sans Display Semibold"/>
              <a:ea typeface="+mn-ea"/>
              <a:cs typeface="+mn-cs"/>
            </a:endParaRPr>
          </a:p>
        </p:txBody>
      </p:sp>
      <p:sp>
        <p:nvSpPr>
          <p:cNvPr id="20" name="TextBox 19">
            <a:extLst>
              <a:ext uri="{FF2B5EF4-FFF2-40B4-BE49-F238E27FC236}">
                <a16:creationId xmlns:a16="http://schemas.microsoft.com/office/drawing/2014/main" id="{DA0B092A-F87D-D734-A572-AD258B246A54}"/>
              </a:ext>
            </a:extLst>
          </p:cNvPr>
          <p:cNvSpPr txBox="1"/>
          <p:nvPr/>
        </p:nvSpPr>
        <p:spPr>
          <a:xfrm>
            <a:off x="8111702" y="2414059"/>
            <a:ext cx="3246120" cy="109728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Use our kit to prepare your tenant for AI agents and to enable your users to create and use agents. </a:t>
            </a:r>
          </a:p>
        </p:txBody>
      </p:sp>
      <p:sp>
        <p:nvSpPr>
          <p:cNvPr id="17" name="TextBox 16">
            <a:extLst>
              <a:ext uri="{FF2B5EF4-FFF2-40B4-BE49-F238E27FC236}">
                <a16:creationId xmlns:a16="http://schemas.microsoft.com/office/drawing/2014/main" id="{ABFF150D-6782-0E14-EB0D-A6690417B366}"/>
              </a:ext>
            </a:extLst>
          </p:cNvPr>
          <p:cNvSpPr txBox="1"/>
          <p:nvPr/>
        </p:nvSpPr>
        <p:spPr>
          <a:xfrm>
            <a:off x="8111702" y="3713857"/>
            <a:ext cx="3246120" cy="1497846"/>
          </a:xfrm>
          <a:prstGeom prst="rect">
            <a:avLst/>
          </a:prstGeom>
          <a:noFill/>
        </p:spPr>
        <p:txBody>
          <a:bodyPr wrap="square" lIns="0" tIns="0" rIns="0" bIns="0">
            <a:spAutoFit/>
          </a:bodyPr>
          <a:lstStyle/>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Agent overview guide for user training.</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IT Controls Guide to prepare the tenant for agents.</a:t>
            </a:r>
          </a:p>
          <a:p>
            <a:pPr marL="190500" marR="0" lvl="0" indent="-1905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Microsoft agent guide to prepare users for agents that come with. Microsoft 365 Copilot.</a:t>
            </a:r>
          </a:p>
        </p:txBody>
      </p:sp>
    </p:spTree>
    <p:extLst>
      <p:ext uri="{BB962C8B-B14F-4D97-AF65-F5344CB8AC3E}">
        <p14:creationId xmlns:p14="http://schemas.microsoft.com/office/powerpoint/2010/main" val="8304250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88DE-4D68-9017-A4AF-EB4F2A45F8EC}"/>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3830C67-8131-B17A-EB19-DFBF5F30A1CB}"/>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cxnSp>
        <p:nvCxnSpPr>
          <p:cNvPr id="28" name="Straight Connector 27">
            <a:extLst>
              <a:ext uri="{FF2B5EF4-FFF2-40B4-BE49-F238E27FC236}">
                <a16:creationId xmlns:a16="http://schemas.microsoft.com/office/drawing/2014/main" id="{5D7C68D6-4939-3745-7AA3-748BC1ADC8CA}"/>
              </a:ext>
              <a:ext uri="{C183D7F6-B498-43B3-948B-1728B52AA6E4}">
                <adec:decorative xmlns:adec="http://schemas.microsoft.com/office/drawing/2017/decorative" val="1"/>
              </a:ext>
            </a:extLst>
          </p:cNvPr>
          <p:cNvCxnSpPr>
            <a:cxnSpLocks/>
          </p:cNvCxnSpPr>
          <p:nvPr/>
        </p:nvCxnSpPr>
        <p:spPr>
          <a:xfrm>
            <a:off x="1343265" y="3619093"/>
            <a:ext cx="1009488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84FD1F-0A15-1190-1BF4-6EB49472CF29}"/>
              </a:ext>
              <a:ext uri="{C183D7F6-B498-43B3-948B-1728B52AA6E4}">
                <adec:decorative xmlns:adec="http://schemas.microsoft.com/office/drawing/2017/decorative" val="1"/>
              </a:ext>
            </a:extLst>
          </p:cNvPr>
          <p:cNvCxnSpPr>
            <a:cxnSpLocks/>
          </p:cNvCxnSpPr>
          <p:nvPr/>
        </p:nvCxnSpPr>
        <p:spPr>
          <a:xfrm>
            <a:off x="1343265" y="4304994"/>
            <a:ext cx="1009488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E2FEC5-4851-234B-0890-6671F6B0FDEB}"/>
              </a:ext>
              <a:ext uri="{C183D7F6-B498-43B3-948B-1728B52AA6E4}">
                <adec:decorative xmlns:adec="http://schemas.microsoft.com/office/drawing/2017/decorative" val="1"/>
              </a:ext>
            </a:extLst>
          </p:cNvPr>
          <p:cNvCxnSpPr>
            <a:cxnSpLocks/>
          </p:cNvCxnSpPr>
          <p:nvPr/>
        </p:nvCxnSpPr>
        <p:spPr>
          <a:xfrm>
            <a:off x="1343265" y="4990895"/>
            <a:ext cx="1009488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4C91486-D094-E696-489B-261253DF1C1A}"/>
              </a:ext>
              <a:ext uri="{C183D7F6-B498-43B3-948B-1728B52AA6E4}">
                <adec:decorative xmlns:adec="http://schemas.microsoft.com/office/drawing/2017/decorative" val="1"/>
              </a:ext>
            </a:extLst>
          </p:cNvPr>
          <p:cNvCxnSpPr>
            <a:cxnSpLocks/>
          </p:cNvCxnSpPr>
          <p:nvPr/>
        </p:nvCxnSpPr>
        <p:spPr>
          <a:xfrm>
            <a:off x="1343265" y="5676796"/>
            <a:ext cx="1009488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3C1D1C45-A4FA-98E4-BA74-ADB5943B2A93}"/>
              </a:ext>
            </a:extLst>
          </p:cNvPr>
          <p:cNvSpPr>
            <a:spLocks noGrp="1"/>
          </p:cNvSpPr>
          <p:nvPr>
            <p:ph type="title"/>
          </p:nvPr>
        </p:nvSpPr>
        <p:spPr>
          <a:xfrm>
            <a:off x="588263" y="457200"/>
            <a:ext cx="11018520" cy="553998"/>
          </a:xfrm>
        </p:spPr>
        <p:txBody>
          <a:bodyPr>
            <a:noAutofit/>
          </a:bodyPr>
          <a:lstStyle/>
          <a:p>
            <a:r>
              <a:rPr lang="en-US"/>
              <a:t>Inside Track – How Microsoft Deployed Copilot</a:t>
            </a:r>
          </a:p>
        </p:txBody>
      </p:sp>
      <p:pic>
        <p:nvPicPr>
          <p:cNvPr id="4" name="Copilot logo" descr="Copilot icon">
            <a:extLst>
              <a:ext uri="{FF2B5EF4-FFF2-40B4-BE49-F238E27FC236}">
                <a16:creationId xmlns:a16="http://schemas.microsoft.com/office/drawing/2014/main" id="{29666043-D719-A2D6-9A78-1B81A9FE7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5" name="!!Assess text" descr="Date 2">
            <a:extLst>
              <a:ext uri="{FF2B5EF4-FFF2-40B4-BE49-F238E27FC236}">
                <a16:creationId xmlns:a16="http://schemas.microsoft.com/office/drawing/2014/main" id="{20E63F9C-3AD2-0D63-DBE5-F398B3E6F690}"/>
              </a:ext>
            </a:extLst>
          </p:cNvPr>
          <p:cNvSpPr txBox="1"/>
          <p:nvPr/>
        </p:nvSpPr>
        <p:spPr>
          <a:xfrm>
            <a:off x="744015" y="1577451"/>
            <a:ext cx="10707146"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Deploying Microsoft 365 Copilot in five chapters - Inside Track Blog</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 name="TextBox 1">
            <a:extLst>
              <a:ext uri="{FF2B5EF4-FFF2-40B4-BE49-F238E27FC236}">
                <a16:creationId xmlns:a16="http://schemas.microsoft.com/office/drawing/2014/main" id="{A6A2329D-2455-0698-3775-8B4DDFD68EE3}"/>
              </a:ext>
            </a:extLst>
          </p:cNvPr>
          <p:cNvSpPr txBox="1"/>
          <p:nvPr/>
        </p:nvSpPr>
        <p:spPr>
          <a:xfrm>
            <a:off x="750460" y="2109896"/>
            <a:ext cx="10687687"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Segoe Sans Display"/>
              </a:rPr>
              <a:t>A comprehensive guide with checklists and best practices based on Microsoft’s experience with Copilot. Organized into five chapters to help various deployment roles easily find the content </a:t>
            </a:r>
            <a:br>
              <a:rPr kumimoji="0" lang="en-US" sz="1600" b="0" i="0" u="none" strike="noStrike" kern="1200" cap="none" spc="0" normalizeH="0" baseline="0" noProof="0">
                <a:ln>
                  <a:noFill/>
                </a:ln>
                <a:solidFill>
                  <a:srgbClr val="091F2C"/>
                </a:solidFill>
                <a:effectLst/>
                <a:uLnTx/>
                <a:uFillTx/>
                <a:latin typeface="Segoe Sans Display Semibold"/>
                <a:ea typeface="+mn-ea"/>
                <a:cs typeface="Segoe Sans Display"/>
              </a:rPr>
            </a:br>
            <a:r>
              <a:rPr kumimoji="0" lang="en-US" sz="1600" b="0" i="0" u="none" strike="noStrike" kern="1200" cap="none" spc="0" normalizeH="0" baseline="0" noProof="0">
                <a:ln>
                  <a:noFill/>
                </a:ln>
                <a:solidFill>
                  <a:srgbClr val="091F2C"/>
                </a:solidFill>
                <a:effectLst/>
                <a:uLnTx/>
                <a:uFillTx/>
                <a:latin typeface="Segoe Sans Display Semibold"/>
                <a:ea typeface="+mn-ea"/>
                <a:cs typeface="Segoe Sans Display"/>
              </a:rPr>
              <a:t>they need.</a:t>
            </a:r>
          </a:p>
        </p:txBody>
      </p:sp>
      <p:sp>
        <p:nvSpPr>
          <p:cNvPr id="22" name="Oval 21">
            <a:extLst>
              <a:ext uri="{FF2B5EF4-FFF2-40B4-BE49-F238E27FC236}">
                <a16:creationId xmlns:a16="http://schemas.microsoft.com/office/drawing/2014/main" id="{41875CA7-303F-7206-6EE1-0DCD5D47C2F1}"/>
              </a:ext>
              <a:ext uri="{C183D7F6-B498-43B3-948B-1728B52AA6E4}">
                <adec:decorative xmlns:adec="http://schemas.microsoft.com/office/drawing/2017/decorative" val="0"/>
              </a:ext>
            </a:extLst>
          </p:cNvPr>
          <p:cNvSpPr/>
          <p:nvPr/>
        </p:nvSpPr>
        <p:spPr bwMode="auto">
          <a:xfrm>
            <a:off x="766939" y="3029921"/>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1</a:t>
            </a:r>
          </a:p>
        </p:txBody>
      </p:sp>
      <p:sp>
        <p:nvSpPr>
          <p:cNvPr id="17" name="TextBox 16">
            <a:extLst>
              <a:ext uri="{FF2B5EF4-FFF2-40B4-BE49-F238E27FC236}">
                <a16:creationId xmlns:a16="http://schemas.microsoft.com/office/drawing/2014/main" id="{A66F6634-429A-B9B9-E632-6D52210B5C12}"/>
              </a:ext>
            </a:extLst>
          </p:cNvPr>
          <p:cNvSpPr txBox="1"/>
          <p:nvPr/>
        </p:nvSpPr>
        <p:spPr>
          <a:xfrm>
            <a:off x="1343265" y="2987605"/>
            <a:ext cx="10094881"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Getting governance right – overview of governance frameworks and practical guides to addressing data labeling, DLP, and global compliance needs.</a:t>
            </a:r>
            <a:endParaRPr kumimoji="0" lang="en-US" sz="24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24" name="Oval 23">
            <a:extLst>
              <a:ext uri="{FF2B5EF4-FFF2-40B4-BE49-F238E27FC236}">
                <a16:creationId xmlns:a16="http://schemas.microsoft.com/office/drawing/2014/main" id="{2317A18E-3FD6-A440-30EA-61A7D11EF330}"/>
              </a:ext>
              <a:ext uri="{C183D7F6-B498-43B3-948B-1728B52AA6E4}">
                <adec:decorative xmlns:adec="http://schemas.microsoft.com/office/drawing/2017/decorative" val="0"/>
              </a:ext>
            </a:extLst>
          </p:cNvPr>
          <p:cNvSpPr/>
          <p:nvPr/>
        </p:nvSpPr>
        <p:spPr bwMode="auto">
          <a:xfrm>
            <a:off x="766939" y="3758138"/>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2</a:t>
            </a:r>
          </a:p>
        </p:txBody>
      </p:sp>
      <p:sp>
        <p:nvSpPr>
          <p:cNvPr id="18" name="TextBox 17">
            <a:extLst>
              <a:ext uri="{FF2B5EF4-FFF2-40B4-BE49-F238E27FC236}">
                <a16:creationId xmlns:a16="http://schemas.microsoft.com/office/drawing/2014/main" id="{F400306E-E665-AE55-A190-72EEDCBB5216}"/>
              </a:ext>
            </a:extLst>
          </p:cNvPr>
          <p:cNvSpPr txBox="1"/>
          <p:nvPr/>
        </p:nvSpPr>
        <p:spPr>
          <a:xfrm>
            <a:off x="1358297" y="3838933"/>
            <a:ext cx="10244740"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Implementation with intention – planning, licensing assignments, and communications are covered in this section.</a:t>
            </a:r>
            <a:endParaRPr kumimoji="0" lang="en-US" sz="24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27" name="Oval 26">
            <a:extLst>
              <a:ext uri="{FF2B5EF4-FFF2-40B4-BE49-F238E27FC236}">
                <a16:creationId xmlns:a16="http://schemas.microsoft.com/office/drawing/2014/main" id="{35960B7D-EF09-88DE-EA83-2D62934E897F}"/>
              </a:ext>
              <a:ext uri="{C183D7F6-B498-43B3-948B-1728B52AA6E4}">
                <adec:decorative xmlns:adec="http://schemas.microsoft.com/office/drawing/2017/decorative" val="0"/>
              </a:ext>
            </a:extLst>
          </p:cNvPr>
          <p:cNvSpPr/>
          <p:nvPr/>
        </p:nvSpPr>
        <p:spPr bwMode="auto">
          <a:xfrm>
            <a:off x="766939" y="4444039"/>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3</a:t>
            </a:r>
          </a:p>
        </p:txBody>
      </p:sp>
      <p:sp>
        <p:nvSpPr>
          <p:cNvPr id="19" name="TextBox 18">
            <a:extLst>
              <a:ext uri="{FF2B5EF4-FFF2-40B4-BE49-F238E27FC236}">
                <a16:creationId xmlns:a16="http://schemas.microsoft.com/office/drawing/2014/main" id="{1D7A5436-E462-C445-6C00-637BDAB72A6C}"/>
              </a:ext>
            </a:extLst>
          </p:cNvPr>
          <p:cNvSpPr txBox="1"/>
          <p:nvPr/>
        </p:nvSpPr>
        <p:spPr>
          <a:xfrm>
            <a:off x="1358297" y="4524834"/>
            <a:ext cx="1009488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Driving adoption to capture value – how to tailor your change management programs for Copilot.</a:t>
            </a:r>
            <a:endParaRPr kumimoji="0" lang="en-US" sz="24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25" name="Oval 24">
            <a:extLst>
              <a:ext uri="{FF2B5EF4-FFF2-40B4-BE49-F238E27FC236}">
                <a16:creationId xmlns:a16="http://schemas.microsoft.com/office/drawing/2014/main" id="{CBF5ADAE-7018-8DA9-43D9-6894E862A85D}"/>
              </a:ext>
              <a:ext uri="{C183D7F6-B498-43B3-948B-1728B52AA6E4}">
                <adec:decorative xmlns:adec="http://schemas.microsoft.com/office/drawing/2017/decorative" val="0"/>
              </a:ext>
            </a:extLst>
          </p:cNvPr>
          <p:cNvSpPr/>
          <p:nvPr/>
        </p:nvSpPr>
        <p:spPr bwMode="auto">
          <a:xfrm>
            <a:off x="766939" y="5129940"/>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4</a:t>
            </a:r>
          </a:p>
        </p:txBody>
      </p:sp>
      <p:sp>
        <p:nvSpPr>
          <p:cNvPr id="20" name="TextBox 19">
            <a:extLst>
              <a:ext uri="{FF2B5EF4-FFF2-40B4-BE49-F238E27FC236}">
                <a16:creationId xmlns:a16="http://schemas.microsoft.com/office/drawing/2014/main" id="{FEA8B825-99D7-A644-5BBA-FFEFB2108AC7}"/>
              </a:ext>
            </a:extLst>
          </p:cNvPr>
          <p:cNvSpPr txBox="1"/>
          <p:nvPr/>
        </p:nvSpPr>
        <p:spPr>
          <a:xfrm>
            <a:off x="1343265" y="5210735"/>
            <a:ext cx="1009488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Building a foundation for support – how to prepare your support team for Copilot.</a:t>
            </a:r>
            <a:endParaRPr kumimoji="0" lang="en-US" sz="24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26" name="Oval 25">
            <a:extLst>
              <a:ext uri="{FF2B5EF4-FFF2-40B4-BE49-F238E27FC236}">
                <a16:creationId xmlns:a16="http://schemas.microsoft.com/office/drawing/2014/main" id="{957A0D81-F964-3E94-96ED-0F202F6D3B2D}"/>
              </a:ext>
              <a:ext uri="{C183D7F6-B498-43B3-948B-1728B52AA6E4}">
                <adec:decorative xmlns:adec="http://schemas.microsoft.com/office/drawing/2017/decorative" val="0"/>
              </a:ext>
            </a:extLst>
          </p:cNvPr>
          <p:cNvSpPr/>
          <p:nvPr/>
        </p:nvSpPr>
        <p:spPr bwMode="auto">
          <a:xfrm>
            <a:off x="766939" y="5815841"/>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5</a:t>
            </a:r>
          </a:p>
        </p:txBody>
      </p:sp>
      <p:sp>
        <p:nvSpPr>
          <p:cNvPr id="21" name="TextBox 20">
            <a:extLst>
              <a:ext uri="{FF2B5EF4-FFF2-40B4-BE49-F238E27FC236}">
                <a16:creationId xmlns:a16="http://schemas.microsoft.com/office/drawing/2014/main" id="{89405855-E027-4B5C-1CE6-C50BD7C586B3}"/>
              </a:ext>
            </a:extLst>
          </p:cNvPr>
          <p:cNvSpPr txBox="1"/>
          <p:nvPr/>
        </p:nvSpPr>
        <p:spPr>
          <a:xfrm>
            <a:off x="1343265" y="5896636"/>
            <a:ext cx="1009488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Extending Copilot through agents – setting up agent governance and enabling agents.</a:t>
            </a:r>
            <a:endParaRPr kumimoji="0" lang="en-US" sz="2400" b="0" i="0" u="none" strike="noStrike" kern="1200" cap="none" spc="0" normalizeH="0" baseline="0" noProof="0">
              <a:ln>
                <a:noFill/>
              </a:ln>
              <a:solidFill>
                <a:srgbClr val="091F2C"/>
              </a:solidFill>
              <a:effectLst/>
              <a:uLnTx/>
              <a:uFillTx/>
              <a:latin typeface="Segoe Sans Display"/>
              <a:ea typeface="+mn-ea"/>
              <a:cs typeface="Segoe Sans Display"/>
            </a:endParaRPr>
          </a:p>
        </p:txBody>
      </p:sp>
    </p:spTree>
    <p:extLst>
      <p:ext uri="{BB962C8B-B14F-4D97-AF65-F5344CB8AC3E}">
        <p14:creationId xmlns:p14="http://schemas.microsoft.com/office/powerpoint/2010/main" val="57522347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EA6E4-DFF2-6B14-48C6-902BBF980E4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C1AE543-8E11-E7C4-C23A-D556CF742BE1}"/>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cxnSp>
        <p:nvCxnSpPr>
          <p:cNvPr id="13" name="Straight Connector 12">
            <a:extLst>
              <a:ext uri="{FF2B5EF4-FFF2-40B4-BE49-F238E27FC236}">
                <a16:creationId xmlns:a16="http://schemas.microsoft.com/office/drawing/2014/main" id="{51D68371-90CA-4D0C-DAD8-B2992228D226}"/>
              </a:ext>
              <a:ext uri="{C183D7F6-B498-43B3-948B-1728B52AA6E4}">
                <adec:decorative xmlns:adec="http://schemas.microsoft.com/office/drawing/2017/decorative" val="1"/>
              </a:ext>
            </a:extLst>
          </p:cNvPr>
          <p:cNvCxnSpPr>
            <a:cxnSpLocks/>
          </p:cNvCxnSpPr>
          <p:nvPr/>
        </p:nvCxnSpPr>
        <p:spPr>
          <a:xfrm>
            <a:off x="1343265" y="4254385"/>
            <a:ext cx="1009488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19B28E59-8910-B9C9-3E0E-58AEC94CEA27}"/>
              </a:ext>
            </a:extLst>
          </p:cNvPr>
          <p:cNvSpPr>
            <a:spLocks noGrp="1"/>
          </p:cNvSpPr>
          <p:nvPr>
            <p:ph type="title"/>
          </p:nvPr>
        </p:nvSpPr>
        <p:spPr>
          <a:xfrm>
            <a:off x="588263" y="457200"/>
            <a:ext cx="11018520" cy="553998"/>
          </a:xfrm>
        </p:spPr>
        <p:txBody>
          <a:bodyPr>
            <a:noAutofit/>
          </a:bodyPr>
          <a:lstStyle/>
          <a:p>
            <a:r>
              <a:rPr lang="en-US"/>
              <a:t>Deploying AI at Scale white paper</a:t>
            </a:r>
          </a:p>
        </p:txBody>
      </p:sp>
      <p:pic>
        <p:nvPicPr>
          <p:cNvPr id="2" name="Copilot logo" descr="Copilot icon">
            <a:extLst>
              <a:ext uri="{FF2B5EF4-FFF2-40B4-BE49-F238E27FC236}">
                <a16:creationId xmlns:a16="http://schemas.microsoft.com/office/drawing/2014/main" id="{9B5AB2EB-D018-D480-4202-D438A80FC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4" name="!!Assess text" descr="Date 2">
            <a:extLst>
              <a:ext uri="{FF2B5EF4-FFF2-40B4-BE49-F238E27FC236}">
                <a16:creationId xmlns:a16="http://schemas.microsoft.com/office/drawing/2014/main" id="{121B7BCD-C43A-8672-0982-78A2E231B489}"/>
              </a:ext>
            </a:extLst>
          </p:cNvPr>
          <p:cNvSpPr txBox="1"/>
          <p:nvPr/>
        </p:nvSpPr>
        <p:spPr>
          <a:xfrm>
            <a:off x="744015" y="1577451"/>
            <a:ext cx="10707146"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Copilot ACM best practices shared by Microsoft adoption teams</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 name="TextBox 4">
            <a:extLst>
              <a:ext uri="{FF2B5EF4-FFF2-40B4-BE49-F238E27FC236}">
                <a16:creationId xmlns:a16="http://schemas.microsoft.com/office/drawing/2014/main" id="{B8FB7B5A-C8BB-7A8D-E949-6422C64C2385}"/>
              </a:ext>
            </a:extLst>
          </p:cNvPr>
          <p:cNvSpPr txBox="1"/>
          <p:nvPr/>
        </p:nvSpPr>
        <p:spPr>
          <a:xfrm>
            <a:off x="750460" y="2109896"/>
            <a:ext cx="10687687"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Segoe Sans Display"/>
              </a:rPr>
              <a:t>Microsoft has deployed Copilot for Microsoft 365 to more than 330,000 employees and contractors. Microsoft used its global change management team augmented by department-level adoption teams and champion to rapidly drive user enablement. </a:t>
            </a:r>
          </a:p>
        </p:txBody>
      </p:sp>
      <p:sp>
        <p:nvSpPr>
          <p:cNvPr id="8" name="Oval 7">
            <a:extLst>
              <a:ext uri="{FF2B5EF4-FFF2-40B4-BE49-F238E27FC236}">
                <a16:creationId xmlns:a16="http://schemas.microsoft.com/office/drawing/2014/main" id="{FA6E77C0-6301-B040-1191-1E29F4E64B78}"/>
              </a:ext>
              <a:ext uri="{C183D7F6-B498-43B3-948B-1728B52AA6E4}">
                <adec:decorative xmlns:adec="http://schemas.microsoft.com/office/drawing/2017/decorative" val="0"/>
              </a:ext>
            </a:extLst>
          </p:cNvPr>
          <p:cNvSpPr/>
          <p:nvPr/>
        </p:nvSpPr>
        <p:spPr bwMode="auto">
          <a:xfrm>
            <a:off x="766939" y="3029921"/>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1</a:t>
            </a:r>
          </a:p>
        </p:txBody>
      </p:sp>
      <p:sp>
        <p:nvSpPr>
          <p:cNvPr id="6" name="TextBox 5">
            <a:extLst>
              <a:ext uri="{FF2B5EF4-FFF2-40B4-BE49-F238E27FC236}">
                <a16:creationId xmlns:a16="http://schemas.microsoft.com/office/drawing/2014/main" id="{6644AD08-E433-E5E7-6E5F-309B71F7B4FC}"/>
              </a:ext>
            </a:extLst>
          </p:cNvPr>
          <p:cNvSpPr txBox="1"/>
          <p:nvPr/>
        </p:nvSpPr>
        <p:spPr>
          <a:xfrm>
            <a:off x="1343265" y="2987605"/>
            <a:ext cx="10094880" cy="112338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Planning and governance</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Preparing the tenant.</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Selecting departments and employees to prioritize.</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Extending Copilot with agents.</a:t>
            </a:r>
          </a:p>
        </p:txBody>
      </p:sp>
      <p:sp>
        <p:nvSpPr>
          <p:cNvPr id="12" name="Oval 11">
            <a:extLst>
              <a:ext uri="{FF2B5EF4-FFF2-40B4-BE49-F238E27FC236}">
                <a16:creationId xmlns:a16="http://schemas.microsoft.com/office/drawing/2014/main" id="{C974D60C-46CA-21B5-36B1-9BEFF11F68B7}"/>
              </a:ext>
              <a:ext uri="{C183D7F6-B498-43B3-948B-1728B52AA6E4}">
                <adec:decorative xmlns:adec="http://schemas.microsoft.com/office/drawing/2017/decorative" val="0"/>
              </a:ext>
            </a:extLst>
          </p:cNvPr>
          <p:cNvSpPr/>
          <p:nvPr/>
        </p:nvSpPr>
        <p:spPr bwMode="auto">
          <a:xfrm>
            <a:off x="766939" y="4440097"/>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2</a:t>
            </a:r>
          </a:p>
        </p:txBody>
      </p:sp>
      <p:sp>
        <p:nvSpPr>
          <p:cNvPr id="9" name="TextBox 8">
            <a:extLst>
              <a:ext uri="{FF2B5EF4-FFF2-40B4-BE49-F238E27FC236}">
                <a16:creationId xmlns:a16="http://schemas.microsoft.com/office/drawing/2014/main" id="{3AF1288E-3F6A-96E9-D6D0-6E9383932CE7}"/>
              </a:ext>
            </a:extLst>
          </p:cNvPr>
          <p:cNvSpPr txBox="1"/>
          <p:nvPr/>
        </p:nvSpPr>
        <p:spPr>
          <a:xfrm>
            <a:off x="1343265" y="4397781"/>
            <a:ext cx="10094881" cy="141577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Onboard and engage</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Generating excitement with a comms plan.</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Building communities.</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Champions program.</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Developing departmental use cases.</a:t>
            </a:r>
          </a:p>
        </p:txBody>
      </p:sp>
    </p:spTree>
    <p:extLst>
      <p:ext uri="{BB962C8B-B14F-4D97-AF65-F5344CB8AC3E}">
        <p14:creationId xmlns:p14="http://schemas.microsoft.com/office/powerpoint/2010/main" val="32271050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781BA-435B-B2BE-1AEB-372220EC4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E4F82-B1B0-36B2-F978-736F58518C4F}"/>
              </a:ext>
            </a:extLst>
          </p:cNvPr>
          <p:cNvSpPr>
            <a:spLocks noGrp="1"/>
          </p:cNvSpPr>
          <p:nvPr>
            <p:ph type="title"/>
          </p:nvPr>
        </p:nvSpPr>
        <p:spPr>
          <a:xfrm>
            <a:off x="585216" y="3035808"/>
            <a:ext cx="4178808" cy="498598"/>
          </a:xfrm>
        </p:spPr>
        <p:txBody>
          <a:bodyPr/>
          <a:lstStyle/>
          <a:p>
            <a:r>
              <a:rPr lang="en-US"/>
              <a:t>Plan Appendix</a:t>
            </a:r>
          </a:p>
        </p:txBody>
      </p:sp>
    </p:spTree>
    <p:extLst>
      <p:ext uri="{BB962C8B-B14F-4D97-AF65-F5344CB8AC3E}">
        <p14:creationId xmlns:p14="http://schemas.microsoft.com/office/powerpoint/2010/main" val="2139522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56B5-1EE0-BC01-26AB-D4C3E1AE1DF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6E560F1-89B8-CE70-32DA-F4B8ED626AC9}"/>
              </a:ext>
              <a:ext uri="{C183D7F6-B498-43B3-948B-1728B52AA6E4}">
                <adec:decorative xmlns:adec="http://schemas.microsoft.com/office/drawing/2017/decorative" val="1"/>
              </a:ext>
            </a:extLst>
          </p:cNvPr>
          <p:cNvGraphicFramePr>
            <a:graphicFrameLocks noGrp="1"/>
          </p:cNvGraphicFramePr>
          <p:nvPr/>
        </p:nvGraphicFramePr>
        <p:xfrm>
          <a:off x="571500" y="1258445"/>
          <a:ext cx="11049000" cy="5166634"/>
        </p:xfrm>
        <a:graphic>
          <a:graphicData uri="http://schemas.openxmlformats.org/drawingml/2006/table">
            <a:tbl>
              <a:tblPr firstRow="1" bandRow="1">
                <a:tableStyleId>{5C22544A-7EE6-4342-B048-85BDC9FD1C3A}</a:tableStyleId>
              </a:tblPr>
              <a:tblGrid>
                <a:gridCol w="1257294">
                  <a:extLst>
                    <a:ext uri="{9D8B030D-6E8A-4147-A177-3AD203B41FA5}">
                      <a16:colId xmlns:a16="http://schemas.microsoft.com/office/drawing/2014/main" val="2004346370"/>
                    </a:ext>
                  </a:extLst>
                </a:gridCol>
                <a:gridCol w="1879877">
                  <a:extLst>
                    <a:ext uri="{9D8B030D-6E8A-4147-A177-3AD203B41FA5}">
                      <a16:colId xmlns:a16="http://schemas.microsoft.com/office/drawing/2014/main" val="618480524"/>
                    </a:ext>
                  </a:extLst>
                </a:gridCol>
                <a:gridCol w="1133455">
                  <a:extLst>
                    <a:ext uri="{9D8B030D-6E8A-4147-A177-3AD203B41FA5}">
                      <a16:colId xmlns:a16="http://schemas.microsoft.com/office/drawing/2014/main" val="3160875500"/>
                    </a:ext>
                  </a:extLst>
                </a:gridCol>
                <a:gridCol w="1174475">
                  <a:extLst>
                    <a:ext uri="{9D8B030D-6E8A-4147-A177-3AD203B41FA5}">
                      <a16:colId xmlns:a16="http://schemas.microsoft.com/office/drawing/2014/main" val="1875076340"/>
                    </a:ext>
                  </a:extLst>
                </a:gridCol>
                <a:gridCol w="1400975">
                  <a:extLst>
                    <a:ext uri="{9D8B030D-6E8A-4147-A177-3AD203B41FA5}">
                      <a16:colId xmlns:a16="http://schemas.microsoft.com/office/drawing/2014/main" val="2272857062"/>
                    </a:ext>
                  </a:extLst>
                </a:gridCol>
                <a:gridCol w="1309377">
                  <a:extLst>
                    <a:ext uri="{9D8B030D-6E8A-4147-A177-3AD203B41FA5}">
                      <a16:colId xmlns:a16="http://schemas.microsoft.com/office/drawing/2014/main" val="2073314889"/>
                    </a:ext>
                  </a:extLst>
                </a:gridCol>
                <a:gridCol w="1492572">
                  <a:extLst>
                    <a:ext uri="{9D8B030D-6E8A-4147-A177-3AD203B41FA5}">
                      <a16:colId xmlns:a16="http://schemas.microsoft.com/office/drawing/2014/main" val="2362831544"/>
                    </a:ext>
                  </a:extLst>
                </a:gridCol>
                <a:gridCol w="1400975">
                  <a:extLst>
                    <a:ext uri="{9D8B030D-6E8A-4147-A177-3AD203B41FA5}">
                      <a16:colId xmlns:a16="http://schemas.microsoft.com/office/drawing/2014/main" val="25032728"/>
                    </a:ext>
                  </a:extLst>
                </a:gridCol>
              </a:tblGrid>
              <a:tr h="333997">
                <a:tc>
                  <a:txBody>
                    <a:bodyPr/>
                    <a:lstStyle/>
                    <a:p>
                      <a:pPr algn="ctr">
                        <a:lnSpc>
                          <a:spcPct val="100000"/>
                        </a:lnSpc>
                      </a:pPr>
                      <a:endParaRPr lang="en-US" sz="1200">
                        <a:solidFill>
                          <a:schemeClr val="tx1"/>
                        </a:solidFill>
                        <a:latin typeface="+mj-lt"/>
                      </a:endParaRPr>
                    </a:p>
                  </a:txBody>
                  <a:tcPr>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solidFill>
                      <a:schemeClr val="accent1">
                        <a:lumMod val="50000"/>
                      </a:schemeClr>
                    </a:solidFill>
                  </a:tcPr>
                </a:tc>
                <a:tc>
                  <a:txBody>
                    <a:bodyPr/>
                    <a:lstStyle/>
                    <a:p>
                      <a:pPr algn="ctr">
                        <a:lnSpc>
                          <a:spcPct val="100000"/>
                        </a:lnSpc>
                      </a:pPr>
                      <a:r>
                        <a:rPr lang="en-US" sz="1200">
                          <a:solidFill>
                            <a:schemeClr val="bg1"/>
                          </a:solidFill>
                          <a:latin typeface="+mj-lt"/>
                        </a:rPr>
                        <a:t>Plan</a:t>
                      </a:r>
                    </a:p>
                  </a:txBody>
                  <a:tcPr anchor="ctr">
                    <a:lnT w="6350" cap="flat" cmpd="sng" algn="ctr">
                      <a:solidFill>
                        <a:schemeClr val="bg1">
                          <a:lumMod val="85000"/>
                        </a:schemeClr>
                      </a:solidFill>
                      <a:prstDash val="solid"/>
                      <a:round/>
                      <a:headEnd type="none" w="med" len="med"/>
                      <a:tailEnd type="none" w="med" len="med"/>
                    </a:lnT>
                    <a:solidFill>
                      <a:schemeClr val="accent1">
                        <a:lumMod val="50000"/>
                      </a:schemeClr>
                    </a:solidFill>
                  </a:tcPr>
                </a:tc>
                <a:tc gridSpan="2">
                  <a:txBody>
                    <a:bodyPr/>
                    <a:lstStyle/>
                    <a:p>
                      <a:pPr algn="ctr">
                        <a:lnSpc>
                          <a:spcPct val="100000"/>
                        </a:lnSpc>
                      </a:pPr>
                      <a:r>
                        <a:rPr lang="en-US" sz="1200">
                          <a:solidFill>
                            <a:schemeClr val="bg1"/>
                          </a:solidFill>
                          <a:latin typeface="+mj-lt"/>
                        </a:rPr>
                        <a:t>Implement</a:t>
                      </a:r>
                    </a:p>
                  </a:txBody>
                  <a:tcPr anchor="ctr">
                    <a:lnT w="6350" cap="flat" cmpd="sng" algn="ctr">
                      <a:solidFill>
                        <a:schemeClr val="bg1">
                          <a:lumMod val="85000"/>
                        </a:schemeClr>
                      </a:solidFill>
                      <a:prstDash val="solid"/>
                      <a:round/>
                      <a:headEnd type="none" w="med" len="med"/>
                      <a:tailEnd type="none" w="med" len="med"/>
                    </a:lnT>
                    <a:solidFill>
                      <a:schemeClr val="accent1">
                        <a:lumMod val="50000"/>
                      </a:schemeClr>
                    </a:solidFill>
                  </a:tcPr>
                </a:tc>
                <a:tc hMerge="1">
                  <a:txBody>
                    <a:bodyPr/>
                    <a:lstStyle/>
                    <a:p>
                      <a:endParaRPr lang="en-US"/>
                    </a:p>
                  </a:txBody>
                  <a:tcPr/>
                </a:tc>
                <a:tc gridSpan="2">
                  <a:txBody>
                    <a:bodyPr/>
                    <a:lstStyle/>
                    <a:p>
                      <a:pPr algn="ctr">
                        <a:lnSpc>
                          <a:spcPct val="100000"/>
                        </a:lnSpc>
                      </a:pPr>
                      <a:r>
                        <a:rPr lang="en-US" sz="1200">
                          <a:solidFill>
                            <a:schemeClr val="bg1"/>
                          </a:solidFill>
                          <a:latin typeface="+mj-lt"/>
                        </a:rPr>
                        <a:t>Adopt</a:t>
                      </a:r>
                    </a:p>
                  </a:txBody>
                  <a:tcPr anchor="ctr">
                    <a:lnT w="6350" cap="flat" cmpd="sng" algn="ctr">
                      <a:solidFill>
                        <a:schemeClr val="bg1">
                          <a:lumMod val="85000"/>
                        </a:schemeClr>
                      </a:solidFill>
                      <a:prstDash val="solid"/>
                      <a:round/>
                      <a:headEnd type="none" w="med" len="med"/>
                      <a:tailEnd type="none" w="med" len="med"/>
                    </a:lnT>
                    <a:solidFill>
                      <a:schemeClr val="accent1">
                        <a:lumMod val="50000"/>
                      </a:schemeClr>
                    </a:solidFill>
                  </a:tcPr>
                </a:tc>
                <a:tc hMerge="1">
                  <a:txBody>
                    <a:bodyPr/>
                    <a:lstStyle/>
                    <a:p>
                      <a:endParaRPr lang="en-US"/>
                    </a:p>
                  </a:txBody>
                  <a:tcPr/>
                </a:tc>
                <a:tc gridSpan="2">
                  <a:txBody>
                    <a:bodyPr/>
                    <a:lstStyle/>
                    <a:p>
                      <a:pPr algn="ctr">
                        <a:lnSpc>
                          <a:spcPct val="100000"/>
                        </a:lnSpc>
                      </a:pPr>
                      <a:r>
                        <a:rPr lang="en-US" sz="1200">
                          <a:solidFill>
                            <a:schemeClr val="bg1"/>
                          </a:solidFill>
                          <a:latin typeface="+mj-lt"/>
                        </a:rPr>
                        <a:t>Manage/Improve</a:t>
                      </a:r>
                    </a:p>
                  </a:txBody>
                  <a:tcPr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2348602060"/>
                  </a:ext>
                </a:extLst>
              </a:tr>
              <a:tr h="333997">
                <a:tc>
                  <a:txBody>
                    <a:bodyPr/>
                    <a:lstStyle/>
                    <a:p>
                      <a:pPr algn="ctr">
                        <a:lnSpc>
                          <a:spcPct val="100000"/>
                        </a:lnSpc>
                      </a:pPr>
                      <a:endParaRPr lang="en-US" sz="1200" b="1">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solidFill>
                      <a:schemeClr val="bg1"/>
                    </a:solidFill>
                  </a:tcPr>
                </a:tc>
                <a:tc>
                  <a:txBody>
                    <a:bodyPr/>
                    <a:lstStyle/>
                    <a:p>
                      <a:pPr algn="ctr">
                        <a:lnSpc>
                          <a:spcPct val="100000"/>
                        </a:lnSpc>
                      </a:pPr>
                      <a:r>
                        <a:rPr lang="en-US" sz="1200" b="1">
                          <a:solidFill>
                            <a:schemeClr val="tx1"/>
                          </a:solidFill>
                          <a:latin typeface="+mj-lt"/>
                        </a:rPr>
                        <a:t>Week 0</a:t>
                      </a:r>
                    </a:p>
                  </a:txBody>
                  <a:tcPr/>
                </a:tc>
                <a:tc>
                  <a:txBody>
                    <a:bodyPr/>
                    <a:lstStyle/>
                    <a:p>
                      <a:pPr algn="ctr">
                        <a:lnSpc>
                          <a:spcPct val="100000"/>
                        </a:lnSpc>
                      </a:pPr>
                      <a:r>
                        <a:rPr lang="en-US" sz="1200" b="1">
                          <a:solidFill>
                            <a:schemeClr val="tx1"/>
                          </a:solidFill>
                          <a:latin typeface="+mj-lt"/>
                        </a:rPr>
                        <a:t>Week 1</a:t>
                      </a:r>
                    </a:p>
                  </a:txBody>
                  <a:tcPr/>
                </a:tc>
                <a:tc>
                  <a:txBody>
                    <a:bodyPr/>
                    <a:lstStyle/>
                    <a:p>
                      <a:pPr algn="ctr">
                        <a:lnSpc>
                          <a:spcPct val="100000"/>
                        </a:lnSpc>
                      </a:pPr>
                      <a:r>
                        <a:rPr lang="en-US" sz="1200" b="1">
                          <a:solidFill>
                            <a:schemeClr val="tx1"/>
                          </a:solidFill>
                          <a:latin typeface="+mj-lt"/>
                        </a:rPr>
                        <a:t>Week 2</a:t>
                      </a:r>
                    </a:p>
                  </a:txBody>
                  <a:tcPr/>
                </a:tc>
                <a:tc>
                  <a:txBody>
                    <a:bodyPr/>
                    <a:lstStyle/>
                    <a:p>
                      <a:pPr algn="ctr">
                        <a:lnSpc>
                          <a:spcPct val="100000"/>
                        </a:lnSpc>
                      </a:pPr>
                      <a:r>
                        <a:rPr lang="en-US" sz="1200" b="1">
                          <a:solidFill>
                            <a:schemeClr val="tx1"/>
                          </a:solidFill>
                          <a:latin typeface="+mj-lt"/>
                        </a:rPr>
                        <a:t>Week 3</a:t>
                      </a:r>
                    </a:p>
                  </a:txBody>
                  <a:tcPr/>
                </a:tc>
                <a:tc>
                  <a:txBody>
                    <a:bodyPr/>
                    <a:lstStyle/>
                    <a:p>
                      <a:pPr algn="ctr">
                        <a:lnSpc>
                          <a:spcPct val="100000"/>
                        </a:lnSpc>
                      </a:pPr>
                      <a:r>
                        <a:rPr lang="en-US" sz="1200" b="1">
                          <a:solidFill>
                            <a:schemeClr val="tx1"/>
                          </a:solidFill>
                          <a:latin typeface="+mj-lt"/>
                        </a:rPr>
                        <a:t>Week 4</a:t>
                      </a:r>
                    </a:p>
                  </a:txBody>
                  <a:tcPr/>
                </a:tc>
                <a:tc>
                  <a:txBody>
                    <a:bodyPr/>
                    <a:lstStyle/>
                    <a:p>
                      <a:pPr algn="ctr">
                        <a:lnSpc>
                          <a:spcPct val="100000"/>
                        </a:lnSpc>
                      </a:pPr>
                      <a:r>
                        <a:rPr lang="en-US" sz="1200" b="1">
                          <a:solidFill>
                            <a:schemeClr val="tx1"/>
                          </a:solidFill>
                          <a:latin typeface="+mj-lt"/>
                        </a:rPr>
                        <a:t>Week 5</a:t>
                      </a:r>
                    </a:p>
                  </a:txBody>
                  <a:tcPr/>
                </a:tc>
                <a:tc>
                  <a:txBody>
                    <a:bodyPr/>
                    <a:lstStyle/>
                    <a:p>
                      <a:pPr algn="ctr">
                        <a:lnSpc>
                          <a:spcPct val="100000"/>
                        </a:lnSpc>
                      </a:pPr>
                      <a:r>
                        <a:rPr lang="en-US" sz="1200" b="1">
                          <a:solidFill>
                            <a:schemeClr val="tx1"/>
                          </a:solidFill>
                          <a:latin typeface="+mj-lt"/>
                        </a:rPr>
                        <a:t>Week 6</a:t>
                      </a:r>
                    </a:p>
                  </a:txBody>
                  <a:tcPr>
                    <a:lnR w="635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952832791"/>
                  </a:ext>
                </a:extLst>
              </a:tr>
              <a:tr h="822960">
                <a:tc>
                  <a:txBody>
                    <a:bodyPr/>
                    <a:lstStyle/>
                    <a:p>
                      <a:pPr algn="l">
                        <a:lnSpc>
                          <a:spcPct val="100000"/>
                        </a:lnSpc>
                      </a:pPr>
                      <a:r>
                        <a:rPr lang="en-US" sz="1200" b="1">
                          <a:solidFill>
                            <a:schemeClr val="tx1"/>
                          </a:solidFill>
                          <a:latin typeface="+mj-lt"/>
                        </a:rPr>
                        <a:t>Shared activities</a:t>
                      </a:r>
                    </a:p>
                  </a:txBody>
                  <a:tcPr anchor="ctr">
                    <a:lnL w="6350" cap="flat" cmpd="sng" algn="ctr">
                      <a:solidFill>
                        <a:schemeClr val="bg1">
                          <a:lumMod val="85000"/>
                        </a:schemeClr>
                      </a:solidFill>
                      <a:prstDash val="solid"/>
                      <a:round/>
                      <a:headEnd type="none" w="med" len="med"/>
                      <a:tailEnd type="none" w="med" len="med"/>
                    </a:lnL>
                    <a:solidFill>
                      <a:schemeClr val="accent6">
                        <a:lumMod val="20000"/>
                        <a:lumOff val="80000"/>
                      </a:schemeClr>
                    </a:solidFill>
                  </a:tcPr>
                </a:tc>
                <a:tc>
                  <a:txBody>
                    <a:bodyPr/>
                    <a:lstStyle/>
                    <a:p>
                      <a:pPr marL="171450" lvl="0" indent="-171450">
                        <a:lnSpc>
                          <a:spcPct val="100000"/>
                        </a:lnSpc>
                        <a:buFont typeface="Arial" panose="020B0604020202020204" pitchFamily="34" charset="0"/>
                        <a:buChar char="•"/>
                      </a:pPr>
                      <a:endParaRPr lang="en-US" sz="900">
                        <a:solidFill>
                          <a:schemeClr val="tx1"/>
                        </a:solidFill>
                        <a:latin typeface="+mj-lt"/>
                      </a:endParaRPr>
                    </a:p>
                  </a:txBody>
                  <a:tcP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accent6">
                        <a:lumMod val="20000"/>
                        <a:lumOff val="80000"/>
                      </a:schemeClr>
                    </a:solidFill>
                  </a:tcPr>
                </a:tc>
                <a:tc>
                  <a:txBody>
                    <a:bodyPr/>
                    <a:lstStyle/>
                    <a:p>
                      <a:pPr marL="0" lvl="0" indent="0">
                        <a:lnSpc>
                          <a:spcPct val="100000"/>
                        </a:lnSpc>
                        <a:buFont typeface="Arial" panose="020B0604020202020204" pitchFamily="34" charset="0"/>
                        <a:buNone/>
                      </a:pPr>
                      <a:endParaRPr lang="en-US" sz="900">
                        <a:solidFill>
                          <a:schemeClr val="tx1"/>
                        </a:solidFill>
                        <a:latin typeface="+mj-lt"/>
                      </a:endParaRPr>
                    </a:p>
                  </a:txBody>
                  <a:tcP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accent6">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txBody>
                  <a:tcPr>
                    <a:lnR w="6350" cap="flat" cmpd="sng" algn="ctr">
                      <a:solidFill>
                        <a:schemeClr val="bg1">
                          <a:lumMod val="85000"/>
                        </a:schemeClr>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829903298"/>
                  </a:ext>
                </a:extLst>
              </a:tr>
              <a:tr h="1447321">
                <a:tc>
                  <a:txBody>
                    <a:bodyPr/>
                    <a:lstStyle/>
                    <a:p>
                      <a:pPr algn="l">
                        <a:lnSpc>
                          <a:spcPct val="100000"/>
                        </a:lnSpc>
                      </a:pPr>
                      <a:r>
                        <a:rPr lang="en-US" sz="1200" b="1">
                          <a:solidFill>
                            <a:schemeClr val="tx1"/>
                          </a:solidFill>
                          <a:latin typeface="+mj-lt"/>
                        </a:rPr>
                        <a:t>Adoption Team</a:t>
                      </a:r>
                    </a:p>
                  </a:txBody>
                  <a:tcPr anchor="ctr">
                    <a:lnL w="635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txBody>
                  <a:tcPr>
                    <a:solidFill>
                      <a:schemeClr val="accent1">
                        <a:lumMod val="20000"/>
                        <a:lumOff val="80000"/>
                      </a:schemeClr>
                    </a:solidFill>
                  </a:tcPr>
                </a:tc>
                <a:tc>
                  <a:txBody>
                    <a:bodyPr/>
                    <a:lstStyle/>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accent1">
                        <a:lumMod val="20000"/>
                        <a:lumOff val="80000"/>
                      </a:schemeClr>
                    </a:solidFill>
                  </a:tcPr>
                </a:tc>
                <a:tc>
                  <a:txBody>
                    <a:bodyPr/>
                    <a:lstStyle/>
                    <a:p>
                      <a:pPr marL="0" lvl="0" indent="0">
                        <a:lnSpc>
                          <a:spcPct val="100000"/>
                        </a:lnSpc>
                        <a:buFont typeface="Arial" panose="020B0604020202020204" pitchFamily="34" charset="0"/>
                        <a:buNone/>
                      </a:pPr>
                      <a:endParaRPr lang="en-US" sz="900">
                        <a:solidFill>
                          <a:schemeClr val="tx1"/>
                        </a:solidFill>
                        <a:latin typeface="+mj-lt"/>
                      </a:endParaRPr>
                    </a:p>
                    <a:p>
                      <a:pPr marL="0" lvl="0" indent="0">
                        <a:lnSpc>
                          <a:spcPct val="100000"/>
                        </a:lnSpc>
                        <a:buFont typeface="Arial" panose="020B0604020202020204" pitchFamily="34" charset="0"/>
                        <a:buNone/>
                      </a:pPr>
                      <a:endParaRPr lang="en-US" sz="900">
                        <a:solidFill>
                          <a:schemeClr val="tx1"/>
                        </a:solidFill>
                        <a:latin typeface="+mj-lt"/>
                      </a:endParaRPr>
                    </a:p>
                    <a:p>
                      <a:pPr marL="0" lvl="0" indent="0">
                        <a:lnSpc>
                          <a:spcPct val="100000"/>
                        </a:lnSpc>
                        <a:buFont typeface="Arial" panose="020B0604020202020204" pitchFamily="34" charset="0"/>
                        <a:buNone/>
                      </a:pPr>
                      <a:endParaRPr lang="en-US" sz="900">
                        <a:solidFill>
                          <a:schemeClr val="tx1"/>
                        </a:solidFill>
                        <a:latin typeface="+mj-lt"/>
                      </a:endParaRPr>
                    </a:p>
                    <a:p>
                      <a:pPr marL="0" lvl="0" indent="0">
                        <a:lnSpc>
                          <a:spcPct val="100000"/>
                        </a:lnSpc>
                        <a:buFont typeface="Arial" panose="020B0604020202020204" pitchFamily="34" charset="0"/>
                        <a:buNone/>
                      </a:pPr>
                      <a:endParaRPr lang="en-US" sz="900">
                        <a:solidFill>
                          <a:schemeClr val="tx1"/>
                        </a:solidFill>
                        <a:latin typeface="+mj-lt"/>
                      </a:endParaRPr>
                    </a:p>
                    <a:p>
                      <a:pPr marL="0" lvl="0" indent="0">
                        <a:lnSpc>
                          <a:spcPct val="100000"/>
                        </a:lnSpc>
                        <a:buFont typeface="Arial" panose="020B0604020202020204" pitchFamily="34" charset="0"/>
                        <a:buNone/>
                      </a:pPr>
                      <a:endParaRPr lang="en-US" sz="900">
                        <a:solidFill>
                          <a:schemeClr val="tx1"/>
                        </a:solidFill>
                        <a:latin typeface="+mj-lt"/>
                      </a:endParaRPr>
                    </a:p>
                  </a:txBody>
                  <a:tcPr>
                    <a:solidFill>
                      <a:schemeClr val="accent1">
                        <a:lumMod val="20000"/>
                        <a:lumOff val="80000"/>
                      </a:schemeClr>
                    </a:solidFill>
                  </a:tcPr>
                </a:tc>
                <a:tc>
                  <a:txBody>
                    <a:bodyPr/>
                    <a:lstStyle/>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lvl="0" indent="-171450">
                        <a:lnSpc>
                          <a:spcPct val="100000"/>
                        </a:lnSpc>
                        <a:buFont typeface="Arial" panose="020B0604020202020204" pitchFamily="34" charset="0"/>
                        <a:buChar cha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accent1">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txBody>
                  <a:tcPr>
                    <a:lnR w="635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405418431"/>
                  </a:ext>
                </a:extLst>
              </a:tr>
              <a:tr h="1074121">
                <a:tc>
                  <a:txBody>
                    <a:bodyPr/>
                    <a:lstStyle/>
                    <a:p>
                      <a:pPr algn="l">
                        <a:lnSpc>
                          <a:spcPct val="100000"/>
                        </a:lnSpc>
                      </a:pPr>
                      <a:r>
                        <a:rPr lang="en-US" sz="1200" b="1">
                          <a:solidFill>
                            <a:schemeClr val="tx1"/>
                          </a:solidFill>
                          <a:latin typeface="+mj-lt"/>
                        </a:rPr>
                        <a:t>Champions</a:t>
                      </a:r>
                    </a:p>
                  </a:txBody>
                  <a:tcPr anchor="ctr">
                    <a:lnL w="6350" cap="flat" cmpd="sng" algn="ctr">
                      <a:solidFill>
                        <a:schemeClr val="bg1">
                          <a:lumMod val="85000"/>
                        </a:schemeClr>
                      </a:solidFill>
                      <a:prstDash val="solid"/>
                      <a:round/>
                      <a:headEnd type="none" w="med" len="med"/>
                      <a:tailEnd type="none" w="med" len="med"/>
                    </a:lnL>
                    <a:solidFill>
                      <a:schemeClr val="bg1"/>
                    </a:solidFill>
                  </a:tcPr>
                </a:tc>
                <a:tc>
                  <a:txBody>
                    <a:bodyPr/>
                    <a:lstStyle/>
                    <a:p>
                      <a:pPr marL="0" lvl="1" indent="0">
                        <a:lnSpc>
                          <a:spcPct val="100000"/>
                        </a:lnSpc>
                        <a:buFont typeface="Arial" panose="020B0604020202020204" pitchFamily="34" charset="0"/>
                        <a:buNone/>
                      </a:pPr>
                      <a:endParaRPr lang="en-US" sz="900">
                        <a:solidFill>
                          <a:schemeClr val="tx1"/>
                        </a:solidFill>
                        <a:latin typeface="+mj-lt"/>
                      </a:endParaRPr>
                    </a:p>
                  </a:txBody>
                  <a:tcPr>
                    <a:solidFill>
                      <a:schemeClr val="tx2">
                        <a:lumMod val="10000"/>
                        <a:lumOff val="90000"/>
                      </a:schemeClr>
                    </a:solidFill>
                  </a:tcPr>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tx2">
                        <a:lumMod val="10000"/>
                        <a:lumOff val="90000"/>
                      </a:schemeClr>
                    </a:solidFill>
                  </a:tcPr>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tx2">
                        <a:lumMod val="10000"/>
                        <a:lumOff val="9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tx2">
                        <a:lumMod val="10000"/>
                        <a:lumOff val="9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tx2">
                        <a:lumMod val="10000"/>
                        <a:lumOff val="9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solidFill>
                      <a:schemeClr val="tx2">
                        <a:lumMod val="10000"/>
                        <a:lumOff val="9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lnR w="6350" cap="flat" cmpd="sng" algn="ctr">
                      <a:solidFill>
                        <a:schemeClr val="bg1">
                          <a:lumMod val="85000"/>
                        </a:schemeClr>
                      </a:solidFill>
                      <a:prstDash val="solid"/>
                      <a:round/>
                      <a:headEnd type="none" w="med" len="med"/>
                      <a:tailEnd type="none" w="med" len="med"/>
                    </a:lnR>
                    <a:solidFill>
                      <a:schemeClr val="tx2">
                        <a:lumMod val="10000"/>
                        <a:lumOff val="90000"/>
                      </a:schemeClr>
                    </a:solidFill>
                  </a:tcPr>
                </a:tc>
                <a:extLst>
                  <a:ext uri="{0D108BD9-81ED-4DB2-BD59-A6C34878D82A}">
                    <a16:rowId xmlns:a16="http://schemas.microsoft.com/office/drawing/2014/main" val="1160240512"/>
                  </a:ext>
                </a:extLst>
              </a:tr>
              <a:tr h="1154238">
                <a:tc>
                  <a:txBody>
                    <a:bodyPr/>
                    <a:lstStyle/>
                    <a:p>
                      <a:pPr algn="l">
                        <a:lnSpc>
                          <a:spcPct val="100000"/>
                        </a:lnSpc>
                      </a:pPr>
                      <a:r>
                        <a:rPr lang="en-US" sz="1200" b="1" kern="1200">
                          <a:solidFill>
                            <a:schemeClr val="tx1"/>
                          </a:solidFill>
                          <a:latin typeface="+mj-lt"/>
                          <a:ea typeface="+mn-ea"/>
                          <a:cs typeface="+mn-cs"/>
                        </a:rPr>
                        <a:t>Technical</a:t>
                      </a:r>
                    </a:p>
                  </a:txBody>
                  <a:tcPr anchor="ctr">
                    <a:lnL w="6350" cap="flat" cmpd="sng" algn="ctr">
                      <a:solidFill>
                        <a:schemeClr val="bg1">
                          <a:lumMod val="85000"/>
                        </a:schemeClr>
                      </a:solidFill>
                      <a:prstDash val="solid"/>
                      <a:round/>
                      <a:headEnd type="none" w="med" len="med"/>
                      <a:tailEnd type="none" w="med" len="med"/>
                    </a:lnL>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solidFill>
                          <a:schemeClr val="tx1"/>
                        </a:solidFill>
                        <a:latin typeface="+mj-lt"/>
                      </a:endParaRPr>
                    </a:p>
                  </a:txBody>
                  <a:tcP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tx1"/>
                        </a:solidFill>
                        <a:latin typeface="+mj-lt"/>
                      </a:endParaRPr>
                    </a:p>
                  </a:txBody>
                  <a:tcP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a:solidFill>
                          <a:schemeClr val="tx1"/>
                        </a:solidFill>
                        <a:latin typeface="+mj-lt"/>
                      </a:endParaRPr>
                    </a:p>
                  </a:txBody>
                  <a:tcP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txBody>
                  <a:tcP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solidFill>
                        <a:latin typeface="+mj-lt"/>
                      </a:endParaRPr>
                    </a:p>
                  </a:txBody>
                  <a:tcP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a:solidFill>
                          <a:schemeClr val="tx1"/>
                        </a:solidFill>
                        <a:latin typeface="+mj-lt"/>
                      </a:endParaRPr>
                    </a:p>
                  </a:txBody>
                  <a:tcP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a:solidFill>
                          <a:schemeClr val="tx1"/>
                        </a:solidFill>
                        <a:latin typeface="+mj-lt"/>
                      </a:endParaRPr>
                    </a:p>
                  </a:txBody>
                  <a:tcPr>
                    <a:lnR w="6350" cap="flat" cmpd="sng" algn="ctr">
                      <a:solidFill>
                        <a:schemeClr val="bg1">
                          <a:lumMod val="85000"/>
                        </a:schemeClr>
                      </a:solid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5364993"/>
                  </a:ext>
                </a:extLst>
              </a:tr>
            </a:tbl>
          </a:graphicData>
        </a:graphic>
      </p:graphicFrame>
      <p:sp>
        <p:nvSpPr>
          <p:cNvPr id="30" name="Arrow: Pentagon 29">
            <a:extLst>
              <a:ext uri="{FF2B5EF4-FFF2-40B4-BE49-F238E27FC236}">
                <a16:creationId xmlns:a16="http://schemas.microsoft.com/office/drawing/2014/main" id="{C16A4308-46F0-51BF-2471-84A3BF2D211B}"/>
              </a:ext>
              <a:ext uri="{C183D7F6-B498-43B3-948B-1728B52AA6E4}">
                <adec:decorative xmlns:adec="http://schemas.microsoft.com/office/drawing/2017/decorative" val="1"/>
              </a:ext>
            </a:extLst>
          </p:cNvPr>
          <p:cNvSpPr/>
          <p:nvPr/>
        </p:nvSpPr>
        <p:spPr>
          <a:xfrm>
            <a:off x="3706212" y="4664075"/>
            <a:ext cx="7893651" cy="274320"/>
          </a:xfrm>
          <a:prstGeom prst="homePlate">
            <a:avLst/>
          </a:prstGeom>
          <a:solidFill>
            <a:schemeClr val="accent1"/>
          </a:solidFill>
          <a:ln w="635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norm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Community support and office hours</a:t>
            </a:r>
          </a:p>
        </p:txBody>
      </p:sp>
      <p:sp>
        <p:nvSpPr>
          <p:cNvPr id="3" name="Arrow: Pentagon 2">
            <a:extLst>
              <a:ext uri="{FF2B5EF4-FFF2-40B4-BE49-F238E27FC236}">
                <a16:creationId xmlns:a16="http://schemas.microsoft.com/office/drawing/2014/main" id="{71B96A4F-421D-FF10-9821-D9FAA3274AD0}"/>
              </a:ext>
              <a:ext uri="{C183D7F6-B498-43B3-948B-1728B52AA6E4}">
                <adec:decorative xmlns:adec="http://schemas.microsoft.com/office/drawing/2017/decorative" val="1"/>
              </a:ext>
            </a:extLst>
          </p:cNvPr>
          <p:cNvSpPr/>
          <p:nvPr/>
        </p:nvSpPr>
        <p:spPr>
          <a:xfrm>
            <a:off x="3706211" y="2786017"/>
            <a:ext cx="1207649"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Launch-Day Announcement 🚀</a:t>
            </a:r>
          </a:p>
        </p:txBody>
      </p:sp>
      <p:sp>
        <p:nvSpPr>
          <p:cNvPr id="4" name="Arrow: Pentagon 3">
            <a:extLst>
              <a:ext uri="{FF2B5EF4-FFF2-40B4-BE49-F238E27FC236}">
                <a16:creationId xmlns:a16="http://schemas.microsoft.com/office/drawing/2014/main" id="{2C003CBB-E181-5911-83EF-3C9582BD77B0}"/>
              </a:ext>
              <a:ext uri="{C183D7F6-B498-43B3-948B-1728B52AA6E4}">
                <adec:decorative xmlns:adec="http://schemas.microsoft.com/office/drawing/2017/decorative" val="1"/>
              </a:ext>
            </a:extLst>
          </p:cNvPr>
          <p:cNvSpPr/>
          <p:nvPr/>
        </p:nvSpPr>
        <p:spPr>
          <a:xfrm>
            <a:off x="1866325" y="3162306"/>
            <a:ext cx="1207649"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Coming soon announcement 🚀</a:t>
            </a:r>
          </a:p>
        </p:txBody>
      </p:sp>
      <p:sp>
        <p:nvSpPr>
          <p:cNvPr id="9" name="Arrow: Pentagon 8">
            <a:extLst>
              <a:ext uri="{FF2B5EF4-FFF2-40B4-BE49-F238E27FC236}">
                <a16:creationId xmlns:a16="http://schemas.microsoft.com/office/drawing/2014/main" id="{D15B2972-96C1-4224-793F-4ACD076DAAD7}"/>
              </a:ext>
              <a:ext uri="{C183D7F6-B498-43B3-948B-1728B52AA6E4}">
                <adec:decorative xmlns:adec="http://schemas.microsoft.com/office/drawing/2017/decorative" val="1"/>
              </a:ext>
            </a:extLst>
          </p:cNvPr>
          <p:cNvSpPr/>
          <p:nvPr/>
        </p:nvSpPr>
        <p:spPr>
          <a:xfrm>
            <a:off x="2227676" y="3581369"/>
            <a:ext cx="1444376"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One week until launch: What to expect 🔍</a:t>
            </a:r>
          </a:p>
        </p:txBody>
      </p:sp>
      <p:sp>
        <p:nvSpPr>
          <p:cNvPr id="10" name="Arrow: Pentagon 9">
            <a:extLst>
              <a:ext uri="{FF2B5EF4-FFF2-40B4-BE49-F238E27FC236}">
                <a16:creationId xmlns:a16="http://schemas.microsoft.com/office/drawing/2014/main" id="{BF087ECF-F20F-01A8-E4EE-01E8EFC3B4AE}"/>
              </a:ext>
              <a:ext uri="{C183D7F6-B498-43B3-948B-1728B52AA6E4}">
                <adec:decorative xmlns:adec="http://schemas.microsoft.com/office/drawing/2017/decorative" val="1"/>
              </a:ext>
            </a:extLst>
          </p:cNvPr>
          <p:cNvSpPr/>
          <p:nvPr/>
        </p:nvSpPr>
        <p:spPr>
          <a:xfrm>
            <a:off x="6182577" y="2786017"/>
            <a:ext cx="1301835" cy="274320"/>
          </a:xfrm>
          <a:prstGeom prst="homePlate">
            <a:avLst/>
          </a:prstGeom>
          <a:solidFill>
            <a:schemeClr val="accent1"/>
          </a:solidFill>
          <a:ln w="635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norm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Copilot Excite Day</a:t>
            </a:r>
          </a:p>
        </p:txBody>
      </p:sp>
      <p:sp>
        <p:nvSpPr>
          <p:cNvPr id="11" name="Arrow: Pentagon 10">
            <a:extLst>
              <a:ext uri="{FF2B5EF4-FFF2-40B4-BE49-F238E27FC236}">
                <a16:creationId xmlns:a16="http://schemas.microsoft.com/office/drawing/2014/main" id="{2097A93C-C836-E4DB-82D9-DD66FBD3275D}"/>
              </a:ext>
              <a:ext uri="{C183D7F6-B498-43B3-948B-1728B52AA6E4}">
                <adec:decorative xmlns:adec="http://schemas.microsoft.com/office/drawing/2017/decorative" val="1"/>
              </a:ext>
            </a:extLst>
          </p:cNvPr>
          <p:cNvSpPr/>
          <p:nvPr/>
        </p:nvSpPr>
        <p:spPr>
          <a:xfrm>
            <a:off x="7531876" y="2786017"/>
            <a:ext cx="4067987"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Challenges/gamification to encourage use</a:t>
            </a:r>
          </a:p>
        </p:txBody>
      </p:sp>
      <p:sp>
        <p:nvSpPr>
          <p:cNvPr id="31" name="Arrow: Pentagon 30">
            <a:extLst>
              <a:ext uri="{FF2B5EF4-FFF2-40B4-BE49-F238E27FC236}">
                <a16:creationId xmlns:a16="http://schemas.microsoft.com/office/drawing/2014/main" id="{CC32B93F-53A6-ED32-9270-65AA95B07BE4}"/>
              </a:ext>
              <a:ext uri="{C183D7F6-B498-43B3-948B-1728B52AA6E4}">
                <adec:decorative xmlns:adec="http://schemas.microsoft.com/office/drawing/2017/decorative" val="1"/>
              </a:ext>
            </a:extLst>
          </p:cNvPr>
          <p:cNvSpPr/>
          <p:nvPr/>
        </p:nvSpPr>
        <p:spPr>
          <a:xfrm>
            <a:off x="8798963" y="1943519"/>
            <a:ext cx="283464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Share success stories and testimonials </a:t>
            </a:r>
          </a:p>
        </p:txBody>
      </p:sp>
      <p:sp>
        <p:nvSpPr>
          <p:cNvPr id="21" name="Arrow: Pentagon 20">
            <a:extLst>
              <a:ext uri="{FF2B5EF4-FFF2-40B4-BE49-F238E27FC236}">
                <a16:creationId xmlns:a16="http://schemas.microsoft.com/office/drawing/2014/main" id="{389D4A7F-4572-A419-51E0-0657DDA97174}"/>
              </a:ext>
              <a:ext uri="{C183D7F6-B498-43B3-948B-1728B52AA6E4}">
                <adec:decorative xmlns:adec="http://schemas.microsoft.com/office/drawing/2017/decorative" val="1"/>
              </a:ext>
            </a:extLst>
          </p:cNvPr>
          <p:cNvSpPr/>
          <p:nvPr/>
        </p:nvSpPr>
        <p:spPr>
          <a:xfrm>
            <a:off x="5088121" y="6052781"/>
            <a:ext cx="6511742"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Ongoing support through FAQs and other Microsoft resources</a:t>
            </a:r>
          </a:p>
        </p:txBody>
      </p:sp>
      <p:sp>
        <p:nvSpPr>
          <p:cNvPr id="35" name="Arrow: Pentagon 34">
            <a:extLst>
              <a:ext uri="{FF2B5EF4-FFF2-40B4-BE49-F238E27FC236}">
                <a16:creationId xmlns:a16="http://schemas.microsoft.com/office/drawing/2014/main" id="{508B1DE9-2FF3-CDDF-6813-C0A0B0CC7C37}"/>
              </a:ext>
              <a:ext uri="{C183D7F6-B498-43B3-948B-1728B52AA6E4}">
                <adec:decorative xmlns:adec="http://schemas.microsoft.com/office/drawing/2017/decorative" val="1"/>
              </a:ext>
            </a:extLst>
          </p:cNvPr>
          <p:cNvSpPr/>
          <p:nvPr/>
        </p:nvSpPr>
        <p:spPr>
          <a:xfrm>
            <a:off x="3706211" y="3162306"/>
            <a:ext cx="551833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Great Copilot Journey</a:t>
            </a:r>
          </a:p>
        </p:txBody>
      </p:sp>
      <p:sp>
        <p:nvSpPr>
          <p:cNvPr id="38" name="Arrow: Pentagon 37">
            <a:extLst>
              <a:ext uri="{FF2B5EF4-FFF2-40B4-BE49-F238E27FC236}">
                <a16:creationId xmlns:a16="http://schemas.microsoft.com/office/drawing/2014/main" id="{BABEF57E-FF34-B051-23E4-1285D6FD6D10}"/>
              </a:ext>
              <a:ext uri="{C183D7F6-B498-43B3-948B-1728B52AA6E4}">
                <adec:decorative xmlns:adec="http://schemas.microsoft.com/office/drawing/2017/decorative" val="1"/>
              </a:ext>
            </a:extLst>
          </p:cNvPr>
          <p:cNvSpPr/>
          <p:nvPr/>
        </p:nvSpPr>
        <p:spPr>
          <a:xfrm>
            <a:off x="1888194" y="5780850"/>
            <a:ext cx="1796429" cy="18288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Confirm technical readiness</a:t>
            </a:r>
          </a:p>
        </p:txBody>
      </p:sp>
      <p:sp>
        <p:nvSpPr>
          <p:cNvPr id="5" name="Arrow: Pentagon 4">
            <a:extLst>
              <a:ext uri="{FF2B5EF4-FFF2-40B4-BE49-F238E27FC236}">
                <a16:creationId xmlns:a16="http://schemas.microsoft.com/office/drawing/2014/main" id="{4444B080-62BB-F131-23E5-FA854722AA33}"/>
              </a:ext>
              <a:ext uri="{C183D7F6-B498-43B3-948B-1728B52AA6E4}">
                <adec:decorative xmlns:adec="http://schemas.microsoft.com/office/drawing/2017/decorative" val="1"/>
              </a:ext>
            </a:extLst>
          </p:cNvPr>
          <p:cNvSpPr/>
          <p:nvPr/>
        </p:nvSpPr>
        <p:spPr>
          <a:xfrm>
            <a:off x="3706212" y="4326679"/>
            <a:ext cx="7893652"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Champions driven sessions and events – Prompt gallery, Trainer Kit, Lunch and Learn, Agents, new capabilities, </a:t>
            </a:r>
            <a:r>
              <a:rPr kumimoji="0" lang="en-US" sz="800" b="1" i="0" u="none" strike="noStrike" kern="1200" cap="none" spc="0" normalizeH="0" baseline="0" noProof="0" err="1">
                <a:ln>
                  <a:noFill/>
                </a:ln>
                <a:solidFill>
                  <a:srgbClr val="FFFFFF"/>
                </a:solidFill>
                <a:effectLst/>
                <a:uLnTx/>
                <a:uFillTx/>
                <a:latin typeface="Segoe Sans Display Semibold"/>
                <a:ea typeface="+mn-ea"/>
                <a:cs typeface="Segoe UI" panose="020B0502040204020203" pitchFamily="34" charset="0"/>
              </a:rPr>
              <a:t>etc</a:t>
            </a:r>
            <a:endPar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4" name="Arrow: Pentagon 13">
            <a:extLst>
              <a:ext uri="{FF2B5EF4-FFF2-40B4-BE49-F238E27FC236}">
                <a16:creationId xmlns:a16="http://schemas.microsoft.com/office/drawing/2014/main" id="{372A12A2-BB82-0476-B3A6-A07950F163ED}"/>
              </a:ext>
              <a:ext uri="{C183D7F6-B498-43B3-948B-1728B52AA6E4}">
                <adec:decorative xmlns:adec="http://schemas.microsoft.com/office/drawing/2017/decorative" val="1"/>
              </a:ext>
            </a:extLst>
          </p:cNvPr>
          <p:cNvSpPr/>
          <p:nvPr/>
        </p:nvSpPr>
        <p:spPr>
          <a:xfrm>
            <a:off x="10411137" y="3581369"/>
            <a:ext cx="1188726"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Prompt-a-thon</a:t>
            </a:r>
          </a:p>
        </p:txBody>
      </p:sp>
      <p:sp>
        <p:nvSpPr>
          <p:cNvPr id="22" name="Arrow: Pentagon 21">
            <a:extLst>
              <a:ext uri="{FF2B5EF4-FFF2-40B4-BE49-F238E27FC236}">
                <a16:creationId xmlns:a16="http://schemas.microsoft.com/office/drawing/2014/main" id="{9572EE11-3133-908F-1DFE-FE32E790FACD}"/>
              </a:ext>
              <a:ext uri="{C183D7F6-B498-43B3-948B-1728B52AA6E4}">
                <adec:decorative xmlns:adec="http://schemas.microsoft.com/office/drawing/2017/decorative" val="1"/>
              </a:ext>
            </a:extLst>
          </p:cNvPr>
          <p:cNvSpPr/>
          <p:nvPr/>
        </p:nvSpPr>
        <p:spPr>
          <a:xfrm>
            <a:off x="3706211" y="3581369"/>
            <a:ext cx="1207649"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Prompt training</a:t>
            </a:r>
          </a:p>
        </p:txBody>
      </p:sp>
      <p:sp>
        <p:nvSpPr>
          <p:cNvPr id="56" name="Arrow: Pentagon 55">
            <a:extLst>
              <a:ext uri="{FF2B5EF4-FFF2-40B4-BE49-F238E27FC236}">
                <a16:creationId xmlns:a16="http://schemas.microsoft.com/office/drawing/2014/main" id="{E057C32D-6DA8-8EC4-F50C-E11D8A767DF7}"/>
              </a:ext>
              <a:ext uri="{C183D7F6-B498-43B3-948B-1728B52AA6E4}">
                <adec:decorative xmlns:adec="http://schemas.microsoft.com/office/drawing/2017/decorative" val="1"/>
              </a:ext>
            </a:extLst>
          </p:cNvPr>
          <p:cNvSpPr/>
          <p:nvPr/>
        </p:nvSpPr>
        <p:spPr>
          <a:xfrm>
            <a:off x="2483332" y="2786017"/>
            <a:ext cx="118872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Champion Welcome Post 📣</a:t>
            </a:r>
          </a:p>
        </p:txBody>
      </p:sp>
      <p:sp>
        <p:nvSpPr>
          <p:cNvPr id="13" name="Arrow: Pentagon 12">
            <a:extLst>
              <a:ext uri="{FF2B5EF4-FFF2-40B4-BE49-F238E27FC236}">
                <a16:creationId xmlns:a16="http://schemas.microsoft.com/office/drawing/2014/main" id="{3D62C670-9DA9-842A-91AD-10A0ADF3991D}"/>
              </a:ext>
              <a:ext uri="{C183D7F6-B498-43B3-948B-1728B52AA6E4}">
                <adec:decorative xmlns:adec="http://schemas.microsoft.com/office/drawing/2017/decorative" val="1"/>
              </a:ext>
            </a:extLst>
          </p:cNvPr>
          <p:cNvSpPr/>
          <p:nvPr/>
        </p:nvSpPr>
        <p:spPr>
          <a:xfrm>
            <a:off x="5035677" y="3581369"/>
            <a:ext cx="1188726"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Prompt-a-thon</a:t>
            </a:r>
          </a:p>
        </p:txBody>
      </p:sp>
      <p:sp>
        <p:nvSpPr>
          <p:cNvPr id="15" name="Arrow: Pentagon 14">
            <a:extLst>
              <a:ext uri="{FF2B5EF4-FFF2-40B4-BE49-F238E27FC236}">
                <a16:creationId xmlns:a16="http://schemas.microsoft.com/office/drawing/2014/main" id="{ADA1B1D9-8705-AA1C-7CD4-C547390B6186}"/>
              </a:ext>
              <a:ext uri="{C183D7F6-B498-43B3-948B-1728B52AA6E4}">
                <adec:decorative xmlns:adec="http://schemas.microsoft.com/office/drawing/2017/decorative" val="1"/>
              </a:ext>
            </a:extLst>
          </p:cNvPr>
          <p:cNvSpPr/>
          <p:nvPr/>
        </p:nvSpPr>
        <p:spPr>
          <a:xfrm>
            <a:off x="7531876" y="3581369"/>
            <a:ext cx="1188726"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Agent-a-thon</a:t>
            </a:r>
          </a:p>
        </p:txBody>
      </p:sp>
      <p:sp>
        <p:nvSpPr>
          <p:cNvPr id="19" name="Arrow: Pentagon 18">
            <a:extLst>
              <a:ext uri="{FF2B5EF4-FFF2-40B4-BE49-F238E27FC236}">
                <a16:creationId xmlns:a16="http://schemas.microsoft.com/office/drawing/2014/main" id="{9A6BA5DC-1142-2EFC-C8BC-B39035382872}"/>
              </a:ext>
              <a:ext uri="{C183D7F6-B498-43B3-948B-1728B52AA6E4}">
                <adec:decorative xmlns:adec="http://schemas.microsoft.com/office/drawing/2017/decorative" val="1"/>
              </a:ext>
            </a:extLst>
          </p:cNvPr>
          <p:cNvSpPr/>
          <p:nvPr/>
        </p:nvSpPr>
        <p:spPr>
          <a:xfrm>
            <a:off x="6275190" y="3581369"/>
            <a:ext cx="1210051"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Agent training</a:t>
            </a:r>
          </a:p>
        </p:txBody>
      </p:sp>
      <p:sp>
        <p:nvSpPr>
          <p:cNvPr id="20" name="Arrow: Pentagon 19">
            <a:extLst>
              <a:ext uri="{FF2B5EF4-FFF2-40B4-BE49-F238E27FC236}">
                <a16:creationId xmlns:a16="http://schemas.microsoft.com/office/drawing/2014/main" id="{66B93FC2-A838-E103-C94B-F7FF941FD616}"/>
              </a:ext>
              <a:ext uri="{C183D7F6-B498-43B3-948B-1728B52AA6E4}">
                <adec:decorative xmlns:adec="http://schemas.microsoft.com/office/drawing/2017/decorative" val="1"/>
              </a:ext>
            </a:extLst>
          </p:cNvPr>
          <p:cNvSpPr/>
          <p:nvPr/>
        </p:nvSpPr>
        <p:spPr>
          <a:xfrm>
            <a:off x="8876762" y="3581369"/>
            <a:ext cx="1210051"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Leader training</a:t>
            </a:r>
          </a:p>
        </p:txBody>
      </p:sp>
      <p:sp>
        <p:nvSpPr>
          <p:cNvPr id="33" name="Arrow: Pentagon 32">
            <a:extLst>
              <a:ext uri="{FF2B5EF4-FFF2-40B4-BE49-F238E27FC236}">
                <a16:creationId xmlns:a16="http://schemas.microsoft.com/office/drawing/2014/main" id="{1A63D3EE-1837-C857-3356-B0238C28EA30}"/>
              </a:ext>
              <a:ext uri="{C183D7F6-B498-43B3-948B-1728B52AA6E4}">
                <adec:decorative xmlns:adec="http://schemas.microsoft.com/office/drawing/2017/decorative" val="1"/>
              </a:ext>
            </a:extLst>
          </p:cNvPr>
          <p:cNvSpPr/>
          <p:nvPr/>
        </p:nvSpPr>
        <p:spPr>
          <a:xfrm>
            <a:off x="2041987" y="4326679"/>
            <a:ext cx="1630065"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Train the Champions</a:t>
            </a:r>
          </a:p>
        </p:txBody>
      </p:sp>
      <p:sp>
        <p:nvSpPr>
          <p:cNvPr id="7" name="Arrow: Pentagon 6">
            <a:extLst>
              <a:ext uri="{FF2B5EF4-FFF2-40B4-BE49-F238E27FC236}">
                <a16:creationId xmlns:a16="http://schemas.microsoft.com/office/drawing/2014/main" id="{75701EC6-F323-399D-24FB-07E454A6661F}"/>
              </a:ext>
              <a:ext uri="{C183D7F6-B498-43B3-948B-1728B52AA6E4}">
                <adec:decorative xmlns:adec="http://schemas.microsoft.com/office/drawing/2017/decorative" val="1"/>
              </a:ext>
            </a:extLst>
          </p:cNvPr>
          <p:cNvSpPr/>
          <p:nvPr/>
        </p:nvSpPr>
        <p:spPr>
          <a:xfrm>
            <a:off x="1888194" y="6166243"/>
            <a:ext cx="1796429" cy="18288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Prepare support org</a:t>
            </a:r>
          </a:p>
        </p:txBody>
      </p:sp>
      <p:sp>
        <p:nvSpPr>
          <p:cNvPr id="8" name="Arrow: Pentagon 7">
            <a:extLst>
              <a:ext uri="{FF2B5EF4-FFF2-40B4-BE49-F238E27FC236}">
                <a16:creationId xmlns:a16="http://schemas.microsoft.com/office/drawing/2014/main" id="{1B3CA84A-BC58-0C5A-983A-867C0E9F1D51}"/>
              </a:ext>
              <a:ext uri="{C183D7F6-B498-43B3-948B-1728B52AA6E4}">
                <adec:decorative xmlns:adec="http://schemas.microsoft.com/office/drawing/2017/decorative" val="1"/>
              </a:ext>
            </a:extLst>
          </p:cNvPr>
          <p:cNvSpPr/>
          <p:nvPr/>
        </p:nvSpPr>
        <p:spPr>
          <a:xfrm>
            <a:off x="2495903" y="1943519"/>
            <a:ext cx="118872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Identify business goals</a:t>
            </a:r>
          </a:p>
        </p:txBody>
      </p:sp>
      <p:sp>
        <p:nvSpPr>
          <p:cNvPr id="16" name="Arrow: Pentagon 15">
            <a:extLst>
              <a:ext uri="{FF2B5EF4-FFF2-40B4-BE49-F238E27FC236}">
                <a16:creationId xmlns:a16="http://schemas.microsoft.com/office/drawing/2014/main" id="{D113996B-2753-A281-0419-0DD421D4DD87}"/>
              </a:ext>
              <a:ext uri="{C183D7F6-B498-43B3-948B-1728B52AA6E4}">
                <adec:decorative xmlns:adec="http://schemas.microsoft.com/office/drawing/2017/decorative" val="1"/>
              </a:ext>
            </a:extLst>
          </p:cNvPr>
          <p:cNvSpPr/>
          <p:nvPr/>
        </p:nvSpPr>
        <p:spPr>
          <a:xfrm>
            <a:off x="2483332" y="2250537"/>
            <a:ext cx="118872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Select initial users and use cases</a:t>
            </a:r>
          </a:p>
        </p:txBody>
      </p:sp>
      <p:sp>
        <p:nvSpPr>
          <p:cNvPr id="26" name="Arrow: Pentagon 25">
            <a:extLst>
              <a:ext uri="{FF2B5EF4-FFF2-40B4-BE49-F238E27FC236}">
                <a16:creationId xmlns:a16="http://schemas.microsoft.com/office/drawing/2014/main" id="{A94EB3B0-9198-40B1-76A9-E585C930C881}"/>
              </a:ext>
              <a:ext uri="{C183D7F6-B498-43B3-948B-1728B52AA6E4}">
                <adec:decorative xmlns:adec="http://schemas.microsoft.com/office/drawing/2017/decorative" val="1"/>
              </a:ext>
            </a:extLst>
          </p:cNvPr>
          <p:cNvSpPr/>
          <p:nvPr/>
        </p:nvSpPr>
        <p:spPr>
          <a:xfrm>
            <a:off x="2483332" y="2564037"/>
            <a:ext cx="1188720" cy="18288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Analytics baseline</a:t>
            </a:r>
          </a:p>
        </p:txBody>
      </p:sp>
      <p:sp>
        <p:nvSpPr>
          <p:cNvPr id="28" name="Arrow: Pentagon 27">
            <a:extLst>
              <a:ext uri="{FF2B5EF4-FFF2-40B4-BE49-F238E27FC236}">
                <a16:creationId xmlns:a16="http://schemas.microsoft.com/office/drawing/2014/main" id="{7D64AFE9-01A3-22A2-67B3-93EB21D82EFB}"/>
              </a:ext>
              <a:ext uri="{C183D7F6-B498-43B3-948B-1728B52AA6E4}">
                <adec:decorative xmlns:adec="http://schemas.microsoft.com/office/drawing/2017/decorative" val="1"/>
              </a:ext>
            </a:extLst>
          </p:cNvPr>
          <p:cNvSpPr/>
          <p:nvPr/>
        </p:nvSpPr>
        <p:spPr>
          <a:xfrm>
            <a:off x="4888934" y="4998650"/>
            <a:ext cx="1356501" cy="219456"/>
          </a:xfrm>
          <a:prstGeom prst="homePlate">
            <a:avLst/>
          </a:prstGeom>
          <a:solidFill>
            <a:schemeClr val="accent1"/>
          </a:solidFill>
          <a:ln w="635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norm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Champion Feedback </a:t>
            </a:r>
          </a:p>
        </p:txBody>
      </p:sp>
      <p:sp>
        <p:nvSpPr>
          <p:cNvPr id="29" name="Arrow: Pentagon 28">
            <a:extLst>
              <a:ext uri="{FF2B5EF4-FFF2-40B4-BE49-F238E27FC236}">
                <a16:creationId xmlns:a16="http://schemas.microsoft.com/office/drawing/2014/main" id="{5A904366-6FA0-D659-6081-561A7C93040A}"/>
              </a:ext>
              <a:ext uri="{C183D7F6-B498-43B3-948B-1728B52AA6E4}">
                <adec:decorative xmlns:adec="http://schemas.microsoft.com/office/drawing/2017/decorative" val="1"/>
              </a:ext>
            </a:extLst>
          </p:cNvPr>
          <p:cNvSpPr/>
          <p:nvPr/>
        </p:nvSpPr>
        <p:spPr>
          <a:xfrm>
            <a:off x="10164578" y="4992626"/>
            <a:ext cx="1356501" cy="219456"/>
          </a:xfrm>
          <a:prstGeom prst="homePlate">
            <a:avLst/>
          </a:prstGeom>
          <a:solidFill>
            <a:schemeClr val="accent1"/>
          </a:solidFill>
          <a:ln w="635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norm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Champion Feedback </a:t>
            </a:r>
          </a:p>
        </p:txBody>
      </p:sp>
      <p:sp>
        <p:nvSpPr>
          <p:cNvPr id="37" name="Arrow: Pentagon 36">
            <a:extLst>
              <a:ext uri="{FF2B5EF4-FFF2-40B4-BE49-F238E27FC236}">
                <a16:creationId xmlns:a16="http://schemas.microsoft.com/office/drawing/2014/main" id="{194FA01C-74F4-08F8-9AEF-F6673C5BAE12}"/>
              </a:ext>
              <a:ext uri="{C183D7F6-B498-43B3-948B-1728B52AA6E4}">
                <adec:decorative xmlns:adec="http://schemas.microsoft.com/office/drawing/2017/decorative" val="1"/>
              </a:ext>
            </a:extLst>
          </p:cNvPr>
          <p:cNvSpPr/>
          <p:nvPr/>
        </p:nvSpPr>
        <p:spPr>
          <a:xfrm>
            <a:off x="1888193" y="5540600"/>
            <a:ext cx="1796429" cy="18288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Prepare analytics/Dashboard</a:t>
            </a:r>
          </a:p>
        </p:txBody>
      </p:sp>
      <p:sp>
        <p:nvSpPr>
          <p:cNvPr id="39" name="Arrow: Pentagon 38">
            <a:extLst>
              <a:ext uri="{FF2B5EF4-FFF2-40B4-BE49-F238E27FC236}">
                <a16:creationId xmlns:a16="http://schemas.microsoft.com/office/drawing/2014/main" id="{F58453F6-8158-CE9D-2D94-560F2C3DDCE1}"/>
              </a:ext>
              <a:ext uri="{C183D7F6-B498-43B3-948B-1728B52AA6E4}">
                <adec:decorative xmlns:adec="http://schemas.microsoft.com/office/drawing/2017/decorative" val="1"/>
              </a:ext>
            </a:extLst>
          </p:cNvPr>
          <p:cNvSpPr/>
          <p:nvPr/>
        </p:nvSpPr>
        <p:spPr>
          <a:xfrm>
            <a:off x="3755713" y="6092228"/>
            <a:ext cx="1200773"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Organizational Messages</a:t>
            </a:r>
          </a:p>
        </p:txBody>
      </p:sp>
      <p:sp>
        <p:nvSpPr>
          <p:cNvPr id="40" name="Arrow: Pentagon 39">
            <a:extLst>
              <a:ext uri="{FF2B5EF4-FFF2-40B4-BE49-F238E27FC236}">
                <a16:creationId xmlns:a16="http://schemas.microsoft.com/office/drawing/2014/main" id="{75A64574-83A0-706C-CC49-60985DBF2B40}"/>
              </a:ext>
              <a:ext uri="{C183D7F6-B498-43B3-948B-1728B52AA6E4}">
                <adec:decorative xmlns:adec="http://schemas.microsoft.com/office/drawing/2017/decorative" val="1"/>
              </a:ext>
            </a:extLst>
          </p:cNvPr>
          <p:cNvSpPr/>
          <p:nvPr/>
        </p:nvSpPr>
        <p:spPr>
          <a:xfrm>
            <a:off x="3706211" y="3937456"/>
            <a:ext cx="7893652" cy="201168"/>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Community development and support</a:t>
            </a:r>
          </a:p>
        </p:txBody>
      </p:sp>
      <p:sp>
        <p:nvSpPr>
          <p:cNvPr id="43" name="Arrow: Pentagon 42">
            <a:extLst>
              <a:ext uri="{FF2B5EF4-FFF2-40B4-BE49-F238E27FC236}">
                <a16:creationId xmlns:a16="http://schemas.microsoft.com/office/drawing/2014/main" id="{451B60B9-5D7C-694D-39CD-0AD099F1F813}"/>
              </a:ext>
              <a:ext uri="{C183D7F6-B498-43B3-948B-1728B52AA6E4}">
                <adec:decorative xmlns:adec="http://schemas.microsoft.com/office/drawing/2017/decorative" val="1"/>
              </a:ext>
            </a:extLst>
          </p:cNvPr>
          <p:cNvSpPr/>
          <p:nvPr/>
        </p:nvSpPr>
        <p:spPr>
          <a:xfrm>
            <a:off x="4963361" y="2786017"/>
            <a:ext cx="1207649"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Executive Comms</a:t>
            </a:r>
          </a:p>
        </p:txBody>
      </p:sp>
      <p:sp>
        <p:nvSpPr>
          <p:cNvPr id="44" name="Arrow: Pentagon 43">
            <a:extLst>
              <a:ext uri="{FF2B5EF4-FFF2-40B4-BE49-F238E27FC236}">
                <a16:creationId xmlns:a16="http://schemas.microsoft.com/office/drawing/2014/main" id="{41921C23-16AF-30C7-0FA4-846630950D05}"/>
              </a:ext>
              <a:ext uri="{C183D7F6-B498-43B3-948B-1728B52AA6E4}">
                <adec:decorative xmlns:adec="http://schemas.microsoft.com/office/drawing/2017/decorative" val="1"/>
              </a:ext>
            </a:extLst>
          </p:cNvPr>
          <p:cNvSpPr/>
          <p:nvPr/>
        </p:nvSpPr>
        <p:spPr>
          <a:xfrm>
            <a:off x="3755712" y="5745362"/>
            <a:ext cx="1200773"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Complete tenant settings</a:t>
            </a:r>
          </a:p>
        </p:txBody>
      </p:sp>
      <p:sp>
        <p:nvSpPr>
          <p:cNvPr id="46" name="Arrow: Pentagon 45">
            <a:extLst>
              <a:ext uri="{FF2B5EF4-FFF2-40B4-BE49-F238E27FC236}">
                <a16:creationId xmlns:a16="http://schemas.microsoft.com/office/drawing/2014/main" id="{4A9E52A1-15D8-D833-59A5-E63F2DCF1C63}"/>
              </a:ext>
              <a:ext uri="{C183D7F6-B498-43B3-948B-1728B52AA6E4}">
                <adec:decorative xmlns:adec="http://schemas.microsoft.com/office/drawing/2017/decorative" val="1"/>
              </a:ext>
            </a:extLst>
          </p:cNvPr>
          <p:cNvSpPr/>
          <p:nvPr/>
        </p:nvSpPr>
        <p:spPr>
          <a:xfrm>
            <a:off x="3706211" y="2250537"/>
            <a:ext cx="502920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Usage Reporting</a:t>
            </a:r>
          </a:p>
        </p:txBody>
      </p:sp>
      <p:sp>
        <p:nvSpPr>
          <p:cNvPr id="47" name="Arrow: Pentagon 46">
            <a:extLst>
              <a:ext uri="{FF2B5EF4-FFF2-40B4-BE49-F238E27FC236}">
                <a16:creationId xmlns:a16="http://schemas.microsoft.com/office/drawing/2014/main" id="{A47EA85E-80E9-B69B-C811-6240AEA56E32}"/>
              </a:ext>
              <a:ext uri="{C183D7F6-B498-43B3-948B-1728B52AA6E4}">
                <adec:decorative xmlns:adec="http://schemas.microsoft.com/office/drawing/2017/decorative" val="1"/>
              </a:ext>
            </a:extLst>
          </p:cNvPr>
          <p:cNvSpPr/>
          <p:nvPr/>
        </p:nvSpPr>
        <p:spPr>
          <a:xfrm>
            <a:off x="6306654" y="4992626"/>
            <a:ext cx="2857554" cy="219456"/>
          </a:xfrm>
          <a:prstGeom prst="homePlate">
            <a:avLst/>
          </a:prstGeom>
          <a:solidFill>
            <a:schemeClr val="accent1"/>
          </a:solidFill>
          <a:ln w="635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norm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Use case development</a:t>
            </a:r>
          </a:p>
        </p:txBody>
      </p:sp>
      <p:sp>
        <p:nvSpPr>
          <p:cNvPr id="48" name="Arrow: Pentagon 47">
            <a:extLst>
              <a:ext uri="{FF2B5EF4-FFF2-40B4-BE49-F238E27FC236}">
                <a16:creationId xmlns:a16="http://schemas.microsoft.com/office/drawing/2014/main" id="{AF6B4FD9-D6D1-7170-8395-BD61BD8B809D}"/>
              </a:ext>
              <a:ext uri="{C183D7F6-B498-43B3-948B-1728B52AA6E4}">
                <adec:decorative xmlns:adec="http://schemas.microsoft.com/office/drawing/2017/decorative" val="1"/>
              </a:ext>
            </a:extLst>
          </p:cNvPr>
          <p:cNvSpPr/>
          <p:nvPr/>
        </p:nvSpPr>
        <p:spPr>
          <a:xfrm>
            <a:off x="8798963" y="2250537"/>
            <a:ext cx="2834640"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ROI reporting</a:t>
            </a:r>
          </a:p>
        </p:txBody>
      </p:sp>
      <p:sp>
        <p:nvSpPr>
          <p:cNvPr id="49" name="Arrow: Pentagon 48">
            <a:extLst>
              <a:ext uri="{FF2B5EF4-FFF2-40B4-BE49-F238E27FC236}">
                <a16:creationId xmlns:a16="http://schemas.microsoft.com/office/drawing/2014/main" id="{B757FF5F-8083-DA91-F90D-4C778AE34920}"/>
              </a:ext>
              <a:ext uri="{C183D7F6-B498-43B3-948B-1728B52AA6E4}">
                <adec:decorative xmlns:adec="http://schemas.microsoft.com/office/drawing/2017/decorative" val="1"/>
              </a:ext>
            </a:extLst>
          </p:cNvPr>
          <p:cNvSpPr/>
          <p:nvPr/>
        </p:nvSpPr>
        <p:spPr>
          <a:xfrm>
            <a:off x="6109499" y="2544987"/>
            <a:ext cx="5301368" cy="182880"/>
          </a:xfrm>
          <a:prstGeom prst="homePlate">
            <a:avLst/>
          </a:prstGeom>
          <a:solidFill>
            <a:schemeClr val="accent1"/>
          </a:solidFill>
          <a:ln w="635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normAutofit fontScale="77500" lnSpcReduction="20000"/>
          </a:bodyPr>
          <a:lstStyle/>
          <a:p>
            <a:pPr marL="0" marR="0" lvl="0" indent="0" algn="l" defTabSz="914400" rtl="0" eaLnBrk="1" fontAlgn="t" latinLnBrk="0" hangingPunct="1">
              <a:lnSpc>
                <a:spcPct val="12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Feedback collection </a:t>
            </a:r>
          </a:p>
        </p:txBody>
      </p:sp>
      <p:sp>
        <p:nvSpPr>
          <p:cNvPr id="50" name="Arrow: Pentagon 49">
            <a:extLst>
              <a:ext uri="{FF2B5EF4-FFF2-40B4-BE49-F238E27FC236}">
                <a16:creationId xmlns:a16="http://schemas.microsoft.com/office/drawing/2014/main" id="{F229B048-8F35-04FD-875D-1DFDAEB53CA4}"/>
              </a:ext>
              <a:ext uri="{C183D7F6-B498-43B3-948B-1728B52AA6E4}">
                <adec:decorative xmlns:adec="http://schemas.microsoft.com/office/drawing/2017/decorative" val="1"/>
              </a:ext>
            </a:extLst>
          </p:cNvPr>
          <p:cNvSpPr/>
          <p:nvPr/>
        </p:nvSpPr>
        <p:spPr>
          <a:xfrm>
            <a:off x="8811590" y="5729890"/>
            <a:ext cx="1200773" cy="274320"/>
          </a:xfrm>
          <a:prstGeom prst="homePlate">
            <a:avLst/>
          </a:prstGeom>
          <a:solidFill>
            <a:schemeClr val="accent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Service health review</a:t>
            </a:r>
          </a:p>
        </p:txBody>
      </p:sp>
      <p:grpSp>
        <p:nvGrpSpPr>
          <p:cNvPr id="81" name="Group 80">
            <a:extLst>
              <a:ext uri="{FF2B5EF4-FFF2-40B4-BE49-F238E27FC236}">
                <a16:creationId xmlns:a16="http://schemas.microsoft.com/office/drawing/2014/main" id="{F270C5D1-F063-A005-4329-09155AB115A0}"/>
              </a:ext>
              <a:ext uri="{C183D7F6-B498-43B3-948B-1728B52AA6E4}">
                <adec:decorative xmlns:adec="http://schemas.microsoft.com/office/drawing/2017/decorative" val="1"/>
              </a:ext>
            </a:extLst>
          </p:cNvPr>
          <p:cNvGrpSpPr/>
          <p:nvPr/>
        </p:nvGrpSpPr>
        <p:grpSpPr>
          <a:xfrm rot="5400000">
            <a:off x="11021903" y="5687902"/>
            <a:ext cx="1232248" cy="1107950"/>
            <a:chOff x="10984874" y="-9333"/>
            <a:chExt cx="1232248" cy="1107950"/>
          </a:xfrm>
        </p:grpSpPr>
        <p:sp>
          <p:nvSpPr>
            <p:cNvPr id="82" name="Diagonal Stripe 81">
              <a:extLst>
                <a:ext uri="{FF2B5EF4-FFF2-40B4-BE49-F238E27FC236}">
                  <a16:creationId xmlns:a16="http://schemas.microsoft.com/office/drawing/2014/main" id="{14B73304-2ACD-BA9D-4523-4317BC48F7B2}"/>
                </a:ext>
              </a:extLst>
            </p:cNvPr>
            <p:cNvSpPr/>
            <p:nvPr/>
          </p:nvSpPr>
          <p:spPr bwMode="auto">
            <a:xfrm rot="5400000">
              <a:off x="11047023" y="-71482"/>
              <a:ext cx="1107950" cy="1232247"/>
            </a:xfrm>
            <a:prstGeom prst="diagStripe">
              <a:avLst/>
            </a:prstGeom>
            <a:solidFill>
              <a:srgbClr val="FFC000"/>
            </a:solidFill>
            <a:ln w="10795" cap="flat" cmpd="sng" algn="ctr">
              <a:noFill/>
              <a:prstDash val="soli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de-AT" sz="204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anose="020B0502040204020203" pitchFamily="34" charset="0"/>
              </a:endParaRPr>
            </a:p>
          </p:txBody>
        </p:sp>
        <p:sp>
          <p:nvSpPr>
            <p:cNvPr id="83" name="TextBox 82" descr="Banner that says &quot;Hidden&quot;">
              <a:extLst>
                <a:ext uri="{FF2B5EF4-FFF2-40B4-BE49-F238E27FC236}">
                  <a16:creationId xmlns:a16="http://schemas.microsoft.com/office/drawing/2014/main" id="{FD1191A0-D9E1-631A-7081-281D89E53C47}"/>
                </a:ext>
              </a:extLst>
            </p:cNvPr>
            <p:cNvSpPr txBox="1"/>
            <p:nvPr/>
          </p:nvSpPr>
          <p:spPr>
            <a:xfrm rot="7995609">
              <a:off x="11651262" y="-17866"/>
              <a:ext cx="215444" cy="916276"/>
            </a:xfrm>
            <a:prstGeom prst="rect">
              <a:avLst/>
            </a:prstGeom>
            <a:noFill/>
          </p:spPr>
          <p:txBody>
            <a:bodyPr vert="vert" wrap="none" lIns="0" tIns="0" rIns="0" bIns="0" rtlCol="0">
              <a:spAutoFit/>
            </a:bodyPr>
            <a:lstStyle/>
            <a:p>
              <a:pPr marL="0" marR="0" lvl="0" indent="0" algn="ctr" defTabSz="951066"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30" normalizeH="0" baseline="0" noProof="0">
                  <a:ln>
                    <a:noFill/>
                  </a:ln>
                  <a:solidFill>
                    <a:prstClr val="black">
                      <a:lumMod val="95000"/>
                      <a:lumOff val="5000"/>
                    </a:prstClr>
                  </a:solidFill>
                  <a:effectLst/>
                  <a:uLnTx/>
                  <a:uFillTx/>
                  <a:latin typeface="Segoe Sans Display"/>
                  <a:ea typeface="+mn-ea"/>
                  <a:cs typeface="+mn-cs"/>
                </a:rPr>
                <a:t>Sample plan</a:t>
              </a:r>
            </a:p>
          </p:txBody>
        </p:sp>
      </p:grpSp>
      <p:sp>
        <p:nvSpPr>
          <p:cNvPr id="24" name="Title 23">
            <a:extLst>
              <a:ext uri="{FF2B5EF4-FFF2-40B4-BE49-F238E27FC236}">
                <a16:creationId xmlns:a16="http://schemas.microsoft.com/office/drawing/2014/main" id="{88C688C7-2129-310F-089E-302BBA056A80}"/>
              </a:ext>
            </a:extLst>
          </p:cNvPr>
          <p:cNvSpPr>
            <a:spLocks noGrp="1"/>
          </p:cNvSpPr>
          <p:nvPr>
            <p:ph type="title"/>
          </p:nvPr>
        </p:nvSpPr>
        <p:spPr>
          <a:xfrm>
            <a:off x="588263" y="457200"/>
            <a:ext cx="11018520" cy="553998"/>
          </a:xfrm>
        </p:spPr>
        <p:txBody>
          <a:bodyPr/>
          <a:lstStyle/>
          <a:p>
            <a:r>
              <a:rPr lang="en-US"/>
              <a:t>Copilot adoption roadmap</a:t>
            </a:r>
            <a:endParaRPr lang="en-IN"/>
          </a:p>
        </p:txBody>
      </p:sp>
      <p:sp>
        <p:nvSpPr>
          <p:cNvPr id="34" name="Rectangle 33" descr="Copilot adoption roadmap showing a six‑week timeline divided into Plan, Implement, Adopt, and Manage/Improve phases, outlining key activities across shared initiatives, adoption team actions, champion engagement, and technical readiness from planning through ongoing improvement.">
            <a:extLst>
              <a:ext uri="{FF2B5EF4-FFF2-40B4-BE49-F238E27FC236}">
                <a16:creationId xmlns:a16="http://schemas.microsoft.com/office/drawing/2014/main" id="{63C63433-B8D0-11AA-5BF1-CE3CB2485CF1}"/>
              </a:ext>
            </a:extLst>
          </p:cNvPr>
          <p:cNvSpPr/>
          <p:nvPr/>
        </p:nvSpPr>
        <p:spPr bwMode="auto">
          <a:xfrm>
            <a:off x="588963" y="1011238"/>
            <a:ext cx="151266" cy="1353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00701015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85FC8-5823-E0D6-9CF5-185392DDB1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21EF8D-4BDA-DE01-FFB0-A98CBCAEB6CF}"/>
              </a:ext>
            </a:extLst>
          </p:cNvPr>
          <p:cNvSpPr>
            <a:spLocks noGrp="1"/>
          </p:cNvSpPr>
          <p:nvPr>
            <p:ph type="title"/>
          </p:nvPr>
        </p:nvSpPr>
        <p:spPr>
          <a:xfrm>
            <a:off x="585216" y="2930402"/>
            <a:ext cx="4178808" cy="997196"/>
          </a:xfrm>
        </p:spPr>
        <p:txBody>
          <a:bodyPr/>
          <a:lstStyle/>
          <a:p>
            <a:r>
              <a:rPr lang="en-US"/>
              <a:t>Adoption Team</a:t>
            </a:r>
            <a:br>
              <a:rPr lang="en-US"/>
            </a:br>
            <a:r>
              <a:rPr lang="en-US"/>
              <a:t>Plan Items</a:t>
            </a:r>
            <a:endParaRPr lang="en-IN"/>
          </a:p>
        </p:txBody>
      </p:sp>
      <p:pic>
        <p:nvPicPr>
          <p:cNvPr id="3" name="Picture 2">
            <a:extLst>
              <a:ext uri="{FF2B5EF4-FFF2-40B4-BE49-F238E27FC236}">
                <a16:creationId xmlns:a16="http://schemas.microsoft.com/office/drawing/2014/main" id="{1C1BF835-0F08-32DE-8872-F7F590766D9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12785" y="0"/>
            <a:ext cx="6858028" cy="6858000"/>
          </a:xfrm>
          <a:prstGeom prst="rect">
            <a:avLst/>
          </a:prstGeom>
        </p:spPr>
      </p:pic>
    </p:spTree>
    <p:extLst>
      <p:ext uri="{BB962C8B-B14F-4D97-AF65-F5344CB8AC3E}">
        <p14:creationId xmlns:p14="http://schemas.microsoft.com/office/powerpoint/2010/main" val="204019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4A4AFD-DA97-E375-7317-070C02F3C31C}"/>
              </a:ext>
            </a:extLst>
          </p:cNvPr>
          <p:cNvSpPr>
            <a:spLocks noGrp="1"/>
          </p:cNvSpPr>
          <p:nvPr>
            <p:ph type="title"/>
          </p:nvPr>
        </p:nvSpPr>
        <p:spPr>
          <a:xfrm>
            <a:off x="588263" y="457200"/>
            <a:ext cx="11018520" cy="553998"/>
          </a:xfrm>
        </p:spPr>
        <p:txBody>
          <a:bodyPr/>
          <a:lstStyle/>
          <a:p>
            <a:r>
              <a:rPr lang="en-US"/>
              <a:t>User Enablement team model</a:t>
            </a:r>
            <a:endParaRPr lang="en-IN"/>
          </a:p>
        </p:txBody>
      </p:sp>
      <p:sp>
        <p:nvSpPr>
          <p:cNvPr id="15" name="Rounded Rectangle 14">
            <a:extLst>
              <a:ext uri="{FF2B5EF4-FFF2-40B4-BE49-F238E27FC236}">
                <a16:creationId xmlns:a16="http://schemas.microsoft.com/office/drawing/2014/main" id="{02DFD62F-A657-EE12-2EF6-7DCED7EDC825}"/>
              </a:ext>
            </a:extLst>
          </p:cNvPr>
          <p:cNvSpPr/>
          <p:nvPr/>
        </p:nvSpPr>
        <p:spPr bwMode="auto">
          <a:xfrm>
            <a:off x="10505208" y="82095"/>
            <a:ext cx="1382796" cy="437489"/>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Example</a:t>
            </a:r>
          </a:p>
        </p:txBody>
      </p:sp>
      <p:grpSp>
        <p:nvGrpSpPr>
          <p:cNvPr id="16" name="Group 15" descr="Diagram illustrating a Microsoft Copilot user enablement team structure, showing the executive sponsor connected to core IT services, a business integration lead, team leaders, and local Copilot champions, with responsibilities covering communication, enablement, monitoring adoption, and providing local training and support.">
            <a:extLst>
              <a:ext uri="{FF2B5EF4-FFF2-40B4-BE49-F238E27FC236}">
                <a16:creationId xmlns:a16="http://schemas.microsoft.com/office/drawing/2014/main" id="{684B721C-9EDC-FFC6-FB88-E50A98883480}"/>
              </a:ext>
            </a:extLst>
          </p:cNvPr>
          <p:cNvGrpSpPr/>
          <p:nvPr/>
        </p:nvGrpSpPr>
        <p:grpSpPr>
          <a:xfrm>
            <a:off x="588963" y="1422400"/>
            <a:ext cx="11017250" cy="4940300"/>
            <a:chOff x="588963" y="1422400"/>
            <a:chExt cx="11017250" cy="4940300"/>
          </a:xfrm>
        </p:grpSpPr>
        <p:sp>
          <p:nvSpPr>
            <p:cNvPr id="4" name="Rectangle: Rounded Corners 3">
              <a:extLst>
                <a:ext uri="{FF2B5EF4-FFF2-40B4-BE49-F238E27FC236}">
                  <a16:creationId xmlns:a16="http://schemas.microsoft.com/office/drawing/2014/main" id="{F1E9720A-DF31-0A8B-39BB-DEE32A63DBA8}"/>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8" name="Rounded Rectangle 57">
              <a:extLst>
                <a:ext uri="{FF2B5EF4-FFF2-40B4-BE49-F238E27FC236}">
                  <a16:creationId xmlns:a16="http://schemas.microsoft.com/office/drawing/2014/main" id="{7E4CB017-B145-B7D1-2FCD-070C0DFA09B1}"/>
                </a:ext>
                <a:ext uri="{C183D7F6-B498-43B3-948B-1728B52AA6E4}">
                  <adec:decorative xmlns:adec="http://schemas.microsoft.com/office/drawing/2017/decorative" val="1"/>
                </a:ext>
              </a:extLst>
            </p:cNvPr>
            <p:cNvSpPr/>
            <p:nvPr/>
          </p:nvSpPr>
          <p:spPr>
            <a:xfrm>
              <a:off x="4056822" y="2141206"/>
              <a:ext cx="7409033" cy="4074183"/>
            </a:xfrm>
            <a:prstGeom prst="roundRect">
              <a:avLst>
                <a:gd name="adj" fmla="val 3227"/>
              </a:avLst>
            </a:prstGeom>
            <a:solidFill>
              <a:schemeClr val="accent1">
                <a:lumMod val="20000"/>
                <a:lumOff val="80000"/>
                <a:alpha val="50000"/>
              </a:schemeClr>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extBox 2">
              <a:extLst>
                <a:ext uri="{FF2B5EF4-FFF2-40B4-BE49-F238E27FC236}">
                  <a16:creationId xmlns:a16="http://schemas.microsoft.com/office/drawing/2014/main" id="{C8DC7519-96A3-1FE2-EFB3-CABEB69F131F}"/>
                </a:ext>
              </a:extLst>
            </p:cNvPr>
            <p:cNvSpPr txBox="1"/>
            <p:nvPr/>
          </p:nvSpPr>
          <p:spPr>
            <a:xfrm>
              <a:off x="2092325" y="1648629"/>
              <a:ext cx="8010525"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hlinkClick r:id="rId3"/>
                </a:rPr>
                <a:t>Learn more on how to set up your user enablement team - see slides 14–22 here</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8" name="Straight Connector 7">
              <a:extLst>
                <a:ext uri="{FF2B5EF4-FFF2-40B4-BE49-F238E27FC236}">
                  <a16:creationId xmlns:a16="http://schemas.microsoft.com/office/drawing/2014/main" id="{57FECF5E-D298-4EBA-AEB6-BB259A6B9148}"/>
                </a:ext>
                <a:ext uri="{C183D7F6-B498-43B3-948B-1728B52AA6E4}">
                  <adec:decorative xmlns:adec="http://schemas.microsoft.com/office/drawing/2017/decorative" val="1"/>
                </a:ext>
              </a:extLst>
            </p:cNvPr>
            <p:cNvCxnSpPr>
              <a:cxnSpLocks/>
            </p:cNvCxnSpPr>
            <p:nvPr/>
          </p:nvCxnSpPr>
          <p:spPr>
            <a:xfrm>
              <a:off x="6315031" y="2574278"/>
              <a:ext cx="0" cy="2542628"/>
            </a:xfrm>
            <a:prstGeom prst="line">
              <a:avLst/>
            </a:prstGeom>
            <a:ln w="12700">
              <a:solidFill>
                <a:schemeClr val="accent1"/>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8CD0B7-2821-461A-81CF-706397806D4C}"/>
                </a:ext>
                <a:ext uri="{C183D7F6-B498-43B3-948B-1728B52AA6E4}">
                  <adec:decorative xmlns:adec="http://schemas.microsoft.com/office/drawing/2017/decorative" val="1"/>
                </a:ext>
              </a:extLst>
            </p:cNvPr>
            <p:cNvCxnSpPr>
              <a:cxnSpLocks/>
            </p:cNvCxnSpPr>
            <p:nvPr/>
          </p:nvCxnSpPr>
          <p:spPr>
            <a:xfrm>
              <a:off x="1756113" y="3746661"/>
              <a:ext cx="3341522" cy="0"/>
            </a:xfrm>
            <a:prstGeom prst="line">
              <a:avLst/>
            </a:prstGeom>
            <a:ln w="12700">
              <a:solidFill>
                <a:schemeClr val="accent1"/>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2096A599-21BF-3F3E-EEF1-C6EF378DCAB8}"/>
                </a:ext>
              </a:extLst>
            </p:cNvPr>
            <p:cNvSpPr/>
            <p:nvPr/>
          </p:nvSpPr>
          <p:spPr>
            <a:xfrm>
              <a:off x="3260331" y="3521726"/>
              <a:ext cx="1490143"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Core IT services and support</a:t>
              </a:r>
            </a:p>
          </p:txBody>
        </p:sp>
        <p:sp>
          <p:nvSpPr>
            <p:cNvPr id="48" name="Rounded Rectangle 47">
              <a:extLst>
                <a:ext uri="{FF2B5EF4-FFF2-40B4-BE49-F238E27FC236}">
                  <a16:creationId xmlns:a16="http://schemas.microsoft.com/office/drawing/2014/main" id="{F9F0CF68-95DE-B1FC-4BFE-46D30C46C1A2}"/>
                </a:ext>
              </a:extLst>
            </p:cNvPr>
            <p:cNvSpPr/>
            <p:nvPr/>
          </p:nvSpPr>
          <p:spPr>
            <a:xfrm>
              <a:off x="4558192" y="4716863"/>
              <a:ext cx="3513678"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Local Copilot Champions </a:t>
              </a:r>
            </a:p>
          </p:txBody>
        </p:sp>
        <p:sp>
          <p:nvSpPr>
            <p:cNvPr id="52" name="Rounded Rectangle 51">
              <a:extLst>
                <a:ext uri="{FF2B5EF4-FFF2-40B4-BE49-F238E27FC236}">
                  <a16:creationId xmlns:a16="http://schemas.microsoft.com/office/drawing/2014/main" id="{33B96929-738A-B28F-5B2A-3C2F278687EC}"/>
                </a:ext>
              </a:extLst>
            </p:cNvPr>
            <p:cNvSpPr/>
            <p:nvPr/>
          </p:nvSpPr>
          <p:spPr>
            <a:xfrm>
              <a:off x="4863098" y="2326589"/>
              <a:ext cx="2903866"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Team Leaders</a:t>
              </a:r>
            </a:p>
          </p:txBody>
        </p:sp>
        <p:sp>
          <p:nvSpPr>
            <p:cNvPr id="53" name="Rounded Rectangle 52">
              <a:extLst>
                <a:ext uri="{FF2B5EF4-FFF2-40B4-BE49-F238E27FC236}">
                  <a16:creationId xmlns:a16="http://schemas.microsoft.com/office/drawing/2014/main" id="{67581F9B-5A18-0FD3-9075-3B637847F32F}"/>
                </a:ext>
              </a:extLst>
            </p:cNvPr>
            <p:cNvSpPr/>
            <p:nvPr/>
          </p:nvSpPr>
          <p:spPr>
            <a:xfrm>
              <a:off x="4863098" y="3521726"/>
              <a:ext cx="2903866"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Business Integration Lead</a:t>
              </a:r>
            </a:p>
          </p:txBody>
        </p:sp>
        <p:sp>
          <p:nvSpPr>
            <p:cNvPr id="26" name="TextBox 25">
              <a:extLst>
                <a:ext uri="{FF2B5EF4-FFF2-40B4-BE49-F238E27FC236}">
                  <a16:creationId xmlns:a16="http://schemas.microsoft.com/office/drawing/2014/main" id="{6EF9DA1A-769A-F97B-F29D-F16DA05DD0C4}"/>
                </a:ext>
              </a:extLst>
            </p:cNvPr>
            <p:cNvSpPr txBox="1"/>
            <p:nvPr/>
          </p:nvSpPr>
          <p:spPr>
            <a:xfrm>
              <a:off x="740334" y="4297185"/>
              <a:ext cx="3022880" cy="1897955"/>
            </a:xfrm>
            <a:prstGeom prst="rect">
              <a:avLst/>
            </a:prstGeom>
            <a:noFill/>
            <a:ln>
              <a:noFill/>
            </a:ln>
          </p:spPr>
          <p:txBody>
            <a:bodyPr wrap="square" lIns="0" tIns="0" rIns="0" bIns="0" rtlCol="0">
              <a:spAutoFit/>
            </a:bodyPr>
            <a:lstStyle/>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Provide scenario-based guidance</a:t>
              </a:r>
              <a:br>
                <a:rPr kumimoji="0" lang="en-US" sz="1100" b="0" i="0" u="none" strike="noStrike" kern="1200" cap="none" spc="0" normalizeH="0" baseline="0" noProof="0">
                  <a:ln>
                    <a:noFill/>
                  </a:ln>
                  <a:solidFill>
                    <a:srgbClr val="091F2C"/>
                  </a:solidFill>
                  <a:effectLst/>
                  <a:uLnTx/>
                  <a:uFillTx/>
                  <a:latin typeface="Segoe Sans Display"/>
                  <a:ea typeface="+mn-ea"/>
                  <a:cs typeface="+mn-cs"/>
                </a:rPr>
              </a:br>
              <a:r>
                <a:rPr kumimoji="0" lang="en-US" sz="1100" b="0" i="0" u="none" strike="noStrike" kern="1200" cap="none" spc="0" normalizeH="0" baseline="0" noProof="0">
                  <a:ln>
                    <a:noFill/>
                  </a:ln>
                  <a:solidFill>
                    <a:srgbClr val="091F2C"/>
                  </a:solidFill>
                  <a:effectLst/>
                  <a:uLnTx/>
                  <a:uFillTx/>
                  <a:latin typeface="Segoe Sans Display"/>
                  <a:ea typeface="+mn-ea"/>
                  <a:cs typeface="+mn-cs"/>
                </a:rPr>
                <a:t>on Microsoft 365 Copilot.</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Provide global package of assets to leverage (comms, training, readiness, etc.).</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Provide onboarding, enablement, and</a:t>
              </a:r>
              <a:br>
                <a:rPr kumimoji="0" lang="en-US" sz="1100" b="0" i="0" u="none" strike="noStrike" kern="1200" cap="none" spc="0" normalizeH="0" baseline="0" noProof="0">
                  <a:ln>
                    <a:noFill/>
                  </a:ln>
                  <a:solidFill>
                    <a:srgbClr val="091F2C"/>
                  </a:solidFill>
                  <a:effectLst/>
                  <a:uLnTx/>
                  <a:uFillTx/>
                  <a:latin typeface="Segoe Sans Display"/>
                  <a:ea typeface="+mn-ea"/>
                  <a:cs typeface="+mn-cs"/>
                </a:rPr>
              </a:br>
              <a:r>
                <a:rPr kumimoji="0" lang="en-US" sz="1100" b="0" i="0" u="none" strike="noStrike" kern="1200" cap="none" spc="0" normalizeH="0" baseline="0" noProof="0">
                  <a:ln>
                    <a:noFill/>
                  </a:ln>
                  <a:solidFill>
                    <a:srgbClr val="091F2C"/>
                  </a:solidFill>
                  <a:effectLst/>
                  <a:uLnTx/>
                  <a:uFillTx/>
                  <a:latin typeface="Segoe Sans Display"/>
                  <a:ea typeface="+mn-ea"/>
                  <a:cs typeface="+mn-cs"/>
                </a:rPr>
                <a:t>issue reporting.</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Consolidate feedback and share</a:t>
              </a:r>
              <a:br>
                <a:rPr kumimoji="0" lang="en-US" sz="1100" b="0" i="0" u="none" strike="noStrike" kern="1200" cap="none" spc="0" normalizeH="0" baseline="0" noProof="0">
                  <a:ln>
                    <a:noFill/>
                  </a:ln>
                  <a:solidFill>
                    <a:srgbClr val="091F2C"/>
                  </a:solidFill>
                  <a:effectLst/>
                  <a:uLnTx/>
                  <a:uFillTx/>
                  <a:latin typeface="Segoe Sans Display"/>
                  <a:ea typeface="+mn-ea"/>
                  <a:cs typeface="+mn-cs"/>
                </a:rPr>
              </a:br>
              <a:r>
                <a:rPr kumimoji="0" lang="en-US" sz="1100" b="0" i="0" u="none" strike="noStrike" kern="1200" cap="none" spc="0" normalizeH="0" baseline="0" noProof="0">
                  <a:ln>
                    <a:noFill/>
                  </a:ln>
                  <a:solidFill>
                    <a:srgbClr val="091F2C"/>
                  </a:solidFill>
                  <a:effectLst/>
                  <a:uLnTx/>
                  <a:uFillTx/>
                  <a:latin typeface="Segoe Sans Display"/>
                  <a:ea typeface="+mn-ea"/>
                  <a:cs typeface="+mn-cs"/>
                </a:rPr>
                <a:t>via Service Health Reviews.</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Provide operations, service, and support experiences for new scenarios and features.</a:t>
              </a:r>
            </a:p>
          </p:txBody>
        </p:sp>
        <p:sp>
          <p:nvSpPr>
            <p:cNvPr id="37" name="TextBox 36">
              <a:extLst>
                <a:ext uri="{FF2B5EF4-FFF2-40B4-BE49-F238E27FC236}">
                  <a16:creationId xmlns:a16="http://schemas.microsoft.com/office/drawing/2014/main" id="{E2973F18-278D-4D99-0867-E89EEB8D21DE}"/>
                </a:ext>
              </a:extLst>
            </p:cNvPr>
            <p:cNvSpPr txBox="1"/>
            <p:nvPr/>
          </p:nvSpPr>
          <p:spPr>
            <a:xfrm>
              <a:off x="8324799" y="2295363"/>
              <a:ext cx="2990265" cy="533479"/>
            </a:xfrm>
            <a:prstGeom prst="roundRect">
              <a:avLst>
                <a:gd name="adj" fmla="val 11906"/>
              </a:avLst>
            </a:prstGeom>
            <a:solidFill>
              <a:schemeClr val="bg1"/>
            </a:solidFill>
          </p:spPr>
          <p:txBody>
            <a:bodyPr wrap="square" rtlCol="0">
              <a:spAutoFit/>
            </a:bodyPr>
            <a:lstStyle/>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Sends key local communications.</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Appoints Business Integration Lead.</a:t>
              </a:r>
            </a:p>
          </p:txBody>
        </p:sp>
        <p:sp>
          <p:nvSpPr>
            <p:cNvPr id="7" name="TextBox 6">
              <a:extLst>
                <a:ext uri="{FF2B5EF4-FFF2-40B4-BE49-F238E27FC236}">
                  <a16:creationId xmlns:a16="http://schemas.microsoft.com/office/drawing/2014/main" id="{0231BF7C-A791-EFB8-DB1B-81807BC62B82}"/>
                </a:ext>
              </a:extLst>
            </p:cNvPr>
            <p:cNvSpPr txBox="1"/>
            <p:nvPr/>
          </p:nvSpPr>
          <p:spPr>
            <a:xfrm>
              <a:off x="8324799" y="3286943"/>
              <a:ext cx="2990265" cy="931069"/>
            </a:xfrm>
            <a:prstGeom prst="roundRect">
              <a:avLst>
                <a:gd name="adj" fmla="val 6791"/>
              </a:avLst>
            </a:prstGeom>
            <a:solidFill>
              <a:schemeClr val="bg1"/>
            </a:solidFill>
          </p:spPr>
          <p:txBody>
            <a:bodyPr wrap="square" rtlCol="0">
              <a:spAutoFit/>
            </a:bodyPr>
            <a:lstStyle/>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Represents sponsor with core team.</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Monitors enablement.</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Works with Team Leaders for. Communications and Cascade.</a:t>
              </a:r>
            </a:p>
          </p:txBody>
        </p:sp>
        <p:sp>
          <p:nvSpPr>
            <p:cNvPr id="9" name="TextBox 8">
              <a:extLst>
                <a:ext uri="{FF2B5EF4-FFF2-40B4-BE49-F238E27FC236}">
                  <a16:creationId xmlns:a16="http://schemas.microsoft.com/office/drawing/2014/main" id="{0026C2C9-C20C-25A7-E456-20ADEFCC6382}"/>
                </a:ext>
              </a:extLst>
            </p:cNvPr>
            <p:cNvSpPr txBox="1"/>
            <p:nvPr/>
          </p:nvSpPr>
          <p:spPr>
            <a:xfrm>
              <a:off x="8324799" y="4676112"/>
              <a:ext cx="2990265" cy="514826"/>
            </a:xfrm>
            <a:prstGeom prst="roundRect">
              <a:avLst>
                <a:gd name="adj" fmla="val 11906"/>
              </a:avLst>
            </a:prstGeom>
            <a:solidFill>
              <a:schemeClr val="bg1"/>
            </a:solidFill>
          </p:spPr>
          <p:txBody>
            <a:bodyPr wrap="square" rtlCol="0">
              <a:spAutoFit/>
            </a:bodyPr>
            <a:lstStyle/>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Provide local support.</a:t>
              </a:r>
            </a:p>
            <a:p>
              <a:pPr marL="146050" marR="0" lvl="0" indent="-1460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Provide local training as needed.</a:t>
              </a:r>
            </a:p>
          </p:txBody>
        </p:sp>
        <p:sp>
          <p:nvSpPr>
            <p:cNvPr id="45" name="Rectangle: Rounded Corners 15">
              <a:extLst>
                <a:ext uri="{FF2B5EF4-FFF2-40B4-BE49-F238E27FC236}">
                  <a16:creationId xmlns:a16="http://schemas.microsoft.com/office/drawing/2014/main" id="{EBA114F9-96E7-634C-B498-BC060BCF92BC}"/>
                </a:ext>
                <a:ext uri="{C183D7F6-B498-43B3-948B-1728B52AA6E4}">
                  <adec:decorative xmlns:adec="http://schemas.microsoft.com/office/drawing/2017/decorative" val="0"/>
                </a:ext>
              </a:extLst>
            </p:cNvPr>
            <p:cNvSpPr/>
            <p:nvPr/>
          </p:nvSpPr>
          <p:spPr>
            <a:xfrm>
              <a:off x="4548204" y="5535382"/>
              <a:ext cx="4545092" cy="470576"/>
            </a:xfrm>
            <a:prstGeom prst="roundRect">
              <a:avLst>
                <a:gd name="adj" fmla="val 15277"/>
              </a:avLst>
            </a:prstGeom>
            <a:solidFill>
              <a:schemeClr val="bg1"/>
            </a:solidFill>
            <a:ln>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Example model – Implementation teams can modify as needed.</a:t>
              </a:r>
              <a:br>
                <a:rPr kumimoji="0" lang="en-US" sz="1100" b="0" i="0" u="none" strike="noStrike" kern="1200" cap="none" spc="0" normalizeH="0" baseline="0" noProof="0">
                  <a:ln>
                    <a:noFill/>
                  </a:ln>
                  <a:solidFill>
                    <a:srgbClr val="091F2C"/>
                  </a:solidFill>
                  <a:effectLst/>
                  <a:uLnTx/>
                  <a:uFillTx/>
                  <a:latin typeface="Segoe Sans Display"/>
                  <a:ea typeface="+mn-ea"/>
                  <a:cs typeface="+mn-cs"/>
                </a:rPr>
              </a:br>
              <a:r>
                <a:rPr kumimoji="0" lang="en-US" sz="1100" b="0" i="0" u="none" strike="noStrike" kern="1200" cap="none" spc="0" normalizeH="0" baseline="0" noProof="0">
                  <a:ln>
                    <a:noFill/>
                  </a:ln>
                  <a:solidFill>
                    <a:srgbClr val="091F2C"/>
                  </a:solidFill>
                  <a:effectLst/>
                  <a:uLnTx/>
                  <a:uFillTx/>
                  <a:latin typeface="Segoe Sans Display"/>
                  <a:ea typeface="+mn-ea"/>
                  <a:cs typeface="+mn-cs"/>
                </a:rPr>
                <a:t>Supplier capacity may be added as needed for key activities.</a:t>
              </a:r>
            </a:p>
          </p:txBody>
        </p:sp>
        <p:cxnSp>
          <p:nvCxnSpPr>
            <p:cNvPr id="19" name="Straight Connector 18">
              <a:extLst>
                <a:ext uri="{FF2B5EF4-FFF2-40B4-BE49-F238E27FC236}">
                  <a16:creationId xmlns:a16="http://schemas.microsoft.com/office/drawing/2014/main" id="{8700105C-02E2-4FCD-AF28-6B94F83FF705}"/>
                </a:ext>
                <a:ext uri="{C183D7F6-B498-43B3-948B-1728B52AA6E4}">
                  <adec:decorative xmlns:adec="http://schemas.microsoft.com/office/drawing/2017/decorative" val="1"/>
                </a:ext>
              </a:extLst>
            </p:cNvPr>
            <p:cNvCxnSpPr>
              <a:cxnSpLocks/>
            </p:cNvCxnSpPr>
            <p:nvPr/>
          </p:nvCxnSpPr>
          <p:spPr>
            <a:xfrm>
              <a:off x="2056848" y="2791441"/>
              <a:ext cx="0" cy="731520"/>
            </a:xfrm>
            <a:prstGeom prst="line">
              <a:avLst/>
            </a:prstGeom>
            <a:ln w="12700">
              <a:solidFill>
                <a:schemeClr val="accent1"/>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A7DE7B13-4C0D-79BF-380B-FF3DF5F02FD3}"/>
                </a:ext>
              </a:extLst>
            </p:cNvPr>
            <p:cNvSpPr/>
            <p:nvPr/>
          </p:nvSpPr>
          <p:spPr>
            <a:xfrm>
              <a:off x="736909" y="2326589"/>
              <a:ext cx="2639878"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WW Executive Sponsor</a:t>
              </a:r>
            </a:p>
          </p:txBody>
        </p:sp>
        <p:sp>
          <p:nvSpPr>
            <p:cNvPr id="21" name="Rounded Rectangle 20">
              <a:extLst>
                <a:ext uri="{FF2B5EF4-FFF2-40B4-BE49-F238E27FC236}">
                  <a16:creationId xmlns:a16="http://schemas.microsoft.com/office/drawing/2014/main" id="{4A743749-1807-7CC6-1EBA-08FB4EB6CC08}"/>
                </a:ext>
              </a:extLst>
            </p:cNvPr>
            <p:cNvSpPr/>
            <p:nvPr/>
          </p:nvSpPr>
          <p:spPr>
            <a:xfrm>
              <a:off x="965990" y="3521726"/>
              <a:ext cx="218171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Worldwide User </a:t>
              </a:r>
              <a:br>
                <a:rPr kumimoji="0" lang="en-US" sz="12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br>
              <a:r>
                <a:rPr kumimoji="0" lang="en-US" sz="1200" b="0"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rPr>
                <a:t>Enablement Team</a:t>
              </a:r>
            </a:p>
          </p:txBody>
        </p:sp>
      </p:grpSp>
    </p:spTree>
    <p:extLst>
      <p:ext uri="{BB962C8B-B14F-4D97-AF65-F5344CB8AC3E}">
        <p14:creationId xmlns:p14="http://schemas.microsoft.com/office/powerpoint/2010/main" val="340689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BBEAFA1-0B69-16E4-0EC5-089D9EA049C0}"/>
              </a:ext>
              <a:ext uri="{C183D7F6-B498-43B3-948B-1728B52AA6E4}">
                <adec:decorative xmlns:adec="http://schemas.microsoft.com/office/drawing/2017/decorative" val="1"/>
              </a:ext>
            </a:extLst>
          </p:cNvPr>
          <p:cNvSpPr/>
          <p:nvPr/>
        </p:nvSpPr>
        <p:spPr bwMode="auto">
          <a:xfrm>
            <a:off x="588963" y="1422400"/>
            <a:ext cx="11017250" cy="4965342"/>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4" name="Rectangle: Rounded Corners 23">
            <a:extLst>
              <a:ext uri="{FF2B5EF4-FFF2-40B4-BE49-F238E27FC236}">
                <a16:creationId xmlns:a16="http://schemas.microsoft.com/office/drawing/2014/main" id="{A58F48EB-B947-FAAF-D776-8C46CCC79D2D}"/>
              </a:ext>
              <a:ext uri="{C183D7F6-B498-43B3-948B-1728B52AA6E4}">
                <adec:decorative xmlns:adec="http://schemas.microsoft.com/office/drawing/2017/decorative" val="1"/>
              </a:ext>
            </a:extLst>
          </p:cNvPr>
          <p:cNvSpPr>
            <a:spLocks/>
          </p:cNvSpPr>
          <p:nvPr/>
        </p:nvSpPr>
        <p:spPr bwMode="auto">
          <a:xfrm>
            <a:off x="736908" y="2141206"/>
            <a:ext cx="3182112" cy="4114800"/>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26" name="Rectangle: Rounded Corners 25">
            <a:extLst>
              <a:ext uri="{FF2B5EF4-FFF2-40B4-BE49-F238E27FC236}">
                <a16:creationId xmlns:a16="http://schemas.microsoft.com/office/drawing/2014/main" id="{7262F97B-30AC-1308-61B9-B248CC992B7E}"/>
              </a:ext>
              <a:ext uri="{C183D7F6-B498-43B3-948B-1728B52AA6E4}">
                <adec:decorative xmlns:adec="http://schemas.microsoft.com/office/drawing/2017/decorative" val="1"/>
              </a:ext>
            </a:extLst>
          </p:cNvPr>
          <p:cNvSpPr>
            <a:spLocks/>
          </p:cNvSpPr>
          <p:nvPr/>
        </p:nvSpPr>
        <p:spPr bwMode="auto">
          <a:xfrm>
            <a:off x="4056822" y="2141206"/>
            <a:ext cx="7406640" cy="4114800"/>
          </a:xfrm>
          <a:prstGeom prst="roundRect">
            <a:avLst>
              <a:gd name="adj" fmla="val 388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cxnSp>
        <p:nvCxnSpPr>
          <p:cNvPr id="79" name="Straight Connector 78">
            <a:extLst>
              <a:ext uri="{FF2B5EF4-FFF2-40B4-BE49-F238E27FC236}">
                <a16:creationId xmlns:a16="http://schemas.microsoft.com/office/drawing/2014/main" id="{6700C1D3-8D93-3941-4FEC-07996B9AF22B}"/>
              </a:ext>
              <a:ext uri="{C183D7F6-B498-43B3-948B-1728B52AA6E4}">
                <adec:decorative xmlns:adec="http://schemas.microsoft.com/office/drawing/2017/decorative" val="1"/>
              </a:ext>
            </a:extLst>
          </p:cNvPr>
          <p:cNvCxnSpPr>
            <a:cxnSpLocks/>
          </p:cNvCxnSpPr>
          <p:nvPr/>
        </p:nvCxnSpPr>
        <p:spPr>
          <a:xfrm>
            <a:off x="7760142" y="3054392"/>
            <a:ext cx="0" cy="2995692"/>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1E5E3594-71AE-B8AB-2058-623A21A0DACD}"/>
              </a:ext>
            </a:extLst>
          </p:cNvPr>
          <p:cNvSpPr>
            <a:spLocks noGrp="1"/>
          </p:cNvSpPr>
          <p:nvPr>
            <p:ph type="title"/>
          </p:nvPr>
        </p:nvSpPr>
        <p:spPr>
          <a:xfrm>
            <a:off x="588263" y="457200"/>
            <a:ext cx="11018520" cy="553998"/>
          </a:xfrm>
        </p:spPr>
        <p:txBody>
          <a:bodyPr/>
          <a:lstStyle/>
          <a:p>
            <a:r>
              <a:rPr lang="en-IN"/>
              <a:t>Secure exec sponsorship</a:t>
            </a:r>
          </a:p>
        </p:txBody>
      </p:sp>
      <p:sp>
        <p:nvSpPr>
          <p:cNvPr id="5" name="!!Assess text" descr="Date 2">
            <a:extLst>
              <a:ext uri="{FF2B5EF4-FFF2-40B4-BE49-F238E27FC236}">
                <a16:creationId xmlns:a16="http://schemas.microsoft.com/office/drawing/2014/main" id="{8419E761-522B-1EDF-DB23-6DF1537E18D2}"/>
              </a:ext>
            </a:extLst>
          </p:cNvPr>
          <p:cNvSpPr txBox="1"/>
          <p:nvPr/>
        </p:nvSpPr>
        <p:spPr>
          <a:xfrm>
            <a:off x="744015" y="1577451"/>
            <a:ext cx="10707146"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How to engage with Executives for sponsorship.pptx</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7" name="Rectangle: Rounded Corners 16">
            <a:extLst>
              <a:ext uri="{FF2B5EF4-FFF2-40B4-BE49-F238E27FC236}">
                <a16:creationId xmlns:a16="http://schemas.microsoft.com/office/drawing/2014/main" id="{27E4055C-B5E4-95B7-AA79-4B05D090E7DB}"/>
              </a:ext>
            </a:extLst>
          </p:cNvPr>
          <p:cNvSpPr/>
          <p:nvPr/>
        </p:nvSpPr>
        <p:spPr bwMode="auto">
          <a:xfrm>
            <a:off x="859163" y="2263461"/>
            <a:ext cx="2937602" cy="609600"/>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800" b="1" i="0" u="none" strike="noStrike" kern="1200" cap="none" spc="0" normalizeH="0" baseline="0" noProof="0">
                <a:ln>
                  <a:noFill/>
                </a:ln>
                <a:solidFill>
                  <a:srgbClr val="091F2C"/>
                </a:solidFill>
                <a:effectLst/>
                <a:uLnTx/>
                <a:uFillTx/>
                <a:latin typeface="Segoe Sans Display Semibold"/>
                <a:ea typeface="+mn-ea"/>
                <a:cs typeface="Segoe UI Semibold" panose="020B0402040204020203" pitchFamily="34" charset="0"/>
              </a:rPr>
              <a:t>Ensure they understand </a:t>
            </a:r>
            <a:br>
              <a:rPr kumimoji="0" lang="en-US" sz="1800" b="1" i="0" u="none" strike="noStrike" kern="1200" cap="none" spc="0" normalizeH="0" baseline="0" noProof="0">
                <a:ln>
                  <a:noFill/>
                </a:ln>
                <a:solidFill>
                  <a:srgbClr val="091F2C"/>
                </a:solidFill>
                <a:effectLst/>
                <a:uLnTx/>
                <a:uFillTx/>
                <a:latin typeface="Segoe Sans Display Semibold"/>
                <a:ea typeface="+mn-ea"/>
                <a:cs typeface="Segoe UI Semibold" panose="020B0402040204020203" pitchFamily="34" charset="0"/>
              </a:rPr>
            </a:br>
            <a:r>
              <a:rPr kumimoji="0" lang="en-US" sz="1800" b="1" i="0" u="none" strike="noStrike" kern="1200" cap="none" spc="0" normalizeH="0" baseline="0" noProof="0">
                <a:ln>
                  <a:noFill/>
                </a:ln>
                <a:solidFill>
                  <a:srgbClr val="091F2C"/>
                </a:solidFill>
                <a:effectLst/>
                <a:uLnTx/>
                <a:uFillTx/>
                <a:latin typeface="Segoe Sans Display Semibold"/>
                <a:ea typeface="+mn-ea"/>
                <a:cs typeface="Segoe UI Semibold" panose="020B0402040204020203" pitchFamily="34" charset="0"/>
              </a:rPr>
              <a:t>the </a:t>
            </a:r>
            <a:r>
              <a:rPr kumimoji="0" lang="en-US" sz="1800" b="1" i="0" u="none" strike="noStrike" kern="1200" cap="none" spc="0" normalizeH="0" baseline="0" noProof="0">
                <a:ln>
                  <a:noFill/>
                </a:ln>
                <a:solidFill>
                  <a:srgbClr val="0078D4">
                    <a:lumMod val="75000"/>
                  </a:srgbClr>
                </a:solidFill>
                <a:effectLst/>
                <a:uLnTx/>
                <a:uFillTx/>
                <a:latin typeface="Segoe Sans Display Semibold"/>
                <a:ea typeface="+mn-ea"/>
                <a:cs typeface="Segoe UI Semibold" panose="020B0402040204020203" pitchFamily="34" charset="0"/>
              </a:rPr>
              <a:t>ABCs</a:t>
            </a:r>
          </a:p>
        </p:txBody>
      </p:sp>
      <p:sp>
        <p:nvSpPr>
          <p:cNvPr id="81" name="Oval 80">
            <a:extLst>
              <a:ext uri="{FF2B5EF4-FFF2-40B4-BE49-F238E27FC236}">
                <a16:creationId xmlns:a16="http://schemas.microsoft.com/office/drawing/2014/main" id="{26288EC1-24BA-B8F4-1989-3E57A04EBCA9}"/>
              </a:ext>
              <a:ext uri="{C183D7F6-B498-43B3-948B-1728B52AA6E4}">
                <adec:decorative xmlns:adec="http://schemas.microsoft.com/office/drawing/2017/decorative" val="0"/>
              </a:ext>
            </a:extLst>
          </p:cNvPr>
          <p:cNvSpPr/>
          <p:nvPr/>
        </p:nvSpPr>
        <p:spPr bwMode="auto">
          <a:xfrm>
            <a:off x="865471" y="3073921"/>
            <a:ext cx="391829" cy="391829"/>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460500" y="3054392"/>
            <a:ext cx="2342573" cy="430887"/>
          </a:xfrm>
          <a:prstGeom prst="rect">
            <a:avLst/>
          </a:prstGeom>
        </p:spPr>
        <p:txBody>
          <a:bodyPr wrap="square" lIns="0" tIns="0" rIns="0" bIns="0" anchor="ctr" anchorCtr="0">
            <a:spAutoFit/>
          </a:bodyPr>
          <a:lstStyle/>
          <a:p>
            <a:pPr marL="0" marR="0" lvl="0" indent="0" algn="l" defTabSz="9141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Active, visible, and consistent participation.</a:t>
            </a:r>
          </a:p>
        </p:txBody>
      </p:sp>
      <p:sp>
        <p:nvSpPr>
          <p:cNvPr id="84" name="Oval 83">
            <a:extLst>
              <a:ext uri="{FF2B5EF4-FFF2-40B4-BE49-F238E27FC236}">
                <a16:creationId xmlns:a16="http://schemas.microsoft.com/office/drawing/2014/main" id="{C39A0093-63D7-7DDF-ED74-71DAE3CFE9D7}"/>
              </a:ext>
              <a:ext uri="{C183D7F6-B498-43B3-948B-1728B52AA6E4}">
                <adec:decorative xmlns:adec="http://schemas.microsoft.com/office/drawing/2017/decorative" val="0"/>
              </a:ext>
            </a:extLst>
          </p:cNvPr>
          <p:cNvSpPr/>
          <p:nvPr/>
        </p:nvSpPr>
        <p:spPr bwMode="auto">
          <a:xfrm>
            <a:off x="865471" y="3758864"/>
            <a:ext cx="391829" cy="391829"/>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460500" y="3739335"/>
            <a:ext cx="2342573" cy="430887"/>
          </a:xfrm>
          <a:prstGeom prst="rect">
            <a:avLst/>
          </a:prstGeom>
        </p:spPr>
        <p:txBody>
          <a:bodyPr wrap="square" lIns="0" tIns="0" rIns="0" bIns="0" anchor="ctr" anchorCtr="0">
            <a:spAutoFit/>
          </a:bodyPr>
          <a:lstStyle/>
          <a:p>
            <a:pPr marL="0" marR="0" lvl="0" indent="0" algn="l" defTabSz="9141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Build a coalition with their executive peers.</a:t>
            </a:r>
          </a:p>
        </p:txBody>
      </p:sp>
      <p:sp>
        <p:nvSpPr>
          <p:cNvPr id="85" name="Oval 84">
            <a:extLst>
              <a:ext uri="{FF2B5EF4-FFF2-40B4-BE49-F238E27FC236}">
                <a16:creationId xmlns:a16="http://schemas.microsoft.com/office/drawing/2014/main" id="{C6636244-F889-07DA-34F3-F821C1EF7B30}"/>
              </a:ext>
              <a:ext uri="{C183D7F6-B498-43B3-948B-1728B52AA6E4}">
                <adec:decorative xmlns:adec="http://schemas.microsoft.com/office/drawing/2017/decorative" val="0"/>
              </a:ext>
            </a:extLst>
          </p:cNvPr>
          <p:cNvSpPr/>
          <p:nvPr/>
        </p:nvSpPr>
        <p:spPr bwMode="auto">
          <a:xfrm>
            <a:off x="865471" y="4551530"/>
            <a:ext cx="391829" cy="391829"/>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460502" y="4424279"/>
            <a:ext cx="2342572" cy="646331"/>
          </a:xfrm>
          <a:prstGeom prst="rect">
            <a:avLst/>
          </a:prstGeom>
        </p:spPr>
        <p:txBody>
          <a:bodyPr wrap="square" lIns="0" tIns="0" rIns="0" bIns="0" anchor="ctr" anchorCtr="0">
            <a:spAutoFit/>
          </a:bodyPr>
          <a:lstStyle/>
          <a:p>
            <a:pPr marL="0" marR="0" lvl="0" indent="0" algn="l" defTabSz="9141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Communicate directly with employees to support landing the change.</a:t>
            </a:r>
          </a:p>
        </p:txBody>
      </p:sp>
      <p:sp>
        <p:nvSpPr>
          <p:cNvPr id="20" name="Rectangle: Rounded Corners 19">
            <a:extLst>
              <a:ext uri="{FF2B5EF4-FFF2-40B4-BE49-F238E27FC236}">
                <a16:creationId xmlns:a16="http://schemas.microsoft.com/office/drawing/2014/main" id="{6D18D806-BAE3-0EB0-F0E7-0C254B431B62}"/>
              </a:ext>
            </a:extLst>
          </p:cNvPr>
          <p:cNvSpPr/>
          <p:nvPr/>
        </p:nvSpPr>
        <p:spPr bwMode="auto">
          <a:xfrm>
            <a:off x="4190910" y="2263461"/>
            <a:ext cx="3501500" cy="609600"/>
          </a:xfrm>
          <a:prstGeom prst="roundRect">
            <a:avLst>
              <a:gd name="adj" fmla="val 1666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800" b="1" i="0" u="none" strike="noStrike" kern="1200" cap="none" spc="0" normalizeH="0" baseline="0" noProof="0">
                <a:ln>
                  <a:noFill/>
                </a:ln>
                <a:solidFill>
                  <a:srgbClr val="091F2C"/>
                </a:solidFill>
                <a:effectLst/>
                <a:uLnTx/>
                <a:uFillTx/>
                <a:latin typeface="Segoe Sans Display Semibold"/>
                <a:ea typeface="+mn-ea"/>
                <a:cs typeface="Segoe UI Semibold" panose="020B0402040204020203" pitchFamily="34" charset="0"/>
              </a:rPr>
              <a:t>Executive Sponsors </a:t>
            </a:r>
            <a:r>
              <a:rPr kumimoji="0" lang="en-US" sz="1800" b="1" i="0" u="none" strike="noStrike" kern="1200" cap="none" spc="0" normalizeH="0" baseline="0" noProof="0">
                <a:ln>
                  <a:noFill/>
                </a:ln>
                <a:solidFill>
                  <a:srgbClr val="0078D4">
                    <a:lumMod val="75000"/>
                  </a:srgbClr>
                </a:solidFill>
                <a:effectLst/>
                <a:uLnTx/>
                <a:uFillTx/>
                <a:latin typeface="Segoe Sans Display Semibold"/>
                <a:ea typeface="+mn-ea"/>
                <a:cs typeface="Segoe UI Semibold" panose="020B0402040204020203" pitchFamily="34" charset="0"/>
              </a:rPr>
              <a:t>should</a:t>
            </a:r>
          </a:p>
        </p:txBody>
      </p:sp>
      <p:sp>
        <p:nvSpPr>
          <p:cNvPr id="31" name="Rectangle 30">
            <a:extLst>
              <a:ext uri="{FF2B5EF4-FFF2-40B4-BE49-F238E27FC236}">
                <a16:creationId xmlns:a16="http://schemas.microsoft.com/office/drawing/2014/main" id="{8EA74B79-BD38-8D7C-3E81-ED354CB0EE1A}"/>
              </a:ext>
            </a:extLst>
          </p:cNvPr>
          <p:cNvSpPr/>
          <p:nvPr/>
        </p:nvSpPr>
        <p:spPr>
          <a:xfrm>
            <a:off x="4249629" y="3054392"/>
            <a:ext cx="3384061" cy="2995692"/>
          </a:xfrm>
          <a:prstGeom prst="rect">
            <a:avLst/>
          </a:prstGeom>
        </p:spPr>
        <p:txBody>
          <a:bodyPr wrap="square" lIns="0" tIns="0" rIns="0" bIns="0" anchor="t">
            <a:spAutoFit/>
          </a:bodyPr>
          <a:lstStyle/>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NZ" sz="1400" b="0" i="0" u="none" strike="noStrike" kern="1200" cap="none" spc="0" normalizeH="0" baseline="0" noProof="0">
                <a:ln>
                  <a:noFill/>
                </a:ln>
                <a:solidFill>
                  <a:srgbClr val="091F2C"/>
                </a:solidFill>
                <a:effectLst/>
                <a:uLnTx/>
                <a:uFillTx/>
                <a:latin typeface="Segoe Sans Display"/>
                <a:ea typeface="+mn-ea"/>
                <a:cs typeface="+mn-cs"/>
              </a:rPr>
              <a:t>Help the project team identify and prioritize their top business needs. </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NZ" sz="1400" b="0" i="0" u="none" strike="noStrike" kern="1200" cap="none" spc="0" normalizeH="0" baseline="0" noProof="0">
                <a:ln>
                  <a:noFill/>
                </a:ln>
                <a:solidFill>
                  <a:srgbClr val="091F2C"/>
                </a:solidFill>
                <a:effectLst/>
                <a:uLnTx/>
                <a:uFillTx/>
                <a:latin typeface="Segoe Sans Display"/>
                <a:ea typeface="+mn-ea"/>
                <a:cs typeface="+mn-cs"/>
              </a:rPr>
              <a:t>Encourage shared planning between user enablement and technical teams. </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NZ" sz="1400" b="0" i="0" u="none" strike="noStrike" kern="1200" cap="none" spc="0" normalizeH="0" baseline="0" noProof="0">
                <a:ln>
                  <a:noFill/>
                </a:ln>
                <a:solidFill>
                  <a:srgbClr val="091F2C"/>
                </a:solidFill>
                <a:effectLst/>
                <a:uLnTx/>
                <a:uFillTx/>
                <a:latin typeface="Segoe Sans Display"/>
                <a:ea typeface="+mn-ea"/>
                <a:cs typeface="+mn-cs"/>
              </a:rPr>
              <a:t>Play a role in communicating the vision to leaders across the organization.</a:t>
            </a:r>
          </a:p>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NZ" sz="1400" b="0" i="0" u="none" strike="noStrike" kern="1200" cap="none" spc="0" normalizeH="0" baseline="0" noProof="0">
                <a:ln>
                  <a:noFill/>
                </a:ln>
                <a:solidFill>
                  <a:srgbClr val="091F2C"/>
                </a:solidFill>
                <a:effectLst/>
                <a:uLnTx/>
                <a:uFillTx/>
                <a:latin typeface="Segoe Sans Display"/>
                <a:ea typeface="+mn-ea"/>
                <a:cs typeface="+mn-cs"/>
              </a:rPr>
              <a:t>Actively participate in and use Copilot to help drive and reinforce enablement.</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Promote the enablement program. </a:t>
            </a:r>
            <a:r>
              <a:rPr kumimoji="0" lang="en-US" sz="1400" b="0" i="0" u="none" strike="noStrike" kern="1200" cap="none" spc="0" normalizeH="0" baseline="0" noProof="0">
                <a:ln>
                  <a:noFill/>
                </a:ln>
                <a:solidFill>
                  <a:srgbClr val="091F2C"/>
                </a:solidFill>
                <a:effectLst/>
                <a:uLnTx/>
                <a:uFillTx/>
                <a:latin typeface="Segoe Sans Display"/>
                <a:ea typeface="+mn-ea"/>
                <a:cs typeface="Segoe UI"/>
              </a:rPr>
              <a:t>Studies show engaged employees are </a:t>
            </a:r>
            <a:r>
              <a:rPr kumimoji="0" lang="en-US" sz="1400" b="0" i="0" u="none" strike="noStrike" kern="1200" cap="none" spc="0" normalizeH="0" baseline="0" noProof="0">
                <a:ln>
                  <a:noFill/>
                </a:ln>
                <a:solidFill>
                  <a:srgbClr val="0078D4"/>
                </a:solidFill>
                <a:effectLst/>
                <a:uLnTx/>
                <a:uFillTx/>
                <a:latin typeface="Segoe Sans Display"/>
                <a:ea typeface="+mn-ea"/>
                <a:cs typeface="Segoe UI"/>
              </a:rPr>
              <a:t>2.6x</a:t>
            </a:r>
            <a:r>
              <a:rPr kumimoji="0" lang="en-US" sz="1400" b="0" i="0" u="none" strike="noStrike" kern="1200" cap="none" spc="0" normalizeH="0" baseline="30000" noProof="0">
                <a:ln>
                  <a:noFill/>
                </a:ln>
                <a:solidFill>
                  <a:srgbClr val="0078D4"/>
                </a:solidFill>
                <a:effectLst/>
                <a:uLnTx/>
                <a:uFillTx/>
                <a:latin typeface="Segoe Sans Display"/>
                <a:ea typeface="+mn-ea"/>
                <a:cs typeface="Segoe UI"/>
              </a:rPr>
              <a:t>1</a:t>
            </a:r>
            <a:r>
              <a:rPr kumimoji="0" lang="en-US" sz="1400" b="0" i="0" u="none" strike="noStrike" kern="1200" cap="none" spc="0" normalizeH="0" baseline="0" noProof="0">
                <a:ln>
                  <a:noFill/>
                </a:ln>
                <a:solidFill>
                  <a:srgbClr val="091F2C"/>
                </a:solidFill>
                <a:effectLst/>
                <a:uLnTx/>
                <a:uFillTx/>
                <a:latin typeface="Segoe Sans Display"/>
                <a:ea typeface="+mn-ea"/>
                <a:cs typeface="Segoe UI"/>
              </a:rPr>
              <a:t> more likely to fully support a successful AI transformation.</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Rectangle: Rounded Corners 20">
            <a:extLst>
              <a:ext uri="{FF2B5EF4-FFF2-40B4-BE49-F238E27FC236}">
                <a16:creationId xmlns:a16="http://schemas.microsoft.com/office/drawing/2014/main" id="{3BC06725-79EF-30C7-4BDF-90503797B60A}"/>
              </a:ext>
            </a:extLst>
          </p:cNvPr>
          <p:cNvSpPr/>
          <p:nvPr/>
        </p:nvSpPr>
        <p:spPr bwMode="auto">
          <a:xfrm>
            <a:off x="7827859" y="2263461"/>
            <a:ext cx="3501500" cy="609600"/>
          </a:xfrm>
          <a:prstGeom prst="roundRect">
            <a:avLst>
              <a:gd name="adj" fmla="val 1666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1" indent="0" algn="l" defTabSz="913838" rtl="0" eaLnBrk="1" fontAlgn="base" latinLnBrk="0" hangingPunct="1">
              <a:lnSpc>
                <a:spcPct val="100000"/>
              </a:lnSpc>
              <a:spcBef>
                <a:spcPct val="0"/>
              </a:spcBef>
              <a:spcAft>
                <a:spcPct val="0"/>
              </a:spcAft>
              <a:buClr>
                <a:srgbClr val="DC3C00"/>
              </a:buClr>
              <a:buSzTx/>
              <a:buFontTx/>
              <a:buNone/>
              <a:tabLst/>
              <a:defRPr/>
            </a:pPr>
            <a:r>
              <a:rPr kumimoji="0" lang="en-US" sz="1800" b="1" i="0" u="none" strike="noStrike" kern="1200" cap="none" spc="0" normalizeH="0" baseline="0" noProof="0">
                <a:ln>
                  <a:noFill/>
                </a:ln>
                <a:solidFill>
                  <a:srgbClr val="091F2C"/>
                </a:solidFill>
                <a:effectLst/>
                <a:uLnTx/>
                <a:uFillTx/>
                <a:latin typeface="Segoe Sans Display Semibold"/>
                <a:ea typeface="+mn-ea"/>
                <a:cs typeface="Segoe UI Semibold" panose="020B0402040204020203" pitchFamily="34" charset="0"/>
              </a:rPr>
              <a:t>Executive Sponsors </a:t>
            </a:r>
            <a:r>
              <a:rPr kumimoji="0" lang="en-US" sz="1800" b="1" i="0" u="none" strike="noStrike" kern="1200" cap="none" spc="0" normalizeH="0" baseline="0" noProof="0">
                <a:ln>
                  <a:noFill/>
                </a:ln>
                <a:solidFill>
                  <a:srgbClr val="0078D4">
                    <a:lumMod val="75000"/>
                  </a:srgbClr>
                </a:solidFill>
                <a:effectLst/>
                <a:uLnTx/>
                <a:uFillTx/>
                <a:latin typeface="Segoe Sans Display Semibold"/>
                <a:ea typeface="+mn-ea"/>
                <a:cs typeface="Segoe UI Semibold" panose="020B0402040204020203" pitchFamily="34" charset="0"/>
              </a:rPr>
              <a:t>may</a:t>
            </a:r>
          </a:p>
        </p:txBody>
      </p:sp>
      <p:sp>
        <p:nvSpPr>
          <p:cNvPr id="34" name="Rectangle 33">
            <a:extLst>
              <a:ext uri="{FF2B5EF4-FFF2-40B4-BE49-F238E27FC236}">
                <a16:creationId xmlns:a16="http://schemas.microsoft.com/office/drawing/2014/main" id="{6F1A790A-7A76-642B-8DD3-980DE83A6970}"/>
              </a:ext>
            </a:extLst>
          </p:cNvPr>
          <p:cNvSpPr/>
          <p:nvPr/>
        </p:nvSpPr>
        <p:spPr>
          <a:xfrm>
            <a:off x="7886578" y="3054392"/>
            <a:ext cx="3384061" cy="1713290"/>
          </a:xfrm>
          <a:prstGeom prst="rect">
            <a:avLst/>
          </a:prstGeom>
        </p:spPr>
        <p:txBody>
          <a:bodyPr wrap="square" lIns="0" tIns="0" rIns="0" bIns="0" anchor="t">
            <a:spAutoFit/>
          </a:bodyPr>
          <a:lstStyle/>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Lead or participate in the organizational AI Council.</a:t>
            </a:r>
          </a:p>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Have purchasing authority for licenses or services from supporting suppliers. </a:t>
            </a:r>
          </a:p>
          <a:p>
            <a:pPr marL="200025" marR="0" lvl="0" indent="-200025"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588963" y="6473536"/>
            <a:ext cx="565265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78D4"/>
                </a:solidFill>
                <a:effectLst/>
                <a:uLnTx/>
                <a:uFillTx/>
                <a:latin typeface="Segoe Sans Display"/>
                <a:ea typeface="+mn-ea"/>
                <a:cs typeface="+mn-cs"/>
              </a:rPr>
              <a:t>1</a:t>
            </a:r>
            <a:r>
              <a:rPr kumimoji="0" lang="en-US" sz="800" b="0" i="1" u="none" strike="noStrike" kern="1200" cap="none" spc="0" normalizeH="0" baseline="0" noProof="0">
                <a:ln>
                  <a:noFill/>
                </a:ln>
                <a:solidFill>
                  <a:srgbClr val="0078D4"/>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The state of AI change readiness eBook</a:t>
            </a:r>
            <a:r>
              <a:rPr kumimoji="0" lang="en-US" sz="800" b="0" i="0" u="none" strike="noStrike" kern="1200" cap="none" spc="0" normalizeH="0" baseline="0" noProof="0">
                <a:ln>
                  <a:noFill/>
                </a:ln>
                <a:solidFill>
                  <a:srgbClr val="091F2C"/>
                </a:solidFill>
                <a:effectLst/>
                <a:uLnTx/>
                <a:uFillTx/>
                <a:latin typeface="Segoe Sans Display"/>
                <a:ea typeface="+mn-ea"/>
                <a:cs typeface="+mn-cs"/>
              </a:rPr>
              <a:t>, Microsoft Viva People Science</a:t>
            </a:r>
          </a:p>
        </p:txBody>
      </p:sp>
    </p:spTree>
    <p:extLst>
      <p:ext uri="{BB962C8B-B14F-4D97-AF65-F5344CB8AC3E}">
        <p14:creationId xmlns:p14="http://schemas.microsoft.com/office/powerpoint/2010/main" val="202619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F763D-770B-F5DB-FFDE-E282B0EB97F3}"/>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CDF63BD-A030-F842-A47C-43DA2E717113}"/>
              </a:ext>
              <a:ext uri="{C183D7F6-B498-43B3-948B-1728B52AA6E4}">
                <adec:decorative xmlns:adec="http://schemas.microsoft.com/office/drawing/2017/decorative" val="1"/>
              </a:ext>
            </a:extLst>
          </p:cNvPr>
          <p:cNvSpPr/>
          <p:nvPr/>
        </p:nvSpPr>
        <p:spPr bwMode="auto">
          <a:xfrm>
            <a:off x="571501" y="1231582"/>
            <a:ext cx="11049000" cy="5020056"/>
          </a:xfrm>
          <a:prstGeom prst="roundRect">
            <a:avLst>
              <a:gd name="adj" fmla="val 2219"/>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4" name="Title 3">
            <a:extLst>
              <a:ext uri="{FF2B5EF4-FFF2-40B4-BE49-F238E27FC236}">
                <a16:creationId xmlns:a16="http://schemas.microsoft.com/office/drawing/2014/main" id="{BE8DC1CD-86A8-D9F1-F6A6-DC59BC5B2211}"/>
              </a:ext>
            </a:extLst>
          </p:cNvPr>
          <p:cNvSpPr>
            <a:spLocks noGrp="1"/>
          </p:cNvSpPr>
          <p:nvPr>
            <p:ph type="title"/>
          </p:nvPr>
        </p:nvSpPr>
        <p:spPr/>
        <p:txBody>
          <a:bodyPr/>
          <a:lstStyle/>
          <a:p>
            <a:r>
              <a:rPr lang="en-US"/>
              <a:t>Phases of a Copilot communications campaign</a:t>
            </a:r>
            <a:endParaRPr lang="en-IN"/>
          </a:p>
        </p:txBody>
      </p:sp>
      <p:graphicFrame>
        <p:nvGraphicFramePr>
          <p:cNvPr id="2" name="Table 1">
            <a:extLst>
              <a:ext uri="{FF2B5EF4-FFF2-40B4-BE49-F238E27FC236}">
                <a16:creationId xmlns:a16="http://schemas.microsoft.com/office/drawing/2014/main" id="{757877B9-B032-9249-8790-887018755418}"/>
              </a:ext>
            </a:extLst>
          </p:cNvPr>
          <p:cNvGraphicFramePr>
            <a:graphicFrameLocks noGrp="1"/>
          </p:cNvGraphicFramePr>
          <p:nvPr/>
        </p:nvGraphicFramePr>
        <p:xfrm>
          <a:off x="571501" y="1231582"/>
          <a:ext cx="11049000" cy="5020056"/>
        </p:xfrm>
        <a:graphic>
          <a:graphicData uri="http://schemas.openxmlformats.org/drawingml/2006/table">
            <a:tbl>
              <a:tblPr firstRow="1" bandRow="1">
                <a:tableStyleId>{5FD0F851-EC5A-4D38-B0AD-8093EC10F338}</a:tableStyleId>
              </a:tblPr>
              <a:tblGrid>
                <a:gridCol w="11049000">
                  <a:extLst>
                    <a:ext uri="{9D8B030D-6E8A-4147-A177-3AD203B41FA5}">
                      <a16:colId xmlns:a16="http://schemas.microsoft.com/office/drawing/2014/main" val="171774188"/>
                    </a:ext>
                  </a:extLst>
                </a:gridCol>
              </a:tblGrid>
              <a:tr h="1258824">
                <a:tc>
                  <a:txBody>
                    <a:bodyPr/>
                    <a:lstStyle/>
                    <a:p>
                      <a:pPr marL="190500" indent="-190500">
                        <a:spcBef>
                          <a:spcPts val="300"/>
                        </a:spcBef>
                        <a:buFont typeface="+mj-lt"/>
                        <a:buAutoNum type="arabicPeriod"/>
                      </a:pPr>
                      <a:r>
                        <a:rPr lang="en-US" sz="1200" b="0">
                          <a:solidFill>
                            <a:schemeClr val="accent1"/>
                          </a:solidFill>
                          <a:latin typeface="+mj-lt"/>
                        </a:rPr>
                        <a:t>Plan</a:t>
                      </a:r>
                    </a:p>
                    <a:p>
                      <a:pPr marL="190500" indent="0">
                        <a:spcBef>
                          <a:spcPts val="300"/>
                        </a:spcBef>
                      </a:pPr>
                      <a:r>
                        <a:rPr lang="en-US" sz="1100" b="0">
                          <a:solidFill>
                            <a:schemeClr val="tx1"/>
                          </a:solidFill>
                          <a:latin typeface="+mn-lt"/>
                        </a:rPr>
                        <a:t>This is the </a:t>
                      </a:r>
                      <a:r>
                        <a:rPr lang="en-US" sz="1100" b="0" i="1">
                          <a:solidFill>
                            <a:schemeClr val="tx1"/>
                          </a:solidFill>
                          <a:latin typeface="+mn-lt"/>
                        </a:rPr>
                        <a:t>warm-up phase</a:t>
                      </a:r>
                      <a:r>
                        <a:rPr lang="en-US" sz="1100" b="0">
                          <a:solidFill>
                            <a:schemeClr val="tx1"/>
                          </a:solidFill>
                          <a:latin typeface="+mn-lt"/>
                        </a:rPr>
                        <a:t>. Before Copilot goes live, you prepare the organization, so nobody feels unprepared.</a:t>
                      </a:r>
                    </a:p>
                    <a:p>
                      <a:pPr marL="395288" indent="-125413">
                        <a:spcBef>
                          <a:spcPts val="300"/>
                        </a:spcBef>
                        <a:buFont typeface="Arial" panose="020B0604020202020204" pitchFamily="34" charset="0"/>
                        <a:buChar char="•"/>
                      </a:pPr>
                      <a:r>
                        <a:rPr lang="en-US" sz="1000" b="0">
                          <a:solidFill>
                            <a:schemeClr val="tx1"/>
                          </a:solidFill>
                          <a:latin typeface="+mn-lt"/>
                        </a:rPr>
                        <a:t>You build awareness: </a:t>
                      </a:r>
                      <a:r>
                        <a:rPr lang="en-US" sz="1000" b="0" i="1">
                          <a:solidFill>
                            <a:schemeClr val="tx1"/>
                          </a:solidFill>
                          <a:latin typeface="+mn-lt"/>
                        </a:rPr>
                        <a:t>What is Copilot? Why are we doing this?</a:t>
                      </a:r>
                      <a:endParaRPr lang="en-US" sz="1000" b="0">
                        <a:solidFill>
                          <a:schemeClr val="tx1"/>
                        </a:solidFill>
                        <a:latin typeface="+mn-lt"/>
                      </a:endParaRPr>
                    </a:p>
                    <a:p>
                      <a:pPr marL="395288" indent="-125413">
                        <a:spcBef>
                          <a:spcPts val="300"/>
                        </a:spcBef>
                        <a:buFont typeface="Arial" panose="020B0604020202020204" pitchFamily="34" charset="0"/>
                        <a:buChar char="•"/>
                      </a:pPr>
                      <a:r>
                        <a:rPr lang="en-US" sz="1000" b="0">
                          <a:solidFill>
                            <a:schemeClr val="tx1"/>
                          </a:solidFill>
                          <a:latin typeface="+mn-lt"/>
                        </a:rPr>
                        <a:t>You set expectations: </a:t>
                      </a:r>
                      <a:r>
                        <a:rPr lang="en-US" sz="1000" b="0" i="1">
                          <a:solidFill>
                            <a:schemeClr val="tx1"/>
                          </a:solidFill>
                          <a:latin typeface="+mn-lt"/>
                        </a:rPr>
                        <a:t>What will happen and when?</a:t>
                      </a:r>
                      <a:endParaRPr lang="en-US" sz="1000" b="0">
                        <a:solidFill>
                          <a:schemeClr val="tx1"/>
                        </a:solidFill>
                        <a:latin typeface="+mn-lt"/>
                      </a:endParaRPr>
                    </a:p>
                    <a:p>
                      <a:pPr marL="395288" indent="-125413">
                        <a:spcBef>
                          <a:spcPts val="300"/>
                        </a:spcBef>
                        <a:buFont typeface="Arial" panose="020B0604020202020204" pitchFamily="34" charset="0"/>
                        <a:buChar char="•"/>
                      </a:pPr>
                      <a:r>
                        <a:rPr lang="en-US" sz="1000" b="0">
                          <a:solidFill>
                            <a:schemeClr val="tx1"/>
                          </a:solidFill>
                          <a:latin typeface="+mn-lt"/>
                        </a:rPr>
                        <a:t>You equip champions and early supporters &amp; establish stakeholders and direction.</a:t>
                      </a:r>
                      <a:br>
                        <a:rPr lang="en-US" sz="1000" b="0">
                          <a:solidFill>
                            <a:schemeClr val="tx1"/>
                          </a:solidFill>
                          <a:latin typeface="+mn-lt"/>
                        </a:rPr>
                      </a:br>
                      <a:r>
                        <a:rPr lang="en-US" sz="1000" b="0">
                          <a:solidFill>
                            <a:schemeClr val="tx1"/>
                          </a:solidFill>
                          <a:latin typeface="+mn-lt"/>
                        </a:rPr>
                        <a:t>Goal: Make people curious and ready - not confused or resistant - when the big “go live” happens.</a:t>
                      </a:r>
                    </a:p>
                  </a:txBody>
                  <a:tcPr marT="73152" marB="73152">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53903990"/>
                  </a:ext>
                </a:extLst>
              </a:tr>
              <a:tr h="1243584">
                <a:tc>
                  <a:txBody>
                    <a:bodyPr/>
                    <a:lstStyle/>
                    <a:p>
                      <a:pPr marL="228600" indent="-228600" algn="l" defTabSz="932761" rtl="0" eaLnBrk="1" latinLnBrk="0" hangingPunct="1">
                        <a:spcBef>
                          <a:spcPts val="300"/>
                        </a:spcBef>
                        <a:buFont typeface="+mj-lt"/>
                        <a:buAutoNum type="arabicPeriod" startAt="2"/>
                      </a:pPr>
                      <a:r>
                        <a:rPr lang="en-US" sz="1200" b="0" kern="1200">
                          <a:solidFill>
                            <a:schemeClr val="accent1"/>
                          </a:solidFill>
                          <a:latin typeface="+mj-lt"/>
                          <a:ea typeface="+mn-ea"/>
                          <a:cs typeface="+mn-cs"/>
                        </a:rPr>
                        <a:t>Implement</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This is the “lights on” moment. Copilot becomes available, and you need to bring everyone along quickly.</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Announcements, welcome messages, simple “start here” guidance.</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Tools and templates to help users take their first steps.</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Training invites or bite-sized tips to reduce the initial learning curve.</a:t>
                      </a:r>
                      <a:br>
                        <a:rPr lang="en-US" sz="1000" b="0" kern="1200">
                          <a:solidFill>
                            <a:schemeClr val="tx1"/>
                          </a:solidFill>
                          <a:latin typeface="+mn-lt"/>
                          <a:ea typeface="+mn-ea"/>
                          <a:cs typeface="+mn-cs"/>
                        </a:rPr>
                      </a:br>
                      <a:r>
                        <a:rPr lang="en-US" sz="1000" b="0" kern="1200">
                          <a:solidFill>
                            <a:schemeClr val="tx1"/>
                          </a:solidFill>
                          <a:latin typeface="+mn-lt"/>
                          <a:ea typeface="+mn-ea"/>
                          <a:cs typeface="+mn-cs"/>
                        </a:rPr>
                        <a:t>Goal: Help users start using Copilot immediately with confidence instead of hesitation.</a:t>
                      </a:r>
                    </a:p>
                  </a:txBody>
                  <a:tcPr marT="73152" marB="73152">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10671958"/>
                  </a:ext>
                </a:extLst>
              </a:tr>
              <a:tr h="1258824">
                <a:tc>
                  <a:txBody>
                    <a:bodyPr/>
                    <a:lstStyle/>
                    <a:p>
                      <a:pPr marL="228600" indent="-228600" algn="l" defTabSz="932761" rtl="0" eaLnBrk="1" latinLnBrk="0" hangingPunct="1">
                        <a:spcBef>
                          <a:spcPts val="300"/>
                        </a:spcBef>
                        <a:buFont typeface="+mj-lt"/>
                        <a:buAutoNum type="arabicPeriod" startAt="3"/>
                      </a:pPr>
                      <a:r>
                        <a:rPr lang="en-US" sz="1200" b="0" kern="1200">
                          <a:solidFill>
                            <a:schemeClr val="accent1"/>
                          </a:solidFill>
                          <a:latin typeface="+mj-lt"/>
                          <a:ea typeface="+mn-ea"/>
                          <a:cs typeface="+mn-cs"/>
                        </a:rPr>
                        <a:t>Adopt</a:t>
                      </a:r>
                    </a:p>
                    <a:p>
                      <a:pPr marL="190500" indent="0">
                        <a:spcBef>
                          <a:spcPts val="300"/>
                        </a:spcBef>
                      </a:pPr>
                      <a:r>
                        <a:rPr lang="en-US" sz="1100" b="0">
                          <a:solidFill>
                            <a:schemeClr val="tx1"/>
                          </a:solidFill>
                          <a:latin typeface="+mn-lt"/>
                        </a:rPr>
                        <a:t>Once the novelty fades, this phase drives </a:t>
                      </a:r>
                      <a:r>
                        <a:rPr lang="en-US" sz="1100" b="0" i="1">
                          <a:solidFill>
                            <a:schemeClr val="tx1"/>
                          </a:solidFill>
                          <a:latin typeface="+mn-lt"/>
                        </a:rPr>
                        <a:t>real</a:t>
                      </a:r>
                      <a:r>
                        <a:rPr lang="en-US" sz="1100" b="0">
                          <a:solidFill>
                            <a:schemeClr val="tx1"/>
                          </a:solidFill>
                          <a:latin typeface="+mn-lt"/>
                        </a:rPr>
                        <a:t> adoption - the difference between “people tried it once” and “people use it every day.”</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Quick tips and small wins (“Did you know you can do this?”).</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Scenario-based examples relevant to different roles.</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Inspiration from real users.</a:t>
                      </a:r>
                      <a:br>
                        <a:rPr lang="en-US" sz="1000" b="0" kern="1200">
                          <a:solidFill>
                            <a:schemeClr val="tx1"/>
                          </a:solidFill>
                          <a:latin typeface="+mn-lt"/>
                          <a:ea typeface="+mn-ea"/>
                          <a:cs typeface="+mn-cs"/>
                        </a:rPr>
                      </a:br>
                      <a:r>
                        <a:rPr lang="en-US" sz="1000" b="0" kern="1200">
                          <a:solidFill>
                            <a:schemeClr val="tx1"/>
                          </a:solidFill>
                          <a:latin typeface="+mn-lt"/>
                          <a:ea typeface="+mn-ea"/>
                          <a:cs typeface="+mn-cs"/>
                        </a:rPr>
                        <a:t>Goal: Move users from experimenting to building lasting habits with Copilot.</a:t>
                      </a:r>
                    </a:p>
                  </a:txBody>
                  <a:tcPr marT="73152" marB="73152">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56513892"/>
                  </a:ext>
                </a:extLst>
              </a:tr>
              <a:tr h="1258824">
                <a:tc>
                  <a:txBody>
                    <a:bodyPr/>
                    <a:lstStyle/>
                    <a:p>
                      <a:pPr marL="228600" indent="-228600" algn="l" defTabSz="932761" rtl="0" eaLnBrk="1" latinLnBrk="0" hangingPunct="1">
                        <a:spcBef>
                          <a:spcPts val="300"/>
                        </a:spcBef>
                        <a:buFont typeface="+mj-lt"/>
                        <a:buAutoNum type="arabicPeriod" startAt="4"/>
                      </a:pPr>
                      <a:r>
                        <a:rPr lang="en-US" sz="1200" b="0" kern="1200">
                          <a:solidFill>
                            <a:schemeClr val="accent1"/>
                          </a:solidFill>
                          <a:latin typeface="+mj-lt"/>
                          <a:ea typeface="+mn-ea"/>
                          <a:cs typeface="+mn-cs"/>
                        </a:rPr>
                        <a:t>Manage/Improve</a:t>
                      </a:r>
                    </a:p>
                    <a:p>
                      <a:pPr marL="190500" indent="0">
                        <a:spcBef>
                          <a:spcPts val="300"/>
                        </a:spcBef>
                      </a:pPr>
                      <a:r>
                        <a:rPr lang="en-US" sz="1100" b="0">
                          <a:solidFill>
                            <a:schemeClr val="tx1"/>
                          </a:solidFill>
                          <a:latin typeface="+mn-lt"/>
                        </a:rPr>
                        <a:t>This is the long-term support phase. After the initial buzz, you help people keep improving and discovering new value.</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Deeper use cases and advanced guidance.</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Sharing success stories and best practices.</a:t>
                      </a:r>
                    </a:p>
                    <a:p>
                      <a:pPr marL="395288" indent="-125413" algn="l" defTabSz="932761" rtl="0" eaLnBrk="1" latinLnBrk="0" hangingPunct="1">
                        <a:spcBef>
                          <a:spcPts val="300"/>
                        </a:spcBef>
                        <a:buFont typeface="Arial" panose="020B0604020202020204" pitchFamily="34" charset="0"/>
                        <a:buChar char="•"/>
                      </a:pPr>
                      <a:r>
                        <a:rPr lang="en-US" sz="1000" b="0" kern="1200">
                          <a:solidFill>
                            <a:schemeClr val="tx1"/>
                          </a:solidFill>
                          <a:latin typeface="+mn-lt"/>
                          <a:ea typeface="+mn-ea"/>
                          <a:cs typeface="+mn-cs"/>
                        </a:rPr>
                        <a:t>Refreshers, reminders, and updates as features evolve.</a:t>
                      </a:r>
                      <a:br>
                        <a:rPr lang="en-US" sz="1000" b="0" kern="1200">
                          <a:solidFill>
                            <a:schemeClr val="tx1"/>
                          </a:solidFill>
                          <a:latin typeface="+mn-lt"/>
                          <a:ea typeface="+mn-ea"/>
                          <a:cs typeface="+mn-cs"/>
                        </a:rPr>
                      </a:br>
                      <a:r>
                        <a:rPr lang="en-US" sz="1000" b="0" kern="1200">
                          <a:solidFill>
                            <a:schemeClr val="tx1"/>
                          </a:solidFill>
                          <a:latin typeface="+mn-lt"/>
                          <a:ea typeface="+mn-ea"/>
                          <a:cs typeface="+mn-cs"/>
                        </a:rPr>
                        <a:t>Goal: Ensure Copilot remains a natural, trusted tool - not something people forget about after a few weeks.</a:t>
                      </a:r>
                    </a:p>
                  </a:txBody>
                  <a:tcPr marT="73152" marB="73152">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015934"/>
                  </a:ext>
                </a:extLst>
              </a:tr>
            </a:tbl>
          </a:graphicData>
        </a:graphic>
      </p:graphicFrame>
    </p:spTree>
    <p:extLst>
      <p:ext uri="{BB962C8B-B14F-4D97-AF65-F5344CB8AC3E}">
        <p14:creationId xmlns:p14="http://schemas.microsoft.com/office/powerpoint/2010/main" val="37919314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96A2E-7D1A-992D-796B-CB9B43406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55745-F2F3-8A3B-EAF0-01B2554547E5}"/>
              </a:ext>
            </a:extLst>
          </p:cNvPr>
          <p:cNvSpPr>
            <a:spLocks noGrp="1"/>
          </p:cNvSpPr>
          <p:nvPr>
            <p:ph type="title"/>
          </p:nvPr>
        </p:nvSpPr>
        <p:spPr>
          <a:xfrm>
            <a:off x="585216" y="3035808"/>
            <a:ext cx="4178808" cy="498598"/>
          </a:xfrm>
        </p:spPr>
        <p:txBody>
          <a:bodyPr/>
          <a:lstStyle/>
          <a:p>
            <a:r>
              <a:rPr lang="en-US"/>
              <a:t>Introduction</a:t>
            </a:r>
          </a:p>
        </p:txBody>
      </p:sp>
    </p:spTree>
    <p:extLst>
      <p:ext uri="{BB962C8B-B14F-4D97-AF65-F5344CB8AC3E}">
        <p14:creationId xmlns:p14="http://schemas.microsoft.com/office/powerpoint/2010/main" val="23306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2F36A-F0D3-089C-3917-817BBBDE2454}"/>
            </a:ext>
          </a:extLst>
        </p:cNvPr>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2C77B57A-51D0-5D6C-D61E-19D0B4ED8AA6}"/>
              </a:ext>
              <a:ext uri="{C183D7F6-B498-43B3-948B-1728B52AA6E4}">
                <adec:decorative xmlns:adec="http://schemas.microsoft.com/office/drawing/2017/decorative" val="1"/>
              </a:ext>
            </a:extLst>
          </p:cNvPr>
          <p:cNvGraphicFramePr>
            <a:graphicFrameLocks noGrp="1"/>
          </p:cNvGraphicFramePr>
          <p:nvPr/>
        </p:nvGraphicFramePr>
        <p:xfrm>
          <a:off x="571500" y="1253405"/>
          <a:ext cx="11049000" cy="1564640"/>
        </p:xfrm>
        <a:graphic>
          <a:graphicData uri="http://schemas.openxmlformats.org/drawingml/2006/table">
            <a:tbl>
              <a:tblPr firstRow="1" bandRow="1">
                <a:effectLst/>
              </a:tblPr>
              <a:tblGrid>
                <a:gridCol w="1025941">
                  <a:extLst>
                    <a:ext uri="{9D8B030D-6E8A-4147-A177-3AD203B41FA5}">
                      <a16:colId xmlns:a16="http://schemas.microsoft.com/office/drawing/2014/main" val="2004346370"/>
                    </a:ext>
                  </a:extLst>
                </a:gridCol>
                <a:gridCol w="1442575">
                  <a:extLst>
                    <a:ext uri="{9D8B030D-6E8A-4147-A177-3AD203B41FA5}">
                      <a16:colId xmlns:a16="http://schemas.microsoft.com/office/drawing/2014/main" val="618480524"/>
                    </a:ext>
                  </a:extLst>
                </a:gridCol>
                <a:gridCol w="2976585">
                  <a:extLst>
                    <a:ext uri="{9D8B030D-6E8A-4147-A177-3AD203B41FA5}">
                      <a16:colId xmlns:a16="http://schemas.microsoft.com/office/drawing/2014/main" val="3160875500"/>
                    </a:ext>
                  </a:extLst>
                </a:gridCol>
                <a:gridCol w="2710351">
                  <a:extLst>
                    <a:ext uri="{9D8B030D-6E8A-4147-A177-3AD203B41FA5}">
                      <a16:colId xmlns:a16="http://schemas.microsoft.com/office/drawing/2014/main" val="2272857062"/>
                    </a:ext>
                  </a:extLst>
                </a:gridCol>
                <a:gridCol w="2893548">
                  <a:extLst>
                    <a:ext uri="{9D8B030D-6E8A-4147-A177-3AD203B41FA5}">
                      <a16:colId xmlns:a16="http://schemas.microsoft.com/office/drawing/2014/main" val="2362831544"/>
                    </a:ext>
                  </a:extLst>
                </a:gridCol>
              </a:tblGrid>
              <a:tr h="259080">
                <a:tc rowSpan="2">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r>
                        <a:rPr lang="en-US" sz="1100" b="0" kern="1200">
                          <a:solidFill>
                            <a:schemeClr val="bg1"/>
                          </a:solidFill>
                          <a:latin typeface="+mj-lt"/>
                          <a:ea typeface="+mn-ea"/>
                          <a:cs typeface="+mn-cs"/>
                        </a:rPr>
                        <a:t>Comms &amp; Events</a:t>
                      </a:r>
                      <a:endParaRPr lang="en-US" sz="160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a:ln>
                            <a:noFill/>
                          </a:ln>
                          <a:solidFill>
                            <a:schemeClr val="bg1"/>
                          </a:solidFill>
                          <a:effectLst/>
                          <a:latin typeface="+mj-lt"/>
                        </a:rPr>
                        <a:t>Plan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Implement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Adopt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Manage/Improve</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348602060"/>
                  </a:ext>
                </a:extLst>
              </a:tr>
              <a:tr h="1305560">
                <a:tc vMerge="1">
                  <a:txBody>
                    <a:bodyPr/>
                    <a:lstStyle/>
                    <a:p>
                      <a:endParaRPr/>
                    </a:p>
                  </a:txBody>
                  <a:tcP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mn-cs"/>
                        </a:rPr>
                        <a:t>Foundational Comms: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Leadership announcement</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Coming-soon teaser</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What-to-expect guidance</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Readiness checklist &amp; safety messaging</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mn-cs"/>
                        </a:rPr>
                        <a:t>Launch - Activation Communications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Launch-day announcement</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“How to get started” guides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Feature spotlights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First-week tips + reminders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mn-cs"/>
                        </a:rPr>
                        <a:t>Engagement (Adoption-building Communications)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Weekly feature highlights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Prompt challenges (behavior-themed)</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Use-case stories &amp; quick-wins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Community polls + AMA invites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000" b="0" kern="1200">
                          <a:solidFill>
                            <a:schemeClr val="tx1"/>
                          </a:solidFill>
                          <a:latin typeface="+mn-lt"/>
                          <a:ea typeface="+mn-ea"/>
                          <a:cs typeface="+mn-cs"/>
                        </a:rPr>
                        <a:t>Sustainment (Ongoing Value Communications):</a:t>
                      </a:r>
                      <a:br>
                        <a:rPr lang="en-US" sz="1000" b="0" kern="1200">
                          <a:solidFill>
                            <a:schemeClr val="tx1"/>
                          </a:solidFill>
                          <a:latin typeface="+mn-lt"/>
                          <a:ea typeface="+mn-ea"/>
                          <a:cs typeface="+mn-cs"/>
                        </a:rPr>
                      </a:br>
                      <a:r>
                        <a:rPr lang="en-US" sz="900" kern="1200">
                          <a:solidFill>
                            <a:schemeClr val="tx1"/>
                          </a:solidFill>
                          <a:latin typeface="+mn-lt"/>
                          <a:ea typeface="+mn-ea"/>
                          <a:cs typeface="+mn-cs"/>
                        </a:rPr>
                        <a:t>• Persona-based scenario playbooks</a:t>
                      </a:r>
                      <a:br>
                        <a:rPr lang="en-US" sz="900" kern="1200">
                          <a:solidFill>
                            <a:schemeClr val="tx1"/>
                          </a:solidFill>
                          <a:latin typeface="+mn-lt"/>
                          <a:ea typeface="+mn-ea"/>
                          <a:cs typeface="+mn-cs"/>
                        </a:rPr>
                      </a:br>
                      <a:r>
                        <a:rPr lang="en-US" sz="900" kern="1200">
                          <a:solidFill>
                            <a:schemeClr val="tx1"/>
                          </a:solidFill>
                          <a:latin typeface="+mn-lt"/>
                          <a:ea typeface="+mn-ea"/>
                          <a:cs typeface="+mn-cs"/>
                        </a:rPr>
                        <a:t>• Success stories &amp; testimonials</a:t>
                      </a:r>
                      <a:br>
                        <a:rPr lang="en-US" sz="900" kern="1200">
                          <a:solidFill>
                            <a:schemeClr val="tx1"/>
                          </a:solidFill>
                          <a:latin typeface="+mn-lt"/>
                          <a:ea typeface="+mn-ea"/>
                          <a:cs typeface="+mn-cs"/>
                        </a:rPr>
                      </a:br>
                      <a:r>
                        <a:rPr lang="en-US" sz="900" kern="1200">
                          <a:solidFill>
                            <a:schemeClr val="tx1"/>
                          </a:solidFill>
                          <a:latin typeface="+mn-lt"/>
                          <a:ea typeface="+mn-ea"/>
                          <a:cs typeface="+mn-cs"/>
                        </a:rPr>
                        <a:t>• Advanced tips + optimization guidance</a:t>
                      </a:r>
                      <a:br>
                        <a:rPr lang="en-US" sz="900" kern="1200">
                          <a:solidFill>
                            <a:schemeClr val="tx1"/>
                          </a:solidFill>
                          <a:latin typeface="+mn-lt"/>
                          <a:ea typeface="+mn-ea"/>
                          <a:cs typeface="+mn-cs"/>
                        </a:rPr>
                      </a:br>
                      <a:r>
                        <a:rPr lang="en-US" sz="900" kern="1200">
                          <a:solidFill>
                            <a:schemeClr val="tx1"/>
                          </a:solidFill>
                          <a:latin typeface="+mn-lt"/>
                          <a:ea typeface="+mn-ea"/>
                          <a:cs typeface="+mn-cs"/>
                        </a:rPr>
                        <a:t>• Feedback loops &amp; checkpoint updates</a:t>
                      </a:r>
                    </a:p>
                  </a:txBody>
                  <a:tcP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17866621"/>
                  </a:ext>
                </a:extLst>
              </a:tr>
            </a:tbl>
          </a:graphicData>
        </a:graphic>
      </p:graphicFrame>
      <p:sp>
        <p:nvSpPr>
          <p:cNvPr id="9" name="Arrow: Pentagon 8">
            <a:extLst>
              <a:ext uri="{FF2B5EF4-FFF2-40B4-BE49-F238E27FC236}">
                <a16:creationId xmlns:a16="http://schemas.microsoft.com/office/drawing/2014/main" id="{5A17C768-7C31-D5A9-7558-C69D5038B427}"/>
              </a:ext>
              <a:ext uri="{C183D7F6-B498-43B3-948B-1728B52AA6E4}">
                <adec:decorative xmlns:adec="http://schemas.microsoft.com/office/drawing/2017/decorative" val="1"/>
              </a:ext>
            </a:extLst>
          </p:cNvPr>
          <p:cNvSpPr/>
          <p:nvPr/>
        </p:nvSpPr>
        <p:spPr>
          <a:xfrm>
            <a:off x="1550110" y="4473111"/>
            <a:ext cx="1560755" cy="339715"/>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a:ea typeface="+mn-ea"/>
                <a:cs typeface="+mn-cs"/>
              </a:rPr>
              <a:t>One week until launch: What to expect 🔍</a:t>
            </a:r>
          </a:p>
        </p:txBody>
      </p:sp>
      <p:graphicFrame>
        <p:nvGraphicFramePr>
          <p:cNvPr id="137" name="Table 136">
            <a:extLst>
              <a:ext uri="{FF2B5EF4-FFF2-40B4-BE49-F238E27FC236}">
                <a16:creationId xmlns:a16="http://schemas.microsoft.com/office/drawing/2014/main" id="{A9206653-8720-8890-8314-322D41D279A3}"/>
              </a:ext>
              <a:ext uri="{C183D7F6-B498-43B3-948B-1728B52AA6E4}">
                <adec:decorative xmlns:adec="http://schemas.microsoft.com/office/drawing/2017/decorative" val="1"/>
              </a:ext>
            </a:extLst>
          </p:cNvPr>
          <p:cNvGraphicFramePr>
            <a:graphicFrameLocks noGrp="1"/>
          </p:cNvGraphicFramePr>
          <p:nvPr/>
        </p:nvGraphicFramePr>
        <p:xfrm>
          <a:off x="571500" y="2845723"/>
          <a:ext cx="11048998" cy="3507135"/>
        </p:xfrm>
        <a:graphic>
          <a:graphicData uri="http://schemas.openxmlformats.org/drawingml/2006/table">
            <a:tbl>
              <a:tblPr firstRow="1" bandRow="1">
                <a:tableStyleId>{5C22544A-7EE6-4342-B048-85BDC9FD1C3A}</a:tableStyleId>
              </a:tblPr>
              <a:tblGrid>
                <a:gridCol w="1008089">
                  <a:extLst>
                    <a:ext uri="{9D8B030D-6E8A-4147-A177-3AD203B41FA5}">
                      <a16:colId xmlns:a16="http://schemas.microsoft.com/office/drawing/2014/main" val="2620456386"/>
                    </a:ext>
                  </a:extLst>
                </a:gridCol>
                <a:gridCol w="1451349">
                  <a:extLst>
                    <a:ext uri="{9D8B030D-6E8A-4147-A177-3AD203B41FA5}">
                      <a16:colId xmlns:a16="http://schemas.microsoft.com/office/drawing/2014/main" val="2849064613"/>
                    </a:ext>
                  </a:extLst>
                </a:gridCol>
                <a:gridCol w="1486321">
                  <a:extLst>
                    <a:ext uri="{9D8B030D-6E8A-4147-A177-3AD203B41FA5}">
                      <a16:colId xmlns:a16="http://schemas.microsoft.com/office/drawing/2014/main" val="1814125435"/>
                    </a:ext>
                  </a:extLst>
                </a:gridCol>
                <a:gridCol w="1486321">
                  <a:extLst>
                    <a:ext uri="{9D8B030D-6E8A-4147-A177-3AD203B41FA5}">
                      <a16:colId xmlns:a16="http://schemas.microsoft.com/office/drawing/2014/main" val="3924543162"/>
                    </a:ext>
                  </a:extLst>
                </a:gridCol>
                <a:gridCol w="1359547">
                  <a:extLst>
                    <a:ext uri="{9D8B030D-6E8A-4147-A177-3AD203B41FA5}">
                      <a16:colId xmlns:a16="http://schemas.microsoft.com/office/drawing/2014/main" val="1246008437"/>
                    </a:ext>
                  </a:extLst>
                </a:gridCol>
                <a:gridCol w="1359547">
                  <a:extLst>
                    <a:ext uri="{9D8B030D-6E8A-4147-A177-3AD203B41FA5}">
                      <a16:colId xmlns:a16="http://schemas.microsoft.com/office/drawing/2014/main" val="939573784"/>
                    </a:ext>
                  </a:extLst>
                </a:gridCol>
                <a:gridCol w="1448912">
                  <a:extLst>
                    <a:ext uri="{9D8B030D-6E8A-4147-A177-3AD203B41FA5}">
                      <a16:colId xmlns:a16="http://schemas.microsoft.com/office/drawing/2014/main" val="492468876"/>
                    </a:ext>
                  </a:extLst>
                </a:gridCol>
                <a:gridCol w="1448912">
                  <a:extLst>
                    <a:ext uri="{9D8B030D-6E8A-4147-A177-3AD203B41FA5}">
                      <a16:colId xmlns:a16="http://schemas.microsoft.com/office/drawing/2014/main" val="1590571196"/>
                    </a:ext>
                  </a:extLst>
                </a:gridCol>
              </a:tblGrid>
              <a:tr h="3507135">
                <a:tc>
                  <a:txBody>
                    <a:bodyPr/>
                    <a:lstStyle/>
                    <a:p>
                      <a:pPr algn="l"/>
                      <a:endParaRPr lang="en-US" sz="1400">
                        <a:solidFill>
                          <a:schemeClr val="tx1"/>
                        </a:solidFill>
                      </a:endParaRPr>
                    </a:p>
                  </a:txBody>
                  <a:tcPr anchor="b">
                    <a:lnL w="6350" cap="flat" cmpd="sng" algn="ctr">
                      <a:solidFill>
                        <a:schemeClr val="bg1">
                          <a:lumMod val="85000"/>
                        </a:schemeClr>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87727809"/>
                  </a:ext>
                </a:extLst>
              </a:tr>
            </a:tbl>
          </a:graphicData>
        </a:graphic>
      </p:graphicFrame>
      <p:sp>
        <p:nvSpPr>
          <p:cNvPr id="26" name="Arrow: Pentagon 25">
            <a:extLst>
              <a:ext uri="{FF2B5EF4-FFF2-40B4-BE49-F238E27FC236}">
                <a16:creationId xmlns:a16="http://schemas.microsoft.com/office/drawing/2014/main" id="{BA1E9F67-2873-C4A9-C955-F45761E47998}"/>
              </a:ext>
              <a:ext uri="{C183D7F6-B498-43B3-948B-1728B52AA6E4}">
                <adec:decorative xmlns:adec="http://schemas.microsoft.com/office/drawing/2017/decorative" val="1"/>
              </a:ext>
            </a:extLst>
          </p:cNvPr>
          <p:cNvSpPr/>
          <p:nvPr/>
        </p:nvSpPr>
        <p:spPr>
          <a:xfrm>
            <a:off x="6131279" y="3057687"/>
            <a:ext cx="1264714" cy="311371"/>
          </a:xfrm>
          <a:prstGeom prst="homePlate">
            <a:avLst/>
          </a:prstGeom>
          <a:solidFill>
            <a:schemeClr val="accent1"/>
          </a:solidFill>
          <a:ln w="6350" cap="flat" cmpd="sng" algn="ctr">
            <a:solidFill>
              <a:schemeClr val="bg1"/>
            </a:solidFill>
            <a:prstDash val="solid"/>
            <a:miter lim="800000"/>
          </a:ln>
          <a:effectLst/>
        </p:spPr>
        <p:txBody>
          <a:bodyPr rtlCol="0" anchor="ctr">
            <a:normAutofit fontScale="70000" lnSpcReduction="20000"/>
          </a:bodyPr>
          <a:lstStyle/>
          <a:p>
            <a:pPr marL="0" marR="0" lvl="0" indent="0" algn="l" defTabSz="914400" rtl="0" eaLnBrk="1" fontAlgn="t" latinLnBrk="0" hangingPunct="1">
              <a:lnSpc>
                <a:spcPct val="12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Sans Display Semibold"/>
                <a:ea typeface="+mn-ea"/>
                <a:cs typeface="+mn-cs"/>
              </a:rPr>
              <a:t>How to: Use Copilot</a:t>
            </a:r>
          </a:p>
        </p:txBody>
      </p:sp>
      <p:sp>
        <p:nvSpPr>
          <p:cNvPr id="10" name="Arrow: Pentagon 9">
            <a:extLst>
              <a:ext uri="{FF2B5EF4-FFF2-40B4-BE49-F238E27FC236}">
                <a16:creationId xmlns:a16="http://schemas.microsoft.com/office/drawing/2014/main" id="{2F49914B-C52D-F7EE-984D-DD2A6B2CB5A2}"/>
              </a:ext>
              <a:ext uri="{C183D7F6-B498-43B3-948B-1728B52AA6E4}">
                <adec:decorative xmlns:adec="http://schemas.microsoft.com/office/drawing/2017/decorative" val="1"/>
              </a:ext>
            </a:extLst>
          </p:cNvPr>
          <p:cNvSpPr/>
          <p:nvPr/>
        </p:nvSpPr>
        <p:spPr>
          <a:xfrm>
            <a:off x="8867960" y="4696926"/>
            <a:ext cx="2789053" cy="318520"/>
          </a:xfrm>
          <a:prstGeom prst="homePlate">
            <a:avLst/>
          </a:prstGeom>
          <a:solidFill>
            <a:schemeClr val="accent1"/>
          </a:solidFill>
          <a:ln w="6350" cap="flat" cmpd="sng" algn="ctr">
            <a:solidFill>
              <a:schemeClr val="bg1"/>
            </a:solidFill>
            <a:prstDash val="solid"/>
            <a:miter lim="800000"/>
          </a:ln>
          <a:effectLst/>
        </p:spPr>
        <p:txBody>
          <a:bodyPr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Segoe Sans Display Semibold"/>
                <a:ea typeface="+mn-ea"/>
                <a:cs typeface="+mn-cs"/>
              </a:rPr>
              <a:t>Share success stories and testimonials </a:t>
            </a:r>
          </a:p>
        </p:txBody>
      </p:sp>
      <p:sp>
        <p:nvSpPr>
          <p:cNvPr id="12" name="Arrow: Pentagon 11">
            <a:extLst>
              <a:ext uri="{FF2B5EF4-FFF2-40B4-BE49-F238E27FC236}">
                <a16:creationId xmlns:a16="http://schemas.microsoft.com/office/drawing/2014/main" id="{01D5199C-92AC-47E2-5FE7-F477F5D86DE1}"/>
              </a:ext>
              <a:ext uri="{C183D7F6-B498-43B3-948B-1728B52AA6E4}">
                <adec:decorative xmlns:adec="http://schemas.microsoft.com/office/drawing/2017/decorative" val="1"/>
              </a:ext>
            </a:extLst>
          </p:cNvPr>
          <p:cNvSpPr/>
          <p:nvPr/>
        </p:nvSpPr>
        <p:spPr>
          <a:xfrm>
            <a:off x="3196815" y="5731602"/>
            <a:ext cx="1356500" cy="317338"/>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Champion Welcome Post </a:t>
            </a:r>
            <a:r>
              <a:rPr kumimoji="0" lang="en-US" sz="800" b="0" i="0" u="none" strike="noStrike" kern="0" cap="none" spc="0" normalizeH="0" baseline="0" noProof="0">
                <a:ln>
                  <a:noFill/>
                </a:ln>
                <a:solidFill>
                  <a:srgbClr val="FFFFFF"/>
                </a:solidFill>
                <a:effectLst/>
                <a:uLnTx/>
                <a:uFillTx/>
                <a:latin typeface="Segoe Sans Display Semibold"/>
                <a:ea typeface="+mn-ea"/>
                <a:cs typeface="+mn-cs"/>
              </a:rPr>
              <a:t>📣</a:t>
            </a:r>
            <a:endParaRPr kumimoji="0" lang="en-US" sz="800" b="1"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27" name="Arrow: Pentagon 26">
            <a:extLst>
              <a:ext uri="{FF2B5EF4-FFF2-40B4-BE49-F238E27FC236}">
                <a16:creationId xmlns:a16="http://schemas.microsoft.com/office/drawing/2014/main" id="{5088CFB2-05EE-9816-CB2E-1B79E63F3621}"/>
              </a:ext>
              <a:ext uri="{C183D7F6-B498-43B3-948B-1728B52AA6E4}">
                <adec:decorative xmlns:adec="http://schemas.microsoft.com/office/drawing/2017/decorative" val="1"/>
              </a:ext>
            </a:extLst>
          </p:cNvPr>
          <p:cNvSpPr/>
          <p:nvPr/>
        </p:nvSpPr>
        <p:spPr>
          <a:xfrm>
            <a:off x="7500954" y="3469578"/>
            <a:ext cx="1356501" cy="311371"/>
          </a:xfrm>
          <a:prstGeom prst="homePlate">
            <a:avLst/>
          </a:prstGeom>
          <a:solidFill>
            <a:schemeClr val="accent1"/>
          </a:solidFill>
          <a:ln w="6350" cap="flat" cmpd="sng" algn="ctr">
            <a:solidFill>
              <a:schemeClr val="bg1"/>
            </a:solidFill>
            <a:prstDash val="solid"/>
            <a:miter lim="800000"/>
          </a:ln>
          <a:effectLst/>
        </p:spPr>
        <p:txBody>
          <a:bodyPr rtlCol="0" anchor="ctr">
            <a:normAutofit fontScale="77500" lnSpcReduction="20000"/>
          </a:bodyPr>
          <a:lstStyle/>
          <a:p>
            <a:pPr marL="0" marR="0" lvl="0" indent="0" algn="l" defTabSz="914400" rtl="0" eaLnBrk="1" fontAlgn="t" latinLnBrk="0" hangingPunct="1">
              <a:lnSpc>
                <a:spcPct val="12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Sans Display Semibold"/>
                <a:ea typeface="+mn-ea"/>
                <a:cs typeface="+mn-cs"/>
              </a:rPr>
              <a:t>How to: Quick Bites</a:t>
            </a:r>
          </a:p>
        </p:txBody>
      </p:sp>
      <p:sp>
        <p:nvSpPr>
          <p:cNvPr id="48" name="Arrow: Pentagon 47">
            <a:extLst>
              <a:ext uri="{FF2B5EF4-FFF2-40B4-BE49-F238E27FC236}">
                <a16:creationId xmlns:a16="http://schemas.microsoft.com/office/drawing/2014/main" id="{524E2547-FCB9-9A9E-D943-96C15965AD6E}"/>
              </a:ext>
              <a:ext uri="{C183D7F6-B498-43B3-948B-1728B52AA6E4}">
                <adec:decorative xmlns:adec="http://schemas.microsoft.com/office/drawing/2017/decorative" val="1"/>
              </a:ext>
            </a:extLst>
          </p:cNvPr>
          <p:cNvSpPr/>
          <p:nvPr/>
        </p:nvSpPr>
        <p:spPr>
          <a:xfrm>
            <a:off x="6242050" y="5593966"/>
            <a:ext cx="2501944" cy="492801"/>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Challenges to encourage use</a:t>
            </a:r>
          </a:p>
          <a:p>
            <a:pPr marL="166688" marR="0" lvl="0" indent="-101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Segoe Sans Display"/>
                <a:ea typeface="+mn-ea"/>
                <a:cs typeface="+mn-cs"/>
              </a:rPr>
              <a:t>Themed by behavior (Summarize, plan, draft, ideate)</a:t>
            </a:r>
          </a:p>
        </p:txBody>
      </p:sp>
      <p:sp>
        <p:nvSpPr>
          <p:cNvPr id="51" name="Arrow: Pentagon 50">
            <a:extLst>
              <a:ext uri="{FF2B5EF4-FFF2-40B4-BE49-F238E27FC236}">
                <a16:creationId xmlns:a16="http://schemas.microsoft.com/office/drawing/2014/main" id="{485FDFA6-0366-7AE8-7CB7-9F070ACE0AD7}"/>
              </a:ext>
              <a:ext uri="{C183D7F6-B498-43B3-948B-1728B52AA6E4}">
                <adec:decorative xmlns:adec="http://schemas.microsoft.com/office/drawing/2017/decorative" val="1"/>
              </a:ext>
            </a:extLst>
          </p:cNvPr>
          <p:cNvSpPr/>
          <p:nvPr/>
        </p:nvSpPr>
        <p:spPr>
          <a:xfrm>
            <a:off x="6242048" y="4598714"/>
            <a:ext cx="2501945" cy="492801"/>
          </a:xfrm>
          <a:prstGeom prst="homePlate">
            <a:avLst/>
          </a:prstGeom>
          <a:solidFill>
            <a:schemeClr val="accent1"/>
          </a:solidFill>
          <a:ln w="6350" cap="flat" cmpd="sng" algn="ctr">
            <a:solidFill>
              <a:schemeClr val="bg1">
                <a:lumMod val="95000"/>
              </a:schemeClr>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Agent Use cases</a:t>
            </a:r>
          </a:p>
          <a:p>
            <a:pPr marL="166688" marR="0" lvl="0" indent="-101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Segoe Sans Display"/>
                <a:ea typeface="+mn-ea"/>
                <a:cs typeface="+mn-cs"/>
              </a:rPr>
              <a:t>Introducing 1P agents, identifying use cases for custom agents</a:t>
            </a:r>
          </a:p>
        </p:txBody>
      </p:sp>
      <p:sp>
        <p:nvSpPr>
          <p:cNvPr id="61" name="Arrow: Pentagon 60">
            <a:extLst>
              <a:ext uri="{FF2B5EF4-FFF2-40B4-BE49-F238E27FC236}">
                <a16:creationId xmlns:a16="http://schemas.microsoft.com/office/drawing/2014/main" id="{86AA0244-76CB-E8EE-1B80-02858F90363B}"/>
              </a:ext>
              <a:ext uri="{C183D7F6-B498-43B3-948B-1728B52AA6E4}">
                <adec:decorative xmlns:adec="http://schemas.microsoft.com/office/drawing/2017/decorative" val="1"/>
              </a:ext>
            </a:extLst>
          </p:cNvPr>
          <p:cNvSpPr/>
          <p:nvPr/>
        </p:nvSpPr>
        <p:spPr>
          <a:xfrm>
            <a:off x="9390317" y="3248005"/>
            <a:ext cx="2266696" cy="408598"/>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Challenges to encourage use</a:t>
            </a:r>
          </a:p>
          <a:p>
            <a:pPr marL="166688" marR="0" lvl="0" indent="-101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a:ln>
                  <a:noFill/>
                </a:ln>
                <a:solidFill>
                  <a:srgbClr val="FFFFFF"/>
                </a:solidFill>
                <a:effectLst/>
                <a:uLnTx/>
                <a:uFillTx/>
                <a:latin typeface="Segoe Sans Display"/>
                <a:ea typeface="+mn-ea"/>
                <a:cs typeface="+mn-cs"/>
              </a:rPr>
              <a:t>Themed by roles (HR, Marketing, etc.)</a:t>
            </a:r>
          </a:p>
        </p:txBody>
      </p:sp>
      <p:sp>
        <p:nvSpPr>
          <p:cNvPr id="8" name="Arrow: Pentagon 7">
            <a:extLst>
              <a:ext uri="{FF2B5EF4-FFF2-40B4-BE49-F238E27FC236}">
                <a16:creationId xmlns:a16="http://schemas.microsoft.com/office/drawing/2014/main" id="{35028364-DE5D-D004-612D-AAEEA90CCB09}"/>
              </a:ext>
              <a:ext uri="{C183D7F6-B498-43B3-948B-1728B52AA6E4}">
                <adec:decorative xmlns:adec="http://schemas.microsoft.com/office/drawing/2017/decorative" val="1"/>
              </a:ext>
            </a:extLst>
          </p:cNvPr>
          <p:cNvSpPr/>
          <p:nvPr/>
        </p:nvSpPr>
        <p:spPr>
          <a:xfrm>
            <a:off x="1706568" y="3703913"/>
            <a:ext cx="1414457" cy="524933"/>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Coming soon announcement (leadership communication) </a:t>
            </a:r>
            <a:r>
              <a:rPr kumimoji="0" lang="en-US" sz="800" b="0" i="0" u="none" strike="noStrike" kern="0" cap="none" spc="0" normalizeH="0" baseline="0" noProof="0">
                <a:ln>
                  <a:noFill/>
                </a:ln>
                <a:solidFill>
                  <a:srgbClr val="FFFFFF"/>
                </a:solidFill>
                <a:effectLst/>
                <a:uLnTx/>
                <a:uFillTx/>
                <a:latin typeface="Segoe Sans Display Semibold"/>
                <a:ea typeface="+mn-ea"/>
                <a:cs typeface="+mn-cs"/>
              </a:rPr>
              <a:t>🚀</a:t>
            </a:r>
          </a:p>
        </p:txBody>
      </p:sp>
      <p:sp>
        <p:nvSpPr>
          <p:cNvPr id="7" name="Arrow: Pentagon 6">
            <a:extLst>
              <a:ext uri="{FF2B5EF4-FFF2-40B4-BE49-F238E27FC236}">
                <a16:creationId xmlns:a16="http://schemas.microsoft.com/office/drawing/2014/main" id="{05B172D9-B32C-7623-52C3-9AA1B4810A96}"/>
              </a:ext>
              <a:ext uri="{C183D7F6-B498-43B3-948B-1728B52AA6E4}">
                <adec:decorative xmlns:adec="http://schemas.microsoft.com/office/drawing/2017/decorative" val="1"/>
              </a:ext>
            </a:extLst>
          </p:cNvPr>
          <p:cNvSpPr/>
          <p:nvPr/>
        </p:nvSpPr>
        <p:spPr>
          <a:xfrm>
            <a:off x="3178202" y="5132409"/>
            <a:ext cx="1356500" cy="317338"/>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Launch-Day Announcement 🚀</a:t>
            </a:r>
          </a:p>
        </p:txBody>
      </p:sp>
      <p:sp>
        <p:nvSpPr>
          <p:cNvPr id="25" name="Arrow: Pentagon 24">
            <a:extLst>
              <a:ext uri="{FF2B5EF4-FFF2-40B4-BE49-F238E27FC236}">
                <a16:creationId xmlns:a16="http://schemas.microsoft.com/office/drawing/2014/main" id="{44BFA11E-D328-0432-29DE-613067CC1C0C}"/>
              </a:ext>
              <a:ext uri="{C183D7F6-B498-43B3-948B-1728B52AA6E4}">
                <adec:decorative xmlns:adec="http://schemas.microsoft.com/office/drawing/2017/decorative" val="1"/>
              </a:ext>
            </a:extLst>
          </p:cNvPr>
          <p:cNvSpPr/>
          <p:nvPr/>
        </p:nvSpPr>
        <p:spPr>
          <a:xfrm>
            <a:off x="3321989" y="4463733"/>
            <a:ext cx="1249574" cy="239512"/>
          </a:xfrm>
          <a:prstGeom prst="homePlate">
            <a:avLst/>
          </a:prstGeom>
          <a:solidFill>
            <a:schemeClr val="accent1"/>
          </a:solidFill>
          <a:ln w="6350" cap="flat" cmpd="sng" algn="ctr">
            <a:solidFill>
              <a:schemeClr val="bg1"/>
            </a:solidFill>
            <a:prstDash val="solid"/>
            <a:miter lim="800000"/>
          </a:ln>
          <a:effectLst/>
        </p:spPr>
        <p:txBody>
          <a:bodyPr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Segoe Sans Display Semibold"/>
                <a:ea typeface="+mn-ea"/>
                <a:cs typeface="+mn-cs"/>
              </a:rPr>
              <a:t>Ask me Anything</a:t>
            </a:r>
            <a:endParaRPr kumimoji="0" lang="en-US" sz="18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28" name="Arrow: Pentagon 27">
            <a:extLst>
              <a:ext uri="{FF2B5EF4-FFF2-40B4-BE49-F238E27FC236}">
                <a16:creationId xmlns:a16="http://schemas.microsoft.com/office/drawing/2014/main" id="{1892BF98-D9A2-729C-CB4F-A761ECA47529}"/>
              </a:ext>
              <a:ext uri="{C183D7F6-B498-43B3-948B-1728B52AA6E4}">
                <adec:decorative xmlns:adec="http://schemas.microsoft.com/office/drawing/2017/decorative" val="1"/>
              </a:ext>
            </a:extLst>
          </p:cNvPr>
          <p:cNvSpPr/>
          <p:nvPr/>
        </p:nvSpPr>
        <p:spPr>
          <a:xfrm>
            <a:off x="4674288" y="5651183"/>
            <a:ext cx="1249574" cy="239512"/>
          </a:xfrm>
          <a:prstGeom prst="homePlate">
            <a:avLst/>
          </a:prstGeom>
          <a:solidFill>
            <a:schemeClr val="accent1"/>
          </a:solidFill>
          <a:ln w="6350" cap="flat" cmpd="sng" algn="ctr">
            <a:solidFill>
              <a:schemeClr val="bg1"/>
            </a:solidFill>
            <a:prstDash val="solid"/>
            <a:miter lim="800000"/>
          </a:ln>
          <a:effectLst/>
        </p:spPr>
        <p:txBody>
          <a:bodyPr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Segoe Sans Display Semibold"/>
                <a:ea typeface="+mn-ea"/>
                <a:cs typeface="+mn-cs"/>
              </a:rPr>
              <a:t>Ask me Anything</a:t>
            </a:r>
            <a:endParaRPr kumimoji="0" lang="en-US" sz="18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29" name="Arrow: Pentagon 28">
            <a:extLst>
              <a:ext uri="{FF2B5EF4-FFF2-40B4-BE49-F238E27FC236}">
                <a16:creationId xmlns:a16="http://schemas.microsoft.com/office/drawing/2014/main" id="{C030ED22-2C1F-A3DD-0E13-19EA8B6E6A4D}"/>
              </a:ext>
              <a:ext uri="{C183D7F6-B498-43B3-948B-1728B52AA6E4}">
                <adec:decorative xmlns:adec="http://schemas.microsoft.com/office/drawing/2017/decorative" val="1"/>
              </a:ext>
            </a:extLst>
          </p:cNvPr>
          <p:cNvSpPr/>
          <p:nvPr/>
        </p:nvSpPr>
        <p:spPr>
          <a:xfrm>
            <a:off x="8995811" y="5372362"/>
            <a:ext cx="1249574" cy="239512"/>
          </a:xfrm>
          <a:prstGeom prst="homePlate">
            <a:avLst/>
          </a:prstGeom>
          <a:solidFill>
            <a:schemeClr val="accent1"/>
          </a:solidFill>
          <a:ln w="6350" cap="flat" cmpd="sng" algn="ctr">
            <a:solidFill>
              <a:schemeClr val="bg1"/>
            </a:solidFill>
            <a:prstDash val="solid"/>
            <a:miter lim="800000"/>
          </a:ln>
          <a:effectLst/>
        </p:spPr>
        <p:txBody>
          <a:bodyPr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Segoe Sans Display Semibold"/>
                <a:ea typeface="+mn-ea"/>
                <a:cs typeface="+mn-cs"/>
              </a:rPr>
              <a:t>Ask me Anything</a:t>
            </a:r>
            <a:endParaRPr kumimoji="0" lang="en-US" sz="18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31" name="Arrow: Pentagon 30">
            <a:extLst>
              <a:ext uri="{FF2B5EF4-FFF2-40B4-BE49-F238E27FC236}">
                <a16:creationId xmlns:a16="http://schemas.microsoft.com/office/drawing/2014/main" id="{AE51E99F-E49A-0BDB-78AD-112628CCBEF7}"/>
              </a:ext>
              <a:ext uri="{C183D7F6-B498-43B3-948B-1728B52AA6E4}">
                <adec:decorative xmlns:adec="http://schemas.microsoft.com/office/drawing/2017/decorative" val="1"/>
              </a:ext>
            </a:extLst>
          </p:cNvPr>
          <p:cNvSpPr/>
          <p:nvPr/>
        </p:nvSpPr>
        <p:spPr>
          <a:xfrm>
            <a:off x="3377984" y="3662619"/>
            <a:ext cx="1207649" cy="357756"/>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Security announcement (Safe AI)</a:t>
            </a:r>
            <a:endParaRPr kumimoji="0" lang="en-US" sz="8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32" name="Arrow: Pentagon 31">
            <a:extLst>
              <a:ext uri="{FF2B5EF4-FFF2-40B4-BE49-F238E27FC236}">
                <a16:creationId xmlns:a16="http://schemas.microsoft.com/office/drawing/2014/main" id="{6974BCE0-2B1B-C651-66E4-E2CF9A4EBC7D}"/>
              </a:ext>
              <a:ext uri="{C183D7F6-B498-43B3-948B-1728B52AA6E4}">
                <adec:decorative xmlns:adec="http://schemas.microsoft.com/office/drawing/2017/decorative" val="1"/>
              </a:ext>
            </a:extLst>
          </p:cNvPr>
          <p:cNvSpPr/>
          <p:nvPr/>
        </p:nvSpPr>
        <p:spPr>
          <a:xfrm>
            <a:off x="6132087" y="4238551"/>
            <a:ext cx="2599012" cy="318520"/>
          </a:xfrm>
          <a:prstGeom prst="homePlate">
            <a:avLst/>
          </a:prstGeom>
          <a:solidFill>
            <a:schemeClr val="accent1"/>
          </a:solidFill>
          <a:ln w="6350" cap="flat" cmpd="sng" algn="ctr">
            <a:solidFill>
              <a:schemeClr val="bg1"/>
            </a:solidFill>
            <a:prstDash val="solid"/>
            <a:miter lim="800000"/>
          </a:ln>
          <a:effectLst/>
        </p:spPr>
        <p:txBody>
          <a:bodyPr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Segoe Sans Display Semibold"/>
                <a:ea typeface="+mn-ea"/>
                <a:cs typeface="+mn-cs"/>
              </a:rPr>
              <a:t>Share success stories and testimonials </a:t>
            </a:r>
          </a:p>
        </p:txBody>
      </p:sp>
      <p:sp>
        <p:nvSpPr>
          <p:cNvPr id="20" name="Arrow: Pentagon 19">
            <a:extLst>
              <a:ext uri="{FF2B5EF4-FFF2-40B4-BE49-F238E27FC236}">
                <a16:creationId xmlns:a16="http://schemas.microsoft.com/office/drawing/2014/main" id="{3378A7FA-FAA4-DDAD-4712-1308B5ED77AE}"/>
              </a:ext>
              <a:ext uri="{C183D7F6-B498-43B3-948B-1728B52AA6E4}">
                <adec:decorative xmlns:adec="http://schemas.microsoft.com/office/drawing/2017/decorative" val="1"/>
              </a:ext>
            </a:extLst>
          </p:cNvPr>
          <p:cNvSpPr/>
          <p:nvPr/>
        </p:nvSpPr>
        <p:spPr>
          <a:xfrm>
            <a:off x="3121025" y="3057687"/>
            <a:ext cx="1356501" cy="311371"/>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Segoe Sans Display Semibold"/>
                <a:ea typeface="+mn-ea"/>
                <a:cs typeface="+mn-cs"/>
              </a:rPr>
              <a:t>How to: Write effective prompts</a:t>
            </a:r>
          </a:p>
        </p:txBody>
      </p:sp>
      <p:sp>
        <p:nvSpPr>
          <p:cNvPr id="6" name="Arrow: Pentagon 5">
            <a:extLst>
              <a:ext uri="{FF2B5EF4-FFF2-40B4-BE49-F238E27FC236}">
                <a16:creationId xmlns:a16="http://schemas.microsoft.com/office/drawing/2014/main" id="{23AD0B6A-CFA2-C3D5-2F37-B5F05EA9F0FC}"/>
              </a:ext>
              <a:ext uri="{C183D7F6-B498-43B3-948B-1728B52AA6E4}">
                <adec:decorative xmlns:adec="http://schemas.microsoft.com/office/drawing/2017/decorative" val="1"/>
              </a:ext>
            </a:extLst>
          </p:cNvPr>
          <p:cNvSpPr/>
          <p:nvPr/>
        </p:nvSpPr>
        <p:spPr>
          <a:xfrm>
            <a:off x="4626152" y="3233152"/>
            <a:ext cx="1356501" cy="311371"/>
          </a:xfrm>
          <a:prstGeom prst="homePlate">
            <a:avLst/>
          </a:prstGeom>
          <a:solidFill>
            <a:schemeClr val="accent1"/>
          </a:solidFill>
          <a:ln w="6350" cap="flat" cmpd="sng" algn="ctr">
            <a:solidFill>
              <a:schemeClr val="bg1"/>
            </a:solidFill>
            <a:prstDash val="solid"/>
            <a:miter lim="800000"/>
          </a:ln>
          <a:effectLst/>
        </p:spPr>
        <p:txBody>
          <a:bodyPr rtlCol="0" anchor="ctr">
            <a:normAutofit fontScale="77500" lnSpcReduction="20000"/>
          </a:bodyPr>
          <a:lstStyle/>
          <a:p>
            <a:pPr marL="0" marR="0" lvl="0" indent="0" algn="l" defTabSz="914400" rtl="0" eaLnBrk="1" fontAlgn="t" latinLnBrk="0" hangingPunct="1">
              <a:lnSpc>
                <a:spcPct val="12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Sans Display Semibold"/>
                <a:ea typeface="+mn-ea"/>
                <a:cs typeface="+mn-cs"/>
              </a:rPr>
              <a:t>How to: Use Copilot</a:t>
            </a:r>
          </a:p>
        </p:txBody>
      </p:sp>
      <p:grpSp>
        <p:nvGrpSpPr>
          <p:cNvPr id="4" name="Group 3">
            <a:extLst>
              <a:ext uri="{FF2B5EF4-FFF2-40B4-BE49-F238E27FC236}">
                <a16:creationId xmlns:a16="http://schemas.microsoft.com/office/drawing/2014/main" id="{F630705E-3D14-E5B9-E5A9-937F15761135}"/>
              </a:ext>
              <a:ext uri="{C183D7F6-B498-43B3-948B-1728B52AA6E4}">
                <adec:decorative xmlns:adec="http://schemas.microsoft.com/office/drawing/2017/decorative" val="1"/>
              </a:ext>
            </a:extLst>
          </p:cNvPr>
          <p:cNvGrpSpPr/>
          <p:nvPr/>
        </p:nvGrpSpPr>
        <p:grpSpPr>
          <a:xfrm>
            <a:off x="11084050" y="5650877"/>
            <a:ext cx="1107950" cy="1207123"/>
            <a:chOff x="11109474" y="5647882"/>
            <a:chExt cx="1107950" cy="1207123"/>
          </a:xfrm>
        </p:grpSpPr>
        <p:sp>
          <p:nvSpPr>
            <p:cNvPr id="33" name="Diagonal Stripe 32">
              <a:extLst>
                <a:ext uri="{FF2B5EF4-FFF2-40B4-BE49-F238E27FC236}">
                  <a16:creationId xmlns:a16="http://schemas.microsoft.com/office/drawing/2014/main" id="{1DC18B70-3736-7A0B-2ED1-53058DAEA70F}"/>
                </a:ext>
              </a:extLst>
            </p:cNvPr>
            <p:cNvSpPr/>
            <p:nvPr/>
          </p:nvSpPr>
          <p:spPr bwMode="auto">
            <a:xfrm rot="10800000">
              <a:off x="11109474" y="5647882"/>
              <a:ext cx="1107950" cy="1207123"/>
            </a:xfrm>
            <a:prstGeom prst="diagStripe">
              <a:avLst/>
            </a:prstGeom>
            <a:solidFill>
              <a:srgbClr val="FFC000"/>
            </a:solidFill>
            <a:ln w="10795" cap="flat" cmpd="sng" algn="ctr">
              <a:noFill/>
              <a:prstDash val="soli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de-AT" sz="204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endParaRPr>
            </a:p>
          </p:txBody>
        </p:sp>
        <p:sp>
          <p:nvSpPr>
            <p:cNvPr id="35" name="TextBox 34" descr="Banner that says &quot;Hidden&quot;">
              <a:extLst>
                <a:ext uri="{FF2B5EF4-FFF2-40B4-BE49-F238E27FC236}">
                  <a16:creationId xmlns:a16="http://schemas.microsoft.com/office/drawing/2014/main" id="{F137EF3E-AA6A-938A-8546-650F8D281909}"/>
                </a:ext>
              </a:extLst>
            </p:cNvPr>
            <p:cNvSpPr txBox="1"/>
            <p:nvPr/>
          </p:nvSpPr>
          <p:spPr>
            <a:xfrm rot="13395609">
              <a:off x="11660097" y="6142587"/>
              <a:ext cx="215444" cy="558807"/>
            </a:xfrm>
            <a:prstGeom prst="rect">
              <a:avLst/>
            </a:prstGeom>
            <a:noFill/>
          </p:spPr>
          <p:txBody>
            <a:bodyPr vert="vert" wrap="none" lIns="0" tIns="0" rIns="0" bIns="0" rtlCol="0">
              <a:spAutoFit/>
            </a:bodyPr>
            <a:lstStyle/>
            <a:p>
              <a:pPr marL="0" marR="0" lvl="0" indent="0" algn="ctr" defTabSz="951066"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30" normalizeH="0" baseline="0" noProof="0">
                  <a:ln>
                    <a:noFill/>
                  </a:ln>
                  <a:solidFill>
                    <a:srgbClr val="091F2C"/>
                  </a:solidFill>
                  <a:effectLst/>
                  <a:uLnTx/>
                  <a:uFillTx/>
                  <a:latin typeface="Segoe Sans Display"/>
                  <a:ea typeface="+mn-ea"/>
                  <a:cs typeface="+mn-cs"/>
                </a:rPr>
                <a:t>Sample</a:t>
              </a:r>
            </a:p>
          </p:txBody>
        </p:sp>
      </p:grpSp>
      <p:sp>
        <p:nvSpPr>
          <p:cNvPr id="19" name="Arrow: Pentagon 18">
            <a:extLst>
              <a:ext uri="{FF2B5EF4-FFF2-40B4-BE49-F238E27FC236}">
                <a16:creationId xmlns:a16="http://schemas.microsoft.com/office/drawing/2014/main" id="{696E1130-BD8B-B67E-C7C2-DCEADE3954EE}"/>
              </a:ext>
              <a:ext uri="{C183D7F6-B498-43B3-948B-1728B52AA6E4}">
                <adec:decorative xmlns:adec="http://schemas.microsoft.com/office/drawing/2017/decorative" val="1"/>
              </a:ext>
            </a:extLst>
          </p:cNvPr>
          <p:cNvSpPr/>
          <p:nvPr/>
        </p:nvSpPr>
        <p:spPr>
          <a:xfrm>
            <a:off x="1636060" y="4414764"/>
            <a:ext cx="1560755" cy="339715"/>
          </a:xfrm>
          <a:prstGeom prst="homePlate">
            <a:avLst/>
          </a:prstGeom>
          <a:solidFill>
            <a:schemeClr val="accent1"/>
          </a:solidFill>
          <a:ln w="6350" cap="flat" cmpd="sng" algn="ctr">
            <a:solidFill>
              <a:schemeClr val="bg1"/>
            </a:solidFill>
            <a:prstDash val="solid"/>
            <a:miter lim="800000"/>
          </a:ln>
          <a:effectLst/>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Segoe Sans Display Semibold"/>
                <a:ea typeface="+mn-ea"/>
                <a:cs typeface="+mn-cs"/>
              </a:rPr>
              <a:t>One week until launch: What to expect 🔍</a:t>
            </a:r>
          </a:p>
        </p:txBody>
      </p:sp>
      <p:sp>
        <p:nvSpPr>
          <p:cNvPr id="3" name="Title 2">
            <a:extLst>
              <a:ext uri="{FF2B5EF4-FFF2-40B4-BE49-F238E27FC236}">
                <a16:creationId xmlns:a16="http://schemas.microsoft.com/office/drawing/2014/main" id="{B36CBD00-FF71-001C-2C41-8391844E70F0}"/>
              </a:ext>
            </a:extLst>
          </p:cNvPr>
          <p:cNvSpPr>
            <a:spLocks noGrp="1"/>
          </p:cNvSpPr>
          <p:nvPr>
            <p:ph type="title"/>
          </p:nvPr>
        </p:nvSpPr>
        <p:spPr>
          <a:xfrm>
            <a:off x="588263" y="457200"/>
            <a:ext cx="11018520" cy="553998"/>
          </a:xfrm>
        </p:spPr>
        <p:txBody>
          <a:bodyPr/>
          <a:lstStyle/>
          <a:p>
            <a:r>
              <a:rPr lang="en-US"/>
              <a:t>Communications activities timeline</a:t>
            </a:r>
            <a:endParaRPr lang="en-IN"/>
          </a:p>
        </p:txBody>
      </p:sp>
      <p:sp>
        <p:nvSpPr>
          <p:cNvPr id="17" name="Rectangle 16" descr="Communications activities timeline showing Plan, Implement, Adopt, and Manage/Improve phases, highlighting key launch, engagement, and sustainment communications such as announcements, how‑to guides, challenges, success stories, and ongoing value messaging">
            <a:extLst>
              <a:ext uri="{FF2B5EF4-FFF2-40B4-BE49-F238E27FC236}">
                <a16:creationId xmlns:a16="http://schemas.microsoft.com/office/drawing/2014/main" id="{FE19D35F-CE6C-DF52-4E84-8732A675FB1F}"/>
              </a:ext>
            </a:extLst>
          </p:cNvPr>
          <p:cNvSpPr/>
          <p:nvPr/>
        </p:nvSpPr>
        <p:spPr bwMode="auto">
          <a:xfrm>
            <a:off x="616743" y="1099886"/>
            <a:ext cx="57377" cy="573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8633564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22316-0914-DB60-8652-AD7C099FF730}"/>
            </a:ext>
          </a:extLst>
        </p:cNvPr>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2EEAD212-B4CE-167E-543D-8A1E233FAC4D}"/>
              </a:ext>
              <a:ext uri="{C183D7F6-B498-43B3-948B-1728B52AA6E4}">
                <adec:decorative xmlns:adec="http://schemas.microsoft.com/office/drawing/2017/decorative" val="1"/>
              </a:ext>
            </a:extLst>
          </p:cNvPr>
          <p:cNvSpPr/>
          <p:nvPr/>
        </p:nvSpPr>
        <p:spPr bwMode="auto">
          <a:xfrm>
            <a:off x="1504951" y="595422"/>
            <a:ext cx="10369548" cy="328503"/>
          </a:xfrm>
          <a:prstGeom prst="round2SameRect">
            <a:avLst/>
          </a:prstGeom>
          <a:gradFill flip="none" rotWithShape="1">
            <a:gsLst>
              <a:gs pos="0">
                <a:srgbClr val="8661C5"/>
              </a:gs>
              <a:gs pos="100000">
                <a:srgbClr val="0078D4"/>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mn-ea"/>
              <a:cs typeface="Segoe UI" pitchFamily="34" charset="0"/>
            </a:endParaRPr>
          </a:p>
        </p:txBody>
      </p:sp>
      <p:sp>
        <p:nvSpPr>
          <p:cNvPr id="11" name="Rectangle: Single Corner Rounded 10">
            <a:extLst>
              <a:ext uri="{FF2B5EF4-FFF2-40B4-BE49-F238E27FC236}">
                <a16:creationId xmlns:a16="http://schemas.microsoft.com/office/drawing/2014/main" id="{AE7D4EB1-DE8E-62E8-567D-11547AE931D6}"/>
              </a:ext>
              <a:ext uri="{C183D7F6-B498-43B3-948B-1728B52AA6E4}">
                <adec:decorative xmlns:adec="http://schemas.microsoft.com/office/drawing/2017/decorative" val="1"/>
              </a:ext>
            </a:extLst>
          </p:cNvPr>
          <p:cNvSpPr/>
          <p:nvPr/>
        </p:nvSpPr>
        <p:spPr bwMode="auto">
          <a:xfrm rot="5400000" flipV="1">
            <a:off x="-370284" y="3930254"/>
            <a:ext cx="2550320" cy="1200151"/>
          </a:xfrm>
          <a:prstGeom prst="round1Rect">
            <a:avLst>
              <a:gd name="adj" fmla="val 396"/>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0" name="Rectangle: Single Corner Rounded 9">
            <a:extLst>
              <a:ext uri="{FF2B5EF4-FFF2-40B4-BE49-F238E27FC236}">
                <a16:creationId xmlns:a16="http://schemas.microsoft.com/office/drawing/2014/main" id="{1EC93D44-5865-ADE0-CC41-E2C966A2522C}"/>
              </a:ext>
              <a:ext uri="{C183D7F6-B498-43B3-948B-1728B52AA6E4}">
                <adec:decorative xmlns:adec="http://schemas.microsoft.com/office/drawing/2017/decorative" val="1"/>
              </a:ext>
            </a:extLst>
          </p:cNvPr>
          <p:cNvSpPr/>
          <p:nvPr/>
        </p:nvSpPr>
        <p:spPr bwMode="auto">
          <a:xfrm rot="16200000">
            <a:off x="-265113" y="1493840"/>
            <a:ext cx="2333628" cy="1193797"/>
          </a:xfrm>
          <a:prstGeom prst="round1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3" name="Rectangle: Single Corner Rounded 12">
            <a:extLst>
              <a:ext uri="{FF2B5EF4-FFF2-40B4-BE49-F238E27FC236}">
                <a16:creationId xmlns:a16="http://schemas.microsoft.com/office/drawing/2014/main" id="{02BB36A6-EC7A-E9A6-4070-4BCC2C65C615}"/>
              </a:ext>
              <a:ext uri="{C183D7F6-B498-43B3-948B-1728B52AA6E4}">
                <adec:decorative xmlns:adec="http://schemas.microsoft.com/office/drawing/2017/decorative" val="1"/>
              </a:ext>
            </a:extLst>
          </p:cNvPr>
          <p:cNvSpPr/>
          <p:nvPr/>
        </p:nvSpPr>
        <p:spPr bwMode="auto">
          <a:xfrm rot="10800000">
            <a:off x="304800" y="5672506"/>
            <a:ext cx="1193799" cy="868664"/>
          </a:xfrm>
          <a:prstGeom prst="round1Rect">
            <a:avLst>
              <a:gd name="adj" fmla="val 17170"/>
            </a:avLst>
          </a:prstGeom>
          <a:solidFill>
            <a:schemeClr val="accent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4" name="Title 3">
            <a:extLst>
              <a:ext uri="{FF2B5EF4-FFF2-40B4-BE49-F238E27FC236}">
                <a16:creationId xmlns:a16="http://schemas.microsoft.com/office/drawing/2014/main" id="{A7342708-04D2-F653-1FC3-8F02021FD1F9}"/>
              </a:ext>
            </a:extLst>
          </p:cNvPr>
          <p:cNvSpPr>
            <a:spLocks noGrp="1"/>
          </p:cNvSpPr>
          <p:nvPr>
            <p:ph type="title"/>
          </p:nvPr>
        </p:nvSpPr>
        <p:spPr>
          <a:xfrm>
            <a:off x="588963" y="78910"/>
            <a:ext cx="11017250" cy="430887"/>
          </a:xfrm>
        </p:spPr>
        <p:txBody>
          <a:bodyPr/>
          <a:lstStyle/>
          <a:p>
            <a:r>
              <a:rPr lang="en-US" sz="2800"/>
              <a:t>Copilot skilling levers</a:t>
            </a:r>
            <a:endParaRPr lang="en-IN" sz="2800"/>
          </a:p>
        </p:txBody>
      </p:sp>
      <p:graphicFrame>
        <p:nvGraphicFramePr>
          <p:cNvPr id="3" name="Table 2">
            <a:extLst>
              <a:ext uri="{FF2B5EF4-FFF2-40B4-BE49-F238E27FC236}">
                <a16:creationId xmlns:a16="http://schemas.microsoft.com/office/drawing/2014/main" id="{1DB110FB-FE76-1874-AD8B-24F69879C744}"/>
              </a:ext>
              <a:ext uri="{C183D7F6-B498-43B3-948B-1728B52AA6E4}">
                <adec:decorative xmlns:adec="http://schemas.microsoft.com/office/drawing/2017/decorative" val="0"/>
              </a:ext>
            </a:extLst>
          </p:cNvPr>
          <p:cNvGraphicFramePr>
            <a:graphicFrameLocks noGrp="1"/>
          </p:cNvGraphicFramePr>
          <p:nvPr/>
        </p:nvGraphicFramePr>
        <p:xfrm>
          <a:off x="304801" y="587410"/>
          <a:ext cx="11569697" cy="5953760"/>
        </p:xfrm>
        <a:graphic>
          <a:graphicData uri="http://schemas.openxmlformats.org/drawingml/2006/table">
            <a:tbl>
              <a:tblPr firstRow="1" bandRow="1">
                <a:effectLst>
                  <a:outerShdw blurRad="280676" dist="38100" dir="2700000" algn="tl" rotWithShape="0">
                    <a:prstClr val="black">
                      <a:alpha val="10000"/>
                    </a:prstClr>
                  </a:outerShdw>
                </a:effectLst>
                <a:tableStyleId>{5C22544A-7EE6-4342-B048-85BDC9FD1C3A}</a:tableStyleId>
              </a:tblPr>
              <a:tblGrid>
                <a:gridCol w="296059">
                  <a:extLst>
                    <a:ext uri="{9D8B030D-6E8A-4147-A177-3AD203B41FA5}">
                      <a16:colId xmlns:a16="http://schemas.microsoft.com/office/drawing/2014/main" val="1837901570"/>
                    </a:ext>
                  </a:extLst>
                </a:gridCol>
                <a:gridCol w="901114">
                  <a:extLst>
                    <a:ext uri="{9D8B030D-6E8A-4147-A177-3AD203B41FA5}">
                      <a16:colId xmlns:a16="http://schemas.microsoft.com/office/drawing/2014/main" val="3501197684"/>
                    </a:ext>
                  </a:extLst>
                </a:gridCol>
                <a:gridCol w="2358826">
                  <a:extLst>
                    <a:ext uri="{9D8B030D-6E8A-4147-A177-3AD203B41FA5}">
                      <a16:colId xmlns:a16="http://schemas.microsoft.com/office/drawing/2014/main" val="3274316963"/>
                    </a:ext>
                  </a:extLst>
                </a:gridCol>
                <a:gridCol w="1092200">
                  <a:extLst>
                    <a:ext uri="{9D8B030D-6E8A-4147-A177-3AD203B41FA5}">
                      <a16:colId xmlns:a16="http://schemas.microsoft.com/office/drawing/2014/main" val="2979400887"/>
                    </a:ext>
                  </a:extLst>
                </a:gridCol>
                <a:gridCol w="1511646">
                  <a:extLst>
                    <a:ext uri="{9D8B030D-6E8A-4147-A177-3AD203B41FA5}">
                      <a16:colId xmlns:a16="http://schemas.microsoft.com/office/drawing/2014/main" val="1494398954"/>
                    </a:ext>
                  </a:extLst>
                </a:gridCol>
                <a:gridCol w="2001306">
                  <a:extLst>
                    <a:ext uri="{9D8B030D-6E8A-4147-A177-3AD203B41FA5}">
                      <a16:colId xmlns:a16="http://schemas.microsoft.com/office/drawing/2014/main" val="289328536"/>
                    </a:ext>
                  </a:extLst>
                </a:gridCol>
                <a:gridCol w="1389248">
                  <a:extLst>
                    <a:ext uri="{9D8B030D-6E8A-4147-A177-3AD203B41FA5}">
                      <a16:colId xmlns:a16="http://schemas.microsoft.com/office/drawing/2014/main" val="2831312811"/>
                    </a:ext>
                  </a:extLst>
                </a:gridCol>
                <a:gridCol w="2019298">
                  <a:extLst>
                    <a:ext uri="{9D8B030D-6E8A-4147-A177-3AD203B41FA5}">
                      <a16:colId xmlns:a16="http://schemas.microsoft.com/office/drawing/2014/main" val="3196074899"/>
                    </a:ext>
                  </a:extLst>
                </a:gridCol>
              </a:tblGrid>
              <a:tr h="210084">
                <a:tc>
                  <a:txBody>
                    <a:bodyPr/>
                    <a:lstStyle/>
                    <a:p>
                      <a:pPr lvl="0" algn="ctr">
                        <a:lnSpc>
                          <a:spcPts val="1200"/>
                        </a:lnSpc>
                        <a:buNone/>
                      </a:pPr>
                      <a:endParaRPr lang="en-US" sz="1200" b="0" i="0">
                        <a:solidFill>
                          <a:schemeClr val="tx1"/>
                        </a:solidFill>
                        <a:effectLst/>
                      </a:endParaRPr>
                    </a:p>
                  </a:txBody>
                  <a:tcPr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1200"/>
                        </a:lnSpc>
                        <a:buNone/>
                      </a:pPr>
                      <a:endParaRPr lang="en-US" sz="1200" b="0" i="0">
                        <a:solidFill>
                          <a:schemeClr val="tx1"/>
                        </a:solidFill>
                        <a:effectLst/>
                      </a:endParaRPr>
                    </a:p>
                  </a:txBody>
                  <a:tcPr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buNone/>
                      </a:pPr>
                      <a:r>
                        <a:rPr lang="en-US" sz="1000" b="0" i="0">
                          <a:solidFill>
                            <a:schemeClr val="bg1"/>
                          </a:solidFill>
                          <a:effectLst/>
                          <a:latin typeface="+mj-lt"/>
                        </a:rPr>
                        <a:t>Focus &amp; Objectives</a:t>
                      </a: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j-lt"/>
                          <a:ea typeface="+mn-ea"/>
                          <a:cs typeface="+mn-cs"/>
                        </a:rPr>
                        <a:t>Audience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buNone/>
                      </a:pPr>
                      <a:r>
                        <a:rPr lang="en-US" sz="1000" b="0" i="0">
                          <a:solidFill>
                            <a:schemeClr val="bg1"/>
                          </a:solidFill>
                          <a:effectLst/>
                          <a:latin typeface="+mj-lt"/>
                        </a:rPr>
                        <a:t>Format</a:t>
                      </a:r>
                      <a:endParaRPr lang="en-US" sz="1000">
                        <a:solidFill>
                          <a:schemeClr val="bg1"/>
                        </a:solidFill>
                        <a:latin typeface="+mj-lt"/>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buNone/>
                      </a:pPr>
                      <a:r>
                        <a:rPr lang="en-US" sz="1000">
                          <a:solidFill>
                            <a:schemeClr val="bg1"/>
                          </a:solidFill>
                          <a:latin typeface="+mj-lt"/>
                        </a:rPr>
                        <a:t>When to use it?</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buNone/>
                      </a:pPr>
                      <a:r>
                        <a:rPr lang="en-US" sz="1000">
                          <a:solidFill>
                            <a:schemeClr val="bg1"/>
                          </a:solidFill>
                          <a:latin typeface="+mj-lt"/>
                        </a:rPr>
                        <a:t>Who can leverage it?</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buNone/>
                      </a:pPr>
                      <a:r>
                        <a:rPr lang="en-US" sz="1000">
                          <a:solidFill>
                            <a:schemeClr val="bg1"/>
                          </a:solidFill>
                          <a:latin typeface="+mj-lt"/>
                        </a:rPr>
                        <a:t>Learn more</a:t>
                      </a: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950140"/>
                  </a:ext>
                </a:extLst>
              </a:tr>
              <a:tr h="458366">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chemeClr val="bg1"/>
                          </a:solidFill>
                          <a:effectLst/>
                          <a:uLnTx/>
                          <a:uFillTx/>
                          <a:latin typeface="+mj-lt"/>
                          <a:ea typeface="+mn-ea"/>
                          <a:cs typeface="Segoe UI" panose="020B0502040204020203" pitchFamily="34" charset="0"/>
                        </a:rPr>
                        <a:t>Self-Learning</a:t>
                      </a:r>
                    </a:p>
                  </a:txBody>
                  <a:tcPr marT="91440" marB="91440" vert="vert27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ct val="100000"/>
                        </a:lnSpc>
                        <a:spcBef>
                          <a:spcPts val="1000"/>
                        </a:spcBef>
                        <a:buFont typeface="Arial"/>
                        <a:buNone/>
                      </a:pPr>
                      <a:r>
                        <a:rPr lang="en-US" sz="1000" b="1" i="0" kern="1200">
                          <a:solidFill>
                            <a:schemeClr val="bg1"/>
                          </a:solidFill>
                          <a:effectLst/>
                          <a:latin typeface="+mj-lt"/>
                          <a:ea typeface="+mn-ea"/>
                          <a:cs typeface="Segoe UI Semibold"/>
                        </a:rPr>
                        <a:t>Microsoft Learn</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Self‑paced learning to build Copilot fundamentals and Chat skills ; curated learning hub for business users.</a:t>
                      </a: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spc="0">
                          <a:solidFill>
                            <a:schemeClr val="tx1"/>
                          </a:solidFill>
                          <a:latin typeface="+mn-lt"/>
                        </a:rPr>
                        <a:t>End users, champions, admins, developers</a:t>
                      </a:r>
                      <a:endParaRPr lang="en-US" sz="900" b="0" spc="0">
                        <a:solidFill>
                          <a:schemeClr val="tx1"/>
                        </a:solidFill>
                        <a:latin typeface="+mn-lt"/>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On‑demand courses, including learning paths &amp; modules; videos; labs.</a:t>
                      </a:r>
                      <a:endParaRPr lang="en-US" sz="900" b="0" i="0"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Any time: </a:t>
                      </a:r>
                      <a:r>
                        <a:rPr lang="en-US" sz="900" b="0" i="0" kern="1200" spc="0">
                          <a:solidFill>
                            <a:schemeClr val="tx1"/>
                          </a:solidFill>
                          <a:effectLst/>
                          <a:latin typeface="+mn-lt"/>
                          <a:ea typeface="+mn-ea"/>
                          <a:cs typeface="+mn-cs"/>
                        </a:rPr>
                        <a:t>baseline readiness before/after rollout; ongoing upskilling; reinforce skills after live training</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b="0" u="none" spc="0">
                          <a:solidFill>
                            <a:schemeClr val="tx1"/>
                          </a:solidFill>
                          <a:latin typeface="+mn-lt"/>
                        </a:rPr>
                        <a:t>Everyone</a:t>
                      </a:r>
                      <a:r>
                        <a:rPr lang="en-US" sz="900" b="1" u="none" spc="0">
                          <a:solidFill>
                            <a:schemeClr val="tx1"/>
                          </a:solidFill>
                          <a:latin typeface="+mn-lt"/>
                        </a:rPr>
                        <a:t> </a:t>
                      </a:r>
                      <a:r>
                        <a:rPr lang="en-US" sz="900" u="none" spc="0">
                          <a:solidFill>
                            <a:schemeClr val="tx1"/>
                          </a:solidFill>
                          <a:latin typeface="+mn-lt"/>
                        </a:rPr>
                        <a:t>(public, free)</a:t>
                      </a:r>
                      <a:endParaRPr lang="en-US" sz="900" spc="0">
                        <a:solidFill>
                          <a:schemeClr val="tx1"/>
                        </a:solidFill>
                        <a:latin typeface="+mn-lt"/>
                      </a:endParaRPr>
                    </a:p>
                    <a:p>
                      <a:pPr marL="0" lvl="0" indent="0" algn="l" defTabSz="932742" rtl="0" eaLnBrk="1" fontAlgn="base" latinLnBrk="0" hangingPunct="1">
                        <a:lnSpc>
                          <a:spcPct val="100000"/>
                        </a:lnSpc>
                        <a:spcBef>
                          <a:spcPts val="1000"/>
                        </a:spcBef>
                        <a:buFont typeface="Arial"/>
                        <a:buNone/>
                      </a:pPr>
                      <a:endParaRPr lang="en-US" sz="900" b="0"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defRPr/>
                      </a:pPr>
                      <a:r>
                        <a:rPr lang="en-US" sz="900" spc="0">
                          <a:solidFill>
                            <a:schemeClr val="tx1"/>
                          </a:solidFill>
                          <a:latin typeface="+mn-lt"/>
                          <a:hlinkClick r:id="rId3">
                            <a:extLst>
                              <a:ext uri="{A12FA001-AC4F-418D-AE19-62706E023703}">
                                <ahyp:hlinkClr xmlns:ahyp="http://schemas.microsoft.com/office/drawing/2018/hyperlinkcolor" val="tx"/>
                              </a:ext>
                            </a:extLst>
                          </a:hlinkClick>
                        </a:rPr>
                        <a:t>Microsoft Learn for Organizations</a:t>
                      </a:r>
                      <a:r>
                        <a:rPr lang="en-US" sz="900" spc="0">
                          <a:solidFill>
                            <a:schemeClr val="tx1"/>
                          </a:solidFill>
                          <a:latin typeface="+mn-lt"/>
                        </a:rPr>
                        <a:t> • </a:t>
                      </a:r>
                      <a:r>
                        <a:rPr lang="en-US" sz="900" spc="0">
                          <a:solidFill>
                            <a:schemeClr val="tx1"/>
                          </a:solidFill>
                          <a:latin typeface="+mn-lt"/>
                          <a:hlinkClick r:id="rId4">
                            <a:extLst>
                              <a:ext uri="{A12FA001-AC4F-418D-AE19-62706E023703}">
                                <ahyp:hlinkClr xmlns:ahyp="http://schemas.microsoft.com/office/drawing/2018/hyperlinkcolor" val="tx"/>
                              </a:ext>
                            </a:extLst>
                          </a:hlinkClick>
                        </a:rPr>
                        <a:t>Copilot Learning Hub</a:t>
                      </a:r>
                      <a:r>
                        <a:rPr lang="en-US" sz="900" spc="0">
                          <a:solidFill>
                            <a:schemeClr val="tx1"/>
                          </a:solidFill>
                          <a:latin typeface="+mn-lt"/>
                        </a:rPr>
                        <a:t> • </a:t>
                      </a:r>
                      <a:r>
                        <a:rPr lang="en-US" sz="900" spc="0">
                          <a:solidFill>
                            <a:schemeClr val="tx1"/>
                          </a:solidFill>
                          <a:latin typeface="+mn-lt"/>
                          <a:hlinkClick r:id="rId5">
                            <a:extLst>
                              <a:ext uri="{A12FA001-AC4F-418D-AE19-62706E023703}">
                                <ahyp:hlinkClr xmlns:ahyp="http://schemas.microsoft.com/office/drawing/2018/hyperlinkcolor" val="tx"/>
                              </a:ext>
                            </a:extLst>
                          </a:hlinkClick>
                        </a:rPr>
                        <a:t>Explore Copilot Chat path (MS-4023)</a:t>
                      </a:r>
                      <a:r>
                        <a:rPr lang="en-US" sz="900" spc="0">
                          <a:solidFill>
                            <a:schemeClr val="tx1"/>
                          </a:solidFill>
                          <a:latin typeface="+mn-lt"/>
                        </a:rPr>
                        <a:t> • </a:t>
                      </a:r>
                      <a:r>
                        <a:rPr lang="en-US" sz="900" spc="0">
                          <a:solidFill>
                            <a:schemeClr val="tx1"/>
                          </a:solidFill>
                          <a:latin typeface="+mn-lt"/>
                          <a:hlinkClick r:id="rId6">
                            <a:extLst>
                              <a:ext uri="{A12FA001-AC4F-418D-AE19-62706E023703}">
                                <ahyp:hlinkClr xmlns:ahyp="http://schemas.microsoft.com/office/drawing/2018/hyperlinkcolor" val="tx"/>
                              </a:ext>
                            </a:extLst>
                          </a:hlinkClick>
                        </a:rPr>
                        <a:t>Build agents in Copilot Chat</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0168203"/>
                  </a:ext>
                </a:extLst>
              </a:tr>
              <a:tr h="544310">
                <a:tc vMerge="1">
                  <a:txBody>
                    <a:bodyPr/>
                    <a:lstStyle/>
                    <a:p>
                      <a:pPr marL="0" lvl="0" indent="0" algn="ctr" defTabSz="932742" rtl="0" eaLnBrk="1" fontAlgn="base" latinLnBrk="0" hangingPunct="1">
                        <a:lnSpc>
                          <a:spcPct val="100000"/>
                        </a:lnSpc>
                        <a:spcBef>
                          <a:spcPts val="1000"/>
                        </a:spcBef>
                        <a:buFont typeface="Arial"/>
                        <a:buNone/>
                      </a:pPr>
                      <a:endParaRPr lang="en-US" sz="1000" b="1" i="0" kern="1200">
                        <a:solidFill>
                          <a:schemeClr val="bg1"/>
                        </a:solidFill>
                        <a:effectLst/>
                        <a:latin typeface="+mj-lt"/>
                        <a:ea typeface="+mn-ea"/>
                        <a:cs typeface="Segoe UI Semibold"/>
                      </a:endParaRPr>
                    </a:p>
                  </a:txBody>
                  <a:tcPr marT="91440" marB="914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ct val="100000"/>
                        </a:lnSpc>
                        <a:spcBef>
                          <a:spcPts val="1000"/>
                        </a:spcBef>
                        <a:buFont typeface="Arial"/>
                        <a:buNone/>
                      </a:pPr>
                      <a:r>
                        <a:rPr lang="en-US" sz="1000" b="1" i="0" kern="1200">
                          <a:solidFill>
                            <a:schemeClr val="bg1"/>
                          </a:solidFill>
                          <a:effectLst/>
                          <a:latin typeface="+mj-lt"/>
                          <a:ea typeface="+mn-ea"/>
                          <a:cs typeface="Segoe UI Semibold"/>
                        </a:rPr>
                        <a:t>Copilot Academy </a:t>
                      </a:r>
                      <a:br>
                        <a:rPr lang="en-US" sz="1000" b="1" i="0" kern="1200">
                          <a:solidFill>
                            <a:schemeClr val="bg1"/>
                          </a:solidFill>
                          <a:effectLst/>
                          <a:latin typeface="+mj-lt"/>
                          <a:ea typeface="+mn-ea"/>
                          <a:cs typeface="Segoe UI Semibold"/>
                        </a:rPr>
                      </a:br>
                      <a:endParaRPr lang="en-US" sz="1000" b="1" i="0" kern="1200">
                        <a:solidFill>
                          <a:schemeClr val="bg1"/>
                        </a:solidFill>
                        <a:effectLst/>
                        <a:latin typeface="+mj-lt"/>
                        <a:ea typeface="+mn-ea"/>
                        <a:cs typeface="Segoe UI Semibold"/>
                      </a:endParaRP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Structured Copilot curriculum in Viva Learning</a:t>
                      </a:r>
                      <a:endParaRPr lang="en-US" sz="900" b="1" i="0" kern="1200" spc="0">
                        <a:solidFill>
                          <a:schemeClr val="tx1"/>
                        </a:solidFill>
                        <a:effectLst/>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spc="0">
                          <a:solidFill>
                            <a:schemeClr val="tx1"/>
                          </a:solidFill>
                          <a:latin typeface="+mn-lt"/>
                        </a:rPr>
                        <a:t>End users; adoption leads; IT admins</a:t>
                      </a:r>
                      <a:endParaRPr lang="en-US" sz="900" b="0" spc="0">
                        <a:solidFill>
                          <a:schemeClr val="tx1"/>
                        </a:solidFill>
                        <a:latin typeface="+mn-lt"/>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In‑tenant Academy (self‑paced) with curated learning sets; optional tenant customized version.</a:t>
                      </a:r>
                      <a:endParaRPr lang="en-US" sz="900" b="0" i="0"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Early rollout and beyond</a:t>
                      </a:r>
                      <a:r>
                        <a:rPr lang="en-US" sz="900" spc="0">
                          <a:solidFill>
                            <a:schemeClr val="tx1"/>
                          </a:solidFill>
                          <a:latin typeface="+mn-lt"/>
                        </a:rPr>
                        <a:t>: give every user a guided journey; use when the customer has Viva Learning</a:t>
                      </a:r>
                      <a:endParaRPr lang="en-US" sz="900" b="0"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b="0" u="none" kern="1200" spc="0">
                          <a:solidFill>
                            <a:schemeClr val="tx1"/>
                          </a:solidFill>
                          <a:latin typeface="+mn-lt"/>
                          <a:ea typeface="+mn-ea"/>
                          <a:cs typeface="+mn-cs"/>
                        </a:rPr>
                        <a:t>Any Microsoft 365 tenant </a:t>
                      </a:r>
                      <a:r>
                        <a:rPr lang="en-US" sz="900" spc="0">
                          <a:solidFill>
                            <a:schemeClr val="tx1"/>
                          </a:solidFill>
                          <a:latin typeface="+mn-lt"/>
                        </a:rPr>
                        <a:t>via Viva Learning </a:t>
                      </a:r>
                      <a:endParaRPr lang="en-US" sz="900" b="0"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hlinkClick r:id="rId7">
                            <a:extLst>
                              <a:ext uri="{A12FA001-AC4F-418D-AE19-62706E023703}">
                                <ahyp:hlinkClr xmlns:ahyp="http://schemas.microsoft.com/office/drawing/2018/hyperlinkcolor" val="tx"/>
                              </a:ext>
                            </a:extLst>
                          </a:hlinkClick>
                        </a:rPr>
                        <a:t>Copilot Academy (Viva Learning</a:t>
                      </a:r>
                      <a:endParaRPr lang="en-US" sz="900" b="0"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930192"/>
                  </a:ext>
                </a:extLst>
              </a:tr>
              <a:tr h="458366">
                <a:tc vMerge="1">
                  <a:txBody>
                    <a:bodyPr/>
                    <a:lstStyle/>
                    <a:p>
                      <a:pPr marL="0" lvl="0" indent="0" algn="ctr" defTabSz="932742" rtl="0" eaLnBrk="1" fontAlgn="base" latinLnBrk="0" hangingPunct="1">
                        <a:lnSpc>
                          <a:spcPct val="100000"/>
                        </a:lnSpc>
                        <a:spcBef>
                          <a:spcPts val="1200"/>
                        </a:spcBef>
                        <a:buFont typeface="Arial"/>
                        <a:buNone/>
                      </a:pPr>
                      <a:endParaRPr lang="en-US" sz="1000" b="1" i="0" kern="1200">
                        <a:solidFill>
                          <a:schemeClr val="bg1"/>
                        </a:solidFill>
                        <a:effectLst/>
                        <a:latin typeface="+mj-lt"/>
                        <a:ea typeface="+mn-ea"/>
                        <a:cs typeface="Segoe UI Semibold"/>
                      </a:endParaRPr>
                    </a:p>
                  </a:txBody>
                  <a:tcPr marT="91440" marB="914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ct val="100000"/>
                        </a:lnSpc>
                        <a:spcBef>
                          <a:spcPts val="1200"/>
                        </a:spcBef>
                        <a:buFont typeface="Arial"/>
                        <a:buNone/>
                      </a:pPr>
                      <a:r>
                        <a:rPr lang="en-US" sz="1000" b="1" i="0" kern="1200">
                          <a:solidFill>
                            <a:schemeClr val="bg1"/>
                          </a:solidFill>
                          <a:effectLst/>
                          <a:latin typeface="+mj-lt"/>
                          <a:ea typeface="+mn-ea"/>
                          <a:cs typeface="Segoe UI Semibold"/>
                        </a:rPr>
                        <a:t>The Great Copilot Journey</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kumimoji="0" lang="en-US" sz="900" i="0" u="none" strike="noStrike" kern="1200" cap="none" spc="0" normalizeH="0" baseline="0" noProof="0">
                          <a:ln>
                            <a:noFill/>
                          </a:ln>
                          <a:solidFill>
                            <a:schemeClr val="tx1"/>
                          </a:solidFill>
                          <a:effectLst/>
                          <a:uLnTx/>
                          <a:uFillTx/>
                          <a:latin typeface="+mn-lt"/>
                          <a:ea typeface="+mn-ea"/>
                          <a:cs typeface="+mn-cs"/>
                        </a:rPr>
                        <a:t>30-day guided experience on Copilot Chat </a:t>
                      </a:r>
                      <a:r>
                        <a:rPr lang="en-US" sz="900" spc="0">
                          <a:solidFill>
                            <a:schemeClr val="tx1"/>
                          </a:solidFill>
                          <a:latin typeface="+mn-lt"/>
                        </a:rPr>
                        <a:t>with one prompt per day to build habits and usage</a:t>
                      </a:r>
                      <a:endParaRPr kumimoji="0" lang="en-US" sz="900" i="0" u="none" strike="noStrike" kern="1200" cap="none" spc="0" normalizeH="0" baseline="0" noProof="0">
                        <a:ln>
                          <a:noFill/>
                        </a:ln>
                        <a:solidFill>
                          <a:schemeClr val="tx1"/>
                        </a:solidFill>
                        <a:effectLst/>
                        <a:uLnTx/>
                        <a:uFillTx/>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spc="0">
                          <a:solidFill>
                            <a:schemeClr val="tx1"/>
                          </a:solidFill>
                          <a:latin typeface="+mn-lt"/>
                        </a:rPr>
                        <a:t>End users; champions; adoption leads</a:t>
                      </a:r>
                      <a:endParaRPr kumimoji="0" lang="en-US" sz="900" b="0" i="0" u="none" strike="noStrike" kern="1200" cap="none" spc="0" normalizeH="0" baseline="0">
                        <a:ln>
                          <a:noFill/>
                        </a:ln>
                        <a:solidFill>
                          <a:schemeClr val="tx1"/>
                        </a:solidFill>
                        <a:effectLst/>
                        <a:uLnTx/>
                        <a:uFillTx/>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kumimoji="0" lang="en-US" sz="900" i="0" u="none" strike="noStrike" kern="1200" cap="none" spc="0" normalizeH="0" baseline="0" noProof="0">
                          <a:ln>
                            <a:noFill/>
                          </a:ln>
                          <a:solidFill>
                            <a:schemeClr val="tx1"/>
                          </a:solidFill>
                          <a:effectLst/>
                          <a:uLnTx/>
                          <a:uFillTx/>
                          <a:latin typeface="+mn-lt"/>
                          <a:ea typeface="+mn-ea"/>
                          <a:cs typeface="+mn-cs"/>
                        </a:rPr>
                        <a:t>Kit </a:t>
                      </a:r>
                      <a:r>
                        <a:rPr lang="en-US" sz="900" spc="0">
                          <a:solidFill>
                            <a:schemeClr val="tx1"/>
                          </a:solidFill>
                          <a:latin typeface="+mn-lt"/>
                        </a:rPr>
                        <a:t>with 30 business-day email templates </a:t>
                      </a:r>
                      <a:r>
                        <a:rPr kumimoji="0" lang="en-US" sz="900" i="0" u="none" strike="noStrike" kern="1200" cap="none" spc="0" normalizeH="0" baseline="0" noProof="0">
                          <a:ln>
                            <a:noFill/>
                          </a:ln>
                          <a:solidFill>
                            <a:schemeClr val="tx1"/>
                          </a:solidFill>
                          <a:effectLst/>
                          <a:uLnTx/>
                          <a:uFillTx/>
                          <a:latin typeface="+mn-lt"/>
                          <a:ea typeface="+mn-ea"/>
                          <a:cs typeface="+mn-cs"/>
                        </a:rPr>
                        <a:t>how-to videos, </a:t>
                      </a:r>
                      <a:r>
                        <a:rPr lang="en-US" sz="900" spc="0">
                          <a:solidFill>
                            <a:schemeClr val="tx1"/>
                          </a:solidFill>
                          <a:latin typeface="+mn-lt"/>
                        </a:rPr>
                        <a:t>completion badges.</a:t>
                      </a:r>
                      <a:endParaRPr lang="en-US" sz="900" b="1" i="0"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Post-Enablement: </a:t>
                      </a:r>
                      <a:r>
                        <a:rPr lang="en-US" sz="900" b="0" i="0" kern="1200" spc="0">
                          <a:solidFill>
                            <a:schemeClr val="tx1"/>
                          </a:solidFill>
                          <a:effectLst/>
                          <a:latin typeface="+mn-lt"/>
                          <a:ea typeface="+mn-ea"/>
                          <a:cs typeface="+mn-cs"/>
                        </a:rPr>
                        <a:t>drive adoption and prompt craftmanship; great for broad scale</a:t>
                      </a:r>
                      <a:endParaRPr lang="en-US" sz="900" b="1"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b="0" u="none" kern="1200" spc="0">
                          <a:solidFill>
                            <a:schemeClr val="tx1"/>
                          </a:solidFill>
                          <a:latin typeface="+mn-lt"/>
                          <a:ea typeface="+mn-ea"/>
                          <a:cs typeface="+mn-cs"/>
                        </a:rPr>
                        <a:t>Everyone</a:t>
                      </a:r>
                      <a:r>
                        <a:rPr lang="en-US" sz="900" b="1" spc="0">
                          <a:solidFill>
                            <a:schemeClr val="tx1"/>
                          </a:solidFill>
                          <a:latin typeface="+mn-lt"/>
                        </a:rPr>
                        <a:t> </a:t>
                      </a:r>
                      <a:r>
                        <a:rPr lang="en-US" sz="900" spc="0">
                          <a:solidFill>
                            <a:schemeClr val="tx1"/>
                          </a:solidFill>
                          <a:latin typeface="+mn-lt"/>
                        </a:rPr>
                        <a:t>(public, free, self‑run or field‑assisted)</a:t>
                      </a:r>
                      <a:endParaRPr lang="en-US" sz="900" b="1"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spc="0">
                          <a:solidFill>
                            <a:schemeClr val="tx1"/>
                          </a:solidFill>
                          <a:latin typeface="+mn-lt"/>
                        </a:rPr>
                        <a:t>Overview: </a:t>
                      </a:r>
                      <a:r>
                        <a:rPr lang="en-US" sz="900" spc="0">
                          <a:solidFill>
                            <a:schemeClr val="tx1"/>
                          </a:solidFill>
                          <a:latin typeface="+mn-lt"/>
                          <a:hlinkClick r:id="rId8">
                            <a:extLst>
                              <a:ext uri="{A12FA001-AC4F-418D-AE19-62706E023703}">
                                <ahyp:hlinkClr xmlns:ahyp="http://schemas.microsoft.com/office/drawing/2018/hyperlinkcolor" val="tx"/>
                              </a:ext>
                            </a:extLst>
                          </a:hlinkClick>
                        </a:rPr>
                        <a:t>Great Copilot Journey</a:t>
                      </a:r>
                      <a:r>
                        <a:rPr lang="en-US" sz="900" spc="0">
                          <a:solidFill>
                            <a:schemeClr val="tx1"/>
                          </a:solidFill>
                          <a:latin typeface="+mn-lt"/>
                        </a:rPr>
                        <a:t> • Impact write‑up: </a:t>
                      </a:r>
                      <a:r>
                        <a:rPr lang="en-US" sz="900" spc="0">
                          <a:solidFill>
                            <a:schemeClr val="tx1"/>
                          </a:solidFill>
                          <a:latin typeface="+mn-lt"/>
                          <a:hlinkClick r:id="rId9">
                            <a:extLst>
                              <a:ext uri="{A12FA001-AC4F-418D-AE19-62706E023703}">
                                <ahyp:hlinkClr xmlns:ahyp="http://schemas.microsoft.com/office/drawing/2018/hyperlinkcolor" val="tx"/>
                              </a:ext>
                            </a:extLst>
                          </a:hlinkClick>
                        </a:rPr>
                        <a:t>How it drives usage</a:t>
                      </a:r>
                      <a:endParaRPr lang="en-US" sz="900" b="1"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5806084"/>
                  </a:ext>
                </a:extLst>
              </a:tr>
              <a:tr h="54431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chemeClr val="bg1"/>
                          </a:solidFill>
                          <a:effectLst/>
                          <a:uLnTx/>
                          <a:uFillTx/>
                          <a:latin typeface="+mj-lt"/>
                          <a:ea typeface="+mn-ea"/>
                          <a:cs typeface="Segoe UI" panose="020B0502040204020203" pitchFamily="34" charset="0"/>
                        </a:rPr>
                        <a:t>Scale</a:t>
                      </a:r>
                    </a:p>
                  </a:txBody>
                  <a:tcPr marT="91440" marB="91440" vert="vert27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ct val="100000"/>
                        </a:lnSpc>
                        <a:spcBef>
                          <a:spcPts val="1200"/>
                        </a:spcBef>
                        <a:buFont typeface="Arial"/>
                        <a:buNone/>
                      </a:pPr>
                      <a:r>
                        <a:rPr lang="en-US" sz="1000" b="1" i="0" kern="1200">
                          <a:solidFill>
                            <a:schemeClr val="bg1"/>
                          </a:solidFill>
                          <a:effectLst/>
                          <a:latin typeface="+mj-lt"/>
                          <a:ea typeface="+mn-ea"/>
                          <a:cs typeface="Segoe UI Semibold"/>
                        </a:rPr>
                        <a:t>Customer Hub</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A </a:t>
                      </a:r>
                      <a:r>
                        <a:rPr lang="en-US" sz="900" b="0" spc="0">
                          <a:solidFill>
                            <a:schemeClr val="tx1"/>
                          </a:solidFill>
                          <a:latin typeface="+mn-lt"/>
                        </a:rPr>
                        <a:t>virtual webinar series </a:t>
                      </a:r>
                      <a:r>
                        <a:rPr lang="en-US" sz="900" spc="0">
                          <a:solidFill>
                            <a:schemeClr val="tx1"/>
                          </a:solidFill>
                          <a:latin typeface="+mn-lt"/>
                        </a:rPr>
                        <a:t>that gets customers ready to deploy and drive healthy usage; sessions on discovery, user enablement, and org change.</a:t>
                      </a:r>
                      <a:endParaRPr lang="en-US" sz="900" b="1" i="0" kern="1200" spc="0">
                        <a:solidFill>
                          <a:schemeClr val="tx1"/>
                        </a:solidFill>
                        <a:effectLst/>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spc="0">
                          <a:solidFill>
                            <a:schemeClr val="tx1"/>
                          </a:solidFill>
                          <a:latin typeface="+mn-lt"/>
                        </a:rPr>
                        <a:t>End users; champions; adoption leads; IT &amp; business decision makers</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spc="0">
                          <a:solidFill>
                            <a:schemeClr val="tx1"/>
                          </a:solidFill>
                          <a:latin typeface="+mn-lt"/>
                        </a:rPr>
                        <a:t>Live, virtual instructor‑led sessions; on‑demand recordings; recurring series.</a:t>
                      </a:r>
                      <a:endParaRPr lang="en-US" sz="900" b="0" i="1"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Pre‑deployment and early rollout: </a:t>
                      </a:r>
                      <a:r>
                        <a:rPr lang="en-US" sz="900" spc="0">
                          <a:solidFill>
                            <a:schemeClr val="tx1"/>
                          </a:solidFill>
                          <a:latin typeface="+mn-lt"/>
                        </a:rPr>
                        <a:t>align stakeholders; learn recommended practices &amp; next steps.</a:t>
                      </a:r>
                      <a:endParaRPr lang="en-US" sz="900" b="1"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b="0" u="none" kern="1200" spc="0">
                          <a:solidFill>
                            <a:schemeClr val="tx1"/>
                          </a:solidFill>
                          <a:latin typeface="+mn-lt"/>
                          <a:ea typeface="+mn-ea"/>
                          <a:cs typeface="+mn-cs"/>
                        </a:rPr>
                        <a:t>Everyone</a:t>
                      </a:r>
                      <a:r>
                        <a:rPr lang="en-US" sz="900" b="1" spc="0">
                          <a:solidFill>
                            <a:schemeClr val="tx1"/>
                          </a:solidFill>
                          <a:latin typeface="+mn-lt"/>
                        </a:rPr>
                        <a:t> </a:t>
                      </a:r>
                      <a:r>
                        <a:rPr lang="en-US" sz="900" spc="0">
                          <a:solidFill>
                            <a:schemeClr val="tx1"/>
                          </a:solidFill>
                          <a:latin typeface="+mn-lt"/>
                        </a:rPr>
                        <a:t>(public, free)</a:t>
                      </a:r>
                      <a:endParaRPr lang="en-US" sz="900" b="1" i="0"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900" b="0" i="0" u="none" strike="noStrike" kern="0" cap="none" spc="0" normalizeH="0" baseline="0" noProof="0">
                          <a:ln>
                            <a:noFill/>
                          </a:ln>
                          <a:solidFill>
                            <a:schemeClr val="tx1"/>
                          </a:solidFill>
                          <a:effectLst/>
                          <a:uLnTx/>
                          <a:uFillTx/>
                          <a:latin typeface="+mn-lt"/>
                          <a:ea typeface="Source Sans Pro"/>
                          <a:cs typeface="Segoe UI"/>
                        </a:rPr>
                        <a:t>Event Registration + On-Demand recordings at</a:t>
                      </a:r>
                      <a:r>
                        <a:rPr kumimoji="0" lang="en-AU" sz="900" b="0" i="0" u="none" strike="noStrike" kern="1200" cap="none" spc="0" normalizeH="0" baseline="0" noProof="0">
                          <a:ln>
                            <a:noFill/>
                          </a:ln>
                          <a:solidFill>
                            <a:schemeClr val="tx1"/>
                          </a:solidFill>
                          <a:effectLst/>
                          <a:uLnTx/>
                          <a:uFillTx/>
                          <a:latin typeface="+mn-lt"/>
                          <a:ea typeface="+mn-ea"/>
                          <a:cs typeface="+mn-cs"/>
                        </a:rPr>
                        <a:t> </a:t>
                      </a:r>
                      <a:r>
                        <a:rPr lang="en-US" sz="900" spc="0">
                          <a:solidFill>
                            <a:schemeClr val="tx1"/>
                          </a:solidFill>
                          <a:latin typeface="+mn-lt"/>
                          <a:hlinkClick r:id="rId10">
                            <a:extLst>
                              <a:ext uri="{A12FA001-AC4F-418D-AE19-62706E023703}">
                                <ahyp:hlinkClr xmlns:ahyp="http://schemas.microsoft.com/office/drawing/2018/hyperlinkcolor" val="tx"/>
                              </a:ext>
                            </a:extLst>
                          </a:hlinkClick>
                        </a:rPr>
                        <a:t>Customer Hub</a:t>
                      </a:r>
                      <a:r>
                        <a:rPr kumimoji="0" lang="en-US" sz="900" b="0" i="0" u="none" strike="noStrike" kern="1200" cap="none" spc="0" normalizeH="0" baseline="0">
                          <a:ln>
                            <a:noFill/>
                          </a:ln>
                          <a:solidFill>
                            <a:schemeClr val="tx1"/>
                          </a:solidFill>
                          <a:effectLst/>
                          <a:uLnTx/>
                          <a:uFillTx/>
                          <a:latin typeface="+mn-lt"/>
                          <a:ea typeface="+mn-ea"/>
                          <a:cs typeface="+mn-cs"/>
                        </a:rPr>
                        <a:t> </a:t>
                      </a:r>
                      <a:r>
                        <a:rPr kumimoji="0" lang="en-AU" sz="900" b="0" i="0" u="none" strike="noStrike" kern="1200" cap="none" spc="0" normalizeH="0" baseline="0" noProof="0">
                          <a:ln>
                            <a:noFill/>
                          </a:ln>
                          <a:solidFill>
                            <a:schemeClr val="tx1"/>
                          </a:solidFill>
                          <a:effectLst/>
                          <a:uLnTx/>
                          <a:uFillTx/>
                          <a:latin typeface="+mn-lt"/>
                          <a:ea typeface="+mn-ea"/>
                          <a:cs typeface="+mn-cs"/>
                        </a:rPr>
                        <a:t>by end of week</a:t>
                      </a:r>
                    </a:p>
                    <a:p>
                      <a:pPr marR="0" lvl="0" algn="l" defTabSz="457200" rtl="0" eaLnBrk="1" fontAlgn="auto" latinLnBrk="0" hangingPunct="1">
                        <a:lnSpc>
                          <a:spcPct val="100000"/>
                        </a:lnSpc>
                        <a:spcBef>
                          <a:spcPts val="0"/>
                        </a:spcBef>
                        <a:spcAft>
                          <a:spcPts val="0"/>
                        </a:spcAft>
                        <a:buClrTx/>
                        <a:buSzTx/>
                        <a:tabLst/>
                        <a:defRPr/>
                      </a:pPr>
                      <a:r>
                        <a:rPr kumimoji="0" lang="en-US" sz="9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We will run each session twice a month with alternating time zones.</a:t>
                      </a:r>
                      <a:endParaRPr kumimoji="0" lang="en-US" sz="900" b="0" i="0" u="sng" strike="noStrike" kern="1200" cap="none" spc="0" normalizeH="0" baseline="0" noProof="0">
                        <a:ln>
                          <a:noFill/>
                        </a:ln>
                        <a:solidFill>
                          <a:schemeClr val="tx1"/>
                        </a:solidFill>
                        <a:effectLst/>
                        <a:uLnTx/>
                        <a:uFillTx/>
                        <a:latin typeface="+mn-lt"/>
                        <a:ea typeface="+mn-ea"/>
                        <a:cs typeface="Segoe UI" panose="020B0502040204020203" pitchFamily="34" charset="0"/>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7433607"/>
                  </a:ext>
                </a:extLst>
              </a:tr>
              <a:tr h="512479">
                <a:tc vMerge="1">
                  <a:txBody>
                    <a:bodyPr/>
                    <a:lstStyle/>
                    <a:p>
                      <a:pPr marL="0" lvl="0" indent="0" algn="ctr" defTabSz="932742" rtl="0" eaLnBrk="1" fontAlgn="base" latinLnBrk="0" hangingPunct="1">
                        <a:lnSpc>
                          <a:spcPts val="975"/>
                        </a:lnSpc>
                        <a:spcBef>
                          <a:spcPts val="1200"/>
                        </a:spcBef>
                        <a:buFont typeface="Arial"/>
                        <a:buNone/>
                      </a:pPr>
                      <a:endParaRPr lang="en-US" sz="1000" b="1" i="0" kern="1200">
                        <a:solidFill>
                          <a:schemeClr val="bg1"/>
                        </a:solidFill>
                        <a:effectLst/>
                        <a:latin typeface="+mj-lt"/>
                        <a:ea typeface="+mn-ea"/>
                        <a:cs typeface="Segoe UI Semibold"/>
                      </a:endParaRPr>
                    </a:p>
                  </a:txBody>
                  <a:tcPr marT="91440" marB="914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chemeClr val="bg1"/>
                          </a:solidFill>
                          <a:effectLst/>
                          <a:latin typeface="+mj-lt"/>
                          <a:ea typeface="+mn-ea"/>
                          <a:cs typeface="Segoe UI Semibold"/>
                        </a:rPr>
                        <a:t>Copilot End-User Training </a:t>
                      </a:r>
                      <a:br>
                        <a:rPr lang="en-US" sz="1000" b="1" i="0" kern="1200">
                          <a:solidFill>
                            <a:schemeClr val="bg1"/>
                          </a:solidFill>
                          <a:effectLst/>
                          <a:latin typeface="+mj-lt"/>
                          <a:ea typeface="+mn-ea"/>
                          <a:cs typeface="Segoe UI Semibold"/>
                        </a:rPr>
                      </a:br>
                      <a:r>
                        <a:rPr lang="en-US" sz="1000" b="1" i="0" kern="1200">
                          <a:solidFill>
                            <a:schemeClr val="bg1"/>
                          </a:solidFill>
                          <a:effectLst/>
                          <a:latin typeface="+mj-lt"/>
                          <a:ea typeface="+mn-ea"/>
                          <a:cs typeface="Segoe UI Semibold"/>
                        </a:rPr>
                        <a:t>&amp; Microsoft Virtual Day</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Role‑based </a:t>
                      </a:r>
                      <a:r>
                        <a:rPr lang="en-US" sz="900" b="0" spc="0">
                          <a:solidFill>
                            <a:schemeClr val="tx1"/>
                          </a:solidFill>
                          <a:latin typeface="+mn-lt"/>
                        </a:rPr>
                        <a:t>end‑user </a:t>
                      </a:r>
                      <a:r>
                        <a:rPr lang="en-US" sz="900" spc="0">
                          <a:solidFill>
                            <a:schemeClr val="tx1"/>
                          </a:solidFill>
                          <a:latin typeface="+mn-lt"/>
                        </a:rPr>
                        <a:t>training that covers Copilot fundamentals with demos and Q&amp;A; multiple role tracks (IT, Finance, HR, Operations, etc.).</a:t>
                      </a:r>
                      <a:endParaRPr lang="en-US" sz="900" b="0" i="1" kern="1200" spc="0">
                        <a:solidFill>
                          <a:schemeClr val="tx1"/>
                        </a:solidFill>
                        <a:effectLst/>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End users; champions; adoption leads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spc="0">
                          <a:solidFill>
                            <a:schemeClr val="tx1"/>
                          </a:solidFill>
                          <a:latin typeface="+mn-lt"/>
                        </a:rPr>
                        <a:t>Live, virtual instructor‑led sessions; on‑demand recordings; recurring series.</a:t>
                      </a:r>
                      <a:endParaRPr lang="en-US" sz="900" b="0" i="1"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b="0" u="none" kern="1200" spc="0">
                          <a:solidFill>
                            <a:schemeClr val="tx1"/>
                          </a:solidFill>
                          <a:latin typeface="+mn-lt"/>
                          <a:ea typeface="+mn-ea"/>
                          <a:cs typeface="+mn-cs"/>
                        </a:rPr>
                        <a:t>Launch &amp; scale phases: </a:t>
                      </a:r>
                      <a:r>
                        <a:rPr lang="en-US" sz="900" spc="0">
                          <a:solidFill>
                            <a:schemeClr val="tx1"/>
                          </a:solidFill>
                          <a:latin typeface="+mn-lt"/>
                        </a:rPr>
                        <a:t>deliver fast, repeatable skilling without custom build; pair with Learn/Academy for reinforcement.</a:t>
                      </a: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b="0" u="none" kern="1200" spc="0">
                          <a:solidFill>
                            <a:schemeClr val="tx1"/>
                          </a:solidFill>
                          <a:latin typeface="+mn-lt"/>
                          <a:ea typeface="+mn-ea"/>
                          <a:cs typeface="+mn-cs"/>
                        </a:rPr>
                        <a:t>Everyone</a:t>
                      </a:r>
                      <a:r>
                        <a:rPr lang="en-US" sz="900" b="1" spc="0">
                          <a:solidFill>
                            <a:schemeClr val="tx1"/>
                          </a:solidFill>
                          <a:latin typeface="+mn-lt"/>
                        </a:rPr>
                        <a:t> </a:t>
                      </a:r>
                      <a:r>
                        <a:rPr lang="en-US" sz="900" spc="0">
                          <a:solidFill>
                            <a:schemeClr val="tx1"/>
                          </a:solidFill>
                          <a:latin typeface="+mn-lt"/>
                        </a:rPr>
                        <a:t>(public, free)</a:t>
                      </a:r>
                      <a:endParaRPr lang="en-US" sz="900" b="1" i="0" kern="1200" spc="0">
                        <a:solidFill>
                          <a:schemeClr val="tx1"/>
                        </a:solidFill>
                        <a:effectLst/>
                        <a:latin typeface="+mn-lt"/>
                        <a:ea typeface="+mn-ea"/>
                        <a:cs typeface="+mn-cs"/>
                      </a:endParaRPr>
                    </a:p>
                    <a:p>
                      <a:pPr marL="0" lvl="0" indent="0" algn="l" defTabSz="932742" rtl="0" eaLnBrk="1" fontAlgn="base" latinLnBrk="0" hangingPunct="1">
                        <a:lnSpc>
                          <a:spcPct val="100000"/>
                        </a:lnSpc>
                        <a:spcBef>
                          <a:spcPts val="1000"/>
                        </a:spcBef>
                        <a:buFont typeface="Arial"/>
                        <a:buNone/>
                      </a:pP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lang="en-US" sz="900" spc="0">
                          <a:solidFill>
                            <a:schemeClr val="tx1"/>
                          </a:solidFill>
                          <a:latin typeface="+mn-lt"/>
                          <a:hlinkClick r:id="rId11">
                            <a:extLst>
                              <a:ext uri="{A12FA001-AC4F-418D-AE19-62706E023703}">
                                <ahyp:hlinkClr xmlns:ahyp="http://schemas.microsoft.com/office/drawing/2018/hyperlinkcolor" val="tx"/>
                              </a:ext>
                            </a:extLst>
                          </a:hlinkClick>
                        </a:rPr>
                        <a:t>Microsoft Virtual Training Days | Microsoft Events</a:t>
                      </a:r>
                      <a:endParaRPr kumimoji="0" lang="en-US" sz="900" b="0" i="0" u="none" strike="noStrike" kern="1200" cap="none" spc="0" normalizeH="0" baseline="0" noProof="0">
                        <a:ln>
                          <a:noFill/>
                        </a:ln>
                        <a:solidFill>
                          <a:schemeClr val="tx1"/>
                        </a:solidFill>
                        <a:effectLst/>
                        <a:uLnTx/>
                        <a:uFillTx/>
                        <a:latin typeface="+mn-lt"/>
                        <a:ea typeface="+mn-ea"/>
                        <a:cs typeface="+mn-cs"/>
                      </a:endParaRPr>
                    </a:p>
                    <a:p>
                      <a:pPr marL="0" lvl="0" indent="0" algn="l" defTabSz="932742" rtl="0" eaLnBrk="1" fontAlgn="base" latinLnBrk="0" hangingPunct="1">
                        <a:lnSpc>
                          <a:spcPct val="100000"/>
                        </a:lnSpc>
                        <a:spcBef>
                          <a:spcPts val="1000"/>
                        </a:spcBef>
                        <a:buFont typeface="Arial"/>
                        <a:buNone/>
                      </a:pP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1862"/>
                  </a:ext>
                </a:extLst>
              </a:tr>
              <a:tr h="458366">
                <a:tc vMerge="1">
                  <a:txBody>
                    <a:bodyPr/>
                    <a:lstStyle/>
                    <a:p>
                      <a:pPr marL="0" lvl="0" indent="0" algn="ctr" defTabSz="932742" rtl="0" eaLnBrk="1" fontAlgn="base" latinLnBrk="0" hangingPunct="1">
                        <a:lnSpc>
                          <a:spcPct val="100000"/>
                        </a:lnSpc>
                        <a:spcBef>
                          <a:spcPts val="1200"/>
                        </a:spcBef>
                        <a:buFont typeface="Arial"/>
                        <a:buNone/>
                      </a:pPr>
                      <a:endParaRPr lang="en-US" sz="1000" b="1" i="0" kern="1200">
                        <a:solidFill>
                          <a:schemeClr val="bg1"/>
                        </a:solidFill>
                        <a:effectLst/>
                        <a:latin typeface="+mj-lt"/>
                        <a:ea typeface="+mn-ea"/>
                        <a:cs typeface="Segoe UI Semibold"/>
                      </a:endParaRPr>
                    </a:p>
                  </a:txBody>
                  <a:tcPr marT="91440" marB="914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ct val="100000"/>
                        </a:lnSpc>
                        <a:spcBef>
                          <a:spcPts val="1200"/>
                        </a:spcBef>
                        <a:buFont typeface="Arial"/>
                        <a:buNone/>
                      </a:pPr>
                      <a:r>
                        <a:rPr lang="en-US" sz="1000" b="1" i="0" kern="1200">
                          <a:solidFill>
                            <a:schemeClr val="bg1"/>
                          </a:solidFill>
                          <a:effectLst/>
                          <a:latin typeface="+mj-lt"/>
                          <a:ea typeface="+mn-ea"/>
                          <a:cs typeface="Segoe UI Semibold"/>
                        </a:rPr>
                        <a:t>Org Skilling</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Enterprise skilling program providing curated scalable digital and 1:many training for foundational Copilot Chat usage</a:t>
                      </a:r>
                      <a:endParaRPr lang="en-US" sz="900" b="0" i="1" kern="1200" spc="0">
                        <a:solidFill>
                          <a:schemeClr val="tx1"/>
                        </a:solidFill>
                        <a:effectLst/>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End users; champions; adoption leads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rPr>
                        <a:t>Mix of self‑paced, virtual instructor‑led, and curated learning experiences.</a:t>
                      </a:r>
                      <a:endParaRPr lang="en-US" sz="900" b="0" i="1"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Depth &amp; scale: </a:t>
                      </a:r>
                      <a:r>
                        <a:rPr lang="en-US" sz="900" spc="0">
                          <a:solidFill>
                            <a:schemeClr val="tx1"/>
                          </a:solidFill>
                          <a:latin typeface="+mn-lt"/>
                        </a:rPr>
                        <a:t>when large customers need structured, role‑based skilling programs beyond baseline end‑user sessions.</a:t>
                      </a: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Eligible  customers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hlinkClick r:id="rId12">
                            <a:extLst>
                              <a:ext uri="{A12FA001-AC4F-418D-AE19-62706E023703}">
                                <ahyp:hlinkClr xmlns:ahyp="http://schemas.microsoft.com/office/drawing/2018/hyperlinkcolor" val="tx"/>
                              </a:ext>
                            </a:extLst>
                          </a:hlinkClick>
                        </a:rPr>
                        <a:t>Training for organizations</a:t>
                      </a: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4002102"/>
                  </a:ext>
                </a:extLst>
              </a:tr>
              <a:tr h="544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chemeClr val="bg1"/>
                          </a:solidFill>
                          <a:effectLst/>
                          <a:uLnTx/>
                          <a:uFillTx/>
                          <a:latin typeface="+mj-lt"/>
                          <a:ea typeface="+mn-ea"/>
                          <a:cs typeface="Segoe UI" panose="020B0502040204020203" pitchFamily="34" charset="0"/>
                        </a:rPr>
                        <a:t>Custom </a:t>
                      </a:r>
                    </a:p>
                  </a:txBody>
                  <a:tcPr marT="91440" marB="91440" vert="vert27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rtl="0" eaLnBrk="1" fontAlgn="base" latinLnBrk="0" hangingPunct="1">
                        <a:lnSpc>
                          <a:spcPct val="100000"/>
                        </a:lnSpc>
                        <a:spcBef>
                          <a:spcPts val="1200"/>
                        </a:spcBef>
                        <a:buFont typeface="Arial"/>
                        <a:buNone/>
                      </a:pPr>
                      <a:r>
                        <a:rPr lang="en-US" sz="1000" b="1" i="0" kern="1200">
                          <a:solidFill>
                            <a:schemeClr val="bg1"/>
                          </a:solidFill>
                          <a:effectLst/>
                          <a:latin typeface="+mj-lt"/>
                          <a:ea typeface="+mn-ea"/>
                          <a:cs typeface="Segoe UI Semibold"/>
                        </a:rPr>
                        <a:t>Unified</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Expert-led training tailored to organization needs to help end-users </a:t>
                      </a:r>
                      <a:r>
                        <a:rPr lang="en-US" sz="900" spc="0">
                          <a:solidFill>
                            <a:schemeClr val="tx1"/>
                          </a:solidFill>
                          <a:latin typeface="+mn-lt"/>
                        </a:rPr>
                        <a:t>gain practical skills to use Copilot Chat securely and productively, enhancing daily workflows and fostering innovation. </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End users; champions; adoption leads</a:t>
                      </a: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marR="0" lvl="0" indent="0" algn="l" defTabSz="932742" rtl="0" eaLnBrk="1" fontAlgn="base" latinLnBrk="0" hangingPunct="1">
                        <a:lnSpc>
                          <a:spcPct val="100000"/>
                        </a:lnSpc>
                        <a:spcBef>
                          <a:spcPts val="1000"/>
                        </a:spcBef>
                        <a:spcAft>
                          <a:spcPts val="0"/>
                        </a:spcAft>
                        <a:buClrTx/>
                        <a:buSzTx/>
                        <a:buFont typeface="Arial"/>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On-site (preferred) engagement or remote</a:t>
                      </a:r>
                    </a:p>
                    <a:p>
                      <a:pPr marL="0" lvl="0" indent="0" algn="l" defTabSz="932742" rtl="0" eaLnBrk="1" fontAlgn="base" latinLnBrk="0" hangingPunct="1">
                        <a:lnSpc>
                          <a:spcPct val="100000"/>
                        </a:lnSpc>
                        <a:spcBef>
                          <a:spcPts val="1000"/>
                        </a:spcBef>
                        <a:buFont typeface="Arial"/>
                        <a:buNone/>
                      </a:pPr>
                      <a:endParaRPr lang="en-US" sz="900" b="0" i="1" kern="1200" spc="0">
                        <a:solidFill>
                          <a:schemeClr val="tx1"/>
                        </a:solidFill>
                        <a:effectLst/>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Depth &amp; scale: </a:t>
                      </a:r>
                      <a:r>
                        <a:rPr lang="en-US" sz="900" spc="0">
                          <a:solidFill>
                            <a:schemeClr val="tx1"/>
                          </a:solidFill>
                          <a:latin typeface="+mn-lt"/>
                        </a:rPr>
                        <a:t>when a customer has Unified and wants structured/customized learning path + advisory alongside deployment/optimization</a:t>
                      </a: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b="0" u="none" kern="1200" spc="0">
                          <a:solidFill>
                            <a:schemeClr val="tx1"/>
                          </a:solidFill>
                          <a:latin typeface="+mn-lt"/>
                          <a:ea typeface="+mn-ea"/>
                          <a:cs typeface="+mn-cs"/>
                        </a:rPr>
                        <a:t>Unified customers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900" spc="0">
                          <a:solidFill>
                            <a:schemeClr val="tx1"/>
                          </a:solidFill>
                          <a:latin typeface="+mn-lt"/>
                          <a:hlinkClick r:id="rId13">
                            <a:extLst>
                              <a:ext uri="{A12FA001-AC4F-418D-AE19-62706E023703}">
                                <ahyp:hlinkClr xmlns:ahyp="http://schemas.microsoft.com/office/drawing/2018/hyperlinkcolor" val="tx"/>
                              </a:ext>
                            </a:extLst>
                          </a:hlinkClick>
                        </a:rPr>
                        <a:t>Services Hub Learning</a:t>
                      </a:r>
                      <a:r>
                        <a:rPr lang="en-US" sz="900" spc="0">
                          <a:solidFill>
                            <a:schemeClr val="tx1"/>
                          </a:solidFill>
                          <a:latin typeface="+mn-lt"/>
                        </a:rPr>
                        <a:t> • </a:t>
                      </a:r>
                      <a:r>
                        <a:rPr lang="en-US" sz="900" spc="0">
                          <a:solidFill>
                            <a:schemeClr val="tx1"/>
                          </a:solidFill>
                          <a:latin typeface="+mn-lt"/>
                          <a:hlinkClick r:id="rId14">
                            <a:extLst>
                              <a:ext uri="{A12FA001-AC4F-418D-AE19-62706E023703}">
                                <ahyp:hlinkClr xmlns:ahyp="http://schemas.microsoft.com/office/drawing/2018/hyperlinkcolor" val="tx"/>
                              </a:ext>
                            </a:extLst>
                          </a:hlinkClick>
                        </a:rPr>
                        <a:t>Unified + Copilot learning overview</a:t>
                      </a:r>
                      <a:endParaRPr lang="en-US" sz="900" b="0" i="1" kern="1200" spc="0">
                        <a:solidFill>
                          <a:schemeClr val="tx1"/>
                        </a:solidFill>
                        <a:effectLst/>
                        <a:latin typeface="+mn-lt"/>
                        <a:ea typeface="+mn-ea"/>
                        <a:cs typeface="+mn-cs"/>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085781"/>
                  </a:ext>
                </a:extLst>
              </a:tr>
            </a:tbl>
          </a:graphicData>
        </a:graphic>
      </p:graphicFrame>
    </p:spTree>
    <p:extLst>
      <p:ext uri="{BB962C8B-B14F-4D97-AF65-F5344CB8AC3E}">
        <p14:creationId xmlns:p14="http://schemas.microsoft.com/office/powerpoint/2010/main" val="245175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2.08333E-7 0.03704 L 2.08333E-7 -1.11111E-6 " pathEditMode="relative" rAng="0" ptsTypes="AA">
                                      <p:cBhvr>
                                        <p:cTn id="8" dur="500" fill="hold"/>
                                        <p:tgtEl>
                                          <p:spTgt spid="4"/>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69C0F-49BD-A4E2-9CEE-ADD5274826D7}"/>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054513-41ED-B10F-BBFE-41E0FB5246D5}"/>
              </a:ext>
              <a:ext uri="{C183D7F6-B498-43B3-948B-1728B52AA6E4}">
                <adec:decorative xmlns:adec="http://schemas.microsoft.com/office/drawing/2017/decorative" val="1"/>
              </a:ext>
            </a:extLst>
          </p:cNvPr>
          <p:cNvGraphicFramePr>
            <a:graphicFrameLocks noGrp="1"/>
          </p:cNvGraphicFramePr>
          <p:nvPr/>
        </p:nvGraphicFramePr>
        <p:xfrm>
          <a:off x="571500" y="1253405"/>
          <a:ext cx="11049000" cy="1564640"/>
        </p:xfrm>
        <a:graphic>
          <a:graphicData uri="http://schemas.openxmlformats.org/drawingml/2006/table">
            <a:tbl>
              <a:tblPr firstRow="1" bandRow="1"/>
              <a:tblGrid>
                <a:gridCol w="1025941">
                  <a:extLst>
                    <a:ext uri="{9D8B030D-6E8A-4147-A177-3AD203B41FA5}">
                      <a16:colId xmlns:a16="http://schemas.microsoft.com/office/drawing/2014/main" val="2004346370"/>
                    </a:ext>
                  </a:extLst>
                </a:gridCol>
                <a:gridCol w="1442575">
                  <a:extLst>
                    <a:ext uri="{9D8B030D-6E8A-4147-A177-3AD203B41FA5}">
                      <a16:colId xmlns:a16="http://schemas.microsoft.com/office/drawing/2014/main" val="618480524"/>
                    </a:ext>
                  </a:extLst>
                </a:gridCol>
                <a:gridCol w="2976585">
                  <a:extLst>
                    <a:ext uri="{9D8B030D-6E8A-4147-A177-3AD203B41FA5}">
                      <a16:colId xmlns:a16="http://schemas.microsoft.com/office/drawing/2014/main" val="3160875500"/>
                    </a:ext>
                  </a:extLst>
                </a:gridCol>
                <a:gridCol w="2710351">
                  <a:extLst>
                    <a:ext uri="{9D8B030D-6E8A-4147-A177-3AD203B41FA5}">
                      <a16:colId xmlns:a16="http://schemas.microsoft.com/office/drawing/2014/main" val="2272857062"/>
                    </a:ext>
                  </a:extLst>
                </a:gridCol>
                <a:gridCol w="2893548">
                  <a:extLst>
                    <a:ext uri="{9D8B030D-6E8A-4147-A177-3AD203B41FA5}">
                      <a16:colId xmlns:a16="http://schemas.microsoft.com/office/drawing/2014/main" val="2362831544"/>
                    </a:ext>
                  </a:extLst>
                </a:gridCol>
              </a:tblGrid>
              <a:tr h="259080">
                <a:tc rowSpan="2">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r>
                        <a:rPr lang="en-US" sz="1100" b="0" kern="1200">
                          <a:solidFill>
                            <a:schemeClr val="bg1"/>
                          </a:solidFill>
                          <a:latin typeface="+mj-lt"/>
                          <a:ea typeface="+mn-ea"/>
                          <a:cs typeface="+mn-cs"/>
                        </a:rPr>
                        <a:t>Training / Skilling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Plan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Implement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Adopt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ctr"/>
                      <a:r>
                        <a:rPr lang="en-US" sz="1100" b="0" kern="1200">
                          <a:ln>
                            <a:noFill/>
                          </a:ln>
                          <a:solidFill>
                            <a:schemeClr val="bg1"/>
                          </a:solidFill>
                          <a:effectLst/>
                          <a:latin typeface="+mj-lt"/>
                          <a:ea typeface="+mn-ea"/>
                          <a:cs typeface="+mn-cs"/>
                        </a:rPr>
                        <a:t>Manage/Improve</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348602060"/>
                  </a:ext>
                </a:extLst>
              </a:tr>
              <a:tr h="1305560">
                <a:tc vMerge="1">
                  <a:txBody>
                    <a:bodyPr/>
                    <a:lstStyle/>
                    <a:p>
                      <a:endParaRPr/>
                    </a:p>
                  </a:txBody>
                  <a:tcP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mn-cs"/>
                        </a:rPr>
                        <a:t>Business Value Readiness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mn-cs"/>
                        </a:rPr>
                        <a:t>Copilot training (Organizational Skilling):</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Awareness &amp; Engagement </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Readiness &amp; Training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err="1">
                          <a:solidFill>
                            <a:schemeClr val="tx1"/>
                          </a:solidFill>
                          <a:latin typeface="+mn-lt"/>
                          <a:ea typeface="+mn-ea"/>
                          <a:cs typeface="+mn-cs"/>
                        </a:rPr>
                        <a:t>AoP</a:t>
                      </a:r>
                      <a:r>
                        <a:rPr lang="en-US" sz="1000" b="0" kern="1200">
                          <a:solidFill>
                            <a:schemeClr val="tx1"/>
                          </a:solidFill>
                          <a:latin typeface="+mn-lt"/>
                          <a:ea typeface="+mn-ea"/>
                          <a:cs typeface="+mn-cs"/>
                        </a:rPr>
                        <a:t> training (Organizational Skilling) </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noProof="0">
                          <a:solidFill>
                            <a:schemeClr val="tx1"/>
                          </a:solidFill>
                          <a:latin typeface="+mn-lt"/>
                          <a:ea typeface="+mn-ea"/>
                          <a:cs typeface="+mn-cs"/>
                        </a:rPr>
                        <a:t>Use case and Outcome based prompting:</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Post‑Launch scale‑up</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Skills Deepening &amp; Confidence</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Empower your workforce with </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mn-cs"/>
                        </a:rPr>
                        <a:t>Microsoft 365 Copilot Use Cases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000" b="0" kern="1200" err="1">
                          <a:solidFill>
                            <a:schemeClr val="tx1"/>
                          </a:solidFill>
                          <a:latin typeface="+mn-lt"/>
                          <a:ea typeface="+mn-ea"/>
                          <a:cs typeface="+mn-cs"/>
                        </a:rPr>
                        <a:t>AoP</a:t>
                      </a:r>
                      <a:r>
                        <a:rPr lang="en-US" sz="1000" b="0" kern="1200">
                          <a:solidFill>
                            <a:schemeClr val="tx1"/>
                          </a:solidFill>
                          <a:latin typeface="+mn-lt"/>
                          <a:ea typeface="+mn-ea"/>
                          <a:cs typeface="+mn-cs"/>
                        </a:rPr>
                        <a:t> training (Organizational Skilling):</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Persona Playbooks</a:t>
                      </a:r>
                    </a:p>
                    <a:p>
                      <a:pPr marL="171450" marR="0" lvl="0" indent="-111125"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a:solidFill>
                            <a:schemeClr val="tx1"/>
                          </a:solidFill>
                          <a:latin typeface="+mn-lt"/>
                          <a:ea typeface="+mn-ea"/>
                          <a:cs typeface="+mn-cs"/>
                        </a:rPr>
                        <a:t>Consolidation &amp; Checkpoint</a:t>
                      </a:r>
                    </a:p>
                  </a:txBody>
                  <a:tcP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17866621"/>
                  </a:ext>
                </a:extLst>
              </a:tr>
            </a:tbl>
          </a:graphicData>
        </a:graphic>
      </p:graphicFrame>
      <p:graphicFrame>
        <p:nvGraphicFramePr>
          <p:cNvPr id="12" name="Table 11">
            <a:extLst>
              <a:ext uri="{FF2B5EF4-FFF2-40B4-BE49-F238E27FC236}">
                <a16:creationId xmlns:a16="http://schemas.microsoft.com/office/drawing/2014/main" id="{1D34EA4B-BCDB-429F-FD3B-95D75D6ECC5B}"/>
              </a:ext>
              <a:ext uri="{C183D7F6-B498-43B3-948B-1728B52AA6E4}">
                <adec:decorative xmlns:adec="http://schemas.microsoft.com/office/drawing/2017/decorative" val="1"/>
              </a:ext>
            </a:extLst>
          </p:cNvPr>
          <p:cNvGraphicFramePr>
            <a:graphicFrameLocks noGrp="1"/>
          </p:cNvGraphicFramePr>
          <p:nvPr/>
        </p:nvGraphicFramePr>
        <p:xfrm>
          <a:off x="571500" y="2845723"/>
          <a:ext cx="11048998" cy="3507135"/>
        </p:xfrm>
        <a:graphic>
          <a:graphicData uri="http://schemas.openxmlformats.org/drawingml/2006/table">
            <a:tbl>
              <a:tblPr firstRow="1" bandRow="1">
                <a:tableStyleId>{5C22544A-7EE6-4342-B048-85BDC9FD1C3A}</a:tableStyleId>
              </a:tblPr>
              <a:tblGrid>
                <a:gridCol w="1008089">
                  <a:extLst>
                    <a:ext uri="{9D8B030D-6E8A-4147-A177-3AD203B41FA5}">
                      <a16:colId xmlns:a16="http://schemas.microsoft.com/office/drawing/2014/main" val="2620456386"/>
                    </a:ext>
                  </a:extLst>
                </a:gridCol>
                <a:gridCol w="1451349">
                  <a:extLst>
                    <a:ext uri="{9D8B030D-6E8A-4147-A177-3AD203B41FA5}">
                      <a16:colId xmlns:a16="http://schemas.microsoft.com/office/drawing/2014/main" val="2849064613"/>
                    </a:ext>
                  </a:extLst>
                </a:gridCol>
                <a:gridCol w="1486321">
                  <a:extLst>
                    <a:ext uri="{9D8B030D-6E8A-4147-A177-3AD203B41FA5}">
                      <a16:colId xmlns:a16="http://schemas.microsoft.com/office/drawing/2014/main" val="1814125435"/>
                    </a:ext>
                  </a:extLst>
                </a:gridCol>
                <a:gridCol w="1486321">
                  <a:extLst>
                    <a:ext uri="{9D8B030D-6E8A-4147-A177-3AD203B41FA5}">
                      <a16:colId xmlns:a16="http://schemas.microsoft.com/office/drawing/2014/main" val="3924543162"/>
                    </a:ext>
                  </a:extLst>
                </a:gridCol>
                <a:gridCol w="1359547">
                  <a:extLst>
                    <a:ext uri="{9D8B030D-6E8A-4147-A177-3AD203B41FA5}">
                      <a16:colId xmlns:a16="http://schemas.microsoft.com/office/drawing/2014/main" val="1246008437"/>
                    </a:ext>
                  </a:extLst>
                </a:gridCol>
                <a:gridCol w="1359547">
                  <a:extLst>
                    <a:ext uri="{9D8B030D-6E8A-4147-A177-3AD203B41FA5}">
                      <a16:colId xmlns:a16="http://schemas.microsoft.com/office/drawing/2014/main" val="939573784"/>
                    </a:ext>
                  </a:extLst>
                </a:gridCol>
                <a:gridCol w="1448912">
                  <a:extLst>
                    <a:ext uri="{9D8B030D-6E8A-4147-A177-3AD203B41FA5}">
                      <a16:colId xmlns:a16="http://schemas.microsoft.com/office/drawing/2014/main" val="492468876"/>
                    </a:ext>
                  </a:extLst>
                </a:gridCol>
                <a:gridCol w="1448912">
                  <a:extLst>
                    <a:ext uri="{9D8B030D-6E8A-4147-A177-3AD203B41FA5}">
                      <a16:colId xmlns:a16="http://schemas.microsoft.com/office/drawing/2014/main" val="1590571196"/>
                    </a:ext>
                  </a:extLst>
                </a:gridCol>
              </a:tblGrid>
              <a:tr h="3507135">
                <a:tc>
                  <a:txBody>
                    <a:bodyPr/>
                    <a:lstStyle/>
                    <a:p>
                      <a:pPr algn="l"/>
                      <a:endParaRPr lang="en-US" sz="1400">
                        <a:solidFill>
                          <a:schemeClr val="tx1"/>
                        </a:solidFill>
                      </a:endParaRPr>
                    </a:p>
                  </a:txBody>
                  <a:tcPr anchor="b">
                    <a:lnL w="6350" cap="flat" cmpd="sng" algn="ctr">
                      <a:solidFill>
                        <a:schemeClr val="bg1">
                          <a:lumMod val="85000"/>
                        </a:schemeClr>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a:p>
                  </a:txBody>
                  <a:tcPr>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87727809"/>
                  </a:ext>
                </a:extLst>
              </a:tr>
            </a:tbl>
          </a:graphicData>
        </a:graphic>
      </p:graphicFrame>
      <p:cxnSp>
        <p:nvCxnSpPr>
          <p:cNvPr id="100" name="Straight Arrow Connector 99">
            <a:extLst>
              <a:ext uri="{FF2B5EF4-FFF2-40B4-BE49-F238E27FC236}">
                <a16:creationId xmlns:a16="http://schemas.microsoft.com/office/drawing/2014/main" id="{251E1D8F-1F55-E900-591C-7D7690F61EFF}"/>
              </a:ext>
              <a:ext uri="{C183D7F6-B498-43B3-948B-1728B52AA6E4}">
                <adec:decorative xmlns:adec="http://schemas.microsoft.com/office/drawing/2017/decorative" val="1"/>
              </a:ext>
            </a:extLst>
          </p:cNvPr>
          <p:cNvCxnSpPr>
            <a:cxnSpLocks/>
          </p:cNvCxnSpPr>
          <p:nvPr/>
        </p:nvCxnSpPr>
        <p:spPr>
          <a:xfrm>
            <a:off x="8652293" y="2070261"/>
            <a:ext cx="0" cy="3517739"/>
          </a:xfrm>
          <a:prstGeom prst="straightConnector1">
            <a:avLst/>
          </a:prstGeom>
          <a:noFill/>
          <a:ln w="12700" cap="flat" cmpd="sng" algn="ctr">
            <a:solidFill>
              <a:schemeClr val="accent1"/>
            </a:solidFill>
            <a:prstDash val="solid"/>
            <a:miter lim="800000"/>
            <a:tailEnd type="arrow" w="med" len="sm"/>
          </a:ln>
          <a:effectLst/>
        </p:spPr>
      </p:cxnSp>
      <p:grpSp>
        <p:nvGrpSpPr>
          <p:cNvPr id="2" name="Group 1">
            <a:extLst>
              <a:ext uri="{FF2B5EF4-FFF2-40B4-BE49-F238E27FC236}">
                <a16:creationId xmlns:a16="http://schemas.microsoft.com/office/drawing/2014/main" id="{5FB56D8E-CB0F-743E-C7A4-310180156D0A}"/>
              </a:ext>
              <a:ext uri="{C183D7F6-B498-43B3-948B-1728B52AA6E4}">
                <adec:decorative xmlns:adec="http://schemas.microsoft.com/office/drawing/2017/decorative" val="1"/>
              </a:ext>
            </a:extLst>
          </p:cNvPr>
          <p:cNvGrpSpPr/>
          <p:nvPr/>
        </p:nvGrpSpPr>
        <p:grpSpPr>
          <a:xfrm>
            <a:off x="11109474" y="5647882"/>
            <a:ext cx="1107950" cy="1207123"/>
            <a:chOff x="11109474" y="5647882"/>
            <a:chExt cx="1107950" cy="1207123"/>
          </a:xfrm>
        </p:grpSpPr>
        <p:sp>
          <p:nvSpPr>
            <p:cNvPr id="7" name="Diagonal Stripe 6">
              <a:extLst>
                <a:ext uri="{FF2B5EF4-FFF2-40B4-BE49-F238E27FC236}">
                  <a16:creationId xmlns:a16="http://schemas.microsoft.com/office/drawing/2014/main" id="{22E5F6DF-F390-3962-02E8-5F1308A98A0D}"/>
                </a:ext>
              </a:extLst>
            </p:cNvPr>
            <p:cNvSpPr/>
            <p:nvPr/>
          </p:nvSpPr>
          <p:spPr bwMode="auto">
            <a:xfrm rot="10800000">
              <a:off x="11109474" y="5647882"/>
              <a:ext cx="1107950" cy="1207123"/>
            </a:xfrm>
            <a:prstGeom prst="diagStripe">
              <a:avLst/>
            </a:prstGeom>
            <a:solidFill>
              <a:srgbClr val="FFC000"/>
            </a:solidFill>
            <a:ln w="10795" cap="flat" cmpd="sng" algn="ctr">
              <a:noFill/>
              <a:prstDash val="soli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de-AT"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8" name="TextBox 7" descr="Banner that says &quot;Hidden&quot;">
              <a:extLst>
                <a:ext uri="{FF2B5EF4-FFF2-40B4-BE49-F238E27FC236}">
                  <a16:creationId xmlns:a16="http://schemas.microsoft.com/office/drawing/2014/main" id="{52AAE118-264C-3D47-D2A8-AE6B86FFC4CC}"/>
                </a:ext>
              </a:extLst>
            </p:cNvPr>
            <p:cNvSpPr txBox="1"/>
            <p:nvPr/>
          </p:nvSpPr>
          <p:spPr>
            <a:xfrm rot="13395609">
              <a:off x="11660097" y="6133771"/>
              <a:ext cx="215444" cy="576440"/>
            </a:xfrm>
            <a:prstGeom prst="rect">
              <a:avLst/>
            </a:prstGeom>
            <a:noFill/>
          </p:spPr>
          <p:txBody>
            <a:bodyPr vert="vert" wrap="none" lIns="0" tIns="0" rIns="0" bIns="0" rtlCol="0">
              <a:spAutoFit/>
            </a:bodyPr>
            <a:lstStyle/>
            <a:p>
              <a:pPr marL="0" marR="0" lvl="0" indent="0" algn="ctr" defTabSz="951066"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30" normalizeH="0" baseline="0" noProof="0">
                  <a:ln>
                    <a:noFill/>
                  </a:ln>
                  <a:solidFill>
                    <a:prstClr val="black">
                      <a:lumMod val="95000"/>
                      <a:lumOff val="5000"/>
                    </a:prstClr>
                  </a:solidFill>
                  <a:effectLst/>
                  <a:uLnTx/>
                  <a:uFillTx/>
                  <a:latin typeface="Segoe UI Semibold"/>
                  <a:ea typeface="+mn-ea"/>
                  <a:cs typeface="+mn-cs"/>
                </a:rPr>
                <a:t>Sample</a:t>
              </a:r>
            </a:p>
          </p:txBody>
        </p:sp>
      </p:grpSp>
      <p:sp>
        <p:nvSpPr>
          <p:cNvPr id="3" name="Arrow: Pentagon 2">
            <a:extLst>
              <a:ext uri="{FF2B5EF4-FFF2-40B4-BE49-F238E27FC236}">
                <a16:creationId xmlns:a16="http://schemas.microsoft.com/office/drawing/2014/main" id="{99F14FC5-109A-7588-8943-DBAB68F5A612}"/>
              </a:ext>
              <a:ext uri="{C183D7F6-B498-43B3-948B-1728B52AA6E4}">
                <adec:decorative xmlns:adec="http://schemas.microsoft.com/office/drawing/2017/decorative" val="1"/>
              </a:ext>
            </a:extLst>
          </p:cNvPr>
          <p:cNvSpPr/>
          <p:nvPr/>
        </p:nvSpPr>
        <p:spPr>
          <a:xfrm>
            <a:off x="3213257" y="3149889"/>
            <a:ext cx="2719551" cy="180338"/>
          </a:xfrm>
          <a:prstGeom prst="homePlate">
            <a:avLst>
              <a:gd name="adj" fmla="val 27445"/>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MS-4023: Explore Microsoft 365 Copilot Chat</a:t>
            </a:r>
            <a:r>
              <a:rPr kumimoji="0" lang="en-US" sz="800" b="0" i="0" u="none" strike="noStrike" kern="1200" cap="none" spc="0" normalizeH="0" baseline="0" noProof="0">
                <a:ln>
                  <a:noFill/>
                </a:ln>
                <a:solidFill>
                  <a:srgbClr val="FFFFFF"/>
                </a:solidFill>
                <a:effectLst/>
                <a:uLnTx/>
                <a:uFillTx/>
                <a:latin typeface="Segoe Sans Display"/>
                <a:ea typeface="+mn-ea"/>
                <a:cs typeface="+mn-cs"/>
              </a:rPr>
              <a:t> </a:t>
            </a:r>
          </a:p>
        </p:txBody>
      </p:sp>
      <p:sp>
        <p:nvSpPr>
          <p:cNvPr id="11" name="Arrow: Pentagon 10">
            <a:extLst>
              <a:ext uri="{FF2B5EF4-FFF2-40B4-BE49-F238E27FC236}">
                <a16:creationId xmlns:a16="http://schemas.microsoft.com/office/drawing/2014/main" id="{B5A12D8B-D343-EA18-9EF1-340471E22DE7}"/>
              </a:ext>
              <a:ext uri="{C183D7F6-B498-43B3-948B-1728B52AA6E4}">
                <adec:decorative xmlns:adec="http://schemas.microsoft.com/office/drawing/2017/decorative" val="1"/>
              </a:ext>
            </a:extLst>
          </p:cNvPr>
          <p:cNvSpPr/>
          <p:nvPr/>
        </p:nvSpPr>
        <p:spPr>
          <a:xfrm>
            <a:off x="8774213" y="5933910"/>
            <a:ext cx="2882211" cy="349183"/>
          </a:xfrm>
          <a:prstGeom prst="homePlate">
            <a:avLst>
              <a:gd name="adj" fmla="val 20046"/>
            </a:avLst>
          </a:prstGeom>
          <a:solidFill>
            <a:schemeClr val="accent1"/>
          </a:solidFill>
          <a:ln w="12700" cap="flat" cmpd="sng" algn="ctr">
            <a:solidFill>
              <a:schemeClr val="bg1"/>
            </a:solidFill>
            <a:prstDash val="solid"/>
            <a:miter lim="800000"/>
          </a:ln>
          <a:effectLst/>
        </p:spPr>
        <p:txBody>
          <a:bodyPr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Champions led Prompt-a-thons</a:t>
            </a:r>
          </a:p>
        </p:txBody>
      </p:sp>
      <p:sp>
        <p:nvSpPr>
          <p:cNvPr id="15" name="Arrow: Pentagon 14">
            <a:extLst>
              <a:ext uri="{FF2B5EF4-FFF2-40B4-BE49-F238E27FC236}">
                <a16:creationId xmlns:a16="http://schemas.microsoft.com/office/drawing/2014/main" id="{D54BC6DE-0402-76F6-4948-780202ABFBC4}"/>
              </a:ext>
              <a:ext uri="{C183D7F6-B498-43B3-948B-1728B52AA6E4}">
                <adec:decorative xmlns:adec="http://schemas.microsoft.com/office/drawing/2017/decorative" val="1"/>
              </a:ext>
            </a:extLst>
          </p:cNvPr>
          <p:cNvSpPr/>
          <p:nvPr/>
        </p:nvSpPr>
        <p:spPr>
          <a:xfrm>
            <a:off x="6132852" y="5576127"/>
            <a:ext cx="5487648" cy="299098"/>
          </a:xfrm>
          <a:prstGeom prst="homePlate">
            <a:avLst>
              <a:gd name="adj" fmla="val 18916"/>
            </a:avLst>
          </a:prstGeom>
          <a:solidFill>
            <a:schemeClr val="accent1"/>
          </a:solidFill>
          <a:ln w="12700" cap="flat" cmpd="sng" algn="ctr">
            <a:solidFill>
              <a:schemeClr val="bg1"/>
            </a:solidFill>
            <a:prstDash val="solid"/>
            <a:miter lim="800000"/>
          </a:ln>
          <a:effectLst/>
        </p:spPr>
        <p:txBody>
          <a:bodyPr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Champions driven sessions and events</a:t>
            </a:r>
          </a:p>
        </p:txBody>
      </p:sp>
      <p:sp>
        <p:nvSpPr>
          <p:cNvPr id="28" name="Arrow: Pentagon 27">
            <a:extLst>
              <a:ext uri="{FF2B5EF4-FFF2-40B4-BE49-F238E27FC236}">
                <a16:creationId xmlns:a16="http://schemas.microsoft.com/office/drawing/2014/main" id="{2C61996A-84C2-95DC-4321-AF0D0769E2E3}"/>
              </a:ext>
              <a:ext uri="{C183D7F6-B498-43B3-948B-1728B52AA6E4}">
                <adec:decorative xmlns:adec="http://schemas.microsoft.com/office/drawing/2017/decorative" val="1"/>
              </a:ext>
            </a:extLst>
          </p:cNvPr>
          <p:cNvSpPr/>
          <p:nvPr/>
        </p:nvSpPr>
        <p:spPr>
          <a:xfrm>
            <a:off x="3213257" y="3340630"/>
            <a:ext cx="2711863" cy="195049"/>
          </a:xfrm>
          <a:prstGeom prst="homePlate">
            <a:avLst>
              <a:gd name="adj" fmla="val 29146"/>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AI-3025: Work smarter with AI</a:t>
            </a:r>
          </a:p>
        </p:txBody>
      </p:sp>
      <p:sp>
        <p:nvSpPr>
          <p:cNvPr id="29" name="Arrow: Pentagon 28">
            <a:extLst>
              <a:ext uri="{FF2B5EF4-FFF2-40B4-BE49-F238E27FC236}">
                <a16:creationId xmlns:a16="http://schemas.microsoft.com/office/drawing/2014/main" id="{67C03F52-0E26-E353-04B3-89E936BE5898}"/>
              </a:ext>
              <a:ext uri="{C183D7F6-B498-43B3-948B-1728B52AA6E4}">
                <adec:decorative xmlns:adec="http://schemas.microsoft.com/office/drawing/2017/decorative" val="1"/>
              </a:ext>
            </a:extLst>
          </p:cNvPr>
          <p:cNvSpPr/>
          <p:nvPr/>
        </p:nvSpPr>
        <p:spPr>
          <a:xfrm>
            <a:off x="3213257" y="3546080"/>
            <a:ext cx="2696485" cy="267889"/>
          </a:xfrm>
          <a:prstGeom prst="homePlate">
            <a:avLst>
              <a:gd name="adj" fmla="val 26140"/>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kumimoji="0" lang="en-US" sz="800" b="0" i="0" u="none" strike="noStrike" kern="0" cap="none" spc="0" normalizeH="0" baseline="0" noProof="0">
                <a:ln>
                  <a:noFill/>
                </a:ln>
                <a:solidFill>
                  <a:srgbClr val="FFFFFF"/>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MS-4019: Transform your everyday business processes with agents</a:t>
            </a:r>
            <a:endParaRPr kumimoji="0" lang="en-US" sz="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31" name="Arrow: Pentagon 30">
            <a:extLst>
              <a:ext uri="{FF2B5EF4-FFF2-40B4-BE49-F238E27FC236}">
                <a16:creationId xmlns:a16="http://schemas.microsoft.com/office/drawing/2014/main" id="{968562E0-DC27-A83C-D303-0BFBCC58F03C}"/>
              </a:ext>
              <a:ext uri="{C183D7F6-B498-43B3-948B-1728B52AA6E4}">
                <adec:decorative xmlns:adec="http://schemas.microsoft.com/office/drawing/2017/decorative" val="1"/>
              </a:ext>
            </a:extLst>
          </p:cNvPr>
          <p:cNvSpPr/>
          <p:nvPr/>
        </p:nvSpPr>
        <p:spPr>
          <a:xfrm>
            <a:off x="3213257" y="3824371"/>
            <a:ext cx="2695043" cy="270434"/>
          </a:xfrm>
          <a:prstGeom prst="homePlate">
            <a:avLst>
              <a:gd name="adj" fmla="val 22067"/>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hlinkClick r:id="rId6">
                  <a:extLst>
                    <a:ext uri="{A12FA001-AC4F-418D-AE19-62706E023703}">
                      <ahyp:hlinkClr xmlns:ahyp="http://schemas.microsoft.com/office/drawing/2018/hyperlinkcolor" val="tx"/>
                    </a:ext>
                  </a:extLst>
                </a:hlinkClick>
              </a:rPr>
              <a:t>MS-4018: Draft, analyze, and present with </a:t>
            </a:r>
            <a:br>
              <a:rPr kumimoji="0" lang="en-US" sz="8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hlinkClick r:id="rId6">
                  <a:extLst>
                    <a:ext uri="{A12FA001-AC4F-418D-AE19-62706E023703}">
                      <ahyp:hlinkClr xmlns:ahyp="http://schemas.microsoft.com/office/drawing/2018/hyperlinkcolor" val="tx"/>
                    </a:ext>
                  </a:extLst>
                </a:hlinkClick>
              </a:rPr>
            </a:br>
            <a:r>
              <a:rPr kumimoji="0" lang="en-US" sz="8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hlinkClick r:id="rId6">
                  <a:extLst>
                    <a:ext uri="{A12FA001-AC4F-418D-AE19-62706E023703}">
                      <ahyp:hlinkClr xmlns:ahyp="http://schemas.microsoft.com/office/drawing/2018/hyperlinkcolor" val="tx"/>
                    </a:ext>
                  </a:extLst>
                </a:hlinkClick>
              </a:rPr>
              <a:t>Microsoft 365 Copilot​ </a:t>
            </a:r>
            <a:endParaRPr kumimoji="0" lang="en-US" sz="8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endParaRPr>
          </a:p>
        </p:txBody>
      </p:sp>
      <p:sp>
        <p:nvSpPr>
          <p:cNvPr id="40" name="Left Bracket 39">
            <a:extLst>
              <a:ext uri="{FF2B5EF4-FFF2-40B4-BE49-F238E27FC236}">
                <a16:creationId xmlns:a16="http://schemas.microsoft.com/office/drawing/2014/main" id="{937B66C8-088F-FF49-6197-5C03108E53A6}"/>
              </a:ext>
              <a:ext uri="{C183D7F6-B498-43B3-948B-1728B52AA6E4}">
                <adec:decorative xmlns:adec="http://schemas.microsoft.com/office/drawing/2017/decorative" val="1"/>
              </a:ext>
            </a:extLst>
          </p:cNvPr>
          <p:cNvSpPr/>
          <p:nvPr/>
        </p:nvSpPr>
        <p:spPr>
          <a:xfrm>
            <a:off x="2939452" y="3116683"/>
            <a:ext cx="182880" cy="1004107"/>
          </a:xfrm>
          <a:prstGeom prst="leftBracket">
            <a:avLst/>
          </a:prstGeom>
          <a:noFill/>
          <a:ln w="6350"/>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46" name="Straight Arrow Connector 45">
            <a:extLst>
              <a:ext uri="{FF2B5EF4-FFF2-40B4-BE49-F238E27FC236}">
                <a16:creationId xmlns:a16="http://schemas.microsoft.com/office/drawing/2014/main" id="{AF35E375-903A-09E8-AE16-FD59AD85FA52}"/>
              </a:ext>
              <a:ext uri="{C183D7F6-B498-43B3-948B-1728B52AA6E4}">
                <adec:decorative xmlns:adec="http://schemas.microsoft.com/office/drawing/2017/decorative" val="1"/>
              </a:ext>
            </a:extLst>
          </p:cNvPr>
          <p:cNvCxnSpPr>
            <a:cxnSpLocks/>
          </p:cNvCxnSpPr>
          <p:nvPr/>
        </p:nvCxnSpPr>
        <p:spPr>
          <a:xfrm>
            <a:off x="8478575" y="4366738"/>
            <a:ext cx="0" cy="1211737"/>
          </a:xfrm>
          <a:prstGeom prst="straightConnector1">
            <a:avLst/>
          </a:prstGeom>
          <a:noFill/>
          <a:ln w="12700" cap="flat" cmpd="sng" algn="ctr">
            <a:solidFill>
              <a:schemeClr val="accent1"/>
            </a:solidFill>
            <a:prstDash val="solid"/>
            <a:miter lim="800000"/>
            <a:tailEnd type="arrow" w="med" len="sm"/>
          </a:ln>
          <a:effectLst/>
        </p:spPr>
      </p:cxnSp>
      <p:sp>
        <p:nvSpPr>
          <p:cNvPr id="30" name="Arrow: Pentagon 29">
            <a:extLst>
              <a:ext uri="{FF2B5EF4-FFF2-40B4-BE49-F238E27FC236}">
                <a16:creationId xmlns:a16="http://schemas.microsoft.com/office/drawing/2014/main" id="{84AFB553-80F5-DDB6-AB7E-94586C54ED74}"/>
              </a:ext>
              <a:ext uri="{C183D7F6-B498-43B3-948B-1728B52AA6E4}">
                <adec:decorative xmlns:adec="http://schemas.microsoft.com/office/drawing/2017/decorative" val="1"/>
              </a:ext>
            </a:extLst>
          </p:cNvPr>
          <p:cNvSpPr/>
          <p:nvPr/>
        </p:nvSpPr>
        <p:spPr>
          <a:xfrm>
            <a:off x="6484576" y="3113711"/>
            <a:ext cx="3626863" cy="1432473"/>
          </a:xfrm>
          <a:prstGeom prst="homePlate">
            <a:avLst>
              <a:gd name="adj" fmla="val 12275"/>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7">
                  <a:extLst>
                    <a:ext uri="{A12FA001-AC4F-418D-AE19-62706E023703}">
                      <ahyp:hlinkClr xmlns:ahyp="http://schemas.microsoft.com/office/drawing/2018/hyperlinkcolor" val="tx"/>
                    </a:ext>
                  </a:extLst>
                </a:hlinkClick>
              </a:rPr>
              <a:t>MS-4004.1: Executives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8">
                  <a:extLst>
                    <a:ext uri="{A12FA001-AC4F-418D-AE19-62706E023703}">
                      <ahyp:hlinkClr xmlns:ahyp="http://schemas.microsoft.com/office/drawing/2018/hyperlinkcolor" val="tx"/>
                    </a:ext>
                  </a:extLst>
                </a:hlinkClick>
              </a:rPr>
              <a:t>MS-4004.2: Sales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MS-4004.3: IT professionals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0">
                  <a:extLst>
                    <a:ext uri="{A12FA001-AC4F-418D-AE19-62706E023703}">
                      <ahyp:hlinkClr xmlns:ahyp="http://schemas.microsoft.com/office/drawing/2018/hyperlinkcolor" val="tx"/>
                    </a:ext>
                  </a:extLst>
                </a:hlinkClick>
              </a:rPr>
              <a:t>MS-4004.4: Marketing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MS-4004.5: Finance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MS-4004.6: HR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3">
                  <a:extLst>
                    <a:ext uri="{A12FA001-AC4F-418D-AE19-62706E023703}">
                      <ahyp:hlinkClr xmlns:ahyp="http://schemas.microsoft.com/office/drawing/2018/hyperlinkcolor" val="tx"/>
                    </a:ext>
                  </a:extLst>
                </a:hlinkClick>
              </a:rPr>
              <a:t>MS-4004.7: Operations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4">
                  <a:extLst>
                    <a:ext uri="{A12FA001-AC4F-418D-AE19-62706E023703}">
                      <ahyp:hlinkClr xmlns:ahyp="http://schemas.microsoft.com/office/drawing/2018/hyperlinkcolor" val="tx"/>
                    </a:ext>
                  </a:extLst>
                </a:hlinkClick>
              </a:rPr>
              <a:t>MS-4004.8: Communications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5">
                  <a:extLst>
                    <a:ext uri="{A12FA001-AC4F-418D-AE19-62706E023703}">
                      <ahyp:hlinkClr xmlns:ahyp="http://schemas.microsoft.com/office/drawing/2018/hyperlinkcolor" val="tx"/>
                    </a:ext>
                  </a:extLst>
                </a:hlinkClick>
              </a:rPr>
              <a:t>MS-4004.9: Customer service use case</a:t>
            </a:r>
            <a:endParaRPr kumimoji="0" lang="en-US" sz="900" b="0" i="0" u="none" strike="noStrike" kern="1200" cap="none" spc="0" normalizeH="0" baseline="0" noProof="0">
              <a:ln>
                <a:noFill/>
              </a:ln>
              <a:solidFill>
                <a:srgbClr val="FFFFFF"/>
              </a:solidFill>
              <a:effectLst/>
              <a:uLnTx/>
              <a:uFillTx/>
              <a:latin typeface="Segoe Sans Display"/>
              <a:ea typeface="+mn-ea"/>
              <a:cs typeface="Segoe UI"/>
            </a:endParaRPr>
          </a:p>
          <a:p>
            <a:pPr marL="0" marR="0" lvl="1"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mn-cs"/>
                <a:hlinkClick r:id="rId16">
                  <a:extLst>
                    <a:ext uri="{A12FA001-AC4F-418D-AE19-62706E023703}">
                      <ahyp:hlinkClr xmlns:ahyp="http://schemas.microsoft.com/office/drawing/2018/hyperlinkcolor" val="tx"/>
                    </a:ext>
                  </a:extLst>
                </a:hlinkClick>
              </a:rPr>
              <a:t>MS-4004.10: Legal use case</a:t>
            </a:r>
            <a:endParaRPr kumimoji="0" lang="en-US" sz="9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6" name="Arrow: Pentagon 105">
            <a:extLst>
              <a:ext uri="{FF2B5EF4-FFF2-40B4-BE49-F238E27FC236}">
                <a16:creationId xmlns:a16="http://schemas.microsoft.com/office/drawing/2014/main" id="{C6C64264-4D7F-0384-F784-50829D86C639}"/>
              </a:ext>
              <a:ext uri="{C183D7F6-B498-43B3-948B-1728B52AA6E4}">
                <adec:decorative xmlns:adec="http://schemas.microsoft.com/office/drawing/2017/decorative" val="1"/>
              </a:ext>
            </a:extLst>
          </p:cNvPr>
          <p:cNvSpPr/>
          <p:nvPr/>
        </p:nvSpPr>
        <p:spPr>
          <a:xfrm>
            <a:off x="9538163" y="2851215"/>
            <a:ext cx="2062017" cy="219174"/>
          </a:xfrm>
          <a:prstGeom prst="homePlate">
            <a:avLst>
              <a:gd name="adj" fmla="val 23488"/>
            </a:avLst>
          </a:prstGeom>
          <a:solidFill>
            <a:schemeClr val="accent1"/>
          </a:solidFill>
          <a:ln w="12700" cap="flat" cmpd="sng" algn="ctr">
            <a:solidFill>
              <a:schemeClr val="bg1"/>
            </a:solidFill>
            <a:prstDash val="solid"/>
            <a:miter lim="800000"/>
          </a:ln>
          <a:effectLst/>
        </p:spPr>
        <p:txBody>
          <a:bodyPr lIns="91440" tIns="45720" rIns="91440" bIns="45720" rtlCol="0" anchor="ct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Sans Display"/>
                <a:ea typeface="+mn-ea"/>
                <a:cs typeface="+mn-cs"/>
              </a:rPr>
              <a:t>Office hours : </a:t>
            </a:r>
            <a:r>
              <a:rPr kumimoji="0" lang="en-US" sz="700" b="0" i="0" u="none" strike="noStrike" kern="0" cap="none" spc="0" normalizeH="0" baseline="0" noProof="0">
                <a:ln>
                  <a:noFill/>
                </a:ln>
                <a:solidFill>
                  <a:srgbClr val="FFFFFF"/>
                </a:solidFill>
                <a:effectLst/>
                <a:uLnTx/>
                <a:uFillTx/>
                <a:latin typeface="Segoe Sans Display"/>
                <a:ea typeface="+mn-ea"/>
                <a:cs typeface="+mn-cs"/>
              </a:rPr>
              <a:t>Dependent on the survey</a:t>
            </a: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7" name="Arrow: Pentagon 106">
            <a:extLst>
              <a:ext uri="{FF2B5EF4-FFF2-40B4-BE49-F238E27FC236}">
                <a16:creationId xmlns:a16="http://schemas.microsoft.com/office/drawing/2014/main" id="{82746D13-A2B6-A0C7-1560-CB76414AADDD}"/>
              </a:ext>
              <a:ext uri="{C183D7F6-B498-43B3-948B-1728B52AA6E4}">
                <adec:decorative xmlns:adec="http://schemas.microsoft.com/office/drawing/2017/decorative" val="1"/>
              </a:ext>
            </a:extLst>
          </p:cNvPr>
          <p:cNvSpPr/>
          <p:nvPr/>
        </p:nvSpPr>
        <p:spPr>
          <a:xfrm>
            <a:off x="6869618" y="2828261"/>
            <a:ext cx="2062017" cy="219174"/>
          </a:xfrm>
          <a:prstGeom prst="homePlate">
            <a:avLst>
              <a:gd name="adj" fmla="val 23488"/>
            </a:avLst>
          </a:prstGeom>
          <a:solidFill>
            <a:schemeClr val="accent1"/>
          </a:solidFill>
          <a:ln w="12700" cap="flat" cmpd="sng" algn="ctr">
            <a:solidFill>
              <a:schemeClr val="bg1"/>
            </a:solidFill>
            <a:prstDash val="solid"/>
            <a:miter lim="800000"/>
          </a:ln>
          <a:effectLst/>
        </p:spPr>
        <p:txBody>
          <a:bodyPr lIns="91440" tIns="45720" rIns="91440" bIns="45720" rtlCol="0" anchor="ct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Sans Display"/>
                <a:ea typeface="+mn-ea"/>
                <a:cs typeface="+mn-cs"/>
              </a:rPr>
              <a:t>Office hours : </a:t>
            </a:r>
            <a:r>
              <a:rPr kumimoji="0" lang="en-US" sz="700" b="0" i="0" u="none" strike="noStrike" kern="0" cap="none" spc="0" normalizeH="0" baseline="0" noProof="0">
                <a:ln>
                  <a:noFill/>
                </a:ln>
                <a:solidFill>
                  <a:srgbClr val="FFFFFF"/>
                </a:solidFill>
                <a:effectLst/>
                <a:uLnTx/>
                <a:uFillTx/>
                <a:latin typeface="Segoe Sans Display"/>
                <a:ea typeface="+mn-ea"/>
                <a:cs typeface="+mn-cs"/>
              </a:rPr>
              <a:t>Dependent on the survey</a:t>
            </a: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11" name="Arrow: Pentagon 110">
            <a:extLst>
              <a:ext uri="{FF2B5EF4-FFF2-40B4-BE49-F238E27FC236}">
                <a16:creationId xmlns:a16="http://schemas.microsoft.com/office/drawing/2014/main" id="{BF942053-0EE8-7361-15DE-293CAECB4C9D}"/>
              </a:ext>
              <a:ext uri="{C183D7F6-B498-43B3-948B-1728B52AA6E4}">
                <adec:decorative xmlns:adec="http://schemas.microsoft.com/office/drawing/2017/decorative" val="1"/>
              </a:ext>
            </a:extLst>
          </p:cNvPr>
          <p:cNvSpPr/>
          <p:nvPr/>
        </p:nvSpPr>
        <p:spPr>
          <a:xfrm>
            <a:off x="3937609" y="2865782"/>
            <a:ext cx="2011242" cy="209545"/>
          </a:xfrm>
          <a:prstGeom prst="homePlate">
            <a:avLst>
              <a:gd name="adj" fmla="val 27815"/>
            </a:avLst>
          </a:prstGeom>
          <a:solidFill>
            <a:schemeClr val="accent1"/>
          </a:solidFill>
          <a:ln w="12700" cap="flat" cmpd="sng" algn="ctr">
            <a:solidFill>
              <a:schemeClr val="bg1"/>
            </a:solidFill>
            <a:prstDash val="solid"/>
            <a:miter lim="800000"/>
          </a:ln>
          <a:effectLst/>
        </p:spPr>
        <p:txBody>
          <a:bodyPr lIns="91440" tIns="45720" rIns="91440" bIns="45720" rtlCol="0" anchor="ctr">
            <a:normAutofit fontScale="775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Sans Display"/>
                <a:ea typeface="+mn-ea"/>
                <a:cs typeface="+mn-cs"/>
              </a:rPr>
              <a:t>Office hours : </a:t>
            </a:r>
            <a:r>
              <a:rPr kumimoji="0" lang="en-US" sz="700" b="0" i="0" u="none" strike="noStrike" kern="0" cap="none" spc="0" normalizeH="0" baseline="0" noProof="0">
                <a:ln>
                  <a:noFill/>
                </a:ln>
                <a:solidFill>
                  <a:srgbClr val="FFFFFF"/>
                </a:solidFill>
                <a:effectLst/>
                <a:uLnTx/>
                <a:uFillTx/>
                <a:latin typeface="Segoe Sans Display"/>
                <a:ea typeface="+mn-ea"/>
                <a:cs typeface="+mn-cs"/>
              </a:rPr>
              <a:t>Dependent on the survey</a:t>
            </a: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4" name="Arrow: Pentagon 3">
            <a:extLst>
              <a:ext uri="{FF2B5EF4-FFF2-40B4-BE49-F238E27FC236}">
                <a16:creationId xmlns:a16="http://schemas.microsoft.com/office/drawing/2014/main" id="{DC690ED4-2861-61FB-9FE8-35DDE1EEBDC5}"/>
              </a:ext>
              <a:ext uri="{C183D7F6-B498-43B3-948B-1728B52AA6E4}">
                <adec:decorative xmlns:adec="http://schemas.microsoft.com/office/drawing/2017/decorative" val="1"/>
              </a:ext>
            </a:extLst>
          </p:cNvPr>
          <p:cNvSpPr/>
          <p:nvPr/>
        </p:nvSpPr>
        <p:spPr>
          <a:xfrm>
            <a:off x="1054101" y="4068319"/>
            <a:ext cx="1845571" cy="652252"/>
          </a:xfrm>
          <a:prstGeom prst="homePlate">
            <a:avLst>
              <a:gd name="adj" fmla="val 16592"/>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Segoe UI Semibold"/>
              </a:rPr>
              <a:t>Baseline security and compliance configuration validation</a:t>
            </a:r>
          </a:p>
        </p:txBody>
      </p:sp>
      <p:sp>
        <p:nvSpPr>
          <p:cNvPr id="25" name="Arrow: Pentagon 24">
            <a:extLst>
              <a:ext uri="{FF2B5EF4-FFF2-40B4-BE49-F238E27FC236}">
                <a16:creationId xmlns:a16="http://schemas.microsoft.com/office/drawing/2014/main" id="{AAD640FC-1C8B-4062-3402-E0D4D57AE11E}"/>
              </a:ext>
              <a:ext uri="{C183D7F6-B498-43B3-948B-1728B52AA6E4}">
                <adec:decorative xmlns:adec="http://schemas.microsoft.com/office/drawing/2017/decorative" val="1"/>
              </a:ext>
            </a:extLst>
          </p:cNvPr>
          <p:cNvSpPr/>
          <p:nvPr/>
        </p:nvSpPr>
        <p:spPr>
          <a:xfrm>
            <a:off x="1054100" y="4768831"/>
            <a:ext cx="1980570" cy="975254"/>
          </a:xfrm>
          <a:prstGeom prst="homePlate">
            <a:avLst>
              <a:gd name="adj" fmla="val 15144"/>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Readiness: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Align leadership / sponsor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Customize assets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Set Expectations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Viva Engage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Sans Display"/>
                <a:ea typeface="+mn-ea"/>
                <a:cs typeface="+mn-cs"/>
              </a:rPr>
              <a:t>Create Scenario Library</a:t>
            </a:r>
          </a:p>
        </p:txBody>
      </p:sp>
      <p:sp>
        <p:nvSpPr>
          <p:cNvPr id="26" name="Arrow: Pentagon 25">
            <a:extLst>
              <a:ext uri="{FF2B5EF4-FFF2-40B4-BE49-F238E27FC236}">
                <a16:creationId xmlns:a16="http://schemas.microsoft.com/office/drawing/2014/main" id="{C4E4F1DC-1AA3-0222-22CE-2AB8A8719057}"/>
              </a:ext>
              <a:ext uri="{C183D7F6-B498-43B3-948B-1728B52AA6E4}">
                <adec:decorative xmlns:adec="http://schemas.microsoft.com/office/drawing/2017/decorative" val="1"/>
              </a:ext>
            </a:extLst>
          </p:cNvPr>
          <p:cNvSpPr/>
          <p:nvPr/>
        </p:nvSpPr>
        <p:spPr>
          <a:xfrm>
            <a:off x="1054101" y="3611542"/>
            <a:ext cx="1845572" cy="408517"/>
          </a:xfrm>
          <a:prstGeom prst="homePlate">
            <a:avLst>
              <a:gd name="adj" fmla="val 24397"/>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a:ea typeface="+mn-ea"/>
                <a:cs typeface="Segoe UI Semibold"/>
              </a:rPr>
              <a:t>Envision Business Value &amp; Vision</a:t>
            </a:r>
          </a:p>
        </p:txBody>
      </p:sp>
      <p:sp>
        <p:nvSpPr>
          <p:cNvPr id="27" name="Arrow: Pentagon 26">
            <a:extLst>
              <a:ext uri="{FF2B5EF4-FFF2-40B4-BE49-F238E27FC236}">
                <a16:creationId xmlns:a16="http://schemas.microsoft.com/office/drawing/2014/main" id="{DCA2E8F2-E169-1D76-6BB6-1E6D66F0C381}"/>
              </a:ext>
              <a:ext uri="{C183D7F6-B498-43B3-948B-1728B52AA6E4}">
                <adec:decorative xmlns:adec="http://schemas.microsoft.com/office/drawing/2017/decorative" val="1"/>
              </a:ext>
            </a:extLst>
          </p:cNvPr>
          <p:cNvSpPr/>
          <p:nvPr/>
        </p:nvSpPr>
        <p:spPr>
          <a:xfrm>
            <a:off x="3221565" y="4670390"/>
            <a:ext cx="2376390" cy="451379"/>
          </a:xfrm>
          <a:prstGeom prst="homePlate">
            <a:avLst>
              <a:gd name="adj" fmla="val 19104"/>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Segoe UI Semibold"/>
              </a:rPr>
              <a:t>Champions Readiness</a:t>
            </a:r>
          </a:p>
        </p:txBody>
      </p:sp>
      <p:sp>
        <p:nvSpPr>
          <p:cNvPr id="32" name="Arrow: Pentagon 31">
            <a:extLst>
              <a:ext uri="{FF2B5EF4-FFF2-40B4-BE49-F238E27FC236}">
                <a16:creationId xmlns:a16="http://schemas.microsoft.com/office/drawing/2014/main" id="{8EA036E3-A105-AA43-EA2F-784B95E65483}"/>
              </a:ext>
              <a:ext uri="{C183D7F6-B498-43B3-948B-1728B52AA6E4}">
                <adec:decorative xmlns:adec="http://schemas.microsoft.com/office/drawing/2017/decorative" val="1"/>
              </a:ext>
            </a:extLst>
          </p:cNvPr>
          <p:cNvSpPr/>
          <p:nvPr/>
        </p:nvSpPr>
        <p:spPr>
          <a:xfrm>
            <a:off x="3221565" y="5197507"/>
            <a:ext cx="2376390" cy="380142"/>
          </a:xfrm>
          <a:prstGeom prst="homePlate">
            <a:avLst>
              <a:gd name="adj" fmla="val 22485"/>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3916" rtl="0" eaLnBrk="1" fontAlgn="base"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mn-cs"/>
              </a:rPr>
              <a:t>Prompt a thons</a:t>
            </a:r>
          </a:p>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Segoe UI Semibold"/>
              </a:rPr>
              <a:t>Scenario discovery with Champions, Champions readiness</a:t>
            </a:r>
          </a:p>
        </p:txBody>
      </p:sp>
      <p:sp>
        <p:nvSpPr>
          <p:cNvPr id="34" name="Arrow: Pentagon 33">
            <a:extLst>
              <a:ext uri="{FF2B5EF4-FFF2-40B4-BE49-F238E27FC236}">
                <a16:creationId xmlns:a16="http://schemas.microsoft.com/office/drawing/2014/main" id="{62ACCABC-67AB-007C-F9C1-B735AC060726}"/>
              </a:ext>
              <a:ext uri="{C183D7F6-B498-43B3-948B-1728B52AA6E4}">
                <adec:decorative xmlns:adec="http://schemas.microsoft.com/office/drawing/2017/decorative" val="1"/>
              </a:ext>
            </a:extLst>
          </p:cNvPr>
          <p:cNvSpPr/>
          <p:nvPr/>
        </p:nvSpPr>
        <p:spPr>
          <a:xfrm>
            <a:off x="3221565" y="4231359"/>
            <a:ext cx="2376390" cy="380142"/>
          </a:xfrm>
          <a:prstGeom prst="homePlate">
            <a:avLst>
              <a:gd name="adj" fmla="val 17900"/>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Segoe UI Semibold"/>
              </a:rPr>
              <a:t>Scenario Discovery </a:t>
            </a:r>
          </a:p>
        </p:txBody>
      </p:sp>
      <p:sp>
        <p:nvSpPr>
          <p:cNvPr id="44" name="Arrow: Pentagon 43">
            <a:extLst>
              <a:ext uri="{FF2B5EF4-FFF2-40B4-BE49-F238E27FC236}">
                <a16:creationId xmlns:a16="http://schemas.microsoft.com/office/drawing/2014/main" id="{F68EF73C-5B1D-B026-07F9-5FAE6EB1494D}"/>
              </a:ext>
              <a:ext uri="{C183D7F6-B498-43B3-948B-1728B52AA6E4}">
                <adec:decorative xmlns:adec="http://schemas.microsoft.com/office/drawing/2017/decorative" val="1"/>
              </a:ext>
            </a:extLst>
          </p:cNvPr>
          <p:cNvSpPr/>
          <p:nvPr/>
        </p:nvSpPr>
        <p:spPr>
          <a:xfrm>
            <a:off x="5986298" y="4572421"/>
            <a:ext cx="2603673" cy="839935"/>
          </a:xfrm>
          <a:prstGeom prst="homePlate">
            <a:avLst>
              <a:gd name="adj" fmla="val 23711"/>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ctr" defTabSz="913916" rtl="0" eaLnBrk="1" fontAlgn="base" latinLnBrk="0" hangingPunct="1">
              <a:lnSpc>
                <a:spcPct val="100000"/>
              </a:lnSpc>
              <a:spcBef>
                <a:spcPct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Segoe UI Semibold"/>
              </a:rPr>
              <a:t>Microsoft 365 Copilot Overview, </a:t>
            </a:r>
            <a:r>
              <a:rPr kumimoji="0" lang="en-US" sz="800" b="0" i="0" u="none" strike="noStrike" kern="1200" cap="none" spc="0" normalizeH="0" baseline="0" noProof="0" err="1">
                <a:ln>
                  <a:noFill/>
                </a:ln>
                <a:solidFill>
                  <a:srgbClr val="FFFFFF"/>
                </a:solidFill>
                <a:effectLst/>
                <a:uLnTx/>
                <a:uFillTx/>
                <a:latin typeface="Segoe Sans Display"/>
                <a:ea typeface="+mn-ea"/>
                <a:cs typeface="Segoe UI Semibold"/>
              </a:rPr>
              <a:t>AoP</a:t>
            </a:r>
            <a:r>
              <a:rPr kumimoji="0" lang="en-US" sz="800" b="0" i="0" u="none" strike="noStrike" kern="1200" cap="none" spc="0" normalizeH="0" baseline="0" noProof="0">
                <a:ln>
                  <a:noFill/>
                </a:ln>
                <a:solidFill>
                  <a:srgbClr val="FFFFFF"/>
                </a:solidFill>
                <a:effectLst/>
                <a:uLnTx/>
                <a:uFillTx/>
                <a:latin typeface="Segoe Sans Display"/>
                <a:ea typeface="+mn-ea"/>
                <a:cs typeface="Segoe UI Semibold"/>
              </a:rPr>
              <a:t>, Day in Life, Hands-on Basic &amp; Advanced, Prompting Microsoft 365 Researcher and Analyst Overview</a:t>
            </a:r>
          </a:p>
        </p:txBody>
      </p:sp>
      <p:sp>
        <p:nvSpPr>
          <p:cNvPr id="45" name="Arrow: Pentagon 44">
            <a:extLst>
              <a:ext uri="{FF2B5EF4-FFF2-40B4-BE49-F238E27FC236}">
                <a16:creationId xmlns:a16="http://schemas.microsoft.com/office/drawing/2014/main" id="{B4D10EE6-7757-F58C-E47C-1C4AF3FCF57D}"/>
              </a:ext>
              <a:ext uri="{C183D7F6-B498-43B3-948B-1728B52AA6E4}">
                <adec:decorative xmlns:adec="http://schemas.microsoft.com/office/drawing/2017/decorative" val="1"/>
              </a:ext>
            </a:extLst>
          </p:cNvPr>
          <p:cNvSpPr/>
          <p:nvPr/>
        </p:nvSpPr>
        <p:spPr>
          <a:xfrm>
            <a:off x="9093247" y="4564509"/>
            <a:ext cx="2506616" cy="438819"/>
          </a:xfrm>
          <a:prstGeom prst="homePlate">
            <a:avLst>
              <a:gd name="adj" fmla="val 20868"/>
            </a:avLst>
          </a:prstGeom>
          <a:solidFill>
            <a:schemeClr val="accent1"/>
          </a:solidFill>
          <a:ln w="12700" cap="flat" cmpd="sng" algn="ctr">
            <a:solidFill>
              <a:schemeClr val="bg1"/>
            </a:solidFill>
            <a:prstDash val="solid"/>
            <a:miter lim="800000"/>
          </a:ln>
          <a:effectLst/>
        </p:spPr>
        <p:txBody>
          <a:bodyPr lIns="91440" tIns="45720" rIns="91440" bIns="45720" rtlCol="0" anchor="ctr">
            <a:noAutofit/>
          </a:bodyPr>
          <a:lstStyle/>
          <a:p>
            <a:pPr marL="0" marR="0" lvl="0" indent="0" algn="ctr" defTabSz="913916" rtl="0" eaLnBrk="1" fontAlgn="base" latinLnBrk="0" hangingPunct="1">
              <a:lnSpc>
                <a:spcPct val="100000"/>
              </a:lnSpc>
              <a:spcBef>
                <a:spcPct val="0"/>
              </a:spcBef>
              <a:spcAft>
                <a:spcPts val="30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a:ea typeface="+mn-ea"/>
                <a:cs typeface="Segoe UI Semibold"/>
              </a:rPr>
              <a:t>Product Updates for end-users</a:t>
            </a:r>
          </a:p>
        </p:txBody>
      </p:sp>
      <p:sp>
        <p:nvSpPr>
          <p:cNvPr id="19" name="Title 18">
            <a:extLst>
              <a:ext uri="{FF2B5EF4-FFF2-40B4-BE49-F238E27FC236}">
                <a16:creationId xmlns:a16="http://schemas.microsoft.com/office/drawing/2014/main" id="{E8940A9C-3864-3C33-91A9-6312477893A5}"/>
              </a:ext>
            </a:extLst>
          </p:cNvPr>
          <p:cNvSpPr>
            <a:spLocks noGrp="1"/>
          </p:cNvSpPr>
          <p:nvPr>
            <p:ph type="title"/>
          </p:nvPr>
        </p:nvSpPr>
        <p:spPr>
          <a:xfrm>
            <a:off x="588263" y="457200"/>
            <a:ext cx="11018520" cy="553998"/>
          </a:xfrm>
        </p:spPr>
        <p:txBody>
          <a:bodyPr/>
          <a:lstStyle/>
          <a:p>
            <a:r>
              <a:rPr lang="en-US"/>
              <a:t>Skilling workstream timeline</a:t>
            </a:r>
            <a:endParaRPr lang="en-IN"/>
          </a:p>
        </p:txBody>
      </p:sp>
      <p:sp>
        <p:nvSpPr>
          <p:cNvPr id="21" name="Rectangle 20" descr="Skilling workstream timeline outlining Plan, Implement, Adopt, and Manage/Improve phases, focusing on Copilot training, role‑based use cases, champion‑led sessions, office hours, and ongoing skills improvement.">
            <a:extLst>
              <a:ext uri="{FF2B5EF4-FFF2-40B4-BE49-F238E27FC236}">
                <a16:creationId xmlns:a16="http://schemas.microsoft.com/office/drawing/2014/main" id="{AA4B10B3-ED5E-D426-4857-C6A2BA4B0FBB}"/>
              </a:ext>
            </a:extLst>
          </p:cNvPr>
          <p:cNvSpPr/>
          <p:nvPr/>
        </p:nvSpPr>
        <p:spPr bwMode="auto">
          <a:xfrm>
            <a:off x="616743" y="1099886"/>
            <a:ext cx="57377" cy="573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46286546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5893-381C-6475-154E-9D10806328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9A718E-D928-31E4-AC84-5A03711D5470}"/>
              </a:ext>
            </a:extLst>
          </p:cNvPr>
          <p:cNvSpPr>
            <a:spLocks noGrp="1"/>
          </p:cNvSpPr>
          <p:nvPr>
            <p:ph type="title"/>
          </p:nvPr>
        </p:nvSpPr>
        <p:spPr>
          <a:xfrm>
            <a:off x="585788" y="2681103"/>
            <a:ext cx="4178300" cy="1495794"/>
          </a:xfrm>
        </p:spPr>
        <p:txBody>
          <a:bodyPr>
            <a:spAutoFit/>
          </a:bodyPr>
          <a:lstStyle/>
          <a:p>
            <a:r>
              <a:rPr lang="en-US"/>
              <a:t>Team Leads/ Champions</a:t>
            </a:r>
            <a:br>
              <a:rPr lang="en-US"/>
            </a:br>
            <a:r>
              <a:rPr lang="en-US"/>
              <a:t>Plan Items</a:t>
            </a:r>
            <a:endParaRPr lang="en-IN"/>
          </a:p>
        </p:txBody>
      </p:sp>
      <p:pic>
        <p:nvPicPr>
          <p:cNvPr id="4" name="Picture 3">
            <a:extLst>
              <a:ext uri="{FF2B5EF4-FFF2-40B4-BE49-F238E27FC236}">
                <a16:creationId xmlns:a16="http://schemas.microsoft.com/office/drawing/2014/main" id="{0F113BB4-5926-4A38-91ED-37240A3F80C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49240" y="0"/>
            <a:ext cx="6842760" cy="6842732"/>
          </a:xfrm>
          <a:prstGeom prst="rect">
            <a:avLst/>
          </a:prstGeom>
        </p:spPr>
      </p:pic>
    </p:spTree>
    <p:extLst>
      <p:ext uri="{BB962C8B-B14F-4D97-AF65-F5344CB8AC3E}">
        <p14:creationId xmlns:p14="http://schemas.microsoft.com/office/powerpoint/2010/main" val="3032245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6748-43AA-641A-523C-B3FF88DFB8A1}"/>
            </a:ext>
          </a:extLst>
        </p:cNvPr>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7AFD868-7E03-ADCB-0D9D-761BABEC415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8777288" y="0"/>
            <a:ext cx="3414711" cy="6858000"/>
          </a:xfrm>
          <a:prstGeom prst="rect">
            <a:avLst/>
          </a:prstGeom>
        </p:spPr>
      </p:pic>
      <p:sp>
        <p:nvSpPr>
          <p:cNvPr id="7" name="Rectangle: Rounded Corners 6">
            <a:extLst>
              <a:ext uri="{FF2B5EF4-FFF2-40B4-BE49-F238E27FC236}">
                <a16:creationId xmlns:a16="http://schemas.microsoft.com/office/drawing/2014/main" id="{E0076B30-F2DF-2164-B125-AB7F327D736B}"/>
              </a:ext>
              <a:ext uri="{C183D7F6-B498-43B3-948B-1728B52AA6E4}">
                <adec:decorative xmlns:adec="http://schemas.microsoft.com/office/drawing/2017/decorative" val="1"/>
              </a:ext>
            </a:extLst>
          </p:cNvPr>
          <p:cNvSpPr/>
          <p:nvPr/>
        </p:nvSpPr>
        <p:spPr bwMode="auto">
          <a:xfrm>
            <a:off x="588963" y="1422400"/>
            <a:ext cx="8066522" cy="4965342"/>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cxnSp>
        <p:nvCxnSpPr>
          <p:cNvPr id="24" name="Straight Connector 23">
            <a:extLst>
              <a:ext uri="{FF2B5EF4-FFF2-40B4-BE49-F238E27FC236}">
                <a16:creationId xmlns:a16="http://schemas.microsoft.com/office/drawing/2014/main" id="{1A5AE3DC-5F3F-8EAB-10C9-5E597A5D340B}"/>
              </a:ext>
              <a:ext uri="{C183D7F6-B498-43B3-948B-1728B52AA6E4}">
                <adec:decorative xmlns:adec="http://schemas.microsoft.com/office/drawing/2017/decorative" val="1"/>
              </a:ext>
            </a:extLst>
          </p:cNvPr>
          <p:cNvCxnSpPr>
            <a:cxnSpLocks/>
          </p:cNvCxnSpPr>
          <p:nvPr/>
        </p:nvCxnSpPr>
        <p:spPr>
          <a:xfrm>
            <a:off x="1409257" y="2415469"/>
            <a:ext cx="708082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1D3DCB9-823D-0E9C-D961-8E156DC71F7D}"/>
              </a:ext>
              <a:ext uri="{C183D7F6-B498-43B3-948B-1728B52AA6E4}">
                <adec:decorative xmlns:adec="http://schemas.microsoft.com/office/drawing/2017/decorative" val="1"/>
              </a:ext>
            </a:extLst>
          </p:cNvPr>
          <p:cNvCxnSpPr>
            <a:cxnSpLocks/>
          </p:cNvCxnSpPr>
          <p:nvPr/>
        </p:nvCxnSpPr>
        <p:spPr>
          <a:xfrm>
            <a:off x="1409257" y="4401607"/>
            <a:ext cx="708082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8C9FDF-45B8-90F8-63F9-7ED57A70B2CE}"/>
              </a:ext>
              <a:ext uri="{C183D7F6-B498-43B3-948B-1728B52AA6E4}">
                <adec:decorative xmlns:adec="http://schemas.microsoft.com/office/drawing/2017/decorative" val="1"/>
              </a:ext>
            </a:extLst>
          </p:cNvPr>
          <p:cNvCxnSpPr>
            <a:cxnSpLocks/>
          </p:cNvCxnSpPr>
          <p:nvPr/>
        </p:nvCxnSpPr>
        <p:spPr>
          <a:xfrm>
            <a:off x="1409257" y="5394676"/>
            <a:ext cx="708082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565780-A671-2E0C-79CD-1F768DF26A89}"/>
              </a:ext>
              <a:ext uri="{C183D7F6-B498-43B3-948B-1728B52AA6E4}">
                <adec:decorative xmlns:adec="http://schemas.microsoft.com/office/drawing/2017/decorative" val="1"/>
              </a:ext>
            </a:extLst>
          </p:cNvPr>
          <p:cNvCxnSpPr>
            <a:cxnSpLocks/>
          </p:cNvCxnSpPr>
          <p:nvPr/>
        </p:nvCxnSpPr>
        <p:spPr>
          <a:xfrm>
            <a:off x="1409257" y="3408538"/>
            <a:ext cx="7080820"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73D331E-B17E-7263-D9BA-DCF24529B394}"/>
              </a:ext>
              <a:ext uri="{C183D7F6-B498-43B3-948B-1728B52AA6E4}">
                <adec:decorative xmlns:adec="http://schemas.microsoft.com/office/drawing/2017/decorative" val="1"/>
              </a:ext>
            </a:extLst>
          </p:cNvPr>
          <p:cNvSpPr>
            <a:spLocks/>
          </p:cNvSpPr>
          <p:nvPr/>
        </p:nvSpPr>
        <p:spPr bwMode="auto">
          <a:xfrm rot="16200000">
            <a:off x="7055645" y="1721643"/>
            <a:ext cx="6858000" cy="3414710"/>
          </a:xfrm>
          <a:prstGeom prst="rect">
            <a:avLst/>
          </a:prstGeom>
          <a:gradFill flip="none" rotWithShape="1">
            <a:gsLst>
              <a:gs pos="0">
                <a:srgbClr val="000000">
                  <a:alpha val="8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10" name="Title 9">
            <a:extLst>
              <a:ext uri="{FF2B5EF4-FFF2-40B4-BE49-F238E27FC236}">
                <a16:creationId xmlns:a16="http://schemas.microsoft.com/office/drawing/2014/main" id="{8B3F831B-8681-CBFF-EC95-A1ED0368261E}"/>
              </a:ext>
            </a:extLst>
          </p:cNvPr>
          <p:cNvSpPr>
            <a:spLocks noGrp="1"/>
          </p:cNvSpPr>
          <p:nvPr>
            <p:ph type="title"/>
          </p:nvPr>
        </p:nvSpPr>
        <p:spPr>
          <a:xfrm>
            <a:off x="588963" y="445758"/>
            <a:ext cx="11017250" cy="554038"/>
          </a:xfrm>
        </p:spPr>
        <p:txBody>
          <a:bodyPr/>
          <a:lstStyle/>
          <a:p>
            <a:r>
              <a:rPr lang="en-US"/>
              <a:t>The role of team leaders</a:t>
            </a:r>
            <a:endParaRPr lang="en-IN"/>
          </a:p>
        </p:txBody>
      </p:sp>
      <p:sp>
        <p:nvSpPr>
          <p:cNvPr id="11" name="Oval 10">
            <a:extLst>
              <a:ext uri="{FF2B5EF4-FFF2-40B4-BE49-F238E27FC236}">
                <a16:creationId xmlns:a16="http://schemas.microsoft.com/office/drawing/2014/main" id="{1CCE2238-3A4C-D3EF-346F-6B16274A5A19}"/>
              </a:ext>
              <a:ext uri="{C183D7F6-B498-43B3-948B-1728B52AA6E4}">
                <adec:decorative xmlns:adec="http://schemas.microsoft.com/office/drawing/2017/decorative" val="0"/>
              </a:ext>
            </a:extLst>
          </p:cNvPr>
          <p:cNvSpPr/>
          <p:nvPr/>
        </p:nvSpPr>
        <p:spPr bwMode="auto">
          <a:xfrm>
            <a:off x="719947" y="1652081"/>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1</a:t>
            </a:r>
          </a:p>
        </p:txBody>
      </p:sp>
      <p:sp>
        <p:nvSpPr>
          <p:cNvPr id="12" name="TextBox 11">
            <a:extLst>
              <a:ext uri="{FF2B5EF4-FFF2-40B4-BE49-F238E27FC236}">
                <a16:creationId xmlns:a16="http://schemas.microsoft.com/office/drawing/2014/main" id="{103DCA3B-132A-DAEF-8F65-D62EE1AFC536}"/>
              </a:ext>
            </a:extLst>
          </p:cNvPr>
          <p:cNvSpPr txBox="1"/>
          <p:nvPr/>
        </p:nvSpPr>
        <p:spPr>
          <a:xfrm>
            <a:off x="1409257" y="1599716"/>
            <a:ext cx="7080821" cy="615553"/>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Plan the rollout for your team – identify pain points and select use cases with your Champions.</a:t>
            </a:r>
          </a:p>
        </p:txBody>
      </p:sp>
      <p:sp>
        <p:nvSpPr>
          <p:cNvPr id="19" name="Oval 18">
            <a:extLst>
              <a:ext uri="{FF2B5EF4-FFF2-40B4-BE49-F238E27FC236}">
                <a16:creationId xmlns:a16="http://schemas.microsoft.com/office/drawing/2014/main" id="{DABE6B96-C8C5-2CFF-B177-ECF6F2932775}"/>
              </a:ext>
              <a:ext uri="{C183D7F6-B498-43B3-948B-1728B52AA6E4}">
                <adec:decorative xmlns:adec="http://schemas.microsoft.com/office/drawing/2017/decorative" val="0"/>
              </a:ext>
            </a:extLst>
          </p:cNvPr>
          <p:cNvSpPr/>
          <p:nvPr/>
        </p:nvSpPr>
        <p:spPr bwMode="auto">
          <a:xfrm>
            <a:off x="719947" y="2656593"/>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2</a:t>
            </a:r>
          </a:p>
        </p:txBody>
      </p:sp>
      <p:sp>
        <p:nvSpPr>
          <p:cNvPr id="13" name="TextBox 12">
            <a:extLst>
              <a:ext uri="{FF2B5EF4-FFF2-40B4-BE49-F238E27FC236}">
                <a16:creationId xmlns:a16="http://schemas.microsoft.com/office/drawing/2014/main" id="{53C5D8EE-5350-2A63-B82E-E30F9A338D7D}"/>
              </a:ext>
            </a:extLst>
          </p:cNvPr>
          <p:cNvSpPr txBox="1"/>
          <p:nvPr/>
        </p:nvSpPr>
        <p:spPr>
          <a:xfrm>
            <a:off x="1409257" y="2604227"/>
            <a:ext cx="7080821" cy="615553"/>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Set success metrics for process change and establish a baseline for </a:t>
            </a: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4" action="ppaction://hlinksldjump">
                  <a:extLst>
                    <a:ext uri="{A12FA001-AC4F-418D-AE19-62706E023703}">
                      <ahyp:hlinkClr xmlns:ahyp="http://schemas.microsoft.com/office/drawing/2018/hyperlinkcolor" val="tx"/>
                    </a:ext>
                  </a:extLst>
                </a:hlinkClick>
              </a:rPr>
              <a:t>value measurement.</a:t>
            </a:r>
            <a:endParaRPr kumimoji="0" lang="en-US" sz="20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20" name="Oval 19">
            <a:extLst>
              <a:ext uri="{FF2B5EF4-FFF2-40B4-BE49-F238E27FC236}">
                <a16:creationId xmlns:a16="http://schemas.microsoft.com/office/drawing/2014/main" id="{1409B51C-2B7A-8459-F22C-D085D10AAD42}"/>
              </a:ext>
              <a:ext uri="{C183D7F6-B498-43B3-948B-1728B52AA6E4}">
                <adec:decorative xmlns:adec="http://schemas.microsoft.com/office/drawing/2017/decorative" val="0"/>
              </a:ext>
            </a:extLst>
          </p:cNvPr>
          <p:cNvSpPr/>
          <p:nvPr/>
        </p:nvSpPr>
        <p:spPr bwMode="auto">
          <a:xfrm>
            <a:off x="719947" y="3649661"/>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3</a:t>
            </a:r>
          </a:p>
        </p:txBody>
      </p:sp>
      <p:sp>
        <p:nvSpPr>
          <p:cNvPr id="14" name="TextBox 13">
            <a:extLst>
              <a:ext uri="{FF2B5EF4-FFF2-40B4-BE49-F238E27FC236}">
                <a16:creationId xmlns:a16="http://schemas.microsoft.com/office/drawing/2014/main" id="{17C7E66C-9F13-F707-D2CD-43ADF3DCC0A5}"/>
              </a:ext>
            </a:extLst>
          </p:cNvPr>
          <p:cNvSpPr txBox="1"/>
          <p:nvPr/>
        </p:nvSpPr>
        <p:spPr>
          <a:xfrm>
            <a:off x="1409257" y="3597296"/>
            <a:ext cx="7080821" cy="615553"/>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Prepare your team – work with the adoption team to coordinate communications and training.</a:t>
            </a:r>
          </a:p>
        </p:txBody>
      </p:sp>
      <p:sp>
        <p:nvSpPr>
          <p:cNvPr id="21" name="Oval 20">
            <a:extLst>
              <a:ext uri="{FF2B5EF4-FFF2-40B4-BE49-F238E27FC236}">
                <a16:creationId xmlns:a16="http://schemas.microsoft.com/office/drawing/2014/main" id="{1C08B893-F426-ACD6-F32D-19872657F631}"/>
              </a:ext>
              <a:ext uri="{C183D7F6-B498-43B3-948B-1728B52AA6E4}">
                <adec:decorative xmlns:adec="http://schemas.microsoft.com/office/drawing/2017/decorative" val="0"/>
              </a:ext>
            </a:extLst>
          </p:cNvPr>
          <p:cNvSpPr/>
          <p:nvPr/>
        </p:nvSpPr>
        <p:spPr bwMode="auto">
          <a:xfrm>
            <a:off x="719947" y="4642731"/>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4</a:t>
            </a:r>
          </a:p>
        </p:txBody>
      </p:sp>
      <p:sp>
        <p:nvSpPr>
          <p:cNvPr id="15" name="TextBox 14">
            <a:extLst>
              <a:ext uri="{FF2B5EF4-FFF2-40B4-BE49-F238E27FC236}">
                <a16:creationId xmlns:a16="http://schemas.microsoft.com/office/drawing/2014/main" id="{BFA381F2-8CEC-8242-AA93-15360730D61F}"/>
              </a:ext>
            </a:extLst>
          </p:cNvPr>
          <p:cNvSpPr txBox="1"/>
          <p:nvPr/>
        </p:nvSpPr>
        <p:spPr>
          <a:xfrm>
            <a:off x="1409257" y="4590365"/>
            <a:ext cx="7080821" cy="615553"/>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Drive ongoing usage – share personal use cases and team success stories. </a:t>
            </a:r>
          </a:p>
        </p:txBody>
      </p:sp>
      <p:sp>
        <p:nvSpPr>
          <p:cNvPr id="22" name="Oval 21">
            <a:extLst>
              <a:ext uri="{FF2B5EF4-FFF2-40B4-BE49-F238E27FC236}">
                <a16:creationId xmlns:a16="http://schemas.microsoft.com/office/drawing/2014/main" id="{89623BD4-4CB2-CD31-D8EF-BDB2E0B7C010}"/>
              </a:ext>
              <a:ext uri="{C183D7F6-B498-43B3-948B-1728B52AA6E4}">
                <adec:decorative xmlns:adec="http://schemas.microsoft.com/office/drawing/2017/decorative" val="0"/>
              </a:ext>
            </a:extLst>
          </p:cNvPr>
          <p:cNvSpPr/>
          <p:nvPr/>
        </p:nvSpPr>
        <p:spPr bwMode="auto">
          <a:xfrm>
            <a:off x="719947" y="5635799"/>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5</a:t>
            </a:r>
          </a:p>
        </p:txBody>
      </p:sp>
      <p:sp>
        <p:nvSpPr>
          <p:cNvPr id="16" name="TextBox 15">
            <a:extLst>
              <a:ext uri="{FF2B5EF4-FFF2-40B4-BE49-F238E27FC236}">
                <a16:creationId xmlns:a16="http://schemas.microsoft.com/office/drawing/2014/main" id="{429FC93F-FE8A-1BE8-F690-E2B36E76544C}"/>
              </a:ext>
            </a:extLst>
          </p:cNvPr>
          <p:cNvSpPr txBox="1"/>
          <p:nvPr/>
        </p:nvSpPr>
        <p:spPr>
          <a:xfrm>
            <a:off x="1409257" y="5583434"/>
            <a:ext cx="7080821" cy="615553"/>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Review usage reports and feedback from Champions to identify training needs.</a:t>
            </a:r>
          </a:p>
        </p:txBody>
      </p:sp>
    </p:spTree>
    <p:extLst>
      <p:ext uri="{BB962C8B-B14F-4D97-AF65-F5344CB8AC3E}">
        <p14:creationId xmlns:p14="http://schemas.microsoft.com/office/powerpoint/2010/main" val="413888931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601EB-0FA3-4A1E-14EC-75A9894FBFB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D3249DF-216E-8657-39A7-0456B1ACB50C}"/>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cxnSp>
        <p:nvCxnSpPr>
          <p:cNvPr id="20" name="Straight Connector 19">
            <a:extLst>
              <a:ext uri="{FF2B5EF4-FFF2-40B4-BE49-F238E27FC236}">
                <a16:creationId xmlns:a16="http://schemas.microsoft.com/office/drawing/2014/main" id="{560F5547-3748-76FA-D285-F9F91F462F6B}"/>
              </a:ext>
              <a:ext uri="{C183D7F6-B498-43B3-948B-1728B52AA6E4}">
                <adec:decorative xmlns:adec="http://schemas.microsoft.com/office/drawing/2017/decorative" val="1"/>
              </a:ext>
            </a:extLst>
          </p:cNvPr>
          <p:cNvCxnSpPr>
            <a:cxnSpLocks/>
          </p:cNvCxnSpPr>
          <p:nvPr/>
        </p:nvCxnSpPr>
        <p:spPr>
          <a:xfrm>
            <a:off x="1343265" y="3946134"/>
            <a:ext cx="1009488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638671B-5A34-B28C-E4E9-F591001745FB}"/>
              </a:ext>
              <a:ext uri="{C183D7F6-B498-43B3-948B-1728B52AA6E4}">
                <adec:decorative xmlns:adec="http://schemas.microsoft.com/office/drawing/2017/decorative" val="1"/>
              </a:ext>
            </a:extLst>
          </p:cNvPr>
          <p:cNvGrpSpPr/>
          <p:nvPr/>
        </p:nvGrpSpPr>
        <p:grpSpPr>
          <a:xfrm>
            <a:off x="766939" y="2154500"/>
            <a:ext cx="429950" cy="429950"/>
            <a:chOff x="766939" y="2154500"/>
            <a:chExt cx="407811" cy="407811"/>
          </a:xfrm>
        </p:grpSpPr>
        <p:sp>
          <p:nvSpPr>
            <p:cNvPr id="16" name="Oval 15">
              <a:extLst>
                <a:ext uri="{FF2B5EF4-FFF2-40B4-BE49-F238E27FC236}">
                  <a16:creationId xmlns:a16="http://schemas.microsoft.com/office/drawing/2014/main" id="{C4B8D081-C050-277D-42A7-1F0BBF4D2402}"/>
                </a:ext>
                <a:ext uri="{C183D7F6-B498-43B3-948B-1728B52AA6E4}">
                  <adec:decorative xmlns:adec="http://schemas.microsoft.com/office/drawing/2017/decorative" val="1"/>
                </a:ext>
              </a:extLst>
            </p:cNvPr>
            <p:cNvSpPr/>
            <p:nvPr/>
          </p:nvSpPr>
          <p:spPr bwMode="auto">
            <a:xfrm>
              <a:off x="766939" y="2154500"/>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3" name="Graphic 22">
              <a:extLst>
                <a:ext uri="{FF2B5EF4-FFF2-40B4-BE49-F238E27FC236}">
                  <a16:creationId xmlns:a16="http://schemas.microsoft.com/office/drawing/2014/main" id="{E635F639-5A56-5560-CD7F-FA33D095CCD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2239" y="2209801"/>
              <a:ext cx="297212" cy="297210"/>
            </a:xfrm>
            <a:prstGeom prst="rect">
              <a:avLst/>
            </a:prstGeom>
          </p:spPr>
        </p:pic>
      </p:grpSp>
      <p:grpSp>
        <p:nvGrpSpPr>
          <p:cNvPr id="27" name="Group 26">
            <a:extLst>
              <a:ext uri="{FF2B5EF4-FFF2-40B4-BE49-F238E27FC236}">
                <a16:creationId xmlns:a16="http://schemas.microsoft.com/office/drawing/2014/main" id="{1918F8D1-1EE2-8263-3CCC-13DBFA84231B}"/>
              </a:ext>
              <a:ext uri="{C183D7F6-B498-43B3-948B-1728B52AA6E4}">
                <adec:decorative xmlns:adec="http://schemas.microsoft.com/office/drawing/2017/decorative" val="1"/>
              </a:ext>
            </a:extLst>
          </p:cNvPr>
          <p:cNvGrpSpPr/>
          <p:nvPr/>
        </p:nvGrpSpPr>
        <p:grpSpPr>
          <a:xfrm>
            <a:off x="766939" y="4106553"/>
            <a:ext cx="429950" cy="429950"/>
            <a:chOff x="766939" y="4106553"/>
            <a:chExt cx="407811" cy="407811"/>
          </a:xfrm>
        </p:grpSpPr>
        <p:sp>
          <p:nvSpPr>
            <p:cNvPr id="19" name="Oval 18">
              <a:extLst>
                <a:ext uri="{FF2B5EF4-FFF2-40B4-BE49-F238E27FC236}">
                  <a16:creationId xmlns:a16="http://schemas.microsoft.com/office/drawing/2014/main" id="{4E28BDCB-D878-B1A0-9E06-30D806CDE4ED}"/>
                </a:ext>
                <a:ext uri="{C183D7F6-B498-43B3-948B-1728B52AA6E4}">
                  <adec:decorative xmlns:adec="http://schemas.microsoft.com/office/drawing/2017/decorative" val="1"/>
                </a:ext>
              </a:extLst>
            </p:cNvPr>
            <p:cNvSpPr/>
            <p:nvPr/>
          </p:nvSpPr>
          <p:spPr bwMode="auto">
            <a:xfrm>
              <a:off x="766939" y="4106553"/>
              <a:ext cx="407811" cy="407811"/>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4" name="Graphic 23">
              <a:extLst>
                <a:ext uri="{FF2B5EF4-FFF2-40B4-BE49-F238E27FC236}">
                  <a16:creationId xmlns:a16="http://schemas.microsoft.com/office/drawing/2014/main" id="{DB29F7B9-0ABC-C93C-C360-353A350BC4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9912" y="4179527"/>
              <a:ext cx="261864" cy="261862"/>
            </a:xfrm>
            <a:prstGeom prst="rect">
              <a:avLst/>
            </a:prstGeom>
          </p:spPr>
        </p:pic>
      </p:grpSp>
      <p:sp>
        <p:nvSpPr>
          <p:cNvPr id="29" name="Title 28">
            <a:extLst>
              <a:ext uri="{FF2B5EF4-FFF2-40B4-BE49-F238E27FC236}">
                <a16:creationId xmlns:a16="http://schemas.microsoft.com/office/drawing/2014/main" id="{0EA4219E-ED83-80FF-E04D-A7F0C28E6AD5}"/>
              </a:ext>
            </a:extLst>
          </p:cNvPr>
          <p:cNvSpPr>
            <a:spLocks noGrp="1"/>
          </p:cNvSpPr>
          <p:nvPr>
            <p:ph type="title"/>
          </p:nvPr>
        </p:nvSpPr>
        <p:spPr>
          <a:xfrm>
            <a:off x="588263" y="457200"/>
            <a:ext cx="11018520" cy="553998"/>
          </a:xfrm>
        </p:spPr>
        <p:txBody>
          <a:bodyPr/>
          <a:lstStyle/>
          <a:p>
            <a:r>
              <a:rPr lang="en-US"/>
              <a:t>Invest in Champions</a:t>
            </a:r>
            <a:endParaRPr lang="en-IN"/>
          </a:p>
        </p:txBody>
      </p:sp>
      <p:sp>
        <p:nvSpPr>
          <p:cNvPr id="9" name="!!Assess text" descr="Date 2">
            <a:extLst>
              <a:ext uri="{FF2B5EF4-FFF2-40B4-BE49-F238E27FC236}">
                <a16:creationId xmlns:a16="http://schemas.microsoft.com/office/drawing/2014/main" id="{0EFC4CAE-2B8F-BE05-05B7-70A04D12BFFB}"/>
              </a:ext>
            </a:extLst>
          </p:cNvPr>
          <p:cNvSpPr txBox="1"/>
          <p:nvPr/>
        </p:nvSpPr>
        <p:spPr>
          <a:xfrm>
            <a:off x="744015" y="1577451"/>
            <a:ext cx="10707146" cy="45783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hlinkClick r:id="rId5">
                  <a:extLst>
                    <a:ext uri="{A12FA001-AC4F-418D-AE19-62706E023703}">
                      <ahyp:hlinkClr xmlns:ahyp="http://schemas.microsoft.com/office/drawing/2018/hyperlinkcolor" val="tx"/>
                    </a:ext>
                  </a:extLst>
                </a:hlinkClick>
              </a:rPr>
              <a:t>See how Microsoft uses Copilot Champions</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2" name="TextBox 11">
            <a:extLst>
              <a:ext uri="{FF2B5EF4-FFF2-40B4-BE49-F238E27FC236}">
                <a16:creationId xmlns:a16="http://schemas.microsoft.com/office/drawing/2014/main" id="{41DB3748-E205-FF67-17BB-D9C4B7BB475C}"/>
              </a:ext>
            </a:extLst>
          </p:cNvPr>
          <p:cNvSpPr txBox="1"/>
          <p:nvPr/>
        </p:nvSpPr>
        <p:spPr>
          <a:xfrm>
            <a:off x="1343265" y="2154500"/>
            <a:ext cx="10094880" cy="163121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Segoe Sans Display"/>
              </a:rPr>
              <a:t>Why Champions</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Act as trusted guides within their teams, demystifying AI and modeling responsible usage.</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Surface real-world use cases and adoption roadblocks, providing actionable insights.</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Serve as first-line support for their peers, reducing strain on IT and ACM teams while fostering a self-sustaining adoption ecosystem.</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hlinkClick r:id="rId6"/>
              </a:rPr>
              <a:t>Collect feedback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to identify roadblocks and share best practices.</a:t>
            </a:r>
          </a:p>
        </p:txBody>
      </p:sp>
      <p:sp>
        <p:nvSpPr>
          <p:cNvPr id="17" name="TextBox 16">
            <a:extLst>
              <a:ext uri="{FF2B5EF4-FFF2-40B4-BE49-F238E27FC236}">
                <a16:creationId xmlns:a16="http://schemas.microsoft.com/office/drawing/2014/main" id="{F43375CF-C65A-1C46-B097-7A5331C82E4E}"/>
              </a:ext>
            </a:extLst>
          </p:cNvPr>
          <p:cNvSpPr txBox="1"/>
          <p:nvPr/>
        </p:nvSpPr>
        <p:spPr>
          <a:xfrm>
            <a:off x="1343265" y="4106553"/>
            <a:ext cx="10094881" cy="215443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Segoe Sans Display"/>
              </a:rPr>
              <a:t>Best practices</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Define success metrics (number of end-user sessions delivered, use-case collected, Copilot chat usage metrics) – Leverage </a:t>
            </a:r>
            <a:r>
              <a:rPr kumimoji="0" lang="en-US" sz="1400" b="0" i="0" u="none" strike="noStrike" kern="1200" cap="none" spc="0" normalizeH="0" baseline="0" noProof="0">
                <a:ln>
                  <a:noFill/>
                </a:ln>
                <a:solidFill>
                  <a:srgbClr val="0078D4"/>
                </a:solidFill>
                <a:effectLst/>
                <a:uLnTx/>
                <a:uFillTx/>
                <a:latin typeface="Segoe Sans Display"/>
                <a:ea typeface="+mn-ea"/>
                <a:cs typeface="Segoe Sans Display"/>
                <a:hlinkClick r:id="rId7">
                  <a:extLst>
                    <a:ext uri="{A12FA001-AC4F-418D-AE19-62706E023703}">
                      <ahyp:hlinkClr xmlns:ahyp="http://schemas.microsoft.com/office/drawing/2018/hyperlinkcolor" val="tx"/>
                    </a:ext>
                  </a:extLst>
                </a:hlinkClick>
              </a:rPr>
              <a:t>Champions Program Guidance</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 with guideline on how to create/extend your network.</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Incentive Champions and end-user participation via gamification (leaderboard, cohorts, swags, …).</a:t>
            </a:r>
          </a:p>
          <a:p>
            <a:pPr marL="288925" marR="0" lvl="1" indent="-174625" algn="l" defTabSz="914400" rtl="0" eaLnBrk="1" fontAlgn="auto" latinLnBrk="0" hangingPunct="1">
              <a:lnSpc>
                <a:spcPct val="100000"/>
              </a:lnSpc>
              <a:spcBef>
                <a:spcPts val="600"/>
              </a:spcBef>
              <a:spcAft>
                <a:spcPts val="0"/>
              </a:spcAft>
              <a:buClr>
                <a:srgbClr val="091F2C"/>
              </a:buClr>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078D4"/>
                </a:solidFill>
                <a:effectLst/>
                <a:uLnTx/>
                <a:uFillTx/>
                <a:latin typeface="Segoe Sans Display"/>
                <a:ea typeface="+mn-ea"/>
                <a:cs typeface="Segoe Sans Display"/>
                <a:hlinkClick r:id="rId8">
                  <a:extLst>
                    <a:ext uri="{A12FA001-AC4F-418D-AE19-62706E023703}">
                      <ahyp:hlinkClr xmlns:ahyp="http://schemas.microsoft.com/office/drawing/2018/hyperlinkcolor" val="tx"/>
                    </a:ext>
                  </a:extLst>
                </a:hlinkClick>
              </a:rPr>
              <a:t>Collect use-cases</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 ensure use-cases are captured centrally and connected to business value.</a:t>
            </a:r>
          </a:p>
          <a:p>
            <a:pPr marL="288925" marR="0" lvl="1"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347663" algn="l"/>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Be programmatic and structured:</a:t>
            </a:r>
          </a:p>
          <a:p>
            <a:pPr marL="542925" marR="0" lvl="1" indent="-174625" algn="l" defTabSz="914400" rtl="0" eaLnBrk="1" fontAlgn="auto" latinLnBrk="0" hangingPunct="1">
              <a:lnSpc>
                <a:spcPct val="100000"/>
              </a:lnSpc>
              <a:spcBef>
                <a:spcPts val="600"/>
              </a:spcBef>
              <a:spcAft>
                <a:spcPts val="0"/>
              </a:spcAft>
              <a:buClrTx/>
              <a:buSzTx/>
              <a:buFont typeface="Segoe Sans Display"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Build a time-bounded plan that’s replicable across “cohorts”.</a:t>
            </a:r>
          </a:p>
          <a:p>
            <a:pPr marL="542925" marR="0" lvl="1" indent="-174625" algn="l" defTabSz="914400" rtl="0" eaLnBrk="1" fontAlgn="auto" latinLnBrk="0" hangingPunct="1">
              <a:lnSpc>
                <a:spcPct val="100000"/>
              </a:lnSpc>
              <a:spcBef>
                <a:spcPts val="600"/>
              </a:spcBef>
              <a:spcAft>
                <a:spcPts val="0"/>
              </a:spcAft>
              <a:buClrTx/>
              <a:buSzTx/>
              <a:buFont typeface="Segoe Sans Display"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Leverage self-service and reusable assets as much as possible to scale and reinforce (make daily usage).</a:t>
            </a:r>
          </a:p>
        </p:txBody>
      </p:sp>
    </p:spTree>
    <p:extLst>
      <p:ext uri="{BB962C8B-B14F-4D97-AF65-F5344CB8AC3E}">
        <p14:creationId xmlns:p14="http://schemas.microsoft.com/office/powerpoint/2010/main" val="27416853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930CD-BB1C-96F1-6ECB-07205C7A60EB}"/>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EED2A75-72C2-A638-6E89-43F70715F48F}"/>
              </a:ext>
              <a:ext uri="{C183D7F6-B498-43B3-948B-1728B52AA6E4}">
                <adec:decorative xmlns:adec="http://schemas.microsoft.com/office/drawing/2017/decorative" val="1"/>
              </a:ext>
            </a:extLst>
          </p:cNvPr>
          <p:cNvSpPr/>
          <p:nvPr/>
        </p:nvSpPr>
        <p:spPr bwMode="auto">
          <a:xfrm>
            <a:off x="0" y="0"/>
            <a:ext cx="4426858"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Title 13">
            <a:extLst>
              <a:ext uri="{FF2B5EF4-FFF2-40B4-BE49-F238E27FC236}">
                <a16:creationId xmlns:a16="http://schemas.microsoft.com/office/drawing/2014/main" id="{CCE1776A-CBAA-055A-C225-B25CF3D6616D}"/>
              </a:ext>
            </a:extLst>
          </p:cNvPr>
          <p:cNvSpPr>
            <a:spLocks noGrp="1"/>
          </p:cNvSpPr>
          <p:nvPr>
            <p:ph type="title"/>
          </p:nvPr>
        </p:nvSpPr>
        <p:spPr>
          <a:xfrm>
            <a:off x="588963" y="457200"/>
            <a:ext cx="3387951" cy="554038"/>
          </a:xfrm>
        </p:spPr>
        <p:txBody>
          <a:bodyPr/>
          <a:lstStyle/>
          <a:p>
            <a:r>
              <a:rPr lang="en-IN"/>
              <a:t>Value Measurement</a:t>
            </a:r>
          </a:p>
        </p:txBody>
      </p:sp>
      <p:sp>
        <p:nvSpPr>
          <p:cNvPr id="15" name="Text Placeholder 5">
            <a:extLst>
              <a:ext uri="{FF2B5EF4-FFF2-40B4-BE49-F238E27FC236}">
                <a16:creationId xmlns:a16="http://schemas.microsoft.com/office/drawing/2014/main" id="{3EEA3B38-63BE-346F-3DE6-6B7C5B9C6DF2}"/>
              </a:ext>
            </a:extLst>
          </p:cNvPr>
          <p:cNvSpPr txBox="1">
            <a:spLocks/>
          </p:cNvSpPr>
          <p:nvPr/>
        </p:nvSpPr>
        <p:spPr>
          <a:xfrm>
            <a:off x="588963" y="1998802"/>
            <a:ext cx="3562123" cy="2739211"/>
          </a:xfrm>
          <a:prstGeom prst="rect">
            <a:avLst/>
          </a:prstGeom>
        </p:spPr>
        <p:txBody>
          <a:bodyPr lIns="0" tIns="0" rIns="0" bIns="0">
            <a:spAutoFit/>
          </a:bodyPr>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61" rtl="0" eaLnBrk="1" fontAlgn="auto" latinLnBrk="0" hangingPunct="1">
              <a:lnSpc>
                <a:spcPct val="100000"/>
              </a:lnSpc>
              <a:spcBef>
                <a:spcPct val="20000"/>
              </a:spcBef>
              <a:spcAft>
                <a:spcPts val="0"/>
              </a:spcAft>
              <a:buClrTx/>
              <a:buSzPct val="90000"/>
              <a:buFont typeface="+mj-lt"/>
              <a:buAutoNum type="arabicPeriod"/>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Segoe Sans Display" pitchFamily="2" charset="0"/>
              </a:rPr>
              <a:t>Establish baselines so you can prove value.</a:t>
            </a:r>
          </a:p>
          <a:p>
            <a:pPr marL="342900" marR="0" lvl="0" indent="-342900" algn="l" defTabSz="932761" rtl="0" eaLnBrk="1" fontAlgn="auto" latinLnBrk="0" hangingPunct="1">
              <a:lnSpc>
                <a:spcPct val="100000"/>
              </a:lnSpc>
              <a:spcBef>
                <a:spcPct val="20000"/>
              </a:spcBef>
              <a:spcAft>
                <a:spcPts val="0"/>
              </a:spcAft>
              <a:buClrTx/>
              <a:buSzPct val="90000"/>
              <a:buFont typeface="+mj-lt"/>
              <a:buAutoNum type="arabicPeriod"/>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Segoe Sans Display" pitchFamily="2" charset="0"/>
              </a:rPr>
              <a:t>Ensure proper telemetry for key processes.</a:t>
            </a:r>
          </a:p>
          <a:p>
            <a:pPr marL="342900" marR="0" lvl="0" indent="-342900" algn="l" defTabSz="932761" rtl="0" eaLnBrk="1" fontAlgn="auto" latinLnBrk="0" hangingPunct="1">
              <a:lnSpc>
                <a:spcPct val="100000"/>
              </a:lnSpc>
              <a:spcBef>
                <a:spcPct val="20000"/>
              </a:spcBef>
              <a:spcAft>
                <a:spcPts val="0"/>
              </a:spcAft>
              <a:buClrTx/>
              <a:buSzPct val="90000"/>
              <a:buFont typeface="+mj-lt"/>
              <a:buAutoNum type="arabicPeriod"/>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Segoe Sans Display" pitchFamily="2" charset="0"/>
              </a:rPr>
              <a:t>Monitor changes to measure value achieved.</a:t>
            </a:r>
          </a:p>
          <a:p>
            <a:pPr marL="342900" marR="0" lvl="0" indent="-342900" algn="l" defTabSz="932761" rtl="0" eaLnBrk="1" fontAlgn="auto" latinLnBrk="0" hangingPunct="1">
              <a:lnSpc>
                <a:spcPct val="100000"/>
              </a:lnSpc>
              <a:spcBef>
                <a:spcPct val="20000"/>
              </a:spcBef>
              <a:spcAft>
                <a:spcPts val="0"/>
              </a:spcAft>
              <a:buClrTx/>
              <a:buSzPct val="90000"/>
              <a:buFont typeface="+mj-lt"/>
              <a:buAutoNum type="arabicPeriod"/>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Segoe Sans Display" pitchFamily="2" charset="0"/>
              </a:rPr>
              <a:t>Recapture savings with intention.</a:t>
            </a:r>
          </a:p>
        </p:txBody>
      </p:sp>
      <p:sp>
        <p:nvSpPr>
          <p:cNvPr id="21" name="TextBox 20">
            <a:extLst>
              <a:ext uri="{FF2B5EF4-FFF2-40B4-BE49-F238E27FC236}">
                <a16:creationId xmlns:a16="http://schemas.microsoft.com/office/drawing/2014/main" id="{5906A872-A199-8DA6-00A3-07699BC7B8FD}"/>
              </a:ext>
            </a:extLst>
          </p:cNvPr>
          <p:cNvSpPr txBox="1"/>
          <p:nvPr/>
        </p:nvSpPr>
        <p:spPr>
          <a:xfrm>
            <a:off x="4666561" y="610372"/>
            <a:ext cx="7239992"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Read more about how </a:t>
            </a: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Microsoft measures the impact of Copilot </a:t>
            </a:r>
            <a:r>
              <a:rPr kumimoji="0" lang="en-US" sz="2000" b="0" i="0" u="none" strike="noStrike" kern="1200" cap="none" spc="0" normalizeH="0" baseline="0" noProof="0">
                <a:ln>
                  <a:noFill/>
                </a:ln>
                <a:solidFill>
                  <a:srgbClr val="0078D4"/>
                </a:solidFill>
                <a:effectLst/>
                <a:uLnTx/>
                <a:uFillTx/>
                <a:latin typeface="Segoe Sans Display"/>
                <a:ea typeface="+mn-ea"/>
                <a:cs typeface="+mn-cs"/>
              </a:rPr>
              <a:t>value and the </a:t>
            </a: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value framework</a:t>
            </a:r>
            <a:r>
              <a:rPr kumimoji="0" lang="en-US" sz="2000" b="0" i="0" u="none" strike="noStrike" kern="1200" cap="none" spc="0" normalizeH="0" baseline="0" noProof="0">
                <a:ln>
                  <a:noFill/>
                </a:ln>
                <a:solidFill>
                  <a:srgbClr val="0078D4"/>
                </a:solidFill>
                <a:effectLst/>
                <a:uLnTx/>
                <a:uFillTx/>
                <a:latin typeface="Segoe Sans Display"/>
                <a:ea typeface="+mn-ea"/>
                <a:cs typeface="+mn-cs"/>
              </a:rPr>
              <a:t> </a:t>
            </a:r>
            <a:r>
              <a:rPr kumimoji="0" lang="en-US" sz="2000" b="0" i="0" u="none" strike="noStrike" kern="1200" cap="none" spc="0" normalizeH="0" baseline="0" noProof="0">
                <a:ln>
                  <a:noFill/>
                </a:ln>
                <a:solidFill>
                  <a:srgbClr val="091F2C"/>
                </a:solidFill>
                <a:effectLst/>
                <a:uLnTx/>
                <a:uFillTx/>
                <a:latin typeface="Segoe Sans Display"/>
                <a:ea typeface="+mn-ea"/>
                <a:cs typeface="+mn-cs"/>
              </a:rPr>
              <a:t>used.</a:t>
            </a:r>
          </a:p>
        </p:txBody>
      </p:sp>
      <p:grpSp>
        <p:nvGrpSpPr>
          <p:cNvPr id="31" name="Group 30" descr="A diagram showing horizontal step-by-step diagram illustrating Microsoft 365 Copilot value realization, showing six stages from identifying role-based pain points and measuring processes, to investing in AI skills, deploying Copilot by cohorts, measuring impact, and recapturing business value through productivity gains">
            <a:extLst>
              <a:ext uri="{FF2B5EF4-FFF2-40B4-BE49-F238E27FC236}">
                <a16:creationId xmlns:a16="http://schemas.microsoft.com/office/drawing/2014/main" id="{A93E791D-BC6A-C5B4-5735-A5835D2EF4FC}"/>
              </a:ext>
            </a:extLst>
          </p:cNvPr>
          <p:cNvGrpSpPr/>
          <p:nvPr/>
        </p:nvGrpSpPr>
        <p:grpSpPr>
          <a:xfrm>
            <a:off x="4666561" y="1467466"/>
            <a:ext cx="7239992" cy="4886280"/>
            <a:chOff x="4666561" y="1467466"/>
            <a:chExt cx="7239992" cy="4886280"/>
          </a:xfrm>
        </p:grpSpPr>
        <p:sp>
          <p:nvSpPr>
            <p:cNvPr id="88" name="Rectangle: Rounded Corners 87">
              <a:extLst>
                <a:ext uri="{FF2B5EF4-FFF2-40B4-BE49-F238E27FC236}">
                  <a16:creationId xmlns:a16="http://schemas.microsoft.com/office/drawing/2014/main" id="{F150985B-0089-BD72-984A-0CE21B19E83E}"/>
                </a:ext>
                <a:ext uri="{C183D7F6-B498-43B3-948B-1728B52AA6E4}">
                  <adec:decorative xmlns:adec="http://schemas.microsoft.com/office/drawing/2017/decorative" val="1"/>
                </a:ext>
              </a:extLst>
            </p:cNvPr>
            <p:cNvSpPr/>
            <p:nvPr/>
          </p:nvSpPr>
          <p:spPr>
            <a:xfrm>
              <a:off x="4666561" y="1467466"/>
              <a:ext cx="7239992" cy="4886280"/>
            </a:xfrm>
            <a:prstGeom prst="roundRect">
              <a:avLst>
                <a:gd name="adj" fmla="val 2691"/>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955"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0" name="Rectangle: Rounded Corners 89">
              <a:extLst>
                <a:ext uri="{FF2B5EF4-FFF2-40B4-BE49-F238E27FC236}">
                  <a16:creationId xmlns:a16="http://schemas.microsoft.com/office/drawing/2014/main" id="{238659A9-F9F5-0D8F-9754-3482A5A98C5F}"/>
                </a:ext>
                <a:ext uri="{C183D7F6-B498-43B3-948B-1728B52AA6E4}">
                  <adec:decorative xmlns:adec="http://schemas.microsoft.com/office/drawing/2017/decorative" val="1"/>
                </a:ext>
              </a:extLst>
            </p:cNvPr>
            <p:cNvSpPr/>
            <p:nvPr/>
          </p:nvSpPr>
          <p:spPr>
            <a:xfrm>
              <a:off x="4866695" y="3996199"/>
              <a:ext cx="6839725" cy="214340"/>
            </a:xfrm>
            <a:prstGeom prst="roundRect">
              <a:avLst>
                <a:gd name="adj" fmla="val 50000"/>
              </a:avLst>
            </a:prstGeom>
            <a:gradFill flip="none" rotWithShape="1">
              <a:gsLst>
                <a:gs pos="100000">
                  <a:srgbClr val="C03BC4"/>
                </a:gs>
                <a:gs pos="0">
                  <a:srgbClr val="0078D4"/>
                </a:gs>
              </a:gsLst>
              <a:lin ang="0" scaled="1"/>
              <a:tileRect/>
            </a:gradFill>
            <a:ln w="396"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7" name="TextBox 96">
              <a:extLst>
                <a:ext uri="{FF2B5EF4-FFF2-40B4-BE49-F238E27FC236}">
                  <a16:creationId xmlns:a16="http://schemas.microsoft.com/office/drawing/2014/main" id="{DA4CF249-2AAF-9D1E-EB48-BF3A5E68960A}"/>
                </a:ext>
                <a:ext uri="{C183D7F6-B498-43B3-948B-1728B52AA6E4}">
                  <adec:decorative xmlns:adec="http://schemas.microsoft.com/office/drawing/2017/decorative" val="1"/>
                </a:ext>
              </a:extLst>
            </p:cNvPr>
            <p:cNvSpPr txBox="1"/>
            <p:nvPr/>
          </p:nvSpPr>
          <p:spPr>
            <a:xfrm>
              <a:off x="4866693" y="3084628"/>
              <a:ext cx="1629637" cy="307776"/>
            </a:xfrm>
            <a:prstGeom prst="rect">
              <a:avLst/>
            </a:prstGeom>
            <a:noFill/>
          </p:spPr>
          <p:txBody>
            <a:bodyPr wrap="square" lIns="0" tIns="0" rIns="0" bIns="0" rtlCol="0" anchor="b">
              <a:spAutoFit/>
            </a:bodyPr>
            <a:lstStyle/>
            <a:p>
              <a:pPr marL="0" marR="0" lvl="0" indent="0" algn="l" defTabSz="3974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Identify </a:t>
              </a: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3</a:t>
              </a:r>
              <a:r>
                <a:rPr kumimoji="0" lang="en-IN" sz="1000" b="0" i="0" u="none" strike="noStrike" kern="1200" cap="none" spc="0" normalizeH="0" baseline="0" noProof="0">
                  <a:ln>
                    <a:noFill/>
                  </a:ln>
                  <a:solidFill>
                    <a:srgbClr val="0078D4"/>
                  </a:solidFill>
                  <a:effectLst/>
                  <a:uLnTx/>
                  <a:uFillTx/>
                  <a:latin typeface="Segoe Sans Display Semibold"/>
                  <a:ea typeface="+mn-ea"/>
                  <a:cs typeface="+mn-cs"/>
                </a:rPr>
                <a:t>–</a:t>
              </a: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5 pain points </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that AI could help with by role</a:t>
              </a:r>
            </a:p>
          </p:txBody>
        </p:sp>
        <p:grpSp>
          <p:nvGrpSpPr>
            <p:cNvPr id="108" name="Group 107">
              <a:extLst>
                <a:ext uri="{FF2B5EF4-FFF2-40B4-BE49-F238E27FC236}">
                  <a16:creationId xmlns:a16="http://schemas.microsoft.com/office/drawing/2014/main" id="{912C49C5-8054-3587-F594-4AE486BD59F3}"/>
                </a:ext>
                <a:ext uri="{C183D7F6-B498-43B3-948B-1728B52AA6E4}">
                  <adec:decorative xmlns:adec="http://schemas.microsoft.com/office/drawing/2017/decorative" val="1"/>
                </a:ext>
              </a:extLst>
            </p:cNvPr>
            <p:cNvGrpSpPr/>
            <p:nvPr/>
          </p:nvGrpSpPr>
          <p:grpSpPr>
            <a:xfrm>
              <a:off x="5631618" y="3452421"/>
              <a:ext cx="99787" cy="450927"/>
              <a:chOff x="1238611" y="6869395"/>
              <a:chExt cx="99511" cy="445693"/>
            </a:xfrm>
          </p:grpSpPr>
          <p:cxnSp>
            <p:nvCxnSpPr>
              <p:cNvPr id="106" name="Straight Connector 105">
                <a:extLst>
                  <a:ext uri="{FF2B5EF4-FFF2-40B4-BE49-F238E27FC236}">
                    <a16:creationId xmlns:a16="http://schemas.microsoft.com/office/drawing/2014/main" id="{25E7A562-930E-AACE-62DF-F6F567B6395B}"/>
                  </a:ext>
                </a:extLst>
              </p:cNvPr>
              <p:cNvCxnSpPr>
                <a:stCxn id="104" idx="1"/>
                <a:endCxn id="93" idx="3"/>
              </p:cNvCxnSpPr>
              <p:nvPr/>
            </p:nvCxnSpPr>
            <p:spPr>
              <a:xfrm>
                <a:off x="1288367" y="6968907"/>
                <a:ext cx="0" cy="346181"/>
              </a:xfrm>
              <a:prstGeom prst="line">
                <a:avLst/>
              </a:prstGeom>
              <a:noFill/>
              <a:ln w="6350" cap="rnd">
                <a:solidFill>
                  <a:schemeClr val="accent1"/>
                </a:solidFill>
                <a:prstDash val="dash"/>
                <a:round/>
              </a:ln>
              <a:effectLst>
                <a:outerShdw blurRad="63500" algn="ctr" rotWithShape="0">
                  <a:prstClr val="black">
                    <a:alpha val="20000"/>
                  </a:prstClr>
                </a:outerShdw>
              </a:effectLst>
            </p:spPr>
          </p:cxnSp>
          <p:sp>
            <p:nvSpPr>
              <p:cNvPr id="104" name="Freeform: Shape 103">
                <a:extLst>
                  <a:ext uri="{FF2B5EF4-FFF2-40B4-BE49-F238E27FC236}">
                    <a16:creationId xmlns:a16="http://schemas.microsoft.com/office/drawing/2014/main" id="{9D07ABB2-F2CE-8DFA-5C75-DC13F76485A3}"/>
                  </a:ext>
                </a:extLst>
              </p:cNvPr>
              <p:cNvSpPr/>
              <p:nvPr/>
            </p:nvSpPr>
            <p:spPr>
              <a:xfrm>
                <a:off x="1238611" y="6869395"/>
                <a:ext cx="99511" cy="99512"/>
              </a:xfrm>
              <a:custGeom>
                <a:avLst/>
                <a:gdLst>
                  <a:gd name="connsiteX0" fmla="*/ 109954 w 109954"/>
                  <a:gd name="connsiteY0" fmla="*/ 54977 h 109954"/>
                  <a:gd name="connsiteX1" fmla="*/ 54977 w 109954"/>
                  <a:gd name="connsiteY1" fmla="*/ 109954 h 109954"/>
                  <a:gd name="connsiteX2" fmla="*/ 0 w 109954"/>
                  <a:gd name="connsiteY2" fmla="*/ 54977 h 109954"/>
                  <a:gd name="connsiteX3" fmla="*/ 54977 w 109954"/>
                  <a:gd name="connsiteY3" fmla="*/ 0 h 109954"/>
                  <a:gd name="connsiteX4" fmla="*/ 109954 w 109954"/>
                  <a:gd name="connsiteY4" fmla="*/ 54977 h 10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4" h="109954">
                    <a:moveTo>
                      <a:pt x="109954" y="54977"/>
                    </a:moveTo>
                    <a:cubicBezTo>
                      <a:pt x="109954" y="85340"/>
                      <a:pt x="85340" y="109954"/>
                      <a:pt x="54977" y="109954"/>
                    </a:cubicBezTo>
                    <a:cubicBezTo>
                      <a:pt x="24614" y="109954"/>
                      <a:pt x="0" y="85340"/>
                      <a:pt x="0" y="54977"/>
                    </a:cubicBezTo>
                    <a:cubicBezTo>
                      <a:pt x="0" y="24614"/>
                      <a:pt x="24614" y="0"/>
                      <a:pt x="54977" y="0"/>
                    </a:cubicBezTo>
                    <a:cubicBezTo>
                      <a:pt x="85340" y="0"/>
                      <a:pt x="109954" y="24614"/>
                      <a:pt x="109954" y="54977"/>
                    </a:cubicBezTo>
                    <a:close/>
                  </a:path>
                </a:pathLst>
              </a:custGeom>
              <a:solidFill>
                <a:srgbClr val="FFFCFC"/>
              </a:solidFill>
              <a:ln w="12700">
                <a:solidFill>
                  <a:schemeClr val="accent1"/>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78D4"/>
                  </a:solidFill>
                  <a:effectLst/>
                  <a:uLnTx/>
                  <a:uFillTx/>
                  <a:latin typeface="Segoe Sans Display Semibold"/>
                  <a:ea typeface="+mn-ea"/>
                  <a:cs typeface="Segoe Sans Display Semibold" pitchFamily="2" charset="0"/>
                </a:endParaRPr>
              </a:p>
            </p:txBody>
          </p:sp>
        </p:grpSp>
        <p:sp>
          <p:nvSpPr>
            <p:cNvPr id="93" name="Freeform: Shape 92">
              <a:extLst>
                <a:ext uri="{FF2B5EF4-FFF2-40B4-BE49-F238E27FC236}">
                  <a16:creationId xmlns:a16="http://schemas.microsoft.com/office/drawing/2014/main" id="{FACA5B04-7030-FF68-0B2A-9A230BC6D683}"/>
                </a:ext>
                <a:ext uri="{C183D7F6-B498-43B3-948B-1728B52AA6E4}">
                  <adec:decorative xmlns:adec="http://schemas.microsoft.com/office/drawing/2017/decorative" val="1"/>
                </a:ext>
              </a:extLst>
            </p:cNvPr>
            <p:cNvSpPr/>
            <p:nvPr/>
          </p:nvSpPr>
          <p:spPr>
            <a:xfrm>
              <a:off x="5483263" y="3903348"/>
              <a:ext cx="396498" cy="400043"/>
            </a:xfrm>
            <a:custGeom>
              <a:avLst/>
              <a:gdLst>
                <a:gd name="connsiteX0" fmla="*/ 902175 w 902174"/>
                <a:gd name="connsiteY0" fmla="*/ 451087 h 902174"/>
                <a:gd name="connsiteX1" fmla="*/ 451087 w 902174"/>
                <a:gd name="connsiteY1" fmla="*/ 902175 h 902174"/>
                <a:gd name="connsiteX2" fmla="*/ 0 w 902174"/>
                <a:gd name="connsiteY2" fmla="*/ 451087 h 902174"/>
                <a:gd name="connsiteX3" fmla="*/ 451087 w 902174"/>
                <a:gd name="connsiteY3" fmla="*/ 0 h 902174"/>
                <a:gd name="connsiteX4" fmla="*/ 902175 w 902174"/>
                <a:gd name="connsiteY4" fmla="*/ 451087 h 90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74" h="902174">
                  <a:moveTo>
                    <a:pt x="902175" y="451087"/>
                  </a:moveTo>
                  <a:cubicBezTo>
                    <a:pt x="902175" y="700216"/>
                    <a:pt x="700216" y="902175"/>
                    <a:pt x="451087" y="902175"/>
                  </a:cubicBezTo>
                  <a:cubicBezTo>
                    <a:pt x="201959" y="902175"/>
                    <a:pt x="0" y="700216"/>
                    <a:pt x="0" y="451087"/>
                  </a:cubicBezTo>
                  <a:cubicBezTo>
                    <a:pt x="0" y="201959"/>
                    <a:pt x="201959" y="0"/>
                    <a:pt x="451087" y="0"/>
                  </a:cubicBezTo>
                  <a:cubicBezTo>
                    <a:pt x="700216" y="0"/>
                    <a:pt x="902175" y="201959"/>
                    <a:pt x="902175" y="451087"/>
                  </a:cubicBezTo>
                  <a:close/>
                </a:path>
              </a:pathLst>
            </a:custGeom>
            <a:solidFill>
              <a:srgbClr val="FFFCFC"/>
            </a:solidFill>
            <a:ln w="12700">
              <a:solidFill>
                <a:schemeClr val="accent1"/>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78D4"/>
                  </a:solidFill>
                  <a:effectLst/>
                  <a:uLnTx/>
                  <a:uFillTx/>
                  <a:latin typeface="Segoe Sans Display Semibold"/>
                  <a:ea typeface="+mn-ea"/>
                  <a:cs typeface="+mn-cs"/>
                </a:rPr>
                <a:t>01</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129" name="Graphic 4">
              <a:extLst>
                <a:ext uri="{FF2B5EF4-FFF2-40B4-BE49-F238E27FC236}">
                  <a16:creationId xmlns:a16="http://schemas.microsoft.com/office/drawing/2014/main" id="{63D504F8-EACC-1082-076A-2721E89BBB97}"/>
                </a:ext>
                <a:ext uri="{C183D7F6-B498-43B3-948B-1728B52AA6E4}">
                  <adec:decorative xmlns:adec="http://schemas.microsoft.com/office/drawing/2017/decorative" val="1"/>
                </a:ext>
              </a:extLst>
            </p:cNvPr>
            <p:cNvSpPr/>
            <p:nvPr/>
          </p:nvSpPr>
          <p:spPr>
            <a:xfrm>
              <a:off x="6163897" y="4034135"/>
              <a:ext cx="77246" cy="138471"/>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bg1"/>
            </a:solidFill>
            <a:ln w="15081"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62347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5C812744-6774-C391-A768-F6AF65005FF1}"/>
                </a:ext>
                <a:ext uri="{C183D7F6-B498-43B3-948B-1728B52AA6E4}">
                  <adec:decorative xmlns:adec="http://schemas.microsoft.com/office/drawing/2017/decorative" val="1"/>
                </a:ext>
              </a:extLst>
            </p:cNvPr>
            <p:cNvSpPr/>
            <p:nvPr/>
          </p:nvSpPr>
          <p:spPr>
            <a:xfrm>
              <a:off x="6525281" y="3903348"/>
              <a:ext cx="396498" cy="400043"/>
            </a:xfrm>
            <a:custGeom>
              <a:avLst/>
              <a:gdLst>
                <a:gd name="connsiteX0" fmla="*/ 902175 w 902174"/>
                <a:gd name="connsiteY0" fmla="*/ 451088 h 902174"/>
                <a:gd name="connsiteX1" fmla="*/ 451087 w 902174"/>
                <a:gd name="connsiteY1" fmla="*/ 902175 h 902174"/>
                <a:gd name="connsiteX2" fmla="*/ 0 w 902174"/>
                <a:gd name="connsiteY2" fmla="*/ 451088 h 902174"/>
                <a:gd name="connsiteX3" fmla="*/ 451087 w 902174"/>
                <a:gd name="connsiteY3" fmla="*/ 0 h 902174"/>
                <a:gd name="connsiteX4" fmla="*/ 902175 w 902174"/>
                <a:gd name="connsiteY4" fmla="*/ 451088 h 90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74" h="902174">
                  <a:moveTo>
                    <a:pt x="902175" y="451088"/>
                  </a:moveTo>
                  <a:cubicBezTo>
                    <a:pt x="902175" y="700216"/>
                    <a:pt x="700216" y="902175"/>
                    <a:pt x="451087" y="902175"/>
                  </a:cubicBezTo>
                  <a:cubicBezTo>
                    <a:pt x="201959" y="902175"/>
                    <a:pt x="0" y="700216"/>
                    <a:pt x="0" y="451088"/>
                  </a:cubicBezTo>
                  <a:cubicBezTo>
                    <a:pt x="0" y="201959"/>
                    <a:pt x="201959" y="0"/>
                    <a:pt x="451087" y="0"/>
                  </a:cubicBezTo>
                  <a:cubicBezTo>
                    <a:pt x="700216" y="0"/>
                    <a:pt x="902175" y="201959"/>
                    <a:pt x="902175" y="451088"/>
                  </a:cubicBezTo>
                  <a:close/>
                </a:path>
              </a:pathLst>
            </a:custGeom>
            <a:solidFill>
              <a:srgbClr val="FFFCFC"/>
            </a:solidFill>
            <a:ln w="12700">
              <a:solidFill>
                <a:srgbClr val="5B6CC8"/>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78D4"/>
                  </a:solidFill>
                  <a:effectLst/>
                  <a:uLnTx/>
                  <a:uFillTx/>
                  <a:latin typeface="Segoe Sans Display Semibold"/>
                  <a:ea typeface="+mn-ea"/>
                  <a:cs typeface="+mn-cs"/>
                </a:rPr>
                <a:t>02</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16" name="TextBox 15">
              <a:extLst>
                <a:ext uri="{FF2B5EF4-FFF2-40B4-BE49-F238E27FC236}">
                  <a16:creationId xmlns:a16="http://schemas.microsoft.com/office/drawing/2014/main" id="{F8232012-AB9E-45B1-0154-B1FD9733CCC5}"/>
                </a:ext>
                <a:ext uri="{C183D7F6-B498-43B3-948B-1728B52AA6E4}">
                  <adec:decorative xmlns:adec="http://schemas.microsoft.com/office/drawing/2017/decorative" val="1"/>
                </a:ext>
              </a:extLst>
            </p:cNvPr>
            <p:cNvSpPr txBox="1"/>
            <p:nvPr/>
          </p:nvSpPr>
          <p:spPr>
            <a:xfrm>
              <a:off x="5908711" y="4827222"/>
              <a:ext cx="1629637" cy="615553"/>
            </a:xfrm>
            <a:prstGeom prst="rect">
              <a:avLst/>
            </a:prstGeom>
            <a:noFill/>
          </p:spPr>
          <p:txBody>
            <a:bodyPr wrap="square" lIns="0" tIns="0" rIns="0" bIns="0" rtlCol="0">
              <a:spAutoFit/>
            </a:bodyPr>
            <a:lstStyle/>
            <a:p>
              <a:pPr marL="0" marR="0" lvl="0" indent="0" algn="l" defTabSz="289801"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Measure those processes </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then carefully consider how AI could help to make them more efficient</a:t>
              </a:r>
            </a:p>
          </p:txBody>
        </p:sp>
        <p:grpSp>
          <p:nvGrpSpPr>
            <p:cNvPr id="17" name="Group 16">
              <a:extLst>
                <a:ext uri="{FF2B5EF4-FFF2-40B4-BE49-F238E27FC236}">
                  <a16:creationId xmlns:a16="http://schemas.microsoft.com/office/drawing/2014/main" id="{59A7F5ED-2CE0-9CFF-4AFF-C00A0B16C583}"/>
                </a:ext>
                <a:ext uri="{C183D7F6-B498-43B3-948B-1728B52AA6E4}">
                  <adec:decorative xmlns:adec="http://schemas.microsoft.com/office/drawing/2017/decorative" val="1"/>
                </a:ext>
              </a:extLst>
            </p:cNvPr>
            <p:cNvGrpSpPr/>
            <p:nvPr/>
          </p:nvGrpSpPr>
          <p:grpSpPr>
            <a:xfrm>
              <a:off x="6673636" y="4303391"/>
              <a:ext cx="99787" cy="450927"/>
              <a:chOff x="2277744" y="7710488"/>
              <a:chExt cx="99511" cy="445693"/>
            </a:xfrm>
          </p:grpSpPr>
          <p:cxnSp>
            <p:nvCxnSpPr>
              <p:cNvPr id="18" name="Straight Connector 17">
                <a:extLst>
                  <a:ext uri="{FF2B5EF4-FFF2-40B4-BE49-F238E27FC236}">
                    <a16:creationId xmlns:a16="http://schemas.microsoft.com/office/drawing/2014/main" id="{97A276F3-B940-E94E-CBB2-C79CF53FD40E}"/>
                  </a:ext>
                </a:extLst>
              </p:cNvPr>
              <p:cNvCxnSpPr>
                <a:cxnSpLocks/>
              </p:cNvCxnSpPr>
              <p:nvPr/>
            </p:nvCxnSpPr>
            <p:spPr>
              <a:xfrm>
                <a:off x="2327500" y="7710488"/>
                <a:ext cx="0" cy="346181"/>
              </a:xfrm>
              <a:prstGeom prst="line">
                <a:avLst/>
              </a:prstGeom>
              <a:noFill/>
              <a:ln w="6350" cap="rnd">
                <a:solidFill>
                  <a:srgbClr val="5B6CC8"/>
                </a:solidFill>
                <a:prstDash val="dash"/>
                <a:round/>
              </a:ln>
              <a:effectLst>
                <a:outerShdw blurRad="63500" algn="ctr" rotWithShape="0">
                  <a:prstClr val="black">
                    <a:alpha val="20000"/>
                  </a:prstClr>
                </a:outerShdw>
              </a:effectLst>
            </p:spPr>
          </p:cxnSp>
          <p:sp>
            <p:nvSpPr>
              <p:cNvPr id="19" name="Freeform: Shape 18">
                <a:extLst>
                  <a:ext uri="{FF2B5EF4-FFF2-40B4-BE49-F238E27FC236}">
                    <a16:creationId xmlns:a16="http://schemas.microsoft.com/office/drawing/2014/main" id="{628B5C82-6DDA-D3A3-CD6F-8DAA74B48EBA}"/>
                  </a:ext>
                </a:extLst>
              </p:cNvPr>
              <p:cNvSpPr/>
              <p:nvPr/>
            </p:nvSpPr>
            <p:spPr>
              <a:xfrm>
                <a:off x="2277744" y="8056669"/>
                <a:ext cx="99511" cy="99512"/>
              </a:xfrm>
              <a:custGeom>
                <a:avLst/>
                <a:gdLst>
                  <a:gd name="connsiteX0" fmla="*/ 109954 w 109954"/>
                  <a:gd name="connsiteY0" fmla="*/ 54977 h 109954"/>
                  <a:gd name="connsiteX1" fmla="*/ 54977 w 109954"/>
                  <a:gd name="connsiteY1" fmla="*/ 109954 h 109954"/>
                  <a:gd name="connsiteX2" fmla="*/ 0 w 109954"/>
                  <a:gd name="connsiteY2" fmla="*/ 54977 h 109954"/>
                  <a:gd name="connsiteX3" fmla="*/ 54977 w 109954"/>
                  <a:gd name="connsiteY3" fmla="*/ 0 h 109954"/>
                  <a:gd name="connsiteX4" fmla="*/ 109954 w 109954"/>
                  <a:gd name="connsiteY4" fmla="*/ 54977 h 10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4" h="109954">
                    <a:moveTo>
                      <a:pt x="109954" y="54977"/>
                    </a:moveTo>
                    <a:cubicBezTo>
                      <a:pt x="109954" y="85340"/>
                      <a:pt x="85340" y="109954"/>
                      <a:pt x="54977" y="109954"/>
                    </a:cubicBezTo>
                    <a:cubicBezTo>
                      <a:pt x="24614" y="109954"/>
                      <a:pt x="0" y="85340"/>
                      <a:pt x="0" y="54977"/>
                    </a:cubicBezTo>
                    <a:cubicBezTo>
                      <a:pt x="0" y="24614"/>
                      <a:pt x="24614" y="0"/>
                      <a:pt x="54977" y="0"/>
                    </a:cubicBezTo>
                    <a:cubicBezTo>
                      <a:pt x="85340" y="0"/>
                      <a:pt x="109954" y="24614"/>
                      <a:pt x="109954" y="54977"/>
                    </a:cubicBezTo>
                    <a:close/>
                  </a:path>
                </a:pathLst>
              </a:custGeom>
              <a:solidFill>
                <a:srgbClr val="FFFCFC"/>
              </a:solidFill>
              <a:ln w="12700">
                <a:solidFill>
                  <a:srgbClr val="5B6CC8"/>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5" b="0" i="0" u="none" strike="noStrike" kern="1200" cap="none" spc="0" normalizeH="0" baseline="0" noProof="0">
                  <a:ln>
                    <a:noFill/>
                  </a:ln>
                  <a:solidFill>
                    <a:srgbClr val="0078D4"/>
                  </a:solidFill>
                  <a:effectLst/>
                  <a:uLnTx/>
                  <a:uFillTx/>
                  <a:latin typeface="Segoe Sans Display Semibold"/>
                  <a:ea typeface="+mn-ea"/>
                  <a:cs typeface="Segoe Sans Display Semibold" pitchFamily="2" charset="0"/>
                </a:endParaRPr>
              </a:p>
            </p:txBody>
          </p:sp>
        </p:grpSp>
        <p:sp>
          <p:nvSpPr>
            <p:cNvPr id="25" name="Graphic 4">
              <a:extLst>
                <a:ext uri="{FF2B5EF4-FFF2-40B4-BE49-F238E27FC236}">
                  <a16:creationId xmlns:a16="http://schemas.microsoft.com/office/drawing/2014/main" id="{D6D7ADE7-69FD-16F4-65D3-E19CBE7EE79E}"/>
                </a:ext>
                <a:ext uri="{C183D7F6-B498-43B3-948B-1728B52AA6E4}">
                  <adec:decorative xmlns:adec="http://schemas.microsoft.com/office/drawing/2017/decorative" val="1"/>
                </a:ext>
              </a:extLst>
            </p:cNvPr>
            <p:cNvSpPr/>
            <p:nvPr/>
          </p:nvSpPr>
          <p:spPr>
            <a:xfrm>
              <a:off x="7205917" y="4034135"/>
              <a:ext cx="77246" cy="138471"/>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bg1"/>
            </a:solidFill>
            <a:ln w="15081"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62347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6372A26E-012B-F528-F5A9-2BCF80F63231}"/>
                </a:ext>
                <a:ext uri="{C183D7F6-B498-43B3-948B-1728B52AA6E4}">
                  <adec:decorative xmlns:adec="http://schemas.microsoft.com/office/drawing/2017/decorative" val="1"/>
                </a:ext>
              </a:extLst>
            </p:cNvPr>
            <p:cNvSpPr/>
            <p:nvPr/>
          </p:nvSpPr>
          <p:spPr>
            <a:xfrm>
              <a:off x="7567301" y="3903348"/>
              <a:ext cx="396498" cy="400043"/>
            </a:xfrm>
            <a:custGeom>
              <a:avLst/>
              <a:gdLst>
                <a:gd name="connsiteX0" fmla="*/ 902175 w 902174"/>
                <a:gd name="connsiteY0" fmla="*/ 451087 h 902174"/>
                <a:gd name="connsiteX1" fmla="*/ 451087 w 902174"/>
                <a:gd name="connsiteY1" fmla="*/ 902175 h 902174"/>
                <a:gd name="connsiteX2" fmla="*/ 0 w 902174"/>
                <a:gd name="connsiteY2" fmla="*/ 451087 h 902174"/>
                <a:gd name="connsiteX3" fmla="*/ 451087 w 902174"/>
                <a:gd name="connsiteY3" fmla="*/ 0 h 902174"/>
                <a:gd name="connsiteX4" fmla="*/ 902175 w 902174"/>
                <a:gd name="connsiteY4" fmla="*/ 451087 h 90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74" h="902174">
                  <a:moveTo>
                    <a:pt x="902175" y="451087"/>
                  </a:moveTo>
                  <a:cubicBezTo>
                    <a:pt x="902175" y="700216"/>
                    <a:pt x="700216" y="902175"/>
                    <a:pt x="451087" y="902175"/>
                  </a:cubicBezTo>
                  <a:cubicBezTo>
                    <a:pt x="201959" y="902175"/>
                    <a:pt x="0" y="700216"/>
                    <a:pt x="0" y="451087"/>
                  </a:cubicBezTo>
                  <a:cubicBezTo>
                    <a:pt x="0" y="201959"/>
                    <a:pt x="201959" y="0"/>
                    <a:pt x="451087" y="0"/>
                  </a:cubicBezTo>
                  <a:cubicBezTo>
                    <a:pt x="700216" y="0"/>
                    <a:pt x="902175" y="201959"/>
                    <a:pt x="902175" y="451087"/>
                  </a:cubicBezTo>
                  <a:close/>
                </a:path>
              </a:pathLst>
            </a:custGeom>
            <a:solidFill>
              <a:srgbClr val="FFFCFC"/>
            </a:solidFill>
            <a:ln w="12700">
              <a:solidFill>
                <a:srgbClr val="7B65C5"/>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78D4"/>
                  </a:solidFill>
                  <a:effectLst/>
                  <a:uLnTx/>
                  <a:uFillTx/>
                  <a:latin typeface="Segoe Sans Display Semibold"/>
                  <a:ea typeface="+mn-ea"/>
                  <a:cs typeface="+mn-cs"/>
                </a:rPr>
                <a:t>03</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27" name="TextBox 26">
              <a:extLst>
                <a:ext uri="{FF2B5EF4-FFF2-40B4-BE49-F238E27FC236}">
                  <a16:creationId xmlns:a16="http://schemas.microsoft.com/office/drawing/2014/main" id="{69ED12DB-9231-1688-A046-D77B9B24A25E}"/>
                </a:ext>
                <a:ext uri="{C183D7F6-B498-43B3-948B-1728B52AA6E4}">
                  <adec:decorative xmlns:adec="http://schemas.microsoft.com/office/drawing/2017/decorative" val="1"/>
                </a:ext>
              </a:extLst>
            </p:cNvPr>
            <p:cNvSpPr txBox="1"/>
            <p:nvPr/>
          </p:nvSpPr>
          <p:spPr>
            <a:xfrm>
              <a:off x="6950729" y="3084628"/>
              <a:ext cx="1629637" cy="307776"/>
            </a:xfrm>
            <a:prstGeom prst="rect">
              <a:avLst/>
            </a:prstGeom>
            <a:noFill/>
          </p:spPr>
          <p:txBody>
            <a:bodyPr wrap="square" lIns="0" tIns="0" rIns="0" bIns="0" rtlCol="0" anchor="b">
              <a:spAutoFit/>
            </a:bodyPr>
            <a:lstStyle/>
            <a:p>
              <a:pPr marL="0" marR="0" lvl="0" indent="0" algn="l" defTabSz="289801"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Invest in </a:t>
              </a: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enterprise</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 AI </a:t>
              </a: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skilling</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 customized to roles</a:t>
              </a:r>
            </a:p>
          </p:txBody>
        </p:sp>
        <p:grpSp>
          <p:nvGrpSpPr>
            <p:cNvPr id="28" name="Group 27">
              <a:extLst>
                <a:ext uri="{FF2B5EF4-FFF2-40B4-BE49-F238E27FC236}">
                  <a16:creationId xmlns:a16="http://schemas.microsoft.com/office/drawing/2014/main" id="{133DEFC9-4F0B-3A1F-CC30-F7AA51ADAD0D}"/>
                </a:ext>
                <a:ext uri="{C183D7F6-B498-43B3-948B-1728B52AA6E4}">
                  <adec:decorative xmlns:adec="http://schemas.microsoft.com/office/drawing/2017/decorative" val="1"/>
                </a:ext>
              </a:extLst>
            </p:cNvPr>
            <p:cNvGrpSpPr/>
            <p:nvPr/>
          </p:nvGrpSpPr>
          <p:grpSpPr>
            <a:xfrm>
              <a:off x="7715654" y="3452421"/>
              <a:ext cx="99787" cy="450927"/>
              <a:chOff x="1238611" y="6869395"/>
              <a:chExt cx="99511" cy="445693"/>
            </a:xfrm>
          </p:grpSpPr>
          <p:cxnSp>
            <p:nvCxnSpPr>
              <p:cNvPr id="29" name="Straight Connector 28">
                <a:extLst>
                  <a:ext uri="{FF2B5EF4-FFF2-40B4-BE49-F238E27FC236}">
                    <a16:creationId xmlns:a16="http://schemas.microsoft.com/office/drawing/2014/main" id="{5ADDBC23-895B-22B6-9B06-0119150FC695}"/>
                  </a:ext>
                </a:extLst>
              </p:cNvPr>
              <p:cNvCxnSpPr>
                <a:stCxn id="30" idx="1"/>
              </p:cNvCxnSpPr>
              <p:nvPr/>
            </p:nvCxnSpPr>
            <p:spPr>
              <a:xfrm>
                <a:off x="1288367" y="6968907"/>
                <a:ext cx="0" cy="346181"/>
              </a:xfrm>
              <a:prstGeom prst="line">
                <a:avLst/>
              </a:prstGeom>
              <a:noFill/>
              <a:ln w="6350" cap="rnd">
                <a:solidFill>
                  <a:srgbClr val="7B65C5"/>
                </a:solidFill>
                <a:prstDash val="dash"/>
                <a:round/>
              </a:ln>
              <a:effectLst>
                <a:outerShdw blurRad="63500" algn="ctr" rotWithShape="0">
                  <a:prstClr val="black">
                    <a:alpha val="20000"/>
                  </a:prstClr>
                </a:outerShdw>
              </a:effectLst>
            </p:spPr>
          </p:cxnSp>
          <p:sp>
            <p:nvSpPr>
              <p:cNvPr id="30" name="Freeform: Shape 29">
                <a:extLst>
                  <a:ext uri="{FF2B5EF4-FFF2-40B4-BE49-F238E27FC236}">
                    <a16:creationId xmlns:a16="http://schemas.microsoft.com/office/drawing/2014/main" id="{4417C478-0D92-EA09-67C9-59669EFD68A8}"/>
                  </a:ext>
                </a:extLst>
              </p:cNvPr>
              <p:cNvSpPr/>
              <p:nvPr/>
            </p:nvSpPr>
            <p:spPr>
              <a:xfrm>
                <a:off x="1238611" y="6869395"/>
                <a:ext cx="99511" cy="99512"/>
              </a:xfrm>
              <a:custGeom>
                <a:avLst/>
                <a:gdLst>
                  <a:gd name="connsiteX0" fmla="*/ 109954 w 109954"/>
                  <a:gd name="connsiteY0" fmla="*/ 54977 h 109954"/>
                  <a:gd name="connsiteX1" fmla="*/ 54977 w 109954"/>
                  <a:gd name="connsiteY1" fmla="*/ 109954 h 109954"/>
                  <a:gd name="connsiteX2" fmla="*/ 0 w 109954"/>
                  <a:gd name="connsiteY2" fmla="*/ 54977 h 109954"/>
                  <a:gd name="connsiteX3" fmla="*/ 54977 w 109954"/>
                  <a:gd name="connsiteY3" fmla="*/ 0 h 109954"/>
                  <a:gd name="connsiteX4" fmla="*/ 109954 w 109954"/>
                  <a:gd name="connsiteY4" fmla="*/ 54977 h 10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4" h="109954">
                    <a:moveTo>
                      <a:pt x="109954" y="54977"/>
                    </a:moveTo>
                    <a:cubicBezTo>
                      <a:pt x="109954" y="85340"/>
                      <a:pt x="85340" y="109954"/>
                      <a:pt x="54977" y="109954"/>
                    </a:cubicBezTo>
                    <a:cubicBezTo>
                      <a:pt x="24614" y="109954"/>
                      <a:pt x="0" y="85340"/>
                      <a:pt x="0" y="54977"/>
                    </a:cubicBezTo>
                    <a:cubicBezTo>
                      <a:pt x="0" y="24614"/>
                      <a:pt x="24614" y="0"/>
                      <a:pt x="54977" y="0"/>
                    </a:cubicBezTo>
                    <a:cubicBezTo>
                      <a:pt x="85340" y="0"/>
                      <a:pt x="109954" y="24614"/>
                      <a:pt x="109954" y="54977"/>
                    </a:cubicBezTo>
                    <a:close/>
                  </a:path>
                </a:pathLst>
              </a:custGeom>
              <a:solidFill>
                <a:srgbClr val="FFFCFC"/>
              </a:solidFill>
              <a:ln w="12700">
                <a:solidFill>
                  <a:srgbClr val="7B65C5"/>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78D4"/>
                  </a:solidFill>
                  <a:effectLst/>
                  <a:uLnTx/>
                  <a:uFillTx/>
                  <a:latin typeface="Segoe Sans Display Semibold"/>
                  <a:ea typeface="+mn-ea"/>
                  <a:cs typeface="Segoe Sans Display Semibold" pitchFamily="2" charset="0"/>
                </a:endParaRPr>
              </a:p>
            </p:txBody>
          </p:sp>
        </p:grpSp>
        <p:sp>
          <p:nvSpPr>
            <p:cNvPr id="36" name="Graphic 4">
              <a:extLst>
                <a:ext uri="{FF2B5EF4-FFF2-40B4-BE49-F238E27FC236}">
                  <a16:creationId xmlns:a16="http://schemas.microsoft.com/office/drawing/2014/main" id="{D865303E-0ACF-52CE-F8B1-0B7E37DC8E34}"/>
                </a:ext>
                <a:ext uri="{C183D7F6-B498-43B3-948B-1728B52AA6E4}">
                  <adec:decorative xmlns:adec="http://schemas.microsoft.com/office/drawing/2017/decorative" val="1"/>
                </a:ext>
              </a:extLst>
            </p:cNvPr>
            <p:cNvSpPr/>
            <p:nvPr/>
          </p:nvSpPr>
          <p:spPr>
            <a:xfrm>
              <a:off x="8247935" y="4034135"/>
              <a:ext cx="77246" cy="138471"/>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bg1"/>
            </a:solidFill>
            <a:ln w="15081"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62347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BC1F2F97-4C23-8693-5F5B-45042EDE3FCE}"/>
                </a:ext>
                <a:ext uri="{C183D7F6-B498-43B3-948B-1728B52AA6E4}">
                  <adec:decorative xmlns:adec="http://schemas.microsoft.com/office/drawing/2017/decorative" val="1"/>
                </a:ext>
              </a:extLst>
            </p:cNvPr>
            <p:cNvSpPr/>
            <p:nvPr/>
          </p:nvSpPr>
          <p:spPr>
            <a:xfrm>
              <a:off x="8609319" y="3903348"/>
              <a:ext cx="396498" cy="400043"/>
            </a:xfrm>
            <a:custGeom>
              <a:avLst/>
              <a:gdLst>
                <a:gd name="connsiteX0" fmla="*/ 902175 w 902174"/>
                <a:gd name="connsiteY0" fmla="*/ 451087 h 902174"/>
                <a:gd name="connsiteX1" fmla="*/ 451087 w 902174"/>
                <a:gd name="connsiteY1" fmla="*/ 902175 h 902174"/>
                <a:gd name="connsiteX2" fmla="*/ 0 w 902174"/>
                <a:gd name="connsiteY2" fmla="*/ 451088 h 902174"/>
                <a:gd name="connsiteX3" fmla="*/ 451087 w 902174"/>
                <a:gd name="connsiteY3" fmla="*/ 0 h 902174"/>
                <a:gd name="connsiteX4" fmla="*/ 902175 w 902174"/>
                <a:gd name="connsiteY4" fmla="*/ 451087 h 90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74" h="902174">
                  <a:moveTo>
                    <a:pt x="902175" y="451087"/>
                  </a:moveTo>
                  <a:cubicBezTo>
                    <a:pt x="902175" y="700216"/>
                    <a:pt x="700216" y="902175"/>
                    <a:pt x="451087" y="902175"/>
                  </a:cubicBezTo>
                  <a:cubicBezTo>
                    <a:pt x="201959" y="902175"/>
                    <a:pt x="0" y="700217"/>
                    <a:pt x="0" y="451088"/>
                  </a:cubicBezTo>
                  <a:cubicBezTo>
                    <a:pt x="0" y="201959"/>
                    <a:pt x="201959" y="0"/>
                    <a:pt x="451087" y="0"/>
                  </a:cubicBezTo>
                  <a:cubicBezTo>
                    <a:pt x="700216" y="0"/>
                    <a:pt x="902175" y="201959"/>
                    <a:pt x="902175" y="451087"/>
                  </a:cubicBezTo>
                  <a:close/>
                </a:path>
              </a:pathLst>
            </a:custGeom>
            <a:solidFill>
              <a:srgbClr val="FFFCFC"/>
            </a:solidFill>
            <a:ln w="12700">
              <a:solidFill>
                <a:srgbClr val="9163CA"/>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78D4"/>
                  </a:solidFill>
                  <a:effectLst/>
                  <a:uLnTx/>
                  <a:uFillTx/>
                  <a:latin typeface="Segoe Sans Display Semibold"/>
                  <a:ea typeface="+mn-ea"/>
                  <a:cs typeface="+mn-cs"/>
                </a:rPr>
                <a:t>04</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38" name="TextBox 37">
              <a:extLst>
                <a:ext uri="{FF2B5EF4-FFF2-40B4-BE49-F238E27FC236}">
                  <a16:creationId xmlns:a16="http://schemas.microsoft.com/office/drawing/2014/main" id="{62D8459B-8601-E3BA-B86C-B330C926E638}"/>
                </a:ext>
                <a:ext uri="{C183D7F6-B498-43B3-948B-1728B52AA6E4}">
                  <adec:decorative xmlns:adec="http://schemas.microsoft.com/office/drawing/2017/decorative" val="1"/>
                </a:ext>
              </a:extLst>
            </p:cNvPr>
            <p:cNvSpPr txBox="1"/>
            <p:nvPr/>
          </p:nvSpPr>
          <p:spPr>
            <a:xfrm>
              <a:off x="7992747" y="4827224"/>
              <a:ext cx="1629637" cy="615553"/>
            </a:xfrm>
            <a:prstGeom prst="rect">
              <a:avLst/>
            </a:prstGeom>
            <a:noFill/>
          </p:spPr>
          <p:txBody>
            <a:bodyPr wrap="square" lIns="0" tIns="0" rIns="0" bIns="0" rtlCol="0">
              <a:spAutoFit/>
            </a:bodyPr>
            <a:lstStyle/>
            <a:p>
              <a:pPr marL="0" marR="0" lvl="0" indent="0" algn="l" defTabSz="289801"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Deploy Copilot by cohorts </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starting with roles that could see the greatest benefits</a:t>
              </a:r>
            </a:p>
          </p:txBody>
        </p:sp>
        <p:grpSp>
          <p:nvGrpSpPr>
            <p:cNvPr id="39" name="Group 38">
              <a:extLst>
                <a:ext uri="{FF2B5EF4-FFF2-40B4-BE49-F238E27FC236}">
                  <a16:creationId xmlns:a16="http://schemas.microsoft.com/office/drawing/2014/main" id="{CAF8424B-2E7D-37DD-CA23-26FCE61F1EBB}"/>
                </a:ext>
                <a:ext uri="{C183D7F6-B498-43B3-948B-1728B52AA6E4}">
                  <adec:decorative xmlns:adec="http://schemas.microsoft.com/office/drawing/2017/decorative" val="1"/>
                </a:ext>
              </a:extLst>
            </p:cNvPr>
            <p:cNvGrpSpPr/>
            <p:nvPr/>
          </p:nvGrpSpPr>
          <p:grpSpPr>
            <a:xfrm>
              <a:off x="8757672" y="4303391"/>
              <a:ext cx="99787" cy="450927"/>
              <a:chOff x="2277744" y="7710488"/>
              <a:chExt cx="99511" cy="445693"/>
            </a:xfrm>
          </p:grpSpPr>
          <p:cxnSp>
            <p:nvCxnSpPr>
              <p:cNvPr id="40" name="Straight Connector 39">
                <a:extLst>
                  <a:ext uri="{FF2B5EF4-FFF2-40B4-BE49-F238E27FC236}">
                    <a16:creationId xmlns:a16="http://schemas.microsoft.com/office/drawing/2014/main" id="{ABA9EC92-B5D6-9EC3-E140-49490B74C67B}"/>
                  </a:ext>
                </a:extLst>
              </p:cNvPr>
              <p:cNvCxnSpPr>
                <a:cxnSpLocks/>
              </p:cNvCxnSpPr>
              <p:nvPr/>
            </p:nvCxnSpPr>
            <p:spPr>
              <a:xfrm>
                <a:off x="2327500" y="7710488"/>
                <a:ext cx="0" cy="346181"/>
              </a:xfrm>
              <a:prstGeom prst="line">
                <a:avLst/>
              </a:prstGeom>
              <a:noFill/>
              <a:ln w="6350" cap="rnd">
                <a:solidFill>
                  <a:srgbClr val="9163CA"/>
                </a:solidFill>
                <a:prstDash val="dash"/>
                <a:round/>
              </a:ln>
              <a:effectLst>
                <a:outerShdw blurRad="63500" algn="ctr" rotWithShape="0">
                  <a:prstClr val="black">
                    <a:alpha val="20000"/>
                  </a:prstClr>
                </a:outerShdw>
              </a:effectLst>
            </p:spPr>
          </p:cxnSp>
          <p:sp>
            <p:nvSpPr>
              <p:cNvPr id="41" name="Freeform: Shape 40">
                <a:extLst>
                  <a:ext uri="{FF2B5EF4-FFF2-40B4-BE49-F238E27FC236}">
                    <a16:creationId xmlns:a16="http://schemas.microsoft.com/office/drawing/2014/main" id="{ED7C2240-EFB8-9ABB-9D8C-194AB6E2DC60}"/>
                  </a:ext>
                </a:extLst>
              </p:cNvPr>
              <p:cNvSpPr/>
              <p:nvPr/>
            </p:nvSpPr>
            <p:spPr>
              <a:xfrm>
                <a:off x="2277744" y="8056669"/>
                <a:ext cx="99511" cy="99512"/>
              </a:xfrm>
              <a:custGeom>
                <a:avLst/>
                <a:gdLst>
                  <a:gd name="connsiteX0" fmla="*/ 109954 w 109954"/>
                  <a:gd name="connsiteY0" fmla="*/ 54977 h 109954"/>
                  <a:gd name="connsiteX1" fmla="*/ 54977 w 109954"/>
                  <a:gd name="connsiteY1" fmla="*/ 109954 h 109954"/>
                  <a:gd name="connsiteX2" fmla="*/ 0 w 109954"/>
                  <a:gd name="connsiteY2" fmla="*/ 54977 h 109954"/>
                  <a:gd name="connsiteX3" fmla="*/ 54977 w 109954"/>
                  <a:gd name="connsiteY3" fmla="*/ 0 h 109954"/>
                  <a:gd name="connsiteX4" fmla="*/ 109954 w 109954"/>
                  <a:gd name="connsiteY4" fmla="*/ 54977 h 10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4" h="109954">
                    <a:moveTo>
                      <a:pt x="109954" y="54977"/>
                    </a:moveTo>
                    <a:cubicBezTo>
                      <a:pt x="109954" y="85340"/>
                      <a:pt x="85340" y="109954"/>
                      <a:pt x="54977" y="109954"/>
                    </a:cubicBezTo>
                    <a:cubicBezTo>
                      <a:pt x="24614" y="109954"/>
                      <a:pt x="0" y="85340"/>
                      <a:pt x="0" y="54977"/>
                    </a:cubicBezTo>
                    <a:cubicBezTo>
                      <a:pt x="0" y="24614"/>
                      <a:pt x="24614" y="0"/>
                      <a:pt x="54977" y="0"/>
                    </a:cubicBezTo>
                    <a:cubicBezTo>
                      <a:pt x="85340" y="0"/>
                      <a:pt x="109954" y="24614"/>
                      <a:pt x="109954" y="54977"/>
                    </a:cubicBezTo>
                    <a:close/>
                  </a:path>
                </a:pathLst>
              </a:custGeom>
              <a:solidFill>
                <a:srgbClr val="FFFCFC"/>
              </a:solidFill>
              <a:ln w="12700">
                <a:solidFill>
                  <a:srgbClr val="9163CA"/>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78D4"/>
                  </a:solidFill>
                  <a:effectLst/>
                  <a:uLnTx/>
                  <a:uFillTx/>
                  <a:latin typeface="Segoe Sans Display Semibold"/>
                  <a:ea typeface="+mn-ea"/>
                  <a:cs typeface="Segoe Sans Display Semibold" pitchFamily="2" charset="0"/>
                </a:endParaRPr>
              </a:p>
            </p:txBody>
          </p:sp>
        </p:grpSp>
        <p:sp>
          <p:nvSpPr>
            <p:cNvPr id="47" name="Graphic 4">
              <a:extLst>
                <a:ext uri="{FF2B5EF4-FFF2-40B4-BE49-F238E27FC236}">
                  <a16:creationId xmlns:a16="http://schemas.microsoft.com/office/drawing/2014/main" id="{D263D3C9-5EF1-89FE-51A4-10FE51C5D494}"/>
                </a:ext>
                <a:ext uri="{C183D7F6-B498-43B3-948B-1728B52AA6E4}">
                  <adec:decorative xmlns:adec="http://schemas.microsoft.com/office/drawing/2017/decorative" val="1"/>
                </a:ext>
              </a:extLst>
            </p:cNvPr>
            <p:cNvSpPr/>
            <p:nvPr/>
          </p:nvSpPr>
          <p:spPr>
            <a:xfrm>
              <a:off x="9289954" y="4034135"/>
              <a:ext cx="77246" cy="138471"/>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bg1"/>
            </a:solidFill>
            <a:ln w="15081"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62347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F8E0817B-16EA-1D39-4C6F-0E1BA50117C6}"/>
                </a:ext>
                <a:ext uri="{C183D7F6-B498-43B3-948B-1728B52AA6E4}">
                  <adec:decorative xmlns:adec="http://schemas.microsoft.com/office/drawing/2017/decorative" val="1"/>
                </a:ext>
              </a:extLst>
            </p:cNvPr>
            <p:cNvSpPr/>
            <p:nvPr/>
          </p:nvSpPr>
          <p:spPr>
            <a:xfrm>
              <a:off x="9651338" y="3903348"/>
              <a:ext cx="396498" cy="400043"/>
            </a:xfrm>
            <a:custGeom>
              <a:avLst/>
              <a:gdLst>
                <a:gd name="connsiteX0" fmla="*/ 902175 w 902174"/>
                <a:gd name="connsiteY0" fmla="*/ 451088 h 902174"/>
                <a:gd name="connsiteX1" fmla="*/ 451087 w 902174"/>
                <a:gd name="connsiteY1" fmla="*/ 902175 h 902174"/>
                <a:gd name="connsiteX2" fmla="*/ 0 w 902174"/>
                <a:gd name="connsiteY2" fmla="*/ 451088 h 902174"/>
                <a:gd name="connsiteX3" fmla="*/ 451087 w 902174"/>
                <a:gd name="connsiteY3" fmla="*/ 0 h 902174"/>
                <a:gd name="connsiteX4" fmla="*/ 902175 w 902174"/>
                <a:gd name="connsiteY4" fmla="*/ 451088 h 90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74" h="902174">
                  <a:moveTo>
                    <a:pt x="902175" y="451088"/>
                  </a:moveTo>
                  <a:cubicBezTo>
                    <a:pt x="902175" y="700216"/>
                    <a:pt x="700216" y="902175"/>
                    <a:pt x="451087" y="902175"/>
                  </a:cubicBezTo>
                  <a:cubicBezTo>
                    <a:pt x="201959" y="902175"/>
                    <a:pt x="0" y="700216"/>
                    <a:pt x="0" y="451088"/>
                  </a:cubicBezTo>
                  <a:cubicBezTo>
                    <a:pt x="0" y="201959"/>
                    <a:pt x="201959" y="0"/>
                    <a:pt x="451087" y="0"/>
                  </a:cubicBezTo>
                  <a:cubicBezTo>
                    <a:pt x="700216" y="0"/>
                    <a:pt x="902175" y="201959"/>
                    <a:pt x="902175" y="451088"/>
                  </a:cubicBezTo>
                  <a:close/>
                </a:path>
              </a:pathLst>
            </a:custGeom>
            <a:solidFill>
              <a:srgbClr val="FFFCFC"/>
            </a:solidFill>
            <a:ln w="12700">
              <a:solidFill>
                <a:srgbClr val="AB50C1"/>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78D4"/>
                  </a:solidFill>
                  <a:effectLst/>
                  <a:uLnTx/>
                  <a:uFillTx/>
                  <a:latin typeface="Segoe Sans Display Semibold"/>
                  <a:ea typeface="+mn-ea"/>
                  <a:cs typeface="+mn-cs"/>
                </a:rPr>
                <a:t>05</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49" name="TextBox 48">
              <a:extLst>
                <a:ext uri="{FF2B5EF4-FFF2-40B4-BE49-F238E27FC236}">
                  <a16:creationId xmlns:a16="http://schemas.microsoft.com/office/drawing/2014/main" id="{A5BA1479-A94C-7575-B825-375339F1013D}"/>
                </a:ext>
                <a:ext uri="{C183D7F6-B498-43B3-948B-1728B52AA6E4}">
                  <adec:decorative xmlns:adec="http://schemas.microsoft.com/office/drawing/2017/decorative" val="1"/>
                </a:ext>
              </a:extLst>
            </p:cNvPr>
            <p:cNvSpPr txBox="1"/>
            <p:nvPr/>
          </p:nvSpPr>
          <p:spPr>
            <a:xfrm>
              <a:off x="9034763" y="2776851"/>
              <a:ext cx="1629637" cy="615553"/>
            </a:xfrm>
            <a:prstGeom prst="rect">
              <a:avLst/>
            </a:prstGeom>
            <a:noFill/>
          </p:spPr>
          <p:txBody>
            <a:bodyPr wrap="square" lIns="0" tIns="0" rIns="0" bIns="0" rtlCol="0" anchor="b">
              <a:spAutoFit/>
            </a:bodyPr>
            <a:lstStyle/>
            <a:p>
              <a:pPr marL="0" marR="0" lvl="0" indent="0" algn="l" defTabSz="289801"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Measure the identified processes </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to understand the impact of Copilot post deployment</a:t>
              </a:r>
            </a:p>
          </p:txBody>
        </p:sp>
        <p:grpSp>
          <p:nvGrpSpPr>
            <p:cNvPr id="50" name="Group 49">
              <a:extLst>
                <a:ext uri="{FF2B5EF4-FFF2-40B4-BE49-F238E27FC236}">
                  <a16:creationId xmlns:a16="http://schemas.microsoft.com/office/drawing/2014/main" id="{3F7795D7-41B8-9A2F-59E0-9846EDA1B178}"/>
                </a:ext>
                <a:ext uri="{C183D7F6-B498-43B3-948B-1728B52AA6E4}">
                  <adec:decorative xmlns:adec="http://schemas.microsoft.com/office/drawing/2017/decorative" val="1"/>
                </a:ext>
              </a:extLst>
            </p:cNvPr>
            <p:cNvGrpSpPr/>
            <p:nvPr/>
          </p:nvGrpSpPr>
          <p:grpSpPr>
            <a:xfrm>
              <a:off x="9799688" y="3452421"/>
              <a:ext cx="99787" cy="450927"/>
              <a:chOff x="1238611" y="6869395"/>
              <a:chExt cx="99511" cy="445693"/>
            </a:xfrm>
          </p:grpSpPr>
          <p:cxnSp>
            <p:nvCxnSpPr>
              <p:cNvPr id="51" name="Straight Connector 50">
                <a:extLst>
                  <a:ext uri="{FF2B5EF4-FFF2-40B4-BE49-F238E27FC236}">
                    <a16:creationId xmlns:a16="http://schemas.microsoft.com/office/drawing/2014/main" id="{525B62AC-2542-1CA6-5C48-B976262AD742}"/>
                  </a:ext>
                </a:extLst>
              </p:cNvPr>
              <p:cNvCxnSpPr>
                <a:stCxn id="52" idx="1"/>
              </p:cNvCxnSpPr>
              <p:nvPr/>
            </p:nvCxnSpPr>
            <p:spPr>
              <a:xfrm>
                <a:off x="1288367" y="6968907"/>
                <a:ext cx="0" cy="346181"/>
              </a:xfrm>
              <a:prstGeom prst="line">
                <a:avLst/>
              </a:prstGeom>
              <a:noFill/>
              <a:ln w="6350" cap="rnd">
                <a:solidFill>
                  <a:srgbClr val="AB50C1"/>
                </a:solidFill>
                <a:prstDash val="dash"/>
                <a:round/>
              </a:ln>
              <a:effectLst>
                <a:outerShdw blurRad="63500" algn="ctr" rotWithShape="0">
                  <a:prstClr val="black">
                    <a:alpha val="20000"/>
                  </a:prstClr>
                </a:outerShdw>
              </a:effectLst>
            </p:spPr>
          </p:cxnSp>
          <p:sp>
            <p:nvSpPr>
              <p:cNvPr id="52" name="Freeform: Shape 51">
                <a:extLst>
                  <a:ext uri="{FF2B5EF4-FFF2-40B4-BE49-F238E27FC236}">
                    <a16:creationId xmlns:a16="http://schemas.microsoft.com/office/drawing/2014/main" id="{FC0881EF-F04A-A6BF-ED95-BA66A315BAC3}"/>
                  </a:ext>
                </a:extLst>
              </p:cNvPr>
              <p:cNvSpPr/>
              <p:nvPr/>
            </p:nvSpPr>
            <p:spPr>
              <a:xfrm>
                <a:off x="1238611" y="6869395"/>
                <a:ext cx="99511" cy="99512"/>
              </a:xfrm>
              <a:custGeom>
                <a:avLst/>
                <a:gdLst>
                  <a:gd name="connsiteX0" fmla="*/ 109954 w 109954"/>
                  <a:gd name="connsiteY0" fmla="*/ 54977 h 109954"/>
                  <a:gd name="connsiteX1" fmla="*/ 54977 w 109954"/>
                  <a:gd name="connsiteY1" fmla="*/ 109954 h 109954"/>
                  <a:gd name="connsiteX2" fmla="*/ 0 w 109954"/>
                  <a:gd name="connsiteY2" fmla="*/ 54977 h 109954"/>
                  <a:gd name="connsiteX3" fmla="*/ 54977 w 109954"/>
                  <a:gd name="connsiteY3" fmla="*/ 0 h 109954"/>
                  <a:gd name="connsiteX4" fmla="*/ 109954 w 109954"/>
                  <a:gd name="connsiteY4" fmla="*/ 54977 h 10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4" h="109954">
                    <a:moveTo>
                      <a:pt x="109954" y="54977"/>
                    </a:moveTo>
                    <a:cubicBezTo>
                      <a:pt x="109954" y="85340"/>
                      <a:pt x="85340" y="109954"/>
                      <a:pt x="54977" y="109954"/>
                    </a:cubicBezTo>
                    <a:cubicBezTo>
                      <a:pt x="24614" y="109954"/>
                      <a:pt x="0" y="85340"/>
                      <a:pt x="0" y="54977"/>
                    </a:cubicBezTo>
                    <a:cubicBezTo>
                      <a:pt x="0" y="24614"/>
                      <a:pt x="24614" y="0"/>
                      <a:pt x="54977" y="0"/>
                    </a:cubicBezTo>
                    <a:cubicBezTo>
                      <a:pt x="85340" y="0"/>
                      <a:pt x="109954" y="24614"/>
                      <a:pt x="109954" y="54977"/>
                    </a:cubicBezTo>
                    <a:close/>
                  </a:path>
                </a:pathLst>
              </a:custGeom>
              <a:solidFill>
                <a:srgbClr val="FFFCFC"/>
              </a:solidFill>
              <a:ln w="12700">
                <a:solidFill>
                  <a:srgbClr val="AB50C1"/>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78D4"/>
                  </a:solidFill>
                  <a:effectLst/>
                  <a:uLnTx/>
                  <a:uFillTx/>
                  <a:latin typeface="Segoe Sans Display Semibold"/>
                  <a:ea typeface="+mn-ea"/>
                  <a:cs typeface="Segoe Sans Display Semibold" pitchFamily="2" charset="0"/>
                </a:endParaRPr>
              </a:p>
            </p:txBody>
          </p:sp>
        </p:grpSp>
        <p:sp>
          <p:nvSpPr>
            <p:cNvPr id="58" name="Graphic 4">
              <a:extLst>
                <a:ext uri="{FF2B5EF4-FFF2-40B4-BE49-F238E27FC236}">
                  <a16:creationId xmlns:a16="http://schemas.microsoft.com/office/drawing/2014/main" id="{7E429F66-05F9-F8C6-F71D-8D7FAE97752A}"/>
                </a:ext>
                <a:ext uri="{C183D7F6-B498-43B3-948B-1728B52AA6E4}">
                  <adec:decorative xmlns:adec="http://schemas.microsoft.com/office/drawing/2017/decorative" val="1"/>
                </a:ext>
              </a:extLst>
            </p:cNvPr>
            <p:cNvSpPr/>
            <p:nvPr/>
          </p:nvSpPr>
          <p:spPr>
            <a:xfrm>
              <a:off x="10331972" y="4034135"/>
              <a:ext cx="77246" cy="138471"/>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bg1"/>
            </a:solidFill>
            <a:ln w="15081"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62347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4516BFFA-EEC8-4BE3-0FB2-C9B8F7E0FE9C}"/>
                </a:ext>
                <a:ext uri="{C183D7F6-B498-43B3-948B-1728B52AA6E4}">
                  <adec:decorative xmlns:adec="http://schemas.microsoft.com/office/drawing/2017/decorative" val="1"/>
                </a:ext>
              </a:extLst>
            </p:cNvPr>
            <p:cNvSpPr/>
            <p:nvPr/>
          </p:nvSpPr>
          <p:spPr>
            <a:xfrm>
              <a:off x="10693351" y="3903348"/>
              <a:ext cx="396498" cy="400043"/>
            </a:xfrm>
            <a:custGeom>
              <a:avLst/>
              <a:gdLst>
                <a:gd name="connsiteX0" fmla="*/ 902175 w 902174"/>
                <a:gd name="connsiteY0" fmla="*/ 451088 h 902174"/>
                <a:gd name="connsiteX1" fmla="*/ 451087 w 902174"/>
                <a:gd name="connsiteY1" fmla="*/ 902175 h 902174"/>
                <a:gd name="connsiteX2" fmla="*/ 0 w 902174"/>
                <a:gd name="connsiteY2" fmla="*/ 451088 h 902174"/>
                <a:gd name="connsiteX3" fmla="*/ 451087 w 902174"/>
                <a:gd name="connsiteY3" fmla="*/ 0 h 902174"/>
                <a:gd name="connsiteX4" fmla="*/ 902175 w 902174"/>
                <a:gd name="connsiteY4" fmla="*/ 451088 h 90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74" h="902174">
                  <a:moveTo>
                    <a:pt x="902175" y="451088"/>
                  </a:moveTo>
                  <a:cubicBezTo>
                    <a:pt x="902175" y="700216"/>
                    <a:pt x="700216" y="902175"/>
                    <a:pt x="451087" y="902175"/>
                  </a:cubicBezTo>
                  <a:cubicBezTo>
                    <a:pt x="201959" y="902175"/>
                    <a:pt x="0" y="700216"/>
                    <a:pt x="0" y="451088"/>
                  </a:cubicBezTo>
                  <a:cubicBezTo>
                    <a:pt x="0" y="201959"/>
                    <a:pt x="201959" y="0"/>
                    <a:pt x="451087" y="0"/>
                  </a:cubicBezTo>
                  <a:cubicBezTo>
                    <a:pt x="700216" y="0"/>
                    <a:pt x="902175" y="201959"/>
                    <a:pt x="902175" y="451088"/>
                  </a:cubicBezTo>
                  <a:close/>
                </a:path>
              </a:pathLst>
            </a:custGeom>
            <a:solidFill>
              <a:srgbClr val="FFFCFC"/>
            </a:solidFill>
            <a:ln w="12700">
              <a:solidFill>
                <a:schemeClr val="accent2"/>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78D4"/>
                  </a:solidFill>
                  <a:effectLst/>
                  <a:uLnTx/>
                  <a:uFillTx/>
                  <a:latin typeface="Segoe Sans Display Semibold"/>
                  <a:ea typeface="+mn-ea"/>
                  <a:cs typeface="+mn-cs"/>
                </a:rPr>
                <a:t>06</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61" name="TextBox 60">
              <a:extLst>
                <a:ext uri="{FF2B5EF4-FFF2-40B4-BE49-F238E27FC236}">
                  <a16:creationId xmlns:a16="http://schemas.microsoft.com/office/drawing/2014/main" id="{350DF2E9-A005-48EF-577F-4946517CC599}"/>
                </a:ext>
                <a:ext uri="{C183D7F6-B498-43B3-948B-1728B52AA6E4}">
                  <adec:decorative xmlns:adec="http://schemas.microsoft.com/office/drawing/2017/decorative" val="1"/>
                </a:ext>
              </a:extLst>
            </p:cNvPr>
            <p:cNvSpPr txBox="1"/>
            <p:nvPr/>
          </p:nvSpPr>
          <p:spPr>
            <a:xfrm>
              <a:off x="10076783" y="4827222"/>
              <a:ext cx="1629637" cy="615553"/>
            </a:xfrm>
            <a:prstGeom prst="rect">
              <a:avLst/>
            </a:prstGeom>
            <a:noFill/>
          </p:spPr>
          <p:txBody>
            <a:bodyPr wrap="square" lIns="0" tIns="0" rIns="0" bIns="0">
              <a:spAutoFit/>
            </a:bodyPr>
            <a:lstStyle/>
            <a:p>
              <a:pPr marL="0" marR="0" lvl="0" indent="0" algn="l" defTabSz="289801"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Recapture value </a:t>
              </a: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from productivity savings and apply to new business challenges or opportunities</a:t>
              </a:r>
            </a:p>
          </p:txBody>
        </p:sp>
        <p:grpSp>
          <p:nvGrpSpPr>
            <p:cNvPr id="62" name="Group 61">
              <a:extLst>
                <a:ext uri="{FF2B5EF4-FFF2-40B4-BE49-F238E27FC236}">
                  <a16:creationId xmlns:a16="http://schemas.microsoft.com/office/drawing/2014/main" id="{0D8D5D47-2B09-D7ED-E238-FAE87E49EAEA}"/>
                </a:ext>
                <a:ext uri="{C183D7F6-B498-43B3-948B-1728B52AA6E4}">
                  <adec:decorative xmlns:adec="http://schemas.microsoft.com/office/drawing/2017/decorative" val="1"/>
                </a:ext>
              </a:extLst>
            </p:cNvPr>
            <p:cNvGrpSpPr/>
            <p:nvPr/>
          </p:nvGrpSpPr>
          <p:grpSpPr>
            <a:xfrm>
              <a:off x="10841708" y="4303391"/>
              <a:ext cx="99787" cy="450927"/>
              <a:chOff x="2277744" y="7710488"/>
              <a:chExt cx="99511" cy="445693"/>
            </a:xfrm>
          </p:grpSpPr>
          <p:cxnSp>
            <p:nvCxnSpPr>
              <p:cNvPr id="63" name="Straight Connector 62">
                <a:extLst>
                  <a:ext uri="{FF2B5EF4-FFF2-40B4-BE49-F238E27FC236}">
                    <a16:creationId xmlns:a16="http://schemas.microsoft.com/office/drawing/2014/main" id="{E6F3AA81-771B-E342-15F6-33E8443B7CE7}"/>
                  </a:ext>
                </a:extLst>
              </p:cNvPr>
              <p:cNvCxnSpPr>
                <a:cxnSpLocks/>
              </p:cNvCxnSpPr>
              <p:nvPr/>
            </p:nvCxnSpPr>
            <p:spPr>
              <a:xfrm>
                <a:off x="2327500" y="7710488"/>
                <a:ext cx="0" cy="346181"/>
              </a:xfrm>
              <a:prstGeom prst="line">
                <a:avLst/>
              </a:prstGeom>
              <a:noFill/>
              <a:ln w="6350" cap="rnd">
                <a:solidFill>
                  <a:schemeClr val="accent2"/>
                </a:solidFill>
                <a:prstDash val="dash"/>
                <a:round/>
              </a:ln>
              <a:effectLst>
                <a:outerShdw blurRad="63500" algn="ctr" rotWithShape="0">
                  <a:prstClr val="black">
                    <a:alpha val="20000"/>
                  </a:prstClr>
                </a:outerShdw>
              </a:effectLst>
            </p:spPr>
          </p:cxnSp>
          <p:sp>
            <p:nvSpPr>
              <p:cNvPr id="64" name="Freeform: Shape 63">
                <a:extLst>
                  <a:ext uri="{FF2B5EF4-FFF2-40B4-BE49-F238E27FC236}">
                    <a16:creationId xmlns:a16="http://schemas.microsoft.com/office/drawing/2014/main" id="{B17A3704-8C7D-FB96-1686-5190DA837479}"/>
                  </a:ext>
                </a:extLst>
              </p:cNvPr>
              <p:cNvSpPr/>
              <p:nvPr/>
            </p:nvSpPr>
            <p:spPr>
              <a:xfrm>
                <a:off x="2277744" y="8056669"/>
                <a:ext cx="99511" cy="99512"/>
              </a:xfrm>
              <a:custGeom>
                <a:avLst/>
                <a:gdLst>
                  <a:gd name="connsiteX0" fmla="*/ 109954 w 109954"/>
                  <a:gd name="connsiteY0" fmla="*/ 54977 h 109954"/>
                  <a:gd name="connsiteX1" fmla="*/ 54977 w 109954"/>
                  <a:gd name="connsiteY1" fmla="*/ 109954 h 109954"/>
                  <a:gd name="connsiteX2" fmla="*/ 0 w 109954"/>
                  <a:gd name="connsiteY2" fmla="*/ 54977 h 109954"/>
                  <a:gd name="connsiteX3" fmla="*/ 54977 w 109954"/>
                  <a:gd name="connsiteY3" fmla="*/ 0 h 109954"/>
                  <a:gd name="connsiteX4" fmla="*/ 109954 w 109954"/>
                  <a:gd name="connsiteY4" fmla="*/ 54977 h 10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4" h="109954">
                    <a:moveTo>
                      <a:pt x="109954" y="54977"/>
                    </a:moveTo>
                    <a:cubicBezTo>
                      <a:pt x="109954" y="85340"/>
                      <a:pt x="85340" y="109954"/>
                      <a:pt x="54977" y="109954"/>
                    </a:cubicBezTo>
                    <a:cubicBezTo>
                      <a:pt x="24614" y="109954"/>
                      <a:pt x="0" y="85340"/>
                      <a:pt x="0" y="54977"/>
                    </a:cubicBezTo>
                    <a:cubicBezTo>
                      <a:pt x="0" y="24614"/>
                      <a:pt x="24614" y="0"/>
                      <a:pt x="54977" y="0"/>
                    </a:cubicBezTo>
                    <a:cubicBezTo>
                      <a:pt x="85340" y="0"/>
                      <a:pt x="109954" y="24614"/>
                      <a:pt x="109954" y="54977"/>
                    </a:cubicBezTo>
                    <a:close/>
                  </a:path>
                </a:pathLst>
              </a:custGeom>
              <a:solidFill>
                <a:srgbClr val="FFFCFC"/>
              </a:solidFill>
              <a:ln w="12700">
                <a:solidFill>
                  <a:schemeClr val="accent2"/>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62345" tIns="31173" rIns="62345" bIns="31173" numCol="1" spcCol="0" rtlCol="0" fromWordArt="0" anchor="ctr" anchorCtr="0" forceAA="0" compatLnSpc="1">
                <a:prstTxWarp prst="textNoShape">
                  <a:avLst/>
                </a:prstTxWarp>
                <a:no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78D4"/>
                  </a:solidFill>
                  <a:effectLst/>
                  <a:uLnTx/>
                  <a:uFillTx/>
                  <a:latin typeface="Segoe Sans Display Semibold"/>
                  <a:ea typeface="+mn-ea"/>
                  <a:cs typeface="Segoe Sans Display Semibold" pitchFamily="2" charset="0"/>
                </a:endParaRPr>
              </a:p>
            </p:txBody>
          </p:sp>
        </p:grpSp>
        <p:sp>
          <p:nvSpPr>
            <p:cNvPr id="70" name="Graphic 4">
              <a:extLst>
                <a:ext uri="{FF2B5EF4-FFF2-40B4-BE49-F238E27FC236}">
                  <a16:creationId xmlns:a16="http://schemas.microsoft.com/office/drawing/2014/main" id="{262AA97C-0C78-4C51-5692-0B9094114F5E}"/>
                </a:ext>
                <a:ext uri="{C183D7F6-B498-43B3-948B-1728B52AA6E4}">
                  <adec:decorative xmlns:adec="http://schemas.microsoft.com/office/drawing/2017/decorative" val="1"/>
                </a:ext>
              </a:extLst>
            </p:cNvPr>
            <p:cNvSpPr/>
            <p:nvPr/>
          </p:nvSpPr>
          <p:spPr>
            <a:xfrm>
              <a:off x="11373987" y="4034135"/>
              <a:ext cx="77246" cy="138471"/>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bg1"/>
            </a:solidFill>
            <a:ln w="15081" cap="flat">
              <a:noFill/>
              <a:prstDash val="solid"/>
              <a:miter/>
            </a:ln>
          </p:spPr>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marL="0" marR="0" lvl="0" indent="0" algn="l" defTabSz="623479"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000000"/>
                </a:solidFill>
                <a:effectLst/>
                <a:uLnTx/>
                <a:uFillTx/>
                <a:latin typeface="Segoe UI"/>
                <a:ea typeface="+mn-ea"/>
                <a:cs typeface="+mn-cs"/>
              </a:endParaRPr>
            </a:p>
          </p:txBody>
        </p:sp>
        <p:sp>
          <p:nvSpPr>
            <p:cNvPr id="71" name="Arc 70">
              <a:extLst>
                <a:ext uri="{FF2B5EF4-FFF2-40B4-BE49-F238E27FC236}">
                  <a16:creationId xmlns:a16="http://schemas.microsoft.com/office/drawing/2014/main" id="{C119A0D3-C763-9D0D-8EE7-12514B283CF2}"/>
                </a:ext>
                <a:ext uri="{C183D7F6-B498-43B3-948B-1728B52AA6E4}">
                  <adec:decorative xmlns:adec="http://schemas.microsoft.com/office/drawing/2017/decorative" val="1"/>
                </a:ext>
              </a:extLst>
            </p:cNvPr>
            <p:cNvSpPr/>
            <p:nvPr/>
          </p:nvSpPr>
          <p:spPr>
            <a:xfrm>
              <a:off x="5483257" y="1994876"/>
              <a:ext cx="4634263" cy="3158241"/>
            </a:xfrm>
            <a:prstGeom prst="arc">
              <a:avLst>
                <a:gd name="adj1" fmla="val 12129336"/>
                <a:gd name="adj2" fmla="val 20207672"/>
              </a:avLst>
            </a:prstGeom>
            <a:ln w="19050" cap="rnd">
              <a:solidFill>
                <a:schemeClr val="accent1"/>
              </a:solidFill>
              <a:roun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97442" rtl="0" eaLnBrk="1" fontAlgn="auto" latinLnBrk="0" hangingPunct="1">
                <a:lnSpc>
                  <a:spcPct val="100000"/>
                </a:lnSpc>
                <a:spcBef>
                  <a:spcPts val="0"/>
                </a:spcBef>
                <a:spcAft>
                  <a:spcPts val="0"/>
                </a:spcAft>
                <a:buClrTx/>
                <a:buSzTx/>
                <a:buFontTx/>
                <a:buNone/>
                <a:tabLst/>
                <a:defRPr/>
              </a:pPr>
              <a:endParaRPr kumimoji="0" lang="en-US" sz="783" b="0" i="0" u="none" strike="noStrike" kern="1200" cap="none" spc="0" normalizeH="0" baseline="0" noProof="0">
                <a:ln>
                  <a:noFill/>
                </a:ln>
                <a:solidFill>
                  <a:srgbClr val="000000"/>
                </a:solidFill>
                <a:effectLst/>
                <a:uLnTx/>
                <a:uFillTx/>
                <a:latin typeface="Segoe UI"/>
                <a:ea typeface="+mn-ea"/>
                <a:cs typeface="+mn-cs"/>
              </a:endParaRPr>
            </a:p>
          </p:txBody>
        </p:sp>
        <p:sp>
          <p:nvSpPr>
            <p:cNvPr id="72" name="TextBox 71">
              <a:extLst>
                <a:ext uri="{FF2B5EF4-FFF2-40B4-BE49-F238E27FC236}">
                  <a16:creationId xmlns:a16="http://schemas.microsoft.com/office/drawing/2014/main" id="{92450749-7D9C-5F2C-F409-820F549CB7D3}"/>
                </a:ext>
                <a:ext uri="{C183D7F6-B498-43B3-948B-1728B52AA6E4}">
                  <adec:decorative xmlns:adec="http://schemas.microsoft.com/office/drawing/2017/decorative" val="1"/>
                </a:ext>
              </a:extLst>
            </p:cNvPr>
            <p:cNvSpPr txBox="1"/>
            <p:nvPr/>
          </p:nvSpPr>
          <p:spPr>
            <a:xfrm>
              <a:off x="7052204" y="2281284"/>
              <a:ext cx="1468282" cy="249112"/>
            </a:xfrm>
            <a:prstGeom prst="rect">
              <a:avLst/>
            </a:prstGeom>
            <a:noFill/>
          </p:spPr>
          <p:txBody>
            <a:bodyPr spcFirstLastPara="1" wrap="square" lIns="0" tIns="0" rIns="0" bIns="0" numCol="1" rtlCol="0" anchor="t">
              <a:prstTxWarp prst="textArchUp">
                <a:avLst/>
              </a:prstTxWarp>
              <a:spAutoFit/>
            </a:bodyPr>
            <a:lstStyle/>
            <a:p>
              <a:pPr marL="0" marR="0" lvl="0" indent="0" algn="ctr" defTabSz="397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mn-cs"/>
                </a:rPr>
                <a:t>Change Management </a:t>
              </a:r>
              <a:br>
                <a:rPr kumimoji="0" lang="en-US" sz="2000" b="0" i="0" u="none" strike="noStrike" kern="1200" cap="none" spc="0" normalizeH="0" baseline="0" noProof="0">
                  <a:ln>
                    <a:noFill/>
                  </a:ln>
                  <a:solidFill>
                    <a:srgbClr val="0078D4"/>
                  </a:solidFill>
                  <a:effectLst/>
                  <a:uLnTx/>
                  <a:uFillTx/>
                  <a:latin typeface="Segoe Sans Display Semibold"/>
                  <a:ea typeface="+mn-ea"/>
                  <a:cs typeface="+mn-cs"/>
                </a:rPr>
              </a:br>
              <a:r>
                <a:rPr kumimoji="0" lang="en-US" sz="2000" b="0" i="0" u="none" strike="noStrike" kern="1200" cap="none" spc="0" normalizeH="0" baseline="0" noProof="0">
                  <a:ln>
                    <a:noFill/>
                  </a:ln>
                  <a:solidFill>
                    <a:srgbClr val="0078D4"/>
                  </a:solidFill>
                  <a:effectLst/>
                  <a:uLnTx/>
                  <a:uFillTx/>
                  <a:latin typeface="Segoe Sans Display Semibold"/>
                  <a:ea typeface="+mn-ea"/>
                  <a:cs typeface="+mn-cs"/>
                </a:rPr>
                <a:t>accelerated by Champions</a:t>
              </a: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Sans Display Semibold"/>
              </a:endParaRPr>
            </a:p>
          </p:txBody>
        </p:sp>
        <p:sp>
          <p:nvSpPr>
            <p:cNvPr id="73" name="Arc 72">
              <a:extLst>
                <a:ext uri="{FF2B5EF4-FFF2-40B4-BE49-F238E27FC236}">
                  <a16:creationId xmlns:a16="http://schemas.microsoft.com/office/drawing/2014/main" id="{6116AA75-C0E5-EC83-203D-340A2D6D0E4C}"/>
                </a:ext>
                <a:ext uri="{C183D7F6-B498-43B3-948B-1728B52AA6E4}">
                  <adec:decorative xmlns:adec="http://schemas.microsoft.com/office/drawing/2017/decorative" val="1"/>
                </a:ext>
              </a:extLst>
            </p:cNvPr>
            <p:cNvSpPr/>
            <p:nvPr/>
          </p:nvSpPr>
          <p:spPr>
            <a:xfrm rot="10800000">
              <a:off x="5483256" y="3114098"/>
              <a:ext cx="4634265" cy="3158238"/>
            </a:xfrm>
            <a:prstGeom prst="arc">
              <a:avLst>
                <a:gd name="adj1" fmla="val 12129334"/>
                <a:gd name="adj2" fmla="val 20207674"/>
              </a:avLst>
            </a:prstGeom>
            <a:ln w="19050" cap="rnd">
              <a:solidFill>
                <a:schemeClr val="accent1"/>
              </a:solidFill>
              <a:roun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97442" rtl="0" eaLnBrk="1" fontAlgn="auto" latinLnBrk="0" hangingPunct="1">
                <a:lnSpc>
                  <a:spcPct val="100000"/>
                </a:lnSpc>
                <a:spcBef>
                  <a:spcPts val="0"/>
                </a:spcBef>
                <a:spcAft>
                  <a:spcPts val="0"/>
                </a:spcAft>
                <a:buClrTx/>
                <a:buSzTx/>
                <a:buFontTx/>
                <a:buNone/>
                <a:tabLst/>
                <a:defRPr/>
              </a:pPr>
              <a:endParaRPr kumimoji="0" lang="en-US" sz="783" b="0" i="0" u="none" strike="noStrike" kern="1200" cap="none" spc="0" normalizeH="0" baseline="0" noProof="0">
                <a:ln>
                  <a:noFill/>
                </a:ln>
                <a:solidFill>
                  <a:srgbClr val="000000"/>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6307795D-DFD4-81E6-4BBF-28D919FAD13C}"/>
                </a:ext>
                <a:ext uri="{C183D7F6-B498-43B3-948B-1728B52AA6E4}">
                  <adec:decorative xmlns:adec="http://schemas.microsoft.com/office/drawing/2017/decorative" val="1"/>
                </a:ext>
              </a:extLst>
            </p:cNvPr>
            <p:cNvSpPr txBox="1"/>
            <p:nvPr/>
          </p:nvSpPr>
          <p:spPr>
            <a:xfrm>
              <a:off x="7052204" y="5884229"/>
              <a:ext cx="1468282" cy="253334"/>
            </a:xfrm>
            <a:prstGeom prst="rect">
              <a:avLst/>
            </a:prstGeom>
            <a:noFill/>
          </p:spPr>
          <p:txBody>
            <a:bodyPr spcFirstLastPara="1" wrap="square" lIns="0" tIns="0" rIns="0" bIns="0" numCol="1" rtlCol="0">
              <a:prstTxWarp prst="textArchDown">
                <a:avLst/>
              </a:prstTxWarp>
              <a:spAutoFit/>
            </a:bodyPr>
            <a:lstStyle/>
            <a:p>
              <a:pPr marL="0" marR="0" lvl="0" indent="0" algn="ctr" defTabSz="397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mn-cs"/>
                </a:rPr>
                <a:t>Reinforcement &amp; Reskilling</a:t>
              </a:r>
            </a:p>
          </p:txBody>
        </p:sp>
        <p:sp>
          <p:nvSpPr>
            <p:cNvPr id="89" name="TextBox 88">
              <a:extLst>
                <a:ext uri="{FF2B5EF4-FFF2-40B4-BE49-F238E27FC236}">
                  <a16:creationId xmlns:a16="http://schemas.microsoft.com/office/drawing/2014/main" id="{37FE7E37-8038-D0E5-9DCE-C0F9C037013C}"/>
                </a:ext>
              </a:extLst>
            </p:cNvPr>
            <p:cNvSpPr txBox="1"/>
            <p:nvPr/>
          </p:nvSpPr>
          <p:spPr>
            <a:xfrm>
              <a:off x="5557700" y="1560800"/>
              <a:ext cx="5457713" cy="276999"/>
            </a:xfrm>
            <a:prstGeom prst="rect">
              <a:avLst/>
            </a:prstGeom>
            <a:noFill/>
          </p:spPr>
          <p:txBody>
            <a:bodyPr wrap="none" lIns="0" tIns="0" rIns="0" bIns="0" rtlCol="0">
              <a:spAutoFit/>
            </a:bodyPr>
            <a:lstStyle/>
            <a:p>
              <a:pPr marL="0" marR="0" lvl="0" indent="0" algn="ctr" defTabSz="3974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mn-cs"/>
                </a:rPr>
                <a:t>Microsoft 365 Copilot value realization step-by-step</a:t>
              </a:r>
            </a:p>
          </p:txBody>
        </p:sp>
        <p:sp>
          <p:nvSpPr>
            <p:cNvPr id="3" name="Rectangle 2" descr="A step-by-step diagram displaying six stages in a horizontal flow with arrows indicating progression and reinforcement. The steps are:&#10;&#10;1. Identify 3–5 pain points that AI could help with by role.&#10;2. Measure those processes to consider how AI could make them more efficient.&#10;3. Invest in enterprise AI skilling customized to roles.&#10;4. Deploy Copilot by cohorts starting with roles that could see the greatest benefits.&#10;5. Measure the identified processes to understand the impact of Copilot post-deployment.&#10;6. Recapture value from productivity savings and apply to new business challenges or opportunities.&#10;Additional curved arrows highlight “Change Management accelerated by Champions” from step 1 to step 6 and “Reinforcement &amp; Reskilling.” from step to step 6">
              <a:extLst>
                <a:ext uri="{FF2B5EF4-FFF2-40B4-BE49-F238E27FC236}">
                  <a16:creationId xmlns:a16="http://schemas.microsoft.com/office/drawing/2014/main" id="{3ACDC7E2-F7F2-55F4-B85A-66A921663AC2}"/>
                </a:ext>
              </a:extLst>
            </p:cNvPr>
            <p:cNvSpPr/>
            <p:nvPr/>
          </p:nvSpPr>
          <p:spPr>
            <a:xfrm>
              <a:off x="4820583" y="1994876"/>
              <a:ext cx="184707" cy="1863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27" b="0" i="0" u="none" strike="noStrike" kern="1200" cap="none" spc="0" normalizeH="0" baseline="0" noProof="0">
                <a:ln>
                  <a:noFill/>
                </a:ln>
                <a:solidFill>
                  <a:srgbClr val="FFFFFF"/>
                </a:solidFill>
                <a:effectLst/>
                <a:uLnTx/>
                <a:uFillTx/>
                <a:latin typeface="Segoe Sans Display"/>
                <a:ea typeface="+mn-ea"/>
                <a:cs typeface="+mn-cs"/>
              </a:endParaRPr>
            </a:p>
          </p:txBody>
        </p:sp>
      </p:grpSp>
    </p:spTree>
    <p:extLst>
      <p:ext uri="{BB962C8B-B14F-4D97-AF65-F5344CB8AC3E}">
        <p14:creationId xmlns:p14="http://schemas.microsoft.com/office/powerpoint/2010/main" val="3736146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34F29-979D-2DFD-7E21-F909F4A8C81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8517F21-CC32-3BC1-878F-C2A6AE016BAD}"/>
              </a:ext>
            </a:extLst>
          </p:cNvPr>
          <p:cNvSpPr>
            <a:spLocks noGrp="1"/>
          </p:cNvSpPr>
          <p:nvPr>
            <p:ph type="title"/>
          </p:nvPr>
        </p:nvSpPr>
        <p:spPr>
          <a:xfrm>
            <a:off x="585788" y="2930402"/>
            <a:ext cx="4178300" cy="997196"/>
          </a:xfrm>
        </p:spPr>
        <p:txBody>
          <a:bodyPr>
            <a:spAutoFit/>
          </a:bodyPr>
          <a:lstStyle/>
          <a:p>
            <a:r>
              <a:rPr lang="en-US"/>
              <a:t>Technical Team</a:t>
            </a:r>
            <a:br>
              <a:rPr lang="en-US"/>
            </a:br>
            <a:r>
              <a:rPr lang="en-US"/>
              <a:t>Plan Items</a:t>
            </a:r>
            <a:endParaRPr lang="en-IN"/>
          </a:p>
        </p:txBody>
      </p:sp>
      <p:pic>
        <p:nvPicPr>
          <p:cNvPr id="3" name="Picture 2">
            <a:extLst>
              <a:ext uri="{FF2B5EF4-FFF2-40B4-BE49-F238E27FC236}">
                <a16:creationId xmlns:a16="http://schemas.microsoft.com/office/drawing/2014/main" id="{047F6B45-7BC9-D8FD-4A14-B2A69A98DF7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12785" y="0"/>
            <a:ext cx="6879215" cy="6879187"/>
          </a:xfrm>
          <a:prstGeom prst="rect">
            <a:avLst/>
          </a:prstGeom>
        </p:spPr>
      </p:pic>
    </p:spTree>
    <p:extLst>
      <p:ext uri="{BB962C8B-B14F-4D97-AF65-F5344CB8AC3E}">
        <p14:creationId xmlns:p14="http://schemas.microsoft.com/office/powerpoint/2010/main" val="1934983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82000"/>
              </a:schemeClr>
            </a:gs>
            <a:gs pos="100000">
              <a:srgbClr val="F7EDE8"/>
            </a:gs>
          </a:gsLst>
          <a:lin ang="0" scaled="1"/>
          <a:tileRect/>
        </a:gradFill>
        <a:effectLst/>
      </p:bgPr>
    </p:bg>
    <p:spTree>
      <p:nvGrpSpPr>
        <p:cNvPr id="1" name="">
          <a:extLst>
            <a:ext uri="{FF2B5EF4-FFF2-40B4-BE49-F238E27FC236}">
              <a16:creationId xmlns:a16="http://schemas.microsoft.com/office/drawing/2014/main" id="{8DA2FEE9-6D6A-7BCB-B54D-89E389E5C612}"/>
            </a:ext>
          </a:extLst>
        </p:cNvPr>
        <p:cNvGrpSpPr/>
        <p:nvPr/>
      </p:nvGrpSpPr>
      <p:grpSpPr>
        <a:xfrm>
          <a:off x="0" y="0"/>
          <a:ext cx="0" cy="0"/>
          <a:chOff x="0" y="0"/>
          <a:chExt cx="0" cy="0"/>
        </a:xfrm>
      </p:grpSpPr>
      <p:pic>
        <p:nvPicPr>
          <p:cNvPr id="155" name="Picture 154">
            <a:extLst>
              <a:ext uri="{FF2B5EF4-FFF2-40B4-BE49-F238E27FC236}">
                <a16:creationId xmlns:a16="http://schemas.microsoft.com/office/drawing/2014/main" id="{A663C725-A934-95A2-391C-2320FE13A6E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2192000" cy="6858001"/>
          </a:xfrm>
          <a:custGeom>
            <a:avLst/>
            <a:gdLst>
              <a:gd name="csX0" fmla="*/ 0 w 12192000"/>
              <a:gd name="csY0" fmla="*/ 0 h 6858001"/>
              <a:gd name="csX1" fmla="*/ 12192000 w 12192000"/>
              <a:gd name="csY1" fmla="*/ 0 h 6858001"/>
              <a:gd name="csX2" fmla="*/ 12192000 w 12192000"/>
              <a:gd name="csY2" fmla="*/ 6858001 h 6858001"/>
              <a:gd name="csX3" fmla="*/ 0 w 12192000"/>
              <a:gd name="csY3" fmla="*/ 6858001 h 6858001"/>
            </a:gdLst>
            <a:ahLst/>
            <a:cxnLst>
              <a:cxn ang="0">
                <a:pos x="csX0" y="csY0"/>
              </a:cxn>
              <a:cxn ang="0">
                <a:pos x="csX1" y="csY1"/>
              </a:cxn>
              <a:cxn ang="0">
                <a:pos x="csX2" y="csY2"/>
              </a:cxn>
              <a:cxn ang="0">
                <a:pos x="csX3" y="csY3"/>
              </a:cxn>
            </a:cxnLst>
            <a:rect l="l" t="t" r="r" b="b"/>
            <a:pathLst>
              <a:path w="12192000" h="6858001">
                <a:moveTo>
                  <a:pt x="0" y="0"/>
                </a:moveTo>
                <a:lnTo>
                  <a:pt x="12192000" y="0"/>
                </a:lnTo>
                <a:lnTo>
                  <a:pt x="12192000" y="6858001"/>
                </a:lnTo>
                <a:lnTo>
                  <a:pt x="0" y="6858001"/>
                </a:lnTo>
                <a:close/>
              </a:path>
            </a:pathLst>
          </a:custGeom>
        </p:spPr>
      </p:pic>
      <p:pic>
        <p:nvPicPr>
          <p:cNvPr id="147" name="Picture 146">
            <a:extLst>
              <a:ext uri="{FF2B5EF4-FFF2-40B4-BE49-F238E27FC236}">
                <a16:creationId xmlns:a16="http://schemas.microsoft.com/office/drawing/2014/main" id="{426B2EC1-11A9-74A1-6181-E3C378CB211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140" y="305141"/>
            <a:ext cx="1309348" cy="280612"/>
          </a:xfrm>
          <a:prstGeom prst="rect">
            <a:avLst/>
          </a:prstGeom>
        </p:spPr>
      </p:pic>
      <p:sp>
        <p:nvSpPr>
          <p:cNvPr id="2" name="Rectangle: Rounded Corners 1">
            <a:extLst>
              <a:ext uri="{FF2B5EF4-FFF2-40B4-BE49-F238E27FC236}">
                <a16:creationId xmlns:a16="http://schemas.microsoft.com/office/drawing/2014/main" id="{3115D270-C5A6-3A95-FE54-E090D0721586}"/>
              </a:ext>
              <a:ext uri="{C183D7F6-B498-43B3-948B-1728B52AA6E4}">
                <adec:decorative xmlns:adec="http://schemas.microsoft.com/office/drawing/2017/decorative" val="1"/>
              </a:ext>
            </a:extLst>
          </p:cNvPr>
          <p:cNvSpPr/>
          <p:nvPr/>
        </p:nvSpPr>
        <p:spPr bwMode="auto">
          <a:xfrm>
            <a:off x="381000" y="1333499"/>
            <a:ext cx="11430000" cy="5219359"/>
          </a:xfrm>
          <a:prstGeom prst="roundRect">
            <a:avLst>
              <a:gd name="adj" fmla="val 4198"/>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IN" sz="955"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 name="Rectangle: Rounded Corners 2">
            <a:extLst>
              <a:ext uri="{FF2B5EF4-FFF2-40B4-BE49-F238E27FC236}">
                <a16:creationId xmlns:a16="http://schemas.microsoft.com/office/drawing/2014/main" id="{24011FDA-83AF-86A0-D127-0ADEE49E6F56}"/>
              </a:ext>
              <a:ext uri="{C183D7F6-B498-43B3-948B-1728B52AA6E4}">
                <adec:decorative xmlns:adec="http://schemas.microsoft.com/office/drawing/2017/decorative" val="1"/>
              </a:ext>
            </a:extLst>
          </p:cNvPr>
          <p:cNvSpPr>
            <a:spLocks/>
          </p:cNvSpPr>
          <p:nvPr/>
        </p:nvSpPr>
        <p:spPr>
          <a:xfrm>
            <a:off x="543845" y="1509487"/>
            <a:ext cx="11104310" cy="1520861"/>
          </a:xfrm>
          <a:prstGeom prst="roundRect">
            <a:avLst>
              <a:gd name="adj" fmla="val 5923"/>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4" name="Rectangle: Rounded Corners 3">
            <a:extLst>
              <a:ext uri="{FF2B5EF4-FFF2-40B4-BE49-F238E27FC236}">
                <a16:creationId xmlns:a16="http://schemas.microsoft.com/office/drawing/2014/main" id="{B9335482-F3DF-E12F-CF05-5FC1B2F380BF}"/>
              </a:ext>
              <a:ext uri="{C183D7F6-B498-43B3-948B-1728B52AA6E4}">
                <adec:decorative xmlns:adec="http://schemas.microsoft.com/office/drawing/2017/decorative" val="1"/>
              </a:ext>
            </a:extLst>
          </p:cNvPr>
          <p:cNvSpPr>
            <a:spLocks/>
          </p:cNvSpPr>
          <p:nvPr/>
        </p:nvSpPr>
        <p:spPr>
          <a:xfrm>
            <a:off x="543845" y="3182748"/>
            <a:ext cx="11104310" cy="1520861"/>
          </a:xfrm>
          <a:prstGeom prst="roundRect">
            <a:avLst>
              <a:gd name="adj" fmla="val 341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5" name="Rectangle: Rounded Corners 4">
            <a:extLst>
              <a:ext uri="{FF2B5EF4-FFF2-40B4-BE49-F238E27FC236}">
                <a16:creationId xmlns:a16="http://schemas.microsoft.com/office/drawing/2014/main" id="{051A59F2-8B55-FE63-ED7D-B83581AA8A90}"/>
              </a:ext>
              <a:ext uri="{C183D7F6-B498-43B3-948B-1728B52AA6E4}">
                <adec:decorative xmlns:adec="http://schemas.microsoft.com/office/drawing/2017/decorative" val="1"/>
              </a:ext>
            </a:extLst>
          </p:cNvPr>
          <p:cNvSpPr>
            <a:spLocks/>
          </p:cNvSpPr>
          <p:nvPr/>
        </p:nvSpPr>
        <p:spPr>
          <a:xfrm>
            <a:off x="543845" y="4856009"/>
            <a:ext cx="11104310" cy="1520861"/>
          </a:xfrm>
          <a:prstGeom prst="roundRect">
            <a:avLst>
              <a:gd name="adj" fmla="val 341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45" name="Graphic 44">
            <a:extLst>
              <a:ext uri="{FF2B5EF4-FFF2-40B4-BE49-F238E27FC236}">
                <a16:creationId xmlns:a16="http://schemas.microsoft.com/office/drawing/2014/main" id="{FD0C9CEE-A9E6-8198-B3F8-39825BE0069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81586" y="2299416"/>
            <a:ext cx="248563" cy="248564"/>
          </a:xfrm>
          <a:prstGeom prst="rect">
            <a:avLst/>
          </a:prstGeom>
        </p:spPr>
      </p:pic>
      <p:pic>
        <p:nvPicPr>
          <p:cNvPr id="46" name="Graphic 45">
            <a:extLst>
              <a:ext uri="{FF2B5EF4-FFF2-40B4-BE49-F238E27FC236}">
                <a16:creationId xmlns:a16="http://schemas.microsoft.com/office/drawing/2014/main" id="{4ECBAC89-3A37-48A0-4F58-A89D09C11D4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01905" y="2299416"/>
            <a:ext cx="248563" cy="248564"/>
          </a:xfrm>
          <a:prstGeom prst="rect">
            <a:avLst/>
          </a:prstGeom>
        </p:spPr>
      </p:pic>
      <p:pic>
        <p:nvPicPr>
          <p:cNvPr id="47" name="Graphic 46">
            <a:extLst>
              <a:ext uri="{FF2B5EF4-FFF2-40B4-BE49-F238E27FC236}">
                <a16:creationId xmlns:a16="http://schemas.microsoft.com/office/drawing/2014/main" id="{C7F66425-5952-0E91-6094-91577CDB8EB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85609" y="2299416"/>
            <a:ext cx="248563" cy="248564"/>
          </a:xfrm>
          <a:prstGeom prst="rect">
            <a:avLst/>
          </a:prstGeom>
        </p:spPr>
      </p:pic>
      <p:pic>
        <p:nvPicPr>
          <p:cNvPr id="26" name="Graphic 25">
            <a:extLst>
              <a:ext uri="{FF2B5EF4-FFF2-40B4-BE49-F238E27FC236}">
                <a16:creationId xmlns:a16="http://schemas.microsoft.com/office/drawing/2014/main" id="{789C4CF3-B1E4-A6EA-0CCB-D3504AC520A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751406" y="3931562"/>
            <a:ext cx="228600" cy="228600"/>
          </a:xfrm>
          <a:prstGeom prst="rect">
            <a:avLst/>
          </a:prstGeom>
        </p:spPr>
      </p:pic>
      <p:pic>
        <p:nvPicPr>
          <p:cNvPr id="30" name="Graphic 29">
            <a:extLst>
              <a:ext uri="{FF2B5EF4-FFF2-40B4-BE49-F238E27FC236}">
                <a16:creationId xmlns:a16="http://schemas.microsoft.com/office/drawing/2014/main" id="{13349842-7324-A15D-E1E4-988639C561E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51406" y="4345152"/>
            <a:ext cx="228600" cy="228600"/>
          </a:xfrm>
          <a:prstGeom prst="rect">
            <a:avLst/>
          </a:prstGeom>
        </p:spPr>
      </p:pic>
      <p:pic>
        <p:nvPicPr>
          <p:cNvPr id="32" name="Graphic 31">
            <a:extLst>
              <a:ext uri="{FF2B5EF4-FFF2-40B4-BE49-F238E27FC236}">
                <a16:creationId xmlns:a16="http://schemas.microsoft.com/office/drawing/2014/main" id="{02BD4A00-91DE-B23E-7D3A-E35FF26AF23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058709" y="3951988"/>
            <a:ext cx="228600" cy="228600"/>
          </a:xfrm>
          <a:prstGeom prst="rect">
            <a:avLst/>
          </a:prstGeom>
        </p:spPr>
      </p:pic>
      <p:pic>
        <p:nvPicPr>
          <p:cNvPr id="35" name="Graphic 34">
            <a:extLst>
              <a:ext uri="{FF2B5EF4-FFF2-40B4-BE49-F238E27FC236}">
                <a16:creationId xmlns:a16="http://schemas.microsoft.com/office/drawing/2014/main" id="{52B06683-A24F-DFBE-6D27-E825ED18507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12460" y="5698170"/>
            <a:ext cx="228600" cy="228600"/>
          </a:xfrm>
          <a:prstGeom prst="rect">
            <a:avLst/>
          </a:prstGeom>
        </p:spPr>
      </p:pic>
      <p:pic>
        <p:nvPicPr>
          <p:cNvPr id="37" name="Graphic 36">
            <a:extLst>
              <a:ext uri="{FF2B5EF4-FFF2-40B4-BE49-F238E27FC236}">
                <a16:creationId xmlns:a16="http://schemas.microsoft.com/office/drawing/2014/main" id="{E9F2350A-5D36-B54D-EBBF-BB31895D88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751406" y="5698170"/>
            <a:ext cx="228600" cy="228600"/>
          </a:xfrm>
          <a:prstGeom prst="rect">
            <a:avLst/>
          </a:prstGeom>
        </p:spPr>
      </p:pic>
      <p:pic>
        <p:nvPicPr>
          <p:cNvPr id="50" name="Picture 49">
            <a:extLst>
              <a:ext uri="{FF2B5EF4-FFF2-40B4-BE49-F238E27FC236}">
                <a16:creationId xmlns:a16="http://schemas.microsoft.com/office/drawing/2014/main" id="{8E24387F-9216-8D08-682C-3FFB4F988921}"/>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10697030" y="174171"/>
            <a:ext cx="933254" cy="938667"/>
          </a:xfrm>
          <a:custGeom>
            <a:avLst/>
            <a:gdLst>
              <a:gd name="csX0" fmla="*/ 261929 w 6215690"/>
              <a:gd name="csY0" fmla="*/ 0 h 6251745"/>
              <a:gd name="csX1" fmla="*/ 5953761 w 6215690"/>
              <a:gd name="csY1" fmla="*/ 0 h 6251745"/>
              <a:gd name="csX2" fmla="*/ 6215690 w 6215690"/>
              <a:gd name="csY2" fmla="*/ 261929 h 6251745"/>
              <a:gd name="csX3" fmla="*/ 6215690 w 6215690"/>
              <a:gd name="csY3" fmla="*/ 5989816 h 6251745"/>
              <a:gd name="csX4" fmla="*/ 5953761 w 6215690"/>
              <a:gd name="csY4" fmla="*/ 6251745 h 6251745"/>
              <a:gd name="csX5" fmla="*/ 261929 w 6215690"/>
              <a:gd name="csY5" fmla="*/ 6251745 h 6251745"/>
              <a:gd name="csX6" fmla="*/ 0 w 6215690"/>
              <a:gd name="csY6" fmla="*/ 5989816 h 6251745"/>
              <a:gd name="csX7" fmla="*/ 0 w 6215690"/>
              <a:gd name="csY7" fmla="*/ 261929 h 6251745"/>
              <a:gd name="csX8" fmla="*/ 261929 w 6215690"/>
              <a:gd name="csY8" fmla="*/ 0 h 6251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15690" h="6251745">
                <a:moveTo>
                  <a:pt x="261929" y="0"/>
                </a:moveTo>
                <a:lnTo>
                  <a:pt x="5953761" y="0"/>
                </a:lnTo>
                <a:cubicBezTo>
                  <a:pt x="6098420" y="0"/>
                  <a:pt x="6215690" y="117270"/>
                  <a:pt x="6215690" y="261929"/>
                </a:cubicBezTo>
                <a:lnTo>
                  <a:pt x="6215690" y="5989816"/>
                </a:lnTo>
                <a:cubicBezTo>
                  <a:pt x="6215690" y="6134475"/>
                  <a:pt x="6098420" y="6251745"/>
                  <a:pt x="5953761" y="6251745"/>
                </a:cubicBezTo>
                <a:lnTo>
                  <a:pt x="261929" y="6251745"/>
                </a:lnTo>
                <a:cubicBezTo>
                  <a:pt x="117270" y="6251745"/>
                  <a:pt x="0" y="6134475"/>
                  <a:pt x="0" y="5989816"/>
                </a:cubicBezTo>
                <a:lnTo>
                  <a:pt x="0" y="261929"/>
                </a:lnTo>
                <a:cubicBezTo>
                  <a:pt x="0" y="117270"/>
                  <a:pt x="117270" y="0"/>
                  <a:pt x="261929" y="0"/>
                </a:cubicBezTo>
                <a:close/>
              </a:path>
            </a:pathLst>
          </a:custGeom>
        </p:spPr>
      </p:pic>
      <p:sp>
        <p:nvSpPr>
          <p:cNvPr id="19" name="Title 18">
            <a:extLst>
              <a:ext uri="{FF2B5EF4-FFF2-40B4-BE49-F238E27FC236}">
                <a16:creationId xmlns:a16="http://schemas.microsoft.com/office/drawing/2014/main" id="{1BEF6EB4-2C05-88AF-3F46-5273A539CF81}"/>
              </a:ext>
            </a:extLst>
          </p:cNvPr>
          <p:cNvSpPr>
            <a:spLocks noGrp="1"/>
          </p:cNvSpPr>
          <p:nvPr>
            <p:ph type="title"/>
          </p:nvPr>
        </p:nvSpPr>
        <p:spPr>
          <a:xfrm>
            <a:off x="588963" y="457200"/>
            <a:ext cx="11017250" cy="554038"/>
          </a:xfrm>
        </p:spPr>
        <p:txBody>
          <a:bodyPr/>
          <a:lstStyle/>
          <a:p>
            <a:pPr algn="ctr"/>
            <a:r>
              <a:rPr lang="en-US"/>
              <a:t>Three steps to deploy M365 Copilot</a:t>
            </a:r>
            <a:endParaRPr lang="en-IN"/>
          </a:p>
        </p:txBody>
      </p:sp>
      <p:sp>
        <p:nvSpPr>
          <p:cNvPr id="7" name="Rectangle: Rounded Corners 6">
            <a:extLst>
              <a:ext uri="{FF2B5EF4-FFF2-40B4-BE49-F238E27FC236}">
                <a16:creationId xmlns:a16="http://schemas.microsoft.com/office/drawing/2014/main" id="{C0A4D09F-3D55-9843-53BA-88B2585F77BE}"/>
              </a:ext>
            </a:extLst>
          </p:cNvPr>
          <p:cNvSpPr/>
          <p:nvPr/>
        </p:nvSpPr>
        <p:spPr>
          <a:xfrm>
            <a:off x="656218" y="1623787"/>
            <a:ext cx="10879564" cy="548640"/>
          </a:xfrm>
          <a:prstGeom prst="roundRect">
            <a:avLst>
              <a:gd name="adj" fmla="val 50000"/>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Protect your data </a:t>
            </a:r>
            <a:r>
              <a:rPr kumimoji="0" lang="en-IN" sz="1400" b="0" i="0" u="none" strike="noStrike" kern="1200" cap="none" spc="0" normalizeH="0" baseline="0" noProof="0">
                <a:ln>
                  <a:noFill/>
                </a:ln>
                <a:solidFill>
                  <a:srgbClr val="091F2C"/>
                </a:solidFill>
                <a:effectLst/>
                <a:uLnTx/>
                <a:uFillTx/>
                <a:latin typeface="Segoe Sans Display Semibold"/>
                <a:ea typeface="+mn-ea"/>
                <a:cs typeface="+mn-cs"/>
              </a:rPr>
              <a:t>–</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 </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hlinkClick r:id="rId14">
                  <a:extLst>
                    <a:ext uri="{A12FA001-AC4F-418D-AE19-62706E023703}">
                      <ahyp:hlinkClr xmlns:ahyp="http://schemas.microsoft.com/office/drawing/2018/hyperlinkcolor" val="tx"/>
                    </a:ext>
                  </a:extLst>
                </a:hlinkClick>
              </a:rPr>
              <a:t>Secure and govern Copilot</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rPr>
              <a:t>, </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hlinkClick r:id="rId15">
                  <a:extLst>
                    <a:ext uri="{A12FA001-AC4F-418D-AE19-62706E023703}">
                      <ahyp:hlinkClr xmlns:ahyp="http://schemas.microsoft.com/office/drawing/2018/hyperlinkcolor" val="tx"/>
                    </a:ext>
                  </a:extLst>
                </a:hlinkClick>
              </a:rPr>
              <a:t>Copilot Control System Security and Governance</a:t>
            </a:r>
            <a:endPar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endParaRPr>
          </a:p>
        </p:txBody>
      </p:sp>
      <p:sp>
        <p:nvSpPr>
          <p:cNvPr id="126" name="TextBox 125">
            <a:extLst>
              <a:ext uri="{FF2B5EF4-FFF2-40B4-BE49-F238E27FC236}">
                <a16:creationId xmlns:a16="http://schemas.microsoft.com/office/drawing/2014/main" id="{42ED1B22-0F98-CB11-BAE3-F37F32B3657E}"/>
              </a:ext>
            </a:extLst>
          </p:cNvPr>
          <p:cNvSpPr txBox="1"/>
          <p:nvPr/>
        </p:nvSpPr>
        <p:spPr>
          <a:xfrm>
            <a:off x="1205496" y="2299416"/>
            <a:ext cx="1691494" cy="507831"/>
          </a:xfrm>
          <a:prstGeom prst="rect">
            <a:avLst/>
          </a:prstGeom>
          <a:noFill/>
        </p:spPr>
        <p:txBody>
          <a:bodyPr wrap="squar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Implement SharePoint best practices and SharePoint Advanced Management</a:t>
            </a:r>
          </a:p>
        </p:txBody>
      </p:sp>
      <p:sp>
        <p:nvSpPr>
          <p:cNvPr id="128" name="TextBox 127">
            <a:extLst>
              <a:ext uri="{FF2B5EF4-FFF2-40B4-BE49-F238E27FC236}">
                <a16:creationId xmlns:a16="http://schemas.microsoft.com/office/drawing/2014/main" id="{87E226C0-A3AD-74C5-CE5F-07C662582E9E}"/>
              </a:ext>
            </a:extLst>
          </p:cNvPr>
          <p:cNvSpPr txBox="1"/>
          <p:nvPr/>
        </p:nvSpPr>
        <p:spPr>
          <a:xfrm>
            <a:off x="3925815" y="2339060"/>
            <a:ext cx="1691494" cy="169277"/>
          </a:xfrm>
          <a:prstGeom prst="rect">
            <a:avLst/>
          </a:prstGeom>
          <a:noFill/>
        </p:spPr>
        <p:txBody>
          <a:bodyPr wrap="squar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Deploy sensitivity labels</a:t>
            </a:r>
          </a:p>
        </p:txBody>
      </p:sp>
      <p:sp>
        <p:nvSpPr>
          <p:cNvPr id="130" name="TextBox 129">
            <a:extLst>
              <a:ext uri="{FF2B5EF4-FFF2-40B4-BE49-F238E27FC236}">
                <a16:creationId xmlns:a16="http://schemas.microsoft.com/office/drawing/2014/main" id="{54668354-4794-3275-27C6-2A270BED108B}"/>
              </a:ext>
            </a:extLst>
          </p:cNvPr>
          <p:cNvSpPr txBox="1"/>
          <p:nvPr/>
        </p:nvSpPr>
        <p:spPr>
          <a:xfrm>
            <a:off x="6609520" y="2339060"/>
            <a:ext cx="1691494" cy="169277"/>
          </a:xfrm>
          <a:prstGeom prst="rect">
            <a:avLst/>
          </a:prstGeom>
          <a:noFill/>
        </p:spPr>
        <p:txBody>
          <a:bodyPr wrap="squar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Set up DLP policies</a:t>
            </a:r>
          </a:p>
        </p:txBody>
      </p:sp>
      <p:sp>
        <p:nvSpPr>
          <p:cNvPr id="132" name="TextBox 131">
            <a:extLst>
              <a:ext uri="{FF2B5EF4-FFF2-40B4-BE49-F238E27FC236}">
                <a16:creationId xmlns:a16="http://schemas.microsoft.com/office/drawing/2014/main" id="{C5055184-A371-C9FC-8E00-353E917F2E34}"/>
              </a:ext>
            </a:extLst>
          </p:cNvPr>
          <p:cNvSpPr txBox="1"/>
          <p:nvPr/>
        </p:nvSpPr>
        <p:spPr>
          <a:xfrm>
            <a:off x="9314768" y="2299416"/>
            <a:ext cx="1691494" cy="507831"/>
          </a:xfrm>
          <a:prstGeom prst="rect">
            <a:avLst/>
          </a:prstGeom>
          <a:noFill/>
        </p:spPr>
        <p:txBody>
          <a:bodyPr wrap="squar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Create retention and deletion policies with Data Lifecycle Management</a:t>
            </a:r>
          </a:p>
        </p:txBody>
      </p:sp>
      <p:sp>
        <p:nvSpPr>
          <p:cNvPr id="11" name="Rectangle: Rounded Corners 10">
            <a:extLst>
              <a:ext uri="{FF2B5EF4-FFF2-40B4-BE49-F238E27FC236}">
                <a16:creationId xmlns:a16="http://schemas.microsoft.com/office/drawing/2014/main" id="{1A82B2DE-3E59-6E15-2A6F-2AA070DBB6AA}"/>
              </a:ext>
            </a:extLst>
          </p:cNvPr>
          <p:cNvSpPr/>
          <p:nvPr/>
        </p:nvSpPr>
        <p:spPr>
          <a:xfrm>
            <a:off x="656218" y="3295121"/>
            <a:ext cx="10879564" cy="548640"/>
          </a:xfrm>
          <a:prstGeom prst="roundRect">
            <a:avLst>
              <a:gd name="adj" fmla="val 50000"/>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Configure Copilot and agent settings </a:t>
            </a:r>
            <a:r>
              <a:rPr kumimoji="0" lang="en-IN" sz="1400" b="0" i="0" u="none" strike="noStrike" kern="1200" cap="none" spc="0" normalizeH="0" baseline="0" noProof="0">
                <a:ln>
                  <a:noFill/>
                </a:ln>
                <a:solidFill>
                  <a:srgbClr val="091F2C"/>
                </a:solidFill>
                <a:effectLst/>
                <a:uLnTx/>
                <a:uFillTx/>
                <a:latin typeface="Segoe Sans Display Semibold"/>
                <a:ea typeface="+mn-ea"/>
                <a:cs typeface="+mn-cs"/>
              </a:rPr>
              <a:t>–</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 </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hlinkClick r:id="rId16">
                  <a:extLst>
                    <a:ext uri="{A12FA001-AC4F-418D-AE19-62706E023703}">
                      <ahyp:hlinkClr xmlns:ahyp="http://schemas.microsoft.com/office/drawing/2018/hyperlinkcolor" val="tx"/>
                    </a:ext>
                  </a:extLst>
                </a:hlinkClick>
              </a:rPr>
              <a:t>Copilot Control System Management Controls</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rPr>
              <a:t>, </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hlinkClick r:id="rId17">
                  <a:extLst>
                    <a:ext uri="{A12FA001-AC4F-418D-AE19-62706E023703}">
                      <ahyp:hlinkClr xmlns:ahyp="http://schemas.microsoft.com/office/drawing/2018/hyperlinkcolor" val="tx"/>
                    </a:ext>
                  </a:extLst>
                </a:hlinkClick>
              </a:rPr>
              <a:t>Set Up Copilot</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rPr>
              <a:t>, </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hlinkClick r:id="rId18">
                  <a:extLst>
                    <a:ext uri="{A12FA001-AC4F-418D-AE19-62706E023703}">
                      <ahyp:hlinkClr xmlns:ahyp="http://schemas.microsoft.com/office/drawing/2018/hyperlinkcolor" val="tx"/>
                    </a:ext>
                  </a:extLst>
                </a:hlinkClick>
              </a:rPr>
              <a:t>Deployment accelerators</a:t>
            </a:r>
            <a:endPar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endParaRPr>
          </a:p>
        </p:txBody>
      </p:sp>
      <p:sp>
        <p:nvSpPr>
          <p:cNvPr id="25" name="TextBox 24">
            <a:extLst>
              <a:ext uri="{FF2B5EF4-FFF2-40B4-BE49-F238E27FC236}">
                <a16:creationId xmlns:a16="http://schemas.microsoft.com/office/drawing/2014/main" id="{CA0F05D0-C6ED-54DE-EB06-52377A5834D2}"/>
              </a:ext>
            </a:extLst>
          </p:cNvPr>
          <p:cNvSpPr txBox="1"/>
          <p:nvPr/>
        </p:nvSpPr>
        <p:spPr>
          <a:xfrm>
            <a:off x="1205496" y="3981650"/>
            <a:ext cx="1144544" cy="169277"/>
          </a:xfrm>
          <a:prstGeom prst="rect">
            <a:avLst/>
          </a:prstGeom>
          <a:noFill/>
        </p:spPr>
        <p:txBody>
          <a:bodyPr wrap="non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Enable web search</a:t>
            </a:r>
          </a:p>
        </p:txBody>
      </p:sp>
      <p:sp>
        <p:nvSpPr>
          <p:cNvPr id="27" name="TextBox 26">
            <a:extLst>
              <a:ext uri="{FF2B5EF4-FFF2-40B4-BE49-F238E27FC236}">
                <a16:creationId xmlns:a16="http://schemas.microsoft.com/office/drawing/2014/main" id="{2BDB3C24-01BE-FA84-7A05-B63327871B3F}"/>
              </a:ext>
            </a:extLst>
          </p:cNvPr>
          <p:cNvSpPr txBox="1"/>
          <p:nvPr/>
        </p:nvSpPr>
        <p:spPr>
          <a:xfrm>
            <a:off x="4111961" y="3981651"/>
            <a:ext cx="3545381" cy="169277"/>
          </a:xfrm>
          <a:prstGeom prst="rect">
            <a:avLst/>
          </a:prstGeom>
          <a:noFill/>
        </p:spPr>
        <p:txBody>
          <a:bodyPr wrap="square" lIns="0" tIns="0" rIns="0" bIns="0" anchor="ctr">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Pin the app to the Windows taskbar and Chat in the apps</a:t>
            </a:r>
          </a:p>
        </p:txBody>
      </p:sp>
      <p:sp>
        <p:nvSpPr>
          <p:cNvPr id="33" name="TextBox 32">
            <a:extLst>
              <a:ext uri="{FF2B5EF4-FFF2-40B4-BE49-F238E27FC236}">
                <a16:creationId xmlns:a16="http://schemas.microsoft.com/office/drawing/2014/main" id="{98F0AF70-59CA-3213-7329-B84BCE3D2702}"/>
              </a:ext>
            </a:extLst>
          </p:cNvPr>
          <p:cNvSpPr txBox="1"/>
          <p:nvPr/>
        </p:nvSpPr>
        <p:spPr>
          <a:xfrm>
            <a:off x="9387868" y="3986865"/>
            <a:ext cx="1545295" cy="169277"/>
          </a:xfrm>
          <a:prstGeom prst="rect">
            <a:avLst/>
          </a:prstGeom>
          <a:noFill/>
        </p:spPr>
        <p:txBody>
          <a:bodyPr wrap="non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Enable additional models</a:t>
            </a:r>
          </a:p>
        </p:txBody>
      </p:sp>
      <p:sp>
        <p:nvSpPr>
          <p:cNvPr id="29" name="TextBox 28">
            <a:extLst>
              <a:ext uri="{FF2B5EF4-FFF2-40B4-BE49-F238E27FC236}">
                <a16:creationId xmlns:a16="http://schemas.microsoft.com/office/drawing/2014/main" id="{79156A88-170C-EE90-F6F0-499DE306F87B}"/>
              </a:ext>
            </a:extLst>
          </p:cNvPr>
          <p:cNvSpPr txBox="1"/>
          <p:nvPr/>
        </p:nvSpPr>
        <p:spPr>
          <a:xfrm>
            <a:off x="1205496" y="4395240"/>
            <a:ext cx="862416" cy="169277"/>
          </a:xfrm>
          <a:prstGeom prst="rect">
            <a:avLst/>
          </a:prstGeom>
          <a:noFill/>
        </p:spPr>
        <p:txBody>
          <a:bodyPr wrap="non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Enable agents</a:t>
            </a:r>
          </a:p>
        </p:txBody>
      </p:sp>
      <p:sp>
        <p:nvSpPr>
          <p:cNvPr id="31" name="TextBox 30">
            <a:extLst>
              <a:ext uri="{FF2B5EF4-FFF2-40B4-BE49-F238E27FC236}">
                <a16:creationId xmlns:a16="http://schemas.microsoft.com/office/drawing/2014/main" id="{888191B8-1AE4-2D2C-22BF-3F4698F18148}"/>
              </a:ext>
            </a:extLst>
          </p:cNvPr>
          <p:cNvSpPr txBox="1"/>
          <p:nvPr/>
        </p:nvSpPr>
        <p:spPr>
          <a:xfrm>
            <a:off x="4111961" y="4395241"/>
            <a:ext cx="3545381" cy="169277"/>
          </a:xfrm>
          <a:prstGeom prst="rect">
            <a:avLst/>
          </a:prstGeom>
          <a:noFill/>
        </p:spPr>
        <p:txBody>
          <a:bodyPr wrap="square" lIns="0" tIns="0" rIns="0" bIns="0" anchor="ctr">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Configure required connectors</a:t>
            </a:r>
          </a:p>
        </p:txBody>
      </p:sp>
      <p:sp>
        <p:nvSpPr>
          <p:cNvPr id="15" name="Rectangle: Rounded Corners 14">
            <a:extLst>
              <a:ext uri="{FF2B5EF4-FFF2-40B4-BE49-F238E27FC236}">
                <a16:creationId xmlns:a16="http://schemas.microsoft.com/office/drawing/2014/main" id="{BCAB7D94-A715-37CA-D508-10F151B05483}"/>
              </a:ext>
            </a:extLst>
          </p:cNvPr>
          <p:cNvSpPr/>
          <p:nvPr/>
        </p:nvSpPr>
        <p:spPr>
          <a:xfrm>
            <a:off x="656218" y="4968382"/>
            <a:ext cx="10879564" cy="548640"/>
          </a:xfrm>
          <a:prstGeom prst="roundRect">
            <a:avLst>
              <a:gd name="adj" fmla="val 50000"/>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Set up usage reports and Copilot Dashboard </a:t>
            </a:r>
            <a:r>
              <a:rPr kumimoji="0" lang="en-IN" sz="1400" b="0" i="0" u="none" strike="noStrike" kern="1200" cap="none" spc="0" normalizeH="0" baseline="0" noProof="0">
                <a:ln>
                  <a:noFill/>
                </a:ln>
                <a:solidFill>
                  <a:srgbClr val="091F2C"/>
                </a:solidFill>
                <a:effectLst/>
                <a:uLnTx/>
                <a:uFillTx/>
                <a:latin typeface="Segoe Sans Display Semibold"/>
                <a:ea typeface="+mn-ea"/>
                <a:cs typeface="+mn-cs"/>
              </a:rPr>
              <a:t>–</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 </a:t>
            </a:r>
            <a:r>
              <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hlinkClick r:id="rId19">
                  <a:extLst>
                    <a:ext uri="{A12FA001-AC4F-418D-AE19-62706E023703}">
                      <ahyp:hlinkClr xmlns:ahyp="http://schemas.microsoft.com/office/drawing/2018/hyperlinkcolor" val="tx"/>
                    </a:ext>
                  </a:extLst>
                </a:hlinkClick>
              </a:rPr>
              <a:t>Copilot Control System Measurement and Reporting</a:t>
            </a:r>
            <a:endParaRPr kumimoji="0" lang="en-US" sz="1400" b="0" i="0" u="none" strike="noStrike" kern="1200" cap="none" spc="0" normalizeH="0" baseline="0" noProof="0">
              <a:ln>
                <a:noFill/>
              </a:ln>
              <a:solidFill>
                <a:srgbClr val="0078D4">
                  <a:lumMod val="75000"/>
                </a:srgbClr>
              </a:solidFill>
              <a:effectLst/>
              <a:uLnTx/>
              <a:uFillTx/>
              <a:latin typeface="Segoe Sans Display Semibold"/>
              <a:ea typeface="+mn-ea"/>
              <a:cs typeface="+mn-cs"/>
            </a:endParaRPr>
          </a:p>
        </p:txBody>
      </p:sp>
      <p:sp>
        <p:nvSpPr>
          <p:cNvPr id="93" name="TextBox 92">
            <a:extLst>
              <a:ext uri="{FF2B5EF4-FFF2-40B4-BE49-F238E27FC236}">
                <a16:creationId xmlns:a16="http://schemas.microsoft.com/office/drawing/2014/main" id="{0585F737-6D5A-09A9-F78C-057704E3D424}"/>
              </a:ext>
            </a:extLst>
          </p:cNvPr>
          <p:cNvSpPr txBox="1"/>
          <p:nvPr/>
        </p:nvSpPr>
        <p:spPr>
          <a:xfrm>
            <a:off x="1205496" y="5727832"/>
            <a:ext cx="748603" cy="169277"/>
          </a:xfrm>
          <a:prstGeom prst="rect">
            <a:avLst/>
          </a:prstGeom>
          <a:noFill/>
        </p:spPr>
        <p:txBody>
          <a:bodyPr wrap="non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Assign roles</a:t>
            </a:r>
          </a:p>
        </p:txBody>
      </p:sp>
      <p:sp>
        <p:nvSpPr>
          <p:cNvPr id="95" name="TextBox 94">
            <a:extLst>
              <a:ext uri="{FF2B5EF4-FFF2-40B4-BE49-F238E27FC236}">
                <a16:creationId xmlns:a16="http://schemas.microsoft.com/office/drawing/2014/main" id="{8247A5AC-D4AA-EC66-7D20-BA622D377092}"/>
              </a:ext>
            </a:extLst>
          </p:cNvPr>
          <p:cNvSpPr txBox="1"/>
          <p:nvPr/>
        </p:nvSpPr>
        <p:spPr>
          <a:xfrm>
            <a:off x="4111961" y="5727832"/>
            <a:ext cx="3408237" cy="169277"/>
          </a:xfrm>
          <a:prstGeom prst="rect">
            <a:avLst/>
          </a:prstGeom>
          <a:noFill/>
        </p:spPr>
        <p:txBody>
          <a:bodyPr wrap="square" lIns="0" tIns="0" rIns="0" bIns="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Create custom reports</a:t>
            </a:r>
          </a:p>
        </p:txBody>
      </p:sp>
      <p:pic>
        <p:nvPicPr>
          <p:cNvPr id="44" name="Graphic 43">
            <a:extLst>
              <a:ext uri="{FF2B5EF4-FFF2-40B4-BE49-F238E27FC236}">
                <a16:creationId xmlns:a16="http://schemas.microsoft.com/office/drawing/2014/main" id="{05638ADA-5539-B074-41C9-A533130050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12460" y="2299416"/>
            <a:ext cx="248563" cy="248564"/>
          </a:xfrm>
          <a:prstGeom prst="rect">
            <a:avLst/>
          </a:prstGeom>
        </p:spPr>
      </p:pic>
      <p:pic>
        <p:nvPicPr>
          <p:cNvPr id="24" name="Graphic 23">
            <a:extLst>
              <a:ext uri="{FF2B5EF4-FFF2-40B4-BE49-F238E27FC236}">
                <a16:creationId xmlns:a16="http://schemas.microsoft.com/office/drawing/2014/main" id="{D8896B74-F7A8-4095-2E3E-75ED49A9DF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812460" y="3931562"/>
            <a:ext cx="228600" cy="228600"/>
          </a:xfrm>
          <a:prstGeom prst="rect">
            <a:avLst/>
          </a:prstGeom>
        </p:spPr>
      </p:pic>
      <p:pic>
        <p:nvPicPr>
          <p:cNvPr id="28" name="Graphic 27">
            <a:extLst>
              <a:ext uri="{FF2B5EF4-FFF2-40B4-BE49-F238E27FC236}">
                <a16:creationId xmlns:a16="http://schemas.microsoft.com/office/drawing/2014/main" id="{A8F5D434-5BC1-50DA-725B-2D33B48E45B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812460" y="4345152"/>
            <a:ext cx="228600" cy="228600"/>
          </a:xfrm>
          <a:prstGeom prst="rect">
            <a:avLst/>
          </a:prstGeom>
        </p:spPr>
      </p:pic>
      <p:sp>
        <p:nvSpPr>
          <p:cNvPr id="8" name="Oval 7">
            <a:extLst>
              <a:ext uri="{FF2B5EF4-FFF2-40B4-BE49-F238E27FC236}">
                <a16:creationId xmlns:a16="http://schemas.microsoft.com/office/drawing/2014/main" id="{43BD11CF-8C94-4794-EAEE-31469A52AAA4}"/>
              </a:ext>
              <a:ext uri="{C183D7F6-B498-43B3-948B-1728B52AA6E4}">
                <adec:decorative xmlns:adec="http://schemas.microsoft.com/office/drawing/2017/decorative" val="1"/>
              </a:ext>
            </a:extLst>
          </p:cNvPr>
          <p:cNvSpPr/>
          <p:nvPr/>
        </p:nvSpPr>
        <p:spPr bwMode="auto">
          <a:xfrm>
            <a:off x="729742" y="1672001"/>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1</a:t>
            </a:r>
          </a:p>
        </p:txBody>
      </p:sp>
      <p:sp>
        <p:nvSpPr>
          <p:cNvPr id="13" name="Oval 12">
            <a:extLst>
              <a:ext uri="{FF2B5EF4-FFF2-40B4-BE49-F238E27FC236}">
                <a16:creationId xmlns:a16="http://schemas.microsoft.com/office/drawing/2014/main" id="{75EC3FB2-A250-C776-F505-B4BFEFA990EF}"/>
              </a:ext>
              <a:ext uri="{C183D7F6-B498-43B3-948B-1728B52AA6E4}">
                <adec:decorative xmlns:adec="http://schemas.microsoft.com/office/drawing/2017/decorative" val="1"/>
              </a:ext>
            </a:extLst>
          </p:cNvPr>
          <p:cNvSpPr/>
          <p:nvPr/>
        </p:nvSpPr>
        <p:spPr bwMode="auto">
          <a:xfrm>
            <a:off x="729742" y="3343335"/>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2</a:t>
            </a:r>
          </a:p>
        </p:txBody>
      </p:sp>
      <p:sp>
        <p:nvSpPr>
          <p:cNvPr id="16" name="Oval 15">
            <a:extLst>
              <a:ext uri="{FF2B5EF4-FFF2-40B4-BE49-F238E27FC236}">
                <a16:creationId xmlns:a16="http://schemas.microsoft.com/office/drawing/2014/main" id="{A8562D02-41A7-E5C2-968B-7A2B73B7C90B}"/>
              </a:ext>
              <a:ext uri="{C183D7F6-B498-43B3-948B-1728B52AA6E4}">
                <adec:decorative xmlns:adec="http://schemas.microsoft.com/office/drawing/2017/decorative" val="1"/>
              </a:ext>
            </a:extLst>
          </p:cNvPr>
          <p:cNvSpPr/>
          <p:nvPr/>
        </p:nvSpPr>
        <p:spPr bwMode="auto">
          <a:xfrm>
            <a:off x="729742" y="5016596"/>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3</a:t>
            </a:r>
          </a:p>
        </p:txBody>
      </p:sp>
    </p:spTree>
    <p:extLst>
      <p:ext uri="{BB962C8B-B14F-4D97-AF65-F5344CB8AC3E}">
        <p14:creationId xmlns:p14="http://schemas.microsoft.com/office/powerpoint/2010/main" val="13641345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82000"/>
              </a:schemeClr>
            </a:gs>
            <a:gs pos="100000">
              <a:srgbClr val="F7EDE8"/>
            </a:gs>
          </a:gsLst>
          <a:lin ang="0" scaled="1"/>
          <a:tileRect/>
        </a:gradFill>
        <a:effectLst/>
      </p:bgPr>
    </p:bg>
    <p:spTree>
      <p:nvGrpSpPr>
        <p:cNvPr id="1" name="">
          <a:extLst>
            <a:ext uri="{FF2B5EF4-FFF2-40B4-BE49-F238E27FC236}">
              <a16:creationId xmlns:a16="http://schemas.microsoft.com/office/drawing/2014/main" id="{8DA2FEE9-6D6A-7BCB-B54D-89E389E5C612}"/>
            </a:ext>
          </a:extLst>
        </p:cNvPr>
        <p:cNvGrpSpPr/>
        <p:nvPr/>
      </p:nvGrpSpPr>
      <p:grpSpPr>
        <a:xfrm>
          <a:off x="0" y="0"/>
          <a:ext cx="0" cy="0"/>
          <a:chOff x="0" y="0"/>
          <a:chExt cx="0" cy="0"/>
        </a:xfrm>
      </p:grpSpPr>
      <p:pic>
        <p:nvPicPr>
          <p:cNvPr id="155" name="Picture 154">
            <a:extLst>
              <a:ext uri="{FF2B5EF4-FFF2-40B4-BE49-F238E27FC236}">
                <a16:creationId xmlns:a16="http://schemas.microsoft.com/office/drawing/2014/main" id="{A663C725-A934-95A2-391C-2320FE13A6E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2192000" cy="6858001"/>
          </a:xfrm>
          <a:custGeom>
            <a:avLst/>
            <a:gdLst>
              <a:gd name="csX0" fmla="*/ 0 w 12192000"/>
              <a:gd name="csY0" fmla="*/ 0 h 6858001"/>
              <a:gd name="csX1" fmla="*/ 12192000 w 12192000"/>
              <a:gd name="csY1" fmla="*/ 0 h 6858001"/>
              <a:gd name="csX2" fmla="*/ 12192000 w 12192000"/>
              <a:gd name="csY2" fmla="*/ 6858001 h 6858001"/>
              <a:gd name="csX3" fmla="*/ 0 w 12192000"/>
              <a:gd name="csY3" fmla="*/ 6858001 h 6858001"/>
            </a:gdLst>
            <a:ahLst/>
            <a:cxnLst>
              <a:cxn ang="0">
                <a:pos x="csX0" y="csY0"/>
              </a:cxn>
              <a:cxn ang="0">
                <a:pos x="csX1" y="csY1"/>
              </a:cxn>
              <a:cxn ang="0">
                <a:pos x="csX2" y="csY2"/>
              </a:cxn>
              <a:cxn ang="0">
                <a:pos x="csX3" y="csY3"/>
              </a:cxn>
            </a:cxnLst>
            <a:rect l="l" t="t" r="r" b="b"/>
            <a:pathLst>
              <a:path w="12192000" h="6858001">
                <a:moveTo>
                  <a:pt x="0" y="0"/>
                </a:moveTo>
                <a:lnTo>
                  <a:pt x="12192000" y="0"/>
                </a:lnTo>
                <a:lnTo>
                  <a:pt x="12192000" y="6858001"/>
                </a:lnTo>
                <a:lnTo>
                  <a:pt x="0" y="6858001"/>
                </a:lnTo>
                <a:close/>
              </a:path>
            </a:pathLst>
          </a:custGeom>
        </p:spPr>
      </p:pic>
      <p:sp>
        <p:nvSpPr>
          <p:cNvPr id="151" name="Rectangle: Rounded Corners 150">
            <a:extLst>
              <a:ext uri="{FF2B5EF4-FFF2-40B4-BE49-F238E27FC236}">
                <a16:creationId xmlns:a16="http://schemas.microsoft.com/office/drawing/2014/main" id="{A07265CF-13C4-CC4B-3E63-0077D9567727}"/>
              </a:ext>
              <a:ext uri="{C183D7F6-B498-43B3-948B-1728B52AA6E4}">
                <adec:decorative xmlns:adec="http://schemas.microsoft.com/office/drawing/2017/decorative" val="1"/>
              </a:ext>
            </a:extLst>
          </p:cNvPr>
          <p:cNvSpPr/>
          <p:nvPr/>
        </p:nvSpPr>
        <p:spPr bwMode="auto">
          <a:xfrm>
            <a:off x="381000" y="1333499"/>
            <a:ext cx="11430000" cy="5219359"/>
          </a:xfrm>
          <a:prstGeom prst="roundRect">
            <a:avLst>
              <a:gd name="adj" fmla="val 4198"/>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IN" sz="955"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pic>
        <p:nvPicPr>
          <p:cNvPr id="159" name="Picture 158">
            <a:extLst>
              <a:ext uri="{FF2B5EF4-FFF2-40B4-BE49-F238E27FC236}">
                <a16:creationId xmlns:a16="http://schemas.microsoft.com/office/drawing/2014/main" id="{D16BBE1B-8302-2BDA-D4B8-7A48EB81A41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0697030" y="174171"/>
            <a:ext cx="933254" cy="938667"/>
          </a:xfrm>
          <a:custGeom>
            <a:avLst/>
            <a:gdLst>
              <a:gd name="csX0" fmla="*/ 261929 w 6215690"/>
              <a:gd name="csY0" fmla="*/ 0 h 6251745"/>
              <a:gd name="csX1" fmla="*/ 5953761 w 6215690"/>
              <a:gd name="csY1" fmla="*/ 0 h 6251745"/>
              <a:gd name="csX2" fmla="*/ 6215690 w 6215690"/>
              <a:gd name="csY2" fmla="*/ 261929 h 6251745"/>
              <a:gd name="csX3" fmla="*/ 6215690 w 6215690"/>
              <a:gd name="csY3" fmla="*/ 5989816 h 6251745"/>
              <a:gd name="csX4" fmla="*/ 5953761 w 6215690"/>
              <a:gd name="csY4" fmla="*/ 6251745 h 6251745"/>
              <a:gd name="csX5" fmla="*/ 261929 w 6215690"/>
              <a:gd name="csY5" fmla="*/ 6251745 h 6251745"/>
              <a:gd name="csX6" fmla="*/ 0 w 6215690"/>
              <a:gd name="csY6" fmla="*/ 5989816 h 6251745"/>
              <a:gd name="csX7" fmla="*/ 0 w 6215690"/>
              <a:gd name="csY7" fmla="*/ 261929 h 6251745"/>
              <a:gd name="csX8" fmla="*/ 261929 w 6215690"/>
              <a:gd name="csY8" fmla="*/ 0 h 6251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15690" h="6251745">
                <a:moveTo>
                  <a:pt x="261929" y="0"/>
                </a:moveTo>
                <a:lnTo>
                  <a:pt x="5953761" y="0"/>
                </a:lnTo>
                <a:cubicBezTo>
                  <a:pt x="6098420" y="0"/>
                  <a:pt x="6215690" y="117270"/>
                  <a:pt x="6215690" y="261929"/>
                </a:cubicBezTo>
                <a:lnTo>
                  <a:pt x="6215690" y="5989816"/>
                </a:lnTo>
                <a:cubicBezTo>
                  <a:pt x="6215690" y="6134475"/>
                  <a:pt x="6098420" y="6251745"/>
                  <a:pt x="5953761" y="6251745"/>
                </a:cubicBezTo>
                <a:lnTo>
                  <a:pt x="261929" y="6251745"/>
                </a:lnTo>
                <a:cubicBezTo>
                  <a:pt x="117270" y="6251745"/>
                  <a:pt x="0" y="6134475"/>
                  <a:pt x="0" y="5989816"/>
                </a:cubicBezTo>
                <a:lnTo>
                  <a:pt x="0" y="261929"/>
                </a:lnTo>
                <a:cubicBezTo>
                  <a:pt x="0" y="117270"/>
                  <a:pt x="117270" y="0"/>
                  <a:pt x="261929" y="0"/>
                </a:cubicBezTo>
                <a:close/>
              </a:path>
            </a:pathLst>
          </a:custGeom>
        </p:spPr>
      </p:pic>
      <p:pic>
        <p:nvPicPr>
          <p:cNvPr id="147" name="Picture 146">
            <a:extLst>
              <a:ext uri="{FF2B5EF4-FFF2-40B4-BE49-F238E27FC236}">
                <a16:creationId xmlns:a16="http://schemas.microsoft.com/office/drawing/2014/main" id="{426B2EC1-11A9-74A1-6181-E3C378CB21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140" y="305141"/>
            <a:ext cx="1309348" cy="280612"/>
          </a:xfrm>
          <a:prstGeom prst="rect">
            <a:avLst/>
          </a:prstGeom>
        </p:spPr>
      </p:pic>
      <p:sp>
        <p:nvSpPr>
          <p:cNvPr id="44" name="Rectangle: Rounded Corners 43">
            <a:extLst>
              <a:ext uri="{FF2B5EF4-FFF2-40B4-BE49-F238E27FC236}">
                <a16:creationId xmlns:a16="http://schemas.microsoft.com/office/drawing/2014/main" id="{BB7FD7E2-EB60-7686-50B4-2D1C94018D1D}"/>
              </a:ext>
              <a:ext uri="{C183D7F6-B498-43B3-948B-1728B52AA6E4}">
                <adec:decorative xmlns:adec="http://schemas.microsoft.com/office/drawing/2017/decorative" val="1"/>
              </a:ext>
            </a:extLst>
          </p:cNvPr>
          <p:cNvSpPr>
            <a:spLocks/>
          </p:cNvSpPr>
          <p:nvPr/>
        </p:nvSpPr>
        <p:spPr>
          <a:xfrm>
            <a:off x="543845" y="1509487"/>
            <a:ext cx="11104310" cy="1520861"/>
          </a:xfrm>
          <a:prstGeom prst="roundRect">
            <a:avLst>
              <a:gd name="adj" fmla="val 5923"/>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45" name="Rectangle: Rounded Corners 44">
            <a:extLst>
              <a:ext uri="{FF2B5EF4-FFF2-40B4-BE49-F238E27FC236}">
                <a16:creationId xmlns:a16="http://schemas.microsoft.com/office/drawing/2014/main" id="{4EE9827D-819F-0DEC-2316-6DF6B03A4C9A}"/>
              </a:ext>
              <a:ext uri="{C183D7F6-B498-43B3-948B-1728B52AA6E4}">
                <adec:decorative xmlns:adec="http://schemas.microsoft.com/office/drawing/2017/decorative" val="1"/>
              </a:ext>
            </a:extLst>
          </p:cNvPr>
          <p:cNvSpPr>
            <a:spLocks/>
          </p:cNvSpPr>
          <p:nvPr/>
        </p:nvSpPr>
        <p:spPr>
          <a:xfrm>
            <a:off x="543845" y="3182748"/>
            <a:ext cx="11104310" cy="1520861"/>
          </a:xfrm>
          <a:prstGeom prst="roundRect">
            <a:avLst>
              <a:gd name="adj" fmla="val 341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46" name="Rectangle: Rounded Corners 45">
            <a:extLst>
              <a:ext uri="{FF2B5EF4-FFF2-40B4-BE49-F238E27FC236}">
                <a16:creationId xmlns:a16="http://schemas.microsoft.com/office/drawing/2014/main" id="{1C8556AC-4EBF-A4FE-48FD-1B268F7537BB}"/>
              </a:ext>
              <a:ext uri="{C183D7F6-B498-43B3-948B-1728B52AA6E4}">
                <adec:decorative xmlns:adec="http://schemas.microsoft.com/office/drawing/2017/decorative" val="1"/>
              </a:ext>
            </a:extLst>
          </p:cNvPr>
          <p:cNvSpPr>
            <a:spLocks/>
          </p:cNvSpPr>
          <p:nvPr/>
        </p:nvSpPr>
        <p:spPr>
          <a:xfrm>
            <a:off x="543845" y="4856009"/>
            <a:ext cx="11104310" cy="1520861"/>
          </a:xfrm>
          <a:prstGeom prst="roundRect">
            <a:avLst>
              <a:gd name="adj" fmla="val 3418"/>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7" name="Title 6">
            <a:extLst>
              <a:ext uri="{FF2B5EF4-FFF2-40B4-BE49-F238E27FC236}">
                <a16:creationId xmlns:a16="http://schemas.microsoft.com/office/drawing/2014/main" id="{FDF0CFF7-5547-82C6-D88D-E84C6AAA657E}"/>
              </a:ext>
            </a:extLst>
          </p:cNvPr>
          <p:cNvSpPr>
            <a:spLocks noGrp="1"/>
          </p:cNvSpPr>
          <p:nvPr>
            <p:ph type="title"/>
          </p:nvPr>
        </p:nvSpPr>
        <p:spPr>
          <a:xfrm>
            <a:off x="588963" y="457200"/>
            <a:ext cx="11017250" cy="554038"/>
          </a:xfrm>
        </p:spPr>
        <p:txBody>
          <a:bodyPr/>
          <a:lstStyle/>
          <a:p>
            <a:pPr algn="ctr"/>
            <a:r>
              <a:rPr lang="en-US"/>
              <a:t>Three steps to deploy Copilot Chat (Basic)</a:t>
            </a:r>
            <a:endParaRPr lang="en-IN"/>
          </a:p>
        </p:txBody>
      </p:sp>
      <p:sp>
        <p:nvSpPr>
          <p:cNvPr id="124" name="Rectangle: Rounded Corners 123">
            <a:extLst>
              <a:ext uri="{FF2B5EF4-FFF2-40B4-BE49-F238E27FC236}">
                <a16:creationId xmlns:a16="http://schemas.microsoft.com/office/drawing/2014/main" id="{5343E9E5-A8AF-B62E-717E-CF3724B8180A}"/>
              </a:ext>
            </a:extLst>
          </p:cNvPr>
          <p:cNvSpPr/>
          <p:nvPr/>
        </p:nvSpPr>
        <p:spPr>
          <a:xfrm>
            <a:off x="656218" y="1623787"/>
            <a:ext cx="10879564" cy="548640"/>
          </a:xfrm>
          <a:prstGeom prst="roundRect">
            <a:avLst>
              <a:gd name="adj" fmla="val 50000"/>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90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Sans Display Semibold"/>
                <a:ea typeface="+mn-ea"/>
                <a:cs typeface="Segoe Sans Display Semibold"/>
              </a:rPr>
              <a:t>Pin Copilot to key apps and Windows</a:t>
            </a:r>
          </a:p>
        </p:txBody>
      </p:sp>
      <p:sp>
        <p:nvSpPr>
          <p:cNvPr id="3" name="TextBox 2">
            <a:extLst>
              <a:ext uri="{FF2B5EF4-FFF2-40B4-BE49-F238E27FC236}">
                <a16:creationId xmlns:a16="http://schemas.microsoft.com/office/drawing/2014/main" id="{6347E562-9756-879E-11EB-83FA67CD02D7}"/>
              </a:ext>
            </a:extLst>
          </p:cNvPr>
          <p:cNvSpPr txBox="1"/>
          <p:nvPr/>
        </p:nvSpPr>
        <p:spPr>
          <a:xfrm>
            <a:off x="729742" y="2260228"/>
            <a:ext cx="10732516" cy="492443"/>
          </a:xfrm>
          <a:prstGeom prst="rect">
            <a:avLst/>
          </a:prstGeom>
          <a:noFill/>
        </p:spPr>
        <p:txBody>
          <a:bodyPr wrap="square" lIns="0" tIns="0" rIns="0" bIns="0">
            <a:spAutoFit/>
          </a:bodyPr>
          <a:lstStyle/>
          <a:p>
            <a:pPr marL="0" marR="0" lvl="0" indent="0" algn="l" defTabSz="919032"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rPr>
              <a:t>Make Copilot Chat easy to find and use by pinning the Microsoft 365 Copilot app to the Windows taskbar and pinning Copilot Chat in the Microsoft 365 Copilot app, Teams, and Outlook using these simple</a:t>
            </a:r>
            <a:r>
              <a:rPr kumimoji="0" lang="en-US" sz="1600" b="0" i="0" u="none" strike="noStrike" kern="1200" cap="none" spc="0" normalizeH="0" baseline="0" noProof="0">
                <a:ln w="3175">
                  <a:noFill/>
                </a:ln>
                <a:solidFill>
                  <a:prstClr val="black"/>
                </a:solidFill>
                <a:effectLst/>
                <a:uLnTx/>
                <a:uFillTx/>
                <a:latin typeface="Segoe Sans Display"/>
                <a:ea typeface="+mn-ea"/>
                <a:cs typeface="Segoe Sans Display"/>
              </a:rPr>
              <a:t> </a:t>
            </a:r>
            <a:r>
              <a:rPr kumimoji="0" lang="en-US" sz="1600" b="0" i="0" u="none" strike="noStrike" kern="1200" cap="none" spc="0" normalizeH="0" baseline="0" noProof="0">
                <a:ln>
                  <a:noFill/>
                </a:ln>
                <a:solidFill>
                  <a:srgbClr val="0078D4"/>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instructions</a:t>
            </a:r>
            <a:r>
              <a:rPr kumimoji="0" lang="en-US" sz="1600" b="0" i="0" u="none" strike="noStrike" kern="1200" cap="none" spc="0" normalizeH="0" baseline="0" noProof="0">
                <a:ln w="3175">
                  <a:noFill/>
                </a:ln>
                <a:solidFill>
                  <a:prstClr val="black"/>
                </a:solidFill>
                <a:effectLst/>
                <a:uLnTx/>
                <a:uFillTx/>
                <a:latin typeface="Segoe Sans Display"/>
                <a:ea typeface="+mn-ea"/>
                <a:cs typeface="Segoe Sans Display"/>
              </a:rPr>
              <a:t>.</a:t>
            </a:r>
            <a:endParaRPr kumimoji="0" lang="en-US" sz="1600" b="0" i="0" u="none" strike="noStrike" kern="1200" cap="none" spc="0" normalizeH="0" baseline="0" noProof="0">
              <a:ln>
                <a:noFill/>
              </a:ln>
              <a:solidFill>
                <a:prstClr val="black"/>
              </a:solidFill>
              <a:effectLst/>
              <a:uLnTx/>
              <a:uFillTx/>
              <a:latin typeface="Segoe Sans Display"/>
              <a:ea typeface="+mn-ea"/>
              <a:cs typeface="Segoe Sans Display"/>
            </a:endParaRPr>
          </a:p>
        </p:txBody>
      </p:sp>
      <p:sp>
        <p:nvSpPr>
          <p:cNvPr id="62" name="Rectangle: Rounded Corners 61">
            <a:extLst>
              <a:ext uri="{FF2B5EF4-FFF2-40B4-BE49-F238E27FC236}">
                <a16:creationId xmlns:a16="http://schemas.microsoft.com/office/drawing/2014/main" id="{B91EB9CC-E2A2-E000-4600-59618076E325}"/>
              </a:ext>
            </a:extLst>
          </p:cNvPr>
          <p:cNvSpPr/>
          <p:nvPr/>
        </p:nvSpPr>
        <p:spPr>
          <a:xfrm>
            <a:off x="656218" y="3295121"/>
            <a:ext cx="10879564" cy="548640"/>
          </a:xfrm>
          <a:prstGeom prst="roundRect">
            <a:avLst>
              <a:gd name="adj" fmla="val 50000"/>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90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Sans Display Semibold"/>
                <a:ea typeface="+mn-ea"/>
                <a:cs typeface="Segoe Sans Display Semibold"/>
              </a:rPr>
              <a:t>Configure web grounding</a:t>
            </a:r>
          </a:p>
        </p:txBody>
      </p:sp>
      <p:sp>
        <p:nvSpPr>
          <p:cNvPr id="61" name="TextBox 60">
            <a:extLst>
              <a:ext uri="{FF2B5EF4-FFF2-40B4-BE49-F238E27FC236}">
                <a16:creationId xmlns:a16="http://schemas.microsoft.com/office/drawing/2014/main" id="{D7311072-AC20-07C0-C030-EEDEAD51F410}"/>
              </a:ext>
            </a:extLst>
          </p:cNvPr>
          <p:cNvSpPr txBox="1"/>
          <p:nvPr/>
        </p:nvSpPr>
        <p:spPr>
          <a:xfrm>
            <a:off x="729742" y="3931562"/>
            <a:ext cx="10732516" cy="492443"/>
          </a:xfrm>
          <a:prstGeom prst="rect">
            <a:avLst/>
          </a:prstGeom>
          <a:noFill/>
        </p:spPr>
        <p:txBody>
          <a:bodyPr wrap="square" lIns="0" tIns="0" rIns="0" bIns="0">
            <a:spAutoFit/>
          </a:bodyPr>
          <a:lstStyle/>
          <a:p>
            <a:pPr marL="0" marR="0" lvl="0" indent="0" algn="l" defTabSz="919032"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rPr>
              <a:t>Allowing Microsoft 365 Copilot Chat to reference web content improves the quality of Copilot responses by grounding them in the latest information from the web. You can lean more about web grounding </a:t>
            </a:r>
            <a:r>
              <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hlinkClick r:id="rId7"/>
              </a:rPr>
              <a:t>here.</a:t>
            </a:r>
            <a:endPar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endParaRPr>
          </a:p>
        </p:txBody>
      </p:sp>
      <p:sp>
        <p:nvSpPr>
          <p:cNvPr id="67" name="Rectangle: Rounded Corners 66">
            <a:extLst>
              <a:ext uri="{FF2B5EF4-FFF2-40B4-BE49-F238E27FC236}">
                <a16:creationId xmlns:a16="http://schemas.microsoft.com/office/drawing/2014/main" id="{40345FE0-8099-9A88-2522-460C29BABBC9}"/>
              </a:ext>
            </a:extLst>
          </p:cNvPr>
          <p:cNvSpPr/>
          <p:nvPr/>
        </p:nvSpPr>
        <p:spPr>
          <a:xfrm>
            <a:off x="656218" y="4968382"/>
            <a:ext cx="10879564" cy="548640"/>
          </a:xfrm>
          <a:prstGeom prst="roundRect">
            <a:avLst>
              <a:gd name="adj" fmla="val 50000"/>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90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Sans Display Semibold"/>
                <a:ea typeface="+mn-ea"/>
                <a:cs typeface="Segoe Sans Display Semibold"/>
              </a:rPr>
              <a:t>Redirect to Copilot</a:t>
            </a:r>
          </a:p>
        </p:txBody>
      </p:sp>
      <p:sp>
        <p:nvSpPr>
          <p:cNvPr id="66" name="TextBox 65">
            <a:extLst>
              <a:ext uri="{FF2B5EF4-FFF2-40B4-BE49-F238E27FC236}">
                <a16:creationId xmlns:a16="http://schemas.microsoft.com/office/drawing/2014/main" id="{7C3FB93A-2C12-97F7-1C25-D148D4AD8A6B}"/>
              </a:ext>
            </a:extLst>
          </p:cNvPr>
          <p:cNvSpPr txBox="1"/>
          <p:nvPr/>
        </p:nvSpPr>
        <p:spPr>
          <a:xfrm>
            <a:off x="729742" y="5604823"/>
            <a:ext cx="10732516" cy="492443"/>
          </a:xfrm>
          <a:prstGeom prst="rect">
            <a:avLst/>
          </a:prstGeom>
          <a:noFill/>
        </p:spPr>
        <p:txBody>
          <a:bodyPr wrap="square" lIns="0" tIns="0" rIns="0" bIns="0">
            <a:spAutoFit/>
          </a:bodyPr>
          <a:lstStyle/>
          <a:p>
            <a:pPr marL="0" marR="0" lvl="0" indent="0" algn="l" defTabSz="919032"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rPr>
              <a:t>Address Shadow IT and Bring Your own AI by configuring relevant DNS settings, Firewall rules, Proxy Server redirects, or Azure Cloud Traffic Manager to redirect other AI assistants to </a:t>
            </a:r>
            <a:r>
              <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hlinkClick r:id="rId8"/>
              </a:rPr>
              <a:t>m365copilot.com.</a:t>
            </a:r>
            <a:endParaRPr kumimoji="0" lang="en-US" sz="1600" b="0" i="0" u="none" strike="noStrike" kern="1200" cap="none" spc="0" normalizeH="0" baseline="0" noProof="0">
              <a:ln w="3175">
                <a:noFill/>
              </a:ln>
              <a:solidFill>
                <a:srgbClr val="000000"/>
              </a:solidFill>
              <a:effectLst/>
              <a:uLnTx/>
              <a:uFillTx/>
              <a:latin typeface="Segoe Sans Display"/>
              <a:ea typeface="+mn-ea"/>
              <a:cs typeface="Segoe Sans Display"/>
            </a:endParaRPr>
          </a:p>
        </p:txBody>
      </p:sp>
      <p:sp>
        <p:nvSpPr>
          <p:cNvPr id="6" name="Oval 5">
            <a:extLst>
              <a:ext uri="{FF2B5EF4-FFF2-40B4-BE49-F238E27FC236}">
                <a16:creationId xmlns:a16="http://schemas.microsoft.com/office/drawing/2014/main" id="{38A24D17-D1C9-1025-49D1-8AE3E35D35FF}"/>
              </a:ext>
              <a:ext uri="{C183D7F6-B498-43B3-948B-1728B52AA6E4}">
                <adec:decorative xmlns:adec="http://schemas.microsoft.com/office/drawing/2017/decorative" val="1"/>
              </a:ext>
            </a:extLst>
          </p:cNvPr>
          <p:cNvSpPr/>
          <p:nvPr/>
        </p:nvSpPr>
        <p:spPr bwMode="auto">
          <a:xfrm>
            <a:off x="729742" y="1672001"/>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1</a:t>
            </a:r>
          </a:p>
        </p:txBody>
      </p:sp>
      <p:sp>
        <p:nvSpPr>
          <p:cNvPr id="63" name="Oval 62">
            <a:extLst>
              <a:ext uri="{FF2B5EF4-FFF2-40B4-BE49-F238E27FC236}">
                <a16:creationId xmlns:a16="http://schemas.microsoft.com/office/drawing/2014/main" id="{4CAC7DB1-DD56-C440-84AA-54167363B23D}"/>
              </a:ext>
              <a:ext uri="{C183D7F6-B498-43B3-948B-1728B52AA6E4}">
                <adec:decorative xmlns:adec="http://schemas.microsoft.com/office/drawing/2017/decorative" val="1"/>
              </a:ext>
            </a:extLst>
          </p:cNvPr>
          <p:cNvSpPr/>
          <p:nvPr/>
        </p:nvSpPr>
        <p:spPr bwMode="auto">
          <a:xfrm>
            <a:off x="729742" y="3343335"/>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2</a:t>
            </a:r>
          </a:p>
        </p:txBody>
      </p:sp>
      <p:sp>
        <p:nvSpPr>
          <p:cNvPr id="68" name="Oval 67">
            <a:extLst>
              <a:ext uri="{FF2B5EF4-FFF2-40B4-BE49-F238E27FC236}">
                <a16:creationId xmlns:a16="http://schemas.microsoft.com/office/drawing/2014/main" id="{27037974-3BB7-575C-D812-742963E1461F}"/>
              </a:ext>
              <a:ext uri="{C183D7F6-B498-43B3-948B-1728B52AA6E4}">
                <adec:decorative xmlns:adec="http://schemas.microsoft.com/office/drawing/2017/decorative" val="1"/>
              </a:ext>
            </a:extLst>
          </p:cNvPr>
          <p:cNvSpPr/>
          <p:nvPr/>
        </p:nvSpPr>
        <p:spPr bwMode="auto">
          <a:xfrm>
            <a:off x="729742" y="5016596"/>
            <a:ext cx="441642" cy="44164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rPr>
              <a:t>3</a:t>
            </a:r>
          </a:p>
        </p:txBody>
      </p:sp>
    </p:spTree>
    <p:extLst>
      <p:ext uri="{BB962C8B-B14F-4D97-AF65-F5344CB8AC3E}">
        <p14:creationId xmlns:p14="http://schemas.microsoft.com/office/powerpoint/2010/main" val="34272750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45DFCA1-43A3-133B-F129-5139BB77AD6E}"/>
              </a:ext>
              <a:ext uri="{C183D7F6-B498-43B3-948B-1728B52AA6E4}">
                <adec:decorative xmlns:adec="http://schemas.microsoft.com/office/drawing/2017/decorative" val="1"/>
              </a:ext>
            </a:extLst>
          </p:cNvPr>
          <p:cNvSpPr/>
          <p:nvPr/>
        </p:nvSpPr>
        <p:spPr bwMode="auto">
          <a:xfrm>
            <a:off x="588963" y="1559560"/>
            <a:ext cx="11017250" cy="4645978"/>
          </a:xfrm>
          <a:prstGeom prst="roundRect">
            <a:avLst>
              <a:gd name="adj" fmla="val 5044"/>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 name="Picture 1">
            <a:extLst>
              <a:ext uri="{FF2B5EF4-FFF2-40B4-BE49-F238E27FC236}">
                <a16:creationId xmlns:a16="http://schemas.microsoft.com/office/drawing/2014/main" id="{69F8ABED-5573-49D0-C166-A7143BE5ABE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24626" y="1679576"/>
            <a:ext cx="4965192" cy="4393821"/>
          </a:xfrm>
          <a:custGeom>
            <a:avLst/>
            <a:gdLst>
              <a:gd name="csX0" fmla="*/ 143019 w 4965192"/>
              <a:gd name="csY0" fmla="*/ 0 h 4393821"/>
              <a:gd name="csX1" fmla="*/ 4822173 w 4965192"/>
              <a:gd name="csY1" fmla="*/ 0 h 4393821"/>
              <a:gd name="csX2" fmla="*/ 4965192 w 4965192"/>
              <a:gd name="csY2" fmla="*/ 143019 h 4393821"/>
              <a:gd name="csX3" fmla="*/ 4965192 w 4965192"/>
              <a:gd name="csY3" fmla="*/ 4250802 h 4393821"/>
              <a:gd name="csX4" fmla="*/ 4822173 w 4965192"/>
              <a:gd name="csY4" fmla="*/ 4393821 h 4393821"/>
              <a:gd name="csX5" fmla="*/ 143019 w 4965192"/>
              <a:gd name="csY5" fmla="*/ 4393821 h 4393821"/>
              <a:gd name="csX6" fmla="*/ 0 w 4965192"/>
              <a:gd name="csY6" fmla="*/ 4250802 h 4393821"/>
              <a:gd name="csX7" fmla="*/ 0 w 4965192"/>
              <a:gd name="csY7" fmla="*/ 143019 h 4393821"/>
              <a:gd name="csX8" fmla="*/ 143019 w 4965192"/>
              <a:gd name="csY8" fmla="*/ 0 h 43938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65192" h="4393821">
                <a:moveTo>
                  <a:pt x="143019" y="0"/>
                </a:moveTo>
                <a:lnTo>
                  <a:pt x="4822173" y="0"/>
                </a:lnTo>
                <a:cubicBezTo>
                  <a:pt x="4901160" y="0"/>
                  <a:pt x="4965192" y="64032"/>
                  <a:pt x="4965192" y="143019"/>
                </a:cubicBezTo>
                <a:lnTo>
                  <a:pt x="4965192" y="4250802"/>
                </a:lnTo>
                <a:cubicBezTo>
                  <a:pt x="4965192" y="4329789"/>
                  <a:pt x="4901160" y="4393821"/>
                  <a:pt x="4822173" y="4393821"/>
                </a:cubicBezTo>
                <a:lnTo>
                  <a:pt x="143019" y="4393821"/>
                </a:lnTo>
                <a:cubicBezTo>
                  <a:pt x="64032" y="4393821"/>
                  <a:pt x="0" y="4329789"/>
                  <a:pt x="0" y="4250802"/>
                </a:cubicBezTo>
                <a:lnTo>
                  <a:pt x="0" y="143019"/>
                </a:lnTo>
                <a:cubicBezTo>
                  <a:pt x="0" y="64032"/>
                  <a:pt x="64032" y="0"/>
                  <a:pt x="143019" y="0"/>
                </a:cubicBezTo>
                <a:close/>
              </a:path>
            </a:pathLst>
          </a:custGeom>
        </p:spPr>
      </p:pic>
      <p:sp>
        <p:nvSpPr>
          <p:cNvPr id="12" name="Title 11">
            <a:extLst>
              <a:ext uri="{FF2B5EF4-FFF2-40B4-BE49-F238E27FC236}">
                <a16:creationId xmlns:a16="http://schemas.microsoft.com/office/drawing/2014/main" id="{99620035-5EA5-A85D-8896-C1BA30D7E9DF}"/>
              </a:ext>
            </a:extLst>
          </p:cNvPr>
          <p:cNvSpPr>
            <a:spLocks noGrp="1"/>
          </p:cNvSpPr>
          <p:nvPr>
            <p:ph type="title"/>
          </p:nvPr>
        </p:nvSpPr>
        <p:spPr>
          <a:xfrm>
            <a:off x="588261" y="585216"/>
            <a:ext cx="11011601" cy="553998"/>
          </a:xfrm>
        </p:spPr>
        <p:txBody>
          <a:bodyPr>
            <a:spAutoFit/>
          </a:bodyPr>
          <a:lstStyle/>
          <a:p>
            <a:r>
              <a:rPr lang="en-US"/>
              <a:t>What is this program?</a:t>
            </a:r>
          </a:p>
        </p:txBody>
      </p:sp>
      <p:sp>
        <p:nvSpPr>
          <p:cNvPr id="16" name="TextBox 15">
            <a:extLst>
              <a:ext uri="{FF2B5EF4-FFF2-40B4-BE49-F238E27FC236}">
                <a16:creationId xmlns:a16="http://schemas.microsoft.com/office/drawing/2014/main" id="{EB93A0E3-E5E5-E839-40EB-F8E6ECAEBE6B}"/>
              </a:ext>
            </a:extLst>
          </p:cNvPr>
          <p:cNvSpPr txBox="1"/>
          <p:nvPr/>
        </p:nvSpPr>
        <p:spPr>
          <a:xfrm>
            <a:off x="723901" y="1692275"/>
            <a:ext cx="5518149" cy="4108817"/>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This guide will outline a successful, repeatable Copilot adoption framework including activities, content and success metrics. </a:t>
            </a:r>
          </a:p>
          <a:p>
            <a:pPr marL="342900" marR="0" lvl="1" indent="-226695" algn="l" defTabSz="932742" rtl="0" eaLnBrk="1" fontAlgn="auto" latinLnBrk="0" hangingPunct="1">
              <a:lnSpc>
                <a:spcPct val="100000"/>
              </a:lnSpc>
              <a:spcBef>
                <a:spcPts val="800"/>
              </a:spcBef>
              <a:spcAft>
                <a:spcPts val="0"/>
              </a:spcAft>
              <a:buClrTx/>
              <a:buSzTx/>
              <a:buFontTx/>
              <a:buAutoNum type="arabicPeriod"/>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Provide a step-by-step guide to Copilot adoption</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a:endParaRPr>
          </a:p>
          <a:p>
            <a:pPr marL="342900" marR="0" lvl="1" indent="-226695" algn="l" defTabSz="932742" rtl="0" eaLnBrk="1" fontAlgn="auto" latinLnBrk="0" hangingPunct="1">
              <a:lnSpc>
                <a:spcPct val="100000"/>
              </a:lnSpc>
              <a:spcBef>
                <a:spcPts val="800"/>
              </a:spcBef>
              <a:spcAft>
                <a:spcPts val="0"/>
              </a:spcAft>
              <a:buClrTx/>
              <a:buSzTx/>
              <a:buFontTx/>
              <a:buAutoNum type="arabicPeriod"/>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Divide the adoption program into four phases: Plan, Implement, Adopt, Manage/Improve</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a:endParaRPr>
          </a:p>
          <a:p>
            <a:pPr marL="342900" marR="0" lvl="1" indent="-226695" algn="l" defTabSz="932742" rtl="0" eaLnBrk="1" fontAlgn="auto" latinLnBrk="0" hangingPunct="1">
              <a:lnSpc>
                <a:spcPct val="100000"/>
              </a:lnSpc>
              <a:spcBef>
                <a:spcPts val="800"/>
              </a:spcBef>
              <a:spcAft>
                <a:spcPts val="0"/>
              </a:spcAft>
              <a:buClrTx/>
              <a:buSzTx/>
              <a:buFontTx/>
              <a:buAutoNum type="arabicPeriod"/>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Provide guidance for what to do in each phase by three main roles: Technical, Adoption team, Team Leads/Champions</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This guide is intended for those leading and supporting adoption and change management, specifically, the Copilot adoption team composed of: Adoption Leads, Copilot Admins, AI Council, Team Leaders, and Champions. Leaders play a key role through executive sponsorship and the AI Council.</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This guide primarily focuses on user enablement. We mention technical requirements so they can be tracked but that is not the focus.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a:ea typeface="+mn-ea"/>
                <a:cs typeface="+mn-cs"/>
                <a:hlinkClick r:id="rId4" action="ppaction://hlinksldjump">
                  <a:extLst>
                    <a:ext uri="{A12FA001-AC4F-418D-AE19-62706E023703}">
                      <ahyp:hlinkClr xmlns:ahyp="http://schemas.microsoft.com/office/drawing/2018/hyperlinkcolor" val="tx"/>
                    </a:ext>
                  </a:extLst>
                </a:hlinkClick>
              </a:rPr>
              <a:t>Microsoft is available to help with every step of your journey.</a:t>
            </a:r>
            <a:endParaRPr kumimoji="0" lang="en-US" sz="1400" b="0" i="0" u="none" strike="noStrike" kern="1200" cap="none" spc="0" normalizeH="0" baseline="0" noProof="0">
              <a:ln>
                <a:noFill/>
              </a:ln>
              <a:solidFill>
                <a:srgbClr val="0078D4"/>
              </a:solidFill>
              <a:effectLst/>
              <a:uLnTx/>
              <a:uFillTx/>
              <a:latin typeface="Segoe Sans Display"/>
              <a:ea typeface="+mn-ea"/>
              <a:cs typeface="+mn-cs"/>
            </a:endParaRPr>
          </a:p>
        </p:txBody>
      </p:sp>
    </p:spTree>
    <p:extLst>
      <p:ext uri="{BB962C8B-B14F-4D97-AF65-F5344CB8AC3E}">
        <p14:creationId xmlns:p14="http://schemas.microsoft.com/office/powerpoint/2010/main" val="214968806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4EED7-2E09-E297-7E1D-43A6303CC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B8452-0791-9D20-7F0A-491466B5B818}"/>
              </a:ext>
            </a:extLst>
          </p:cNvPr>
          <p:cNvSpPr>
            <a:spLocks noGrp="1"/>
          </p:cNvSpPr>
          <p:nvPr>
            <p:ph type="title"/>
          </p:nvPr>
        </p:nvSpPr>
        <p:spPr>
          <a:xfrm>
            <a:off x="585788" y="2930402"/>
            <a:ext cx="4178300" cy="997196"/>
          </a:xfrm>
        </p:spPr>
        <p:txBody>
          <a:bodyPr>
            <a:spAutoFit/>
          </a:bodyPr>
          <a:lstStyle/>
          <a:p>
            <a:r>
              <a:rPr lang="en-US"/>
              <a:t>Implement Appendix</a:t>
            </a:r>
          </a:p>
        </p:txBody>
      </p:sp>
    </p:spTree>
    <p:extLst>
      <p:ext uri="{BB962C8B-B14F-4D97-AF65-F5344CB8AC3E}">
        <p14:creationId xmlns:p14="http://schemas.microsoft.com/office/powerpoint/2010/main" val="2055887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5E74-5AAC-39F1-78B9-D0E719E20C90}"/>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B968AAB-4DAA-4526-547F-D6B1A3C5446A}"/>
              </a:ext>
              <a:ext uri="{C183D7F6-B498-43B3-948B-1728B52AA6E4}">
                <adec:decorative xmlns:adec="http://schemas.microsoft.com/office/drawing/2017/decorative" val="1"/>
              </a:ext>
            </a:extLst>
          </p:cNvPr>
          <p:cNvSpPr/>
          <p:nvPr/>
        </p:nvSpPr>
        <p:spPr bwMode="auto">
          <a:xfrm>
            <a:off x="571500" y="1498827"/>
            <a:ext cx="11049000" cy="4774973"/>
          </a:xfrm>
          <a:prstGeom prst="roundRect">
            <a:avLst>
              <a:gd name="adj" fmla="val 4085"/>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95640400-5731-9E1A-CC41-DF2D4D2951E3}"/>
              </a:ext>
            </a:extLst>
          </p:cNvPr>
          <p:cNvSpPr>
            <a:spLocks noGrp="1"/>
          </p:cNvSpPr>
          <p:nvPr>
            <p:ph type="title"/>
          </p:nvPr>
        </p:nvSpPr>
        <p:spPr>
          <a:xfrm>
            <a:off x="588263" y="457200"/>
            <a:ext cx="11018520" cy="553998"/>
          </a:xfrm>
        </p:spPr>
        <p:txBody>
          <a:bodyPr>
            <a:noAutofit/>
          </a:bodyPr>
          <a:lstStyle/>
          <a:p>
            <a:r>
              <a:rPr lang="en-US"/>
              <a:t>Microsoft 365 Copilot (Premium) adoption content</a:t>
            </a:r>
          </a:p>
        </p:txBody>
      </p:sp>
      <p:pic>
        <p:nvPicPr>
          <p:cNvPr id="2" name="Copilot logo" descr="Copilot icon">
            <a:extLst>
              <a:ext uri="{FF2B5EF4-FFF2-40B4-BE49-F238E27FC236}">
                <a16:creationId xmlns:a16="http://schemas.microsoft.com/office/drawing/2014/main" id="{12E50E0C-3939-27AE-C4EC-B20B5C83F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4" name="TextBox 3">
            <a:extLst>
              <a:ext uri="{FF2B5EF4-FFF2-40B4-BE49-F238E27FC236}">
                <a16:creationId xmlns:a16="http://schemas.microsoft.com/office/drawing/2014/main" id="{DB4A5B2F-F288-2C38-2171-555E64D48CC8}"/>
              </a:ext>
            </a:extLst>
          </p:cNvPr>
          <p:cNvSpPr txBox="1"/>
          <p:nvPr/>
        </p:nvSpPr>
        <p:spPr>
          <a:xfrm>
            <a:off x="723900" y="1611816"/>
            <a:ext cx="3905251" cy="201080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mn-ea"/>
                <a:cs typeface="Arial" panose="020B0604020202020204" pitchFamily="34" charset="0"/>
              </a:rPr>
              <a:t>Implement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Programs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Launch Day Kit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Framework, templates, and digital assets for running your own Microsoft 365 Copilot launch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Onboarding materials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User and manager onboarding templates</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Customizable email templates for introducing Microsoft 365 Copilot to your organization and driving usage. Includes leadership communication templates to promote rollout, as well as function-specific templates sharing Copilot guidance and prompt examples.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Digital swag</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badges and Teams backgrounds</a:t>
            </a:r>
          </a:p>
        </p:txBody>
      </p:sp>
      <p:sp>
        <p:nvSpPr>
          <p:cNvPr id="5" name="TextBox 4">
            <a:extLst>
              <a:ext uri="{FF2B5EF4-FFF2-40B4-BE49-F238E27FC236}">
                <a16:creationId xmlns:a16="http://schemas.microsoft.com/office/drawing/2014/main" id="{488A1227-65A5-02FF-3E8D-EB525CD59933}"/>
              </a:ext>
            </a:extLst>
          </p:cNvPr>
          <p:cNvSpPr txBox="1"/>
          <p:nvPr/>
        </p:nvSpPr>
        <p:spPr>
          <a:xfrm>
            <a:off x="4762500" y="1611816"/>
            <a:ext cx="6734175" cy="462690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mn-ea"/>
                <a:cs typeface="Arial" panose="020B0604020202020204" pitchFamily="34" charset="0"/>
              </a:rPr>
              <a:t>Adopt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Sans Display Semibold"/>
                <a:ea typeface="+mn-ea"/>
                <a:cs typeface="+mn-cs"/>
              </a:rPr>
              <a:t>Programs</a:t>
            </a:r>
            <a:endParaRPr kumimoji="0" lang="en-US" sz="1000" b="0" i="0" u="none" strike="noStrike" kern="1200" cap="none" spc="0" normalizeH="0" baseline="0" noProof="0">
              <a:ln>
                <a:noFill/>
              </a:ln>
              <a:solidFill>
                <a:srgbClr val="000000"/>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7">
                  <a:extLst>
                    <a:ext uri="{A12FA001-AC4F-418D-AE19-62706E023703}">
                      <ahyp:hlinkClr xmlns:ahyp="http://schemas.microsoft.com/office/drawing/2018/hyperlinkcolor" val="tx"/>
                    </a:ext>
                  </a:extLst>
                </a:hlinkClick>
              </a:rPr>
              <a:t>Prompt-a-thon</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 Digital assets and trainer videos for running an interactive “hack” event to deepen your organization’s prompting skills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8">
                  <a:extLst>
                    <a:ext uri="{A12FA001-AC4F-418D-AE19-62706E023703}">
                      <ahyp:hlinkClr xmlns:ahyp="http://schemas.microsoft.com/office/drawing/2018/hyperlinkcolor" val="tx"/>
                    </a:ext>
                  </a:extLst>
                </a:hlinkClick>
              </a:rPr>
              <a:t>Great Copilot Journey</a:t>
            </a:r>
            <a:r>
              <a:rPr kumimoji="0" lang="en-US" sz="1000" b="0" i="0" u="sng"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Ready-to-use email templates for a 30-day skilling experience that teaches users what’s possible with Copilot Chat and drives usage</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Virtual skilling event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Event kit for planning, delivering, and evaluating a virtual training session for Microsoft 365 Copilot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0">
                  <a:extLst>
                    <a:ext uri="{A12FA001-AC4F-418D-AE19-62706E023703}">
                      <ahyp:hlinkClr xmlns:ahyp="http://schemas.microsoft.com/office/drawing/2018/hyperlinkcolor" val="tx"/>
                    </a:ext>
                  </a:extLst>
                </a:hlinkClick>
              </a:rPr>
              <a:t>Scavenger hunt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fun activity to help your team learn prompting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Microsoft 365 Copilot Prompting guides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Top 10 prompts for Microsoft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365 Copilot – Handout to share with users on top use cases to get started with Microsoft 365 Copilot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Microsoft 365 Copilot experience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Practical guide to Copilot prompts, terminology, and actionable tips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3">
                  <a:extLst>
                    <a:ext uri="{A12FA001-AC4F-418D-AE19-62706E023703}">
                      <ahyp:hlinkClr xmlns:ahyp="http://schemas.microsoft.com/office/drawing/2018/hyperlinkcolor" val="tx"/>
                    </a:ext>
                  </a:extLst>
                </a:hlinkClick>
              </a:rPr>
              <a:t>Microsoft 365 Copilot prompt pack for Sales</a:t>
            </a:r>
            <a:r>
              <a:rPr kumimoji="0" lang="en-US" sz="1000" b="0" i="0" u="sng"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4">
                  <a:extLst>
                    <a:ext uri="{A12FA001-AC4F-418D-AE19-62706E023703}">
                      <ahyp:hlinkClr xmlns:ahyp="http://schemas.microsoft.com/office/drawing/2018/hyperlinkcolor" val="tx"/>
                    </a:ext>
                  </a:extLst>
                </a:hlinkClick>
              </a:rPr>
              <a:t>Marketing,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5">
                  <a:extLst>
                    <a:ext uri="{A12FA001-AC4F-418D-AE19-62706E023703}">
                      <ahyp:hlinkClr xmlns:ahyp="http://schemas.microsoft.com/office/drawing/2018/hyperlinkcolor" val="tx"/>
                    </a:ext>
                  </a:extLst>
                </a:hlinkClick>
              </a:rPr>
              <a:t>Customer Service</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Ready-to-use Copilot prompts to help people use Copilot in their roles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Training handouts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6">
                  <a:extLst>
                    <a:ext uri="{A12FA001-AC4F-418D-AE19-62706E023703}">
                      <ahyp:hlinkClr xmlns:ahyp="http://schemas.microsoft.com/office/drawing/2018/hyperlinkcolor" val="tx"/>
                    </a:ext>
                  </a:extLst>
                </a:hlinkClick>
              </a:rPr>
              <a:t>Quick start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Editable handout to share with users on how to get started with Microsoft 365 Copilot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7">
                  <a:extLst>
                    <a:ext uri="{A12FA001-AC4F-418D-AE19-62706E023703}">
                      <ahyp:hlinkClr xmlns:ahyp="http://schemas.microsoft.com/office/drawing/2018/hyperlinkcolor" val="tx"/>
                    </a:ext>
                  </a:extLst>
                </a:hlinkClick>
              </a:rPr>
              <a:t>Get started with Microsoft 365 Copilot app</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8">
                  <a:extLst>
                    <a:ext uri="{A12FA001-AC4F-418D-AE19-62706E023703}">
                      <ahyp:hlinkClr xmlns:ahyp="http://schemas.microsoft.com/office/drawing/2018/hyperlinkcolor" val="tx"/>
                    </a:ext>
                  </a:extLst>
                </a:hlinkClick>
              </a:rPr>
              <a:t>Excel</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9">
                  <a:extLst>
                    <a:ext uri="{A12FA001-AC4F-418D-AE19-62706E023703}">
                      <ahyp:hlinkClr xmlns:ahyp="http://schemas.microsoft.com/office/drawing/2018/hyperlinkcolor" val="tx"/>
                    </a:ext>
                  </a:extLst>
                </a:hlinkClick>
              </a:rPr>
              <a:t>Word</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0">
                  <a:extLst>
                    <a:ext uri="{A12FA001-AC4F-418D-AE19-62706E023703}">
                      <ahyp:hlinkClr xmlns:ahyp="http://schemas.microsoft.com/office/drawing/2018/hyperlinkcolor" val="tx"/>
                    </a:ext>
                  </a:extLst>
                </a:hlinkClick>
              </a:rPr>
              <a:t>PowerPoint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1">
                  <a:extLst>
                    <a:ext uri="{A12FA001-AC4F-418D-AE19-62706E023703}">
                      <ahyp:hlinkClr xmlns:ahyp="http://schemas.microsoft.com/office/drawing/2018/hyperlinkcolor" val="tx"/>
                    </a:ext>
                  </a:extLst>
                </a:hlinkClick>
              </a:rPr>
              <a:t>Teams</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and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2">
                  <a:extLst>
                    <a:ext uri="{A12FA001-AC4F-418D-AE19-62706E023703}">
                      <ahyp:hlinkClr xmlns:ahyp="http://schemas.microsoft.com/office/drawing/2018/hyperlinkcolor" val="tx"/>
                    </a:ext>
                  </a:extLst>
                </a:hlinkClick>
              </a:rPr>
              <a:t>agents in Microsoft 365</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Guides to share with users on how to use Microsoft 365 Copilot for common scenarios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3">
                  <a:extLst>
                    <a:ext uri="{A12FA001-AC4F-418D-AE19-62706E023703}">
                      <ahyp:hlinkClr xmlns:ahyp="http://schemas.microsoft.com/office/drawing/2018/hyperlinkcolor" val="tx"/>
                    </a:ext>
                  </a:extLst>
                </a:hlinkClick>
              </a:rPr>
              <a:t>Research and Analyst user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how to use Researcher and Analyst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4">
                  <a:extLst>
                    <a:ext uri="{A12FA001-AC4F-418D-AE19-62706E023703}">
                      <ahyp:hlinkClr xmlns:ahyp="http://schemas.microsoft.com/office/drawing/2018/hyperlinkcolor" val="tx"/>
                    </a:ext>
                  </a:extLst>
                </a:hlinkClick>
              </a:rPr>
              <a:t>Agent overview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help your users understand agent use cases and get started using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Lunch and learn courses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5">
                  <a:extLst>
                    <a:ext uri="{A12FA001-AC4F-418D-AE19-62706E023703}">
                      <ahyp:hlinkClr xmlns:ahyp="http://schemas.microsoft.com/office/drawing/2018/hyperlinkcolor" val="tx"/>
                    </a:ext>
                  </a:extLst>
                </a:hlinkClick>
              </a:rPr>
              <a:t>Agent Builder demos</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examples of how to create agents in Agent Builder</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6">
                  <a:extLst>
                    <a:ext uri="{A12FA001-AC4F-418D-AE19-62706E023703}">
                      <ahyp:hlinkClr xmlns:ahyp="http://schemas.microsoft.com/office/drawing/2018/hyperlinkcolor" val="tx"/>
                    </a:ext>
                  </a:extLst>
                </a:hlinkClick>
              </a:rPr>
              <a:t>Analyst</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 how to use Analyst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7">
                  <a:extLst>
                    <a:ext uri="{A12FA001-AC4F-418D-AE19-62706E023703}">
                      <ahyp:hlinkClr xmlns:ahyp="http://schemas.microsoft.com/office/drawing/2018/hyperlinkcolor" val="tx"/>
                    </a:ext>
                  </a:extLst>
                </a:hlinkClick>
              </a:rPr>
              <a:t>Researcher</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 how to use Researcher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Value and use cases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8">
                  <a:extLst>
                    <a:ext uri="{A12FA001-AC4F-418D-AE19-62706E023703}">
                      <ahyp:hlinkClr xmlns:ahyp="http://schemas.microsoft.com/office/drawing/2018/hyperlinkcolor" val="tx"/>
                    </a:ext>
                  </a:extLst>
                </a:hlinkClick>
              </a:rPr>
              <a:t>Scenario Library</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examples of how to use Copilot to solve problems in industries and functions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9">
                  <a:extLst>
                    <a:ext uri="{A12FA001-AC4F-418D-AE19-62706E023703}">
                      <ahyp:hlinkClr xmlns:ahyp="http://schemas.microsoft.com/office/drawing/2018/hyperlinkcolor" val="tx"/>
                    </a:ext>
                  </a:extLst>
                </a:hlinkClick>
              </a:rPr>
              <a:t>Becoming a Frontier Firm</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functional use case examples from Copilot to Foundry</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30">
                  <a:extLst>
                    <a:ext uri="{A12FA001-AC4F-418D-AE19-62706E023703}">
                      <ahyp:hlinkClr xmlns:ahyp="http://schemas.microsoft.com/office/drawing/2018/hyperlinkcolor" val="tx"/>
                    </a:ext>
                  </a:extLst>
                </a:hlinkClick>
              </a:rPr>
              <a:t>Defining business value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how to think about the value of Copilot and agents</a:t>
            </a:r>
          </a:p>
        </p:txBody>
      </p:sp>
    </p:spTree>
    <p:extLst>
      <p:ext uri="{BB962C8B-B14F-4D97-AF65-F5344CB8AC3E}">
        <p14:creationId xmlns:p14="http://schemas.microsoft.com/office/powerpoint/2010/main" val="406567923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C43E-5EDF-75BD-638F-7DBDC962DE76}"/>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B72F9A6-DDBF-AC34-3093-9E9D9D958B8B}"/>
              </a:ext>
              <a:ext uri="{C183D7F6-B498-43B3-948B-1728B52AA6E4}">
                <adec:decorative xmlns:adec="http://schemas.microsoft.com/office/drawing/2017/decorative" val="1"/>
              </a:ext>
            </a:extLst>
          </p:cNvPr>
          <p:cNvSpPr/>
          <p:nvPr/>
        </p:nvSpPr>
        <p:spPr bwMode="auto">
          <a:xfrm>
            <a:off x="571500" y="1498827"/>
            <a:ext cx="11049000" cy="4774973"/>
          </a:xfrm>
          <a:prstGeom prst="roundRect">
            <a:avLst>
              <a:gd name="adj" fmla="val 4085"/>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694956B6-4C50-4EE4-ED30-06814CFD98B2}"/>
              </a:ext>
            </a:extLst>
          </p:cNvPr>
          <p:cNvSpPr>
            <a:spLocks noGrp="1"/>
          </p:cNvSpPr>
          <p:nvPr>
            <p:ph type="title"/>
          </p:nvPr>
        </p:nvSpPr>
        <p:spPr>
          <a:xfrm>
            <a:off x="588263" y="457200"/>
            <a:ext cx="11018520" cy="553998"/>
          </a:xfrm>
        </p:spPr>
        <p:txBody>
          <a:bodyPr>
            <a:noAutofit/>
          </a:bodyPr>
          <a:lstStyle/>
          <a:p>
            <a:r>
              <a:rPr lang="en-US"/>
              <a:t>Microsoft 365 Copilot (Basic) adoption content</a:t>
            </a:r>
          </a:p>
        </p:txBody>
      </p:sp>
      <p:pic>
        <p:nvPicPr>
          <p:cNvPr id="2" name="Copilot logo" descr="Copilot icon">
            <a:extLst>
              <a:ext uri="{FF2B5EF4-FFF2-40B4-BE49-F238E27FC236}">
                <a16:creationId xmlns:a16="http://schemas.microsoft.com/office/drawing/2014/main" id="{AFAFACE9-E20C-E84C-E8CE-9D12EADEC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4" name="TextBox 3">
            <a:extLst>
              <a:ext uri="{FF2B5EF4-FFF2-40B4-BE49-F238E27FC236}">
                <a16:creationId xmlns:a16="http://schemas.microsoft.com/office/drawing/2014/main" id="{3DC5097F-04B4-79FF-30C4-6687F70A8D3F}"/>
              </a:ext>
            </a:extLst>
          </p:cNvPr>
          <p:cNvSpPr txBox="1"/>
          <p:nvPr/>
        </p:nvSpPr>
        <p:spPr>
          <a:xfrm>
            <a:off x="723900" y="1611816"/>
            <a:ext cx="3905251" cy="175432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Aptos" panose="020B0004020202020204" pitchFamily="34" charset="0"/>
                <a:cs typeface="Arial" panose="020B0604020202020204" pitchFamily="34" charset="0"/>
              </a:rPr>
              <a:t>Implement content</a:t>
            </a:r>
            <a:endParaRPr kumimoji="0" lang="en-US" sz="1400" b="0" i="0" u="none" strike="noStrike" kern="100" cap="none" spc="0" normalizeH="0" baseline="0" noProof="0">
              <a:ln>
                <a:noFill/>
              </a:ln>
              <a:solidFill>
                <a:srgbClr val="091F2C"/>
              </a:solidFill>
              <a:effectLst/>
              <a:uLnTx/>
              <a:uFillTx/>
              <a:latin typeface="Segoe Sans Display Semibold"/>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mn-ea"/>
                <a:cs typeface="Arial" panose="020B0604020202020204" pitchFamily="34" charset="0"/>
              </a:rPr>
              <a:t>Programs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hlinkClick r:id="rId4">
                  <a:extLst>
                    <a:ext uri="{A12FA001-AC4F-418D-AE19-62706E023703}">
                      <ahyp:hlinkClr xmlns:ahyp="http://schemas.microsoft.com/office/drawing/2018/hyperlinkcolor" val="tx"/>
                    </a:ext>
                  </a:extLst>
                </a:hlinkClick>
              </a:rPr>
              <a:t>Launch Day Kit</a:t>
            </a: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mn-ea"/>
                <a:cs typeface="Arial" panose="020B0604020202020204" pitchFamily="34" charset="0"/>
              </a:rPr>
              <a:t>– Framework, templates, and digital assets for running your own Copilot launch event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mn-ea"/>
                <a:cs typeface="Arial" panose="020B0604020202020204" pitchFamily="34" charset="0"/>
              </a:rPr>
              <a:t>Onboarding materials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hlinkClick r:id="rId5">
                  <a:extLst>
                    <a:ext uri="{A12FA001-AC4F-418D-AE19-62706E023703}">
                      <ahyp:hlinkClr xmlns:ahyp="http://schemas.microsoft.com/office/drawing/2018/hyperlinkcolor" val="tx"/>
                    </a:ext>
                  </a:extLst>
                </a:hlinkClick>
              </a:rPr>
              <a:t>User onboarding templates</a:t>
            </a:r>
            <a:r>
              <a:rPr kumimoji="0" lang="en-US" sz="1000" b="0" i="0" u="none" strike="noStrike" kern="100" cap="none" spc="0" normalizeH="0" baseline="0" noProof="0">
                <a:ln>
                  <a:noFill/>
                </a:ln>
                <a:solidFill>
                  <a:srgbClr val="091F2C"/>
                </a:solidFill>
                <a:effectLst/>
                <a:uLnTx/>
                <a:uFillTx/>
                <a:latin typeface="Segoe Sans Display"/>
                <a:ea typeface="+mn-ea"/>
                <a:cs typeface="Arial" panose="020B0604020202020204" pitchFamily="34" charset="0"/>
              </a:rPr>
              <a:t> – Customizable email templates for introducing Microsoft 365 Copilot Chat to your organization and driving usage</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hlinkClick r:id="rId6">
                  <a:extLst>
                    <a:ext uri="{A12FA001-AC4F-418D-AE19-62706E023703}">
                      <ahyp:hlinkClr xmlns:ahyp="http://schemas.microsoft.com/office/drawing/2018/hyperlinkcolor" val="tx"/>
                    </a:ext>
                  </a:extLst>
                </a:hlinkClick>
              </a:rPr>
              <a:t>Digital swag</a:t>
            </a:r>
            <a:r>
              <a:rPr kumimoji="0" lang="en-US" sz="1000" b="0" i="0" u="none" strike="noStrike" kern="100" cap="none" spc="0" normalizeH="0" baseline="0" noProof="0">
                <a:ln>
                  <a:noFill/>
                </a:ln>
                <a:solidFill>
                  <a:srgbClr val="091F2C"/>
                </a:solidFill>
                <a:effectLst/>
                <a:uLnTx/>
                <a:uFillTx/>
                <a:latin typeface="Segoe Sans Display"/>
                <a:ea typeface="+mn-ea"/>
                <a:cs typeface="Arial" panose="020B0604020202020204" pitchFamily="34" charset="0"/>
              </a:rPr>
              <a:t> – badges and Teams backgrounds</a:t>
            </a:r>
          </a:p>
        </p:txBody>
      </p:sp>
      <p:sp>
        <p:nvSpPr>
          <p:cNvPr id="5" name="TextBox 4">
            <a:extLst>
              <a:ext uri="{FF2B5EF4-FFF2-40B4-BE49-F238E27FC236}">
                <a16:creationId xmlns:a16="http://schemas.microsoft.com/office/drawing/2014/main" id="{78907154-9A50-4B01-FCD1-F707FCF5D97A}"/>
              </a:ext>
            </a:extLst>
          </p:cNvPr>
          <p:cNvSpPr txBox="1"/>
          <p:nvPr/>
        </p:nvSpPr>
        <p:spPr>
          <a:xfrm>
            <a:off x="4762500" y="1611816"/>
            <a:ext cx="6734175" cy="354969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mn-ea"/>
                <a:cs typeface="Arial" panose="020B0604020202020204" pitchFamily="34" charset="0"/>
              </a:rPr>
              <a:t>Adopt content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Programs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Prompt-a-thon</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 Digital assets and trainer videos for running an interactive “hack” event to deepen your organization’s prompting skills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Great Copilot Journey</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Ready-to-use email templates for a 30-day skilling experience that teaches users</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Training</a:t>
            </a:r>
            <a:r>
              <a:rPr kumimoji="0" lang="en-US" sz="1000" b="1" i="0" u="none" strike="noStrike" kern="100" cap="none" spc="0" normalizeH="0" baseline="0" noProof="0">
                <a:ln>
                  <a:noFill/>
                </a:ln>
                <a:solidFill>
                  <a:srgbClr val="0078D4"/>
                </a:solidFill>
                <a:effectLst/>
                <a:uLnTx/>
                <a:uFillTx/>
                <a:latin typeface="Segoe Sans Display Semibold"/>
                <a:ea typeface="Aptos" panose="020B0004020202020204" pitchFamily="34" charset="0"/>
                <a:cs typeface="Arial" panose="020B0604020202020204" pitchFamily="34" charset="0"/>
              </a:rPr>
              <a:t> </a:t>
            </a: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handouts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Copilot Chat user training guide</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Training course to introduce Microsoft 365 Copilot Chat and how to use it for common scenarios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Get Started in Outlook</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Guides to share with users on how to use Microsoft 365 Copilot Chat for common scenarios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Top 10 prompts for Copilot Chat</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Handout to share with users on the top 10 use cases to try first with Copilot Chat</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Lunch and learn courses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Get started with Chat</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introduction to Copilot Chat and prompting</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Chat review</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second session on Copilot Chat with additional use cases such as using advanced models, using personalization, and saving prompts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Advanced Chat capabilities</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third course in the Chat series to introduce Pages, Create, and agents</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Value and use cases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Scenario Library</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examples of how to use Copilot to solve problems in industries and functions</a:t>
            </a:r>
          </a:p>
        </p:txBody>
      </p:sp>
    </p:spTree>
    <p:extLst>
      <p:ext uri="{BB962C8B-B14F-4D97-AF65-F5344CB8AC3E}">
        <p14:creationId xmlns:p14="http://schemas.microsoft.com/office/powerpoint/2010/main" val="38245444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A994-9376-9C5E-7F55-411DB8A28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E1EB0-E740-622E-D1C9-AC643FB40414}"/>
              </a:ext>
            </a:extLst>
          </p:cNvPr>
          <p:cNvSpPr>
            <a:spLocks noGrp="1"/>
          </p:cNvSpPr>
          <p:nvPr>
            <p:ph type="title"/>
          </p:nvPr>
        </p:nvSpPr>
        <p:spPr>
          <a:xfrm>
            <a:off x="585788" y="2930402"/>
            <a:ext cx="4178300" cy="997196"/>
          </a:xfrm>
        </p:spPr>
        <p:txBody>
          <a:bodyPr>
            <a:spAutoFit/>
          </a:bodyPr>
          <a:lstStyle/>
          <a:p>
            <a:r>
              <a:rPr lang="en-US"/>
              <a:t>Adoption Team</a:t>
            </a:r>
            <a:br>
              <a:rPr lang="en-US"/>
            </a:br>
            <a:r>
              <a:rPr lang="en-US"/>
              <a:t>Implement Items</a:t>
            </a:r>
          </a:p>
        </p:txBody>
      </p:sp>
      <p:pic>
        <p:nvPicPr>
          <p:cNvPr id="3" name="Picture 2">
            <a:extLst>
              <a:ext uri="{FF2B5EF4-FFF2-40B4-BE49-F238E27FC236}">
                <a16:creationId xmlns:a16="http://schemas.microsoft.com/office/drawing/2014/main" id="{D9B72C6F-6869-9337-FDFE-C4C7CF657C8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12785" y="0"/>
            <a:ext cx="6858028" cy="6858000"/>
          </a:xfrm>
          <a:prstGeom prst="rect">
            <a:avLst/>
          </a:prstGeom>
        </p:spPr>
      </p:pic>
    </p:spTree>
    <p:extLst>
      <p:ext uri="{BB962C8B-B14F-4D97-AF65-F5344CB8AC3E}">
        <p14:creationId xmlns:p14="http://schemas.microsoft.com/office/powerpoint/2010/main" val="1196672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814B188-831C-9851-3AE4-82466DEB3CEB}"/>
              </a:ext>
              <a:ext uri="{C183D7F6-B498-43B3-948B-1728B52AA6E4}">
                <adec:decorative xmlns:adec="http://schemas.microsoft.com/office/drawing/2017/decorative" val="1"/>
              </a:ext>
            </a:extLst>
          </p:cNvPr>
          <p:cNvSpPr/>
          <p:nvPr/>
        </p:nvSpPr>
        <p:spPr bwMode="auto">
          <a:xfrm>
            <a:off x="588963" y="1559560"/>
            <a:ext cx="11017250" cy="4645978"/>
          </a:xfrm>
          <a:prstGeom prst="roundRect">
            <a:avLst>
              <a:gd name="adj" fmla="val 5044"/>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0" name="Rectangle: Rounded Corners 9">
            <a:extLst>
              <a:ext uri="{FF2B5EF4-FFF2-40B4-BE49-F238E27FC236}">
                <a16:creationId xmlns:a16="http://schemas.microsoft.com/office/drawing/2014/main" id="{C1553D78-C862-4FD1-8E6C-ADDE97FE1784}"/>
              </a:ext>
              <a:ext uri="{C183D7F6-B498-43B3-948B-1728B52AA6E4}">
                <adec:decorative xmlns:adec="http://schemas.microsoft.com/office/drawing/2017/decorative" val="1"/>
              </a:ext>
            </a:extLst>
          </p:cNvPr>
          <p:cNvSpPr/>
          <p:nvPr/>
        </p:nvSpPr>
        <p:spPr bwMode="auto">
          <a:xfrm>
            <a:off x="6524626" y="1679574"/>
            <a:ext cx="4965192" cy="4393821"/>
          </a:xfrm>
          <a:prstGeom prst="roundRect">
            <a:avLst>
              <a:gd name="adj" fmla="val 325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Picture</a:t>
            </a: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p:txBody>
          <a:bodyPr vert="horz" lIns="0" tIns="45720" rIns="0" bIns="45720" rtlCol="0" anchor="t">
            <a:noAutofit/>
          </a:bodyPr>
          <a:lstStyle/>
          <a:p>
            <a:r>
              <a:rPr lang="en-US"/>
              <a:t>Build your Community of Practice with Viva Engage</a:t>
            </a:r>
          </a:p>
        </p:txBody>
      </p:sp>
      <p:sp>
        <p:nvSpPr>
          <p:cNvPr id="8" name="TextBox 7">
            <a:extLst>
              <a:ext uri="{FF2B5EF4-FFF2-40B4-BE49-F238E27FC236}">
                <a16:creationId xmlns:a16="http://schemas.microsoft.com/office/drawing/2014/main" id="{D479D4CB-ECBE-58B3-9C12-1F2709326443}"/>
              </a:ext>
            </a:extLst>
          </p:cNvPr>
          <p:cNvSpPr txBox="1"/>
          <p:nvPr/>
        </p:nvSpPr>
        <p:spPr>
          <a:xfrm>
            <a:off x="723901" y="1692275"/>
            <a:ext cx="5518149" cy="390773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Sans Display Semibold"/>
                <a:ea typeface="+mn-ea"/>
                <a:cs typeface="Segoe UI Semibold"/>
              </a:rPr>
              <a:t>Connect and empower employees</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UI Semibold"/>
              </a:rPr>
              <a:t>Create a </a:t>
            </a:r>
            <a:r>
              <a:rPr kumimoji="0" lang="en-US" sz="1800" b="0" i="0" u="none" strike="noStrike" kern="1200" cap="none" spc="0" normalizeH="0" baseline="0" noProof="0">
                <a:ln>
                  <a:noFill/>
                </a:ln>
                <a:solidFill>
                  <a:srgbClr val="0078D4"/>
                </a:solidFill>
                <a:effectLst/>
                <a:uLnTx/>
                <a:uFillTx/>
                <a:latin typeface="Segoe Sans Display"/>
                <a:ea typeface="+mn-ea"/>
                <a:cs typeface="Segoe UI Semibold"/>
                <a:hlinkClick r:id="rId3">
                  <a:extLst>
                    <a:ext uri="{A12FA001-AC4F-418D-AE19-62706E023703}">
                      <ahyp:hlinkClr xmlns:ahyp="http://schemas.microsoft.com/office/drawing/2018/hyperlinkcolor" val="tx"/>
                    </a:ext>
                  </a:extLst>
                </a:hlinkClick>
              </a:rPr>
              <a:t>community in Viva Engage</a:t>
            </a:r>
            <a:r>
              <a:rPr kumimoji="0" lang="en-US" sz="1800" b="0" i="0" u="none" strike="noStrike" kern="1200" cap="none" spc="0" normalizeH="0" baseline="0" noProof="0">
                <a:ln>
                  <a:noFill/>
                </a:ln>
                <a:solidFill>
                  <a:srgbClr val="091F2C"/>
                </a:solidFill>
                <a:effectLst/>
                <a:uLnTx/>
                <a:uFillTx/>
                <a:latin typeface="Segoe Sans Display"/>
                <a:ea typeface="+mn-ea"/>
                <a:cs typeface="Segoe UI Semibold"/>
              </a:rPr>
              <a:t> to generate excitement, share learning, and support Copilot Champions and experts. </a:t>
            </a:r>
            <a:endParaRPr kumimoji="0" lang="en-US" sz="1800" b="0" i="0" u="none" strike="noStrike" kern="1200" cap="none" spc="0" normalizeH="0" baseline="0" noProof="0">
              <a:ln>
                <a:noFill/>
              </a:ln>
              <a:solidFill>
                <a:srgbClr val="091F2C"/>
              </a:solidFill>
              <a:effectLst/>
              <a:uLnTx/>
              <a:uFillTx/>
              <a:latin typeface="Segoe Sans Display"/>
              <a:ea typeface="+mn-ea"/>
              <a:cs typeface="Segoe UI Semibold"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UI Semibold"/>
              </a:rPr>
              <a:t>Give employees a place to:</a:t>
            </a:r>
          </a:p>
          <a:p>
            <a:pPr marL="323850" marR="0" lvl="0" indent="-2095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UI Semibold"/>
              </a:rPr>
              <a:t>Share best practices, such as prompts.</a:t>
            </a:r>
          </a:p>
          <a:p>
            <a:pPr marL="323850" marR="0" lvl="0" indent="-2095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UI Semibold"/>
              </a:rPr>
              <a:t>Share success stories of Copilot saving time and driving productivity.</a:t>
            </a:r>
          </a:p>
          <a:p>
            <a:pPr marL="323850" marR="0" lvl="0" indent="-2095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UI Semibold"/>
              </a:rPr>
              <a:t>Access company announcements on AI usage, direction, and mission.</a:t>
            </a:r>
          </a:p>
          <a:p>
            <a:pPr marL="323850" marR="0" lvl="0" indent="-2095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UI Semibold"/>
              </a:rPr>
              <a:t>Facilitate peer to peer learning and Champion engagement.</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38" name="Group 37" descr="Screenshot of Microsoft Viva Engage showing favorite workplace communities, Copilot adoption content, upcoming events, and a mobile view of the Viva Engage communities app.">
            <a:extLst>
              <a:ext uri="{FF2B5EF4-FFF2-40B4-BE49-F238E27FC236}">
                <a16:creationId xmlns:a16="http://schemas.microsoft.com/office/drawing/2014/main" id="{7B2FCD70-2F4A-FDDC-5826-1E94E8C6ACEB}"/>
              </a:ext>
              <a:ext uri="{C183D7F6-B498-43B3-948B-1728B52AA6E4}">
                <adec:decorative xmlns:adec="http://schemas.microsoft.com/office/drawing/2017/decorative" val="0"/>
              </a:ext>
            </a:extLst>
          </p:cNvPr>
          <p:cNvGrpSpPr>
            <a:grpSpLocks noChangeAspect="1"/>
          </p:cNvGrpSpPr>
          <p:nvPr/>
        </p:nvGrpSpPr>
        <p:grpSpPr>
          <a:xfrm>
            <a:off x="6762150" y="2001964"/>
            <a:ext cx="4490144" cy="3749040"/>
            <a:chOff x="5615484" y="1204998"/>
            <a:chExt cx="6629149" cy="5534998"/>
          </a:xfrm>
        </p:grpSpPr>
        <p:pic>
          <p:nvPicPr>
            <p:cNvPr id="39" name="Picture 38">
              <a:extLst>
                <a:ext uri="{FF2B5EF4-FFF2-40B4-BE49-F238E27FC236}">
                  <a16:creationId xmlns:a16="http://schemas.microsoft.com/office/drawing/2014/main" id="{4848ECC6-785D-E068-D856-A9C01EB3E6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9464" y="1204998"/>
              <a:ext cx="5286375" cy="2914650"/>
            </a:xfrm>
            <a:prstGeom prst="roundRect">
              <a:avLst>
                <a:gd name="adj" fmla="val 3040"/>
              </a:avLst>
            </a:prstGeom>
            <a:ln w="3175">
              <a:solidFill>
                <a:schemeClr val="bg1">
                  <a:lumMod val="50000"/>
                </a:schemeClr>
              </a:solidFill>
            </a:ln>
          </p:spPr>
        </p:pic>
        <p:pic>
          <p:nvPicPr>
            <p:cNvPr id="40" name="Picture 39">
              <a:extLst>
                <a:ext uri="{FF2B5EF4-FFF2-40B4-BE49-F238E27FC236}">
                  <a16:creationId xmlns:a16="http://schemas.microsoft.com/office/drawing/2014/main" id="{8D55C515-760C-AC4F-713B-F350138E2921}"/>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71" r="-262" b="21821"/>
            <a:stretch/>
          </p:blipFill>
          <p:spPr>
            <a:xfrm>
              <a:off x="7500876" y="2706966"/>
              <a:ext cx="3404232" cy="1411206"/>
            </a:xfrm>
            <a:prstGeom prst="rect">
              <a:avLst/>
            </a:prstGeom>
          </p:spPr>
        </p:pic>
        <p:pic>
          <p:nvPicPr>
            <p:cNvPr id="41" name="Picture 40">
              <a:extLst>
                <a:ext uri="{FF2B5EF4-FFF2-40B4-BE49-F238E27FC236}">
                  <a16:creationId xmlns:a16="http://schemas.microsoft.com/office/drawing/2014/main" id="{16218D6B-2F28-E81F-A9D6-EA14C280A76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1704" y="2019842"/>
              <a:ext cx="2428302" cy="4720154"/>
            </a:xfrm>
            <a:prstGeom prst="rect">
              <a:avLst/>
            </a:prstGeom>
          </p:spPr>
        </p:pic>
        <p:pic>
          <p:nvPicPr>
            <p:cNvPr id="42" name="Picture 41">
              <a:extLst>
                <a:ext uri="{FF2B5EF4-FFF2-40B4-BE49-F238E27FC236}">
                  <a16:creationId xmlns:a16="http://schemas.microsoft.com/office/drawing/2014/main" id="{13BA6CA0-96D4-A97F-D722-00E442D92CB3}"/>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15484" y="4523494"/>
              <a:ext cx="3699453" cy="991922"/>
            </a:xfrm>
            <a:prstGeom prst="roundRect">
              <a:avLst>
                <a:gd name="adj" fmla="val 9841"/>
              </a:avLst>
            </a:prstGeom>
            <a:ln w="3175">
              <a:solidFill>
                <a:schemeClr val="bg1">
                  <a:lumMod val="50000"/>
                </a:schemeClr>
              </a:solidFill>
            </a:ln>
          </p:spPr>
        </p:pic>
        <p:grpSp>
          <p:nvGrpSpPr>
            <p:cNvPr id="43" name="Group 42">
              <a:extLst>
                <a:ext uri="{FF2B5EF4-FFF2-40B4-BE49-F238E27FC236}">
                  <a16:creationId xmlns:a16="http://schemas.microsoft.com/office/drawing/2014/main" id="{E368B377-43D6-924A-D5AF-03057A2A1603}"/>
                </a:ext>
                <a:ext uri="{C183D7F6-B498-43B3-948B-1728B52AA6E4}">
                  <adec:decorative xmlns:adec="http://schemas.microsoft.com/office/drawing/2017/decorative" val="1"/>
                </a:ext>
              </a:extLst>
            </p:cNvPr>
            <p:cNvGrpSpPr/>
            <p:nvPr/>
          </p:nvGrpSpPr>
          <p:grpSpPr>
            <a:xfrm>
              <a:off x="10886532" y="5390382"/>
              <a:ext cx="1358101" cy="1345033"/>
              <a:chOff x="-130945" y="3799701"/>
              <a:chExt cx="2743200" cy="2743200"/>
            </a:xfrm>
          </p:grpSpPr>
          <p:sp>
            <p:nvSpPr>
              <p:cNvPr id="44" name="Oval 43">
                <a:extLst>
                  <a:ext uri="{FF2B5EF4-FFF2-40B4-BE49-F238E27FC236}">
                    <a16:creationId xmlns:a16="http://schemas.microsoft.com/office/drawing/2014/main" id="{663443B2-6316-D0FE-48B1-42DFCA0977D9}"/>
                  </a:ext>
                  <a:ext uri="{C183D7F6-B498-43B3-948B-1728B52AA6E4}">
                    <adec:decorative xmlns:adec="http://schemas.microsoft.com/office/drawing/2017/decorative" val="1"/>
                  </a:ext>
                </a:extLst>
              </p:cNvPr>
              <p:cNvSpPr/>
              <p:nvPr/>
            </p:nvSpPr>
            <p:spPr bwMode="auto">
              <a:xfrm>
                <a:off x="-130945" y="3799701"/>
                <a:ext cx="2743200" cy="2743200"/>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Graphic 44">
                <a:extLst>
                  <a:ext uri="{FF2B5EF4-FFF2-40B4-BE49-F238E27FC236}">
                    <a16:creationId xmlns:a16="http://schemas.microsoft.com/office/drawing/2014/main" id="{7DDBB903-B6EB-0F3F-24E9-AB1B27DCE5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05603" y="4436247"/>
                <a:ext cx="1470102" cy="1470102"/>
              </a:xfrm>
              <a:prstGeom prst="rect">
                <a:avLst/>
              </a:prstGeom>
            </p:spPr>
          </p:pic>
        </p:grpSp>
      </p:grpSp>
    </p:spTree>
    <p:extLst>
      <p:ext uri="{BB962C8B-B14F-4D97-AF65-F5344CB8AC3E}">
        <p14:creationId xmlns:p14="http://schemas.microsoft.com/office/powerpoint/2010/main" val="789193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BCD3-684D-14B8-7E7F-E5DA8DF78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9DECB-9771-087A-A308-7ABA5F5C6F81}"/>
              </a:ext>
            </a:extLst>
          </p:cNvPr>
          <p:cNvSpPr>
            <a:spLocks noGrp="1"/>
          </p:cNvSpPr>
          <p:nvPr>
            <p:ph type="title"/>
          </p:nvPr>
        </p:nvSpPr>
        <p:spPr>
          <a:xfrm>
            <a:off x="585216" y="2681103"/>
            <a:ext cx="4178808" cy="1495794"/>
          </a:xfrm>
        </p:spPr>
        <p:txBody>
          <a:bodyPr/>
          <a:lstStyle/>
          <a:p>
            <a:r>
              <a:rPr lang="en-US"/>
              <a:t>Team Leads/ Champions</a:t>
            </a:r>
            <a:br>
              <a:rPr lang="en-US"/>
            </a:br>
            <a:r>
              <a:rPr lang="en-US"/>
              <a:t>Implement Items</a:t>
            </a:r>
          </a:p>
        </p:txBody>
      </p:sp>
      <p:pic>
        <p:nvPicPr>
          <p:cNvPr id="4" name="Picture 3">
            <a:extLst>
              <a:ext uri="{FF2B5EF4-FFF2-40B4-BE49-F238E27FC236}">
                <a16:creationId xmlns:a16="http://schemas.microsoft.com/office/drawing/2014/main" id="{2391BB4D-F32E-4F8D-1C7C-B3F9D790A2C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49240" y="0"/>
            <a:ext cx="6842760" cy="6842732"/>
          </a:xfrm>
          <a:prstGeom prst="rect">
            <a:avLst/>
          </a:prstGeom>
        </p:spPr>
      </p:pic>
    </p:spTree>
    <p:extLst>
      <p:ext uri="{BB962C8B-B14F-4D97-AF65-F5344CB8AC3E}">
        <p14:creationId xmlns:p14="http://schemas.microsoft.com/office/powerpoint/2010/main" val="1525221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B897A3-5D39-8EAA-9618-587E74E90679}"/>
              </a:ext>
              <a:ext uri="{C183D7F6-B498-43B3-948B-1728B52AA6E4}">
                <adec:decorative xmlns:adec="http://schemas.microsoft.com/office/drawing/2017/decorative" val="1"/>
              </a:ext>
            </a:extLst>
          </p:cNvPr>
          <p:cNvSpPr>
            <a:spLocks/>
          </p:cNvSpPr>
          <p:nvPr/>
        </p:nvSpPr>
        <p:spPr bwMode="auto">
          <a:xfrm>
            <a:off x="471488" y="2040617"/>
            <a:ext cx="11249024" cy="237644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9" name="Freeform: Shape 8">
            <a:extLst>
              <a:ext uri="{FF2B5EF4-FFF2-40B4-BE49-F238E27FC236}">
                <a16:creationId xmlns:a16="http://schemas.microsoft.com/office/drawing/2014/main" id="{BE5113DD-01AE-4C5C-D6A9-5F42A94C0F22}"/>
              </a:ext>
              <a:ext uri="{C183D7F6-B498-43B3-948B-1728B52AA6E4}">
                <adec:decorative xmlns:adec="http://schemas.microsoft.com/office/drawing/2017/decorative" val="1"/>
              </a:ext>
            </a:extLst>
          </p:cNvPr>
          <p:cNvSpPr/>
          <p:nvPr/>
        </p:nvSpPr>
        <p:spPr bwMode="auto">
          <a:xfrm>
            <a:off x="587376" y="2126045"/>
            <a:ext cx="2071507" cy="622300"/>
          </a:xfrm>
          <a:custGeom>
            <a:avLst/>
            <a:gdLst>
              <a:gd name="csX0" fmla="*/ 0 w 2071507"/>
              <a:gd name="csY0" fmla="*/ 0 h 622300"/>
              <a:gd name="csX1" fmla="*/ 2071507 w 2071507"/>
              <a:gd name="csY1" fmla="*/ 0 h 622300"/>
              <a:gd name="csX2" fmla="*/ 2071507 w 2071507"/>
              <a:gd name="csY2" fmla="*/ 529789 h 622300"/>
              <a:gd name="csX3" fmla="*/ 1978996 w 2071507"/>
              <a:gd name="csY3" fmla="*/ 622300 h 622300"/>
              <a:gd name="csX4" fmla="*/ 92511 w 2071507"/>
              <a:gd name="csY4" fmla="*/ 622300 h 622300"/>
              <a:gd name="csX5" fmla="*/ 0 w 2071507"/>
              <a:gd name="csY5" fmla="*/ 529789 h 622300"/>
              <a:gd name="csX6" fmla="*/ 0 w 2071507"/>
              <a:gd name="csY6" fmla="*/ 0 h 6223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71507" h="622300">
                <a:moveTo>
                  <a:pt x="0" y="0"/>
                </a:moveTo>
                <a:lnTo>
                  <a:pt x="2071507" y="0"/>
                </a:lnTo>
                <a:lnTo>
                  <a:pt x="2071507" y="529789"/>
                </a:lnTo>
                <a:cubicBezTo>
                  <a:pt x="2071507" y="580881"/>
                  <a:pt x="2030088" y="622300"/>
                  <a:pt x="1978996" y="622300"/>
                </a:cubicBezTo>
                <a:lnTo>
                  <a:pt x="92511" y="622300"/>
                </a:lnTo>
                <a:cubicBezTo>
                  <a:pt x="41419" y="622300"/>
                  <a:pt x="0" y="580881"/>
                  <a:pt x="0" y="529789"/>
                </a:cubicBezTo>
                <a:lnTo>
                  <a:pt x="0" y="0"/>
                </a:lnTo>
                <a:close/>
              </a:path>
            </a:pathLst>
          </a:cu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1" name="Freeform: Shape 10">
            <a:extLst>
              <a:ext uri="{FF2B5EF4-FFF2-40B4-BE49-F238E27FC236}">
                <a16:creationId xmlns:a16="http://schemas.microsoft.com/office/drawing/2014/main" id="{53446ABA-1D88-7264-396C-DB825020C642}"/>
              </a:ext>
              <a:ext uri="{C183D7F6-B498-43B3-948B-1728B52AA6E4}">
                <adec:decorative xmlns:adec="http://schemas.microsoft.com/office/drawing/2017/decorative" val="1"/>
              </a:ext>
            </a:extLst>
          </p:cNvPr>
          <p:cNvSpPr/>
          <p:nvPr/>
        </p:nvSpPr>
        <p:spPr bwMode="auto">
          <a:xfrm>
            <a:off x="2823812" y="2126045"/>
            <a:ext cx="2071507" cy="622300"/>
          </a:xfrm>
          <a:custGeom>
            <a:avLst/>
            <a:gdLst>
              <a:gd name="csX0" fmla="*/ 0 w 2071507"/>
              <a:gd name="csY0" fmla="*/ 0 h 622300"/>
              <a:gd name="csX1" fmla="*/ 2071507 w 2071507"/>
              <a:gd name="csY1" fmla="*/ 0 h 622300"/>
              <a:gd name="csX2" fmla="*/ 2071507 w 2071507"/>
              <a:gd name="csY2" fmla="*/ 529789 h 622300"/>
              <a:gd name="csX3" fmla="*/ 1978996 w 2071507"/>
              <a:gd name="csY3" fmla="*/ 622300 h 622300"/>
              <a:gd name="csX4" fmla="*/ 92511 w 2071507"/>
              <a:gd name="csY4" fmla="*/ 622300 h 622300"/>
              <a:gd name="csX5" fmla="*/ 0 w 2071507"/>
              <a:gd name="csY5" fmla="*/ 529789 h 622300"/>
              <a:gd name="csX6" fmla="*/ 0 w 2071507"/>
              <a:gd name="csY6" fmla="*/ 0 h 6223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71507" h="622300">
                <a:moveTo>
                  <a:pt x="0" y="0"/>
                </a:moveTo>
                <a:lnTo>
                  <a:pt x="2071507" y="0"/>
                </a:lnTo>
                <a:lnTo>
                  <a:pt x="2071507" y="529789"/>
                </a:lnTo>
                <a:cubicBezTo>
                  <a:pt x="2071507" y="580881"/>
                  <a:pt x="2030088" y="622300"/>
                  <a:pt x="1978996" y="622300"/>
                </a:cubicBezTo>
                <a:lnTo>
                  <a:pt x="92511" y="622300"/>
                </a:lnTo>
                <a:cubicBezTo>
                  <a:pt x="41419" y="622300"/>
                  <a:pt x="0" y="580881"/>
                  <a:pt x="0" y="529789"/>
                </a:cubicBezTo>
                <a:lnTo>
                  <a:pt x="0" y="0"/>
                </a:lnTo>
                <a:close/>
              </a:path>
            </a:pathLst>
          </a:cu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2" name="Freeform: Shape 11">
            <a:extLst>
              <a:ext uri="{FF2B5EF4-FFF2-40B4-BE49-F238E27FC236}">
                <a16:creationId xmlns:a16="http://schemas.microsoft.com/office/drawing/2014/main" id="{B1BA442F-D3EC-B6E2-BFF3-5EE6DF643AD8}"/>
              </a:ext>
              <a:ext uri="{C183D7F6-B498-43B3-948B-1728B52AA6E4}">
                <adec:decorative xmlns:adec="http://schemas.microsoft.com/office/drawing/2017/decorative" val="1"/>
              </a:ext>
            </a:extLst>
          </p:cNvPr>
          <p:cNvSpPr/>
          <p:nvPr/>
        </p:nvSpPr>
        <p:spPr bwMode="auto">
          <a:xfrm>
            <a:off x="5060248" y="2126045"/>
            <a:ext cx="2071507" cy="622300"/>
          </a:xfrm>
          <a:custGeom>
            <a:avLst/>
            <a:gdLst>
              <a:gd name="csX0" fmla="*/ 0 w 2071507"/>
              <a:gd name="csY0" fmla="*/ 0 h 622300"/>
              <a:gd name="csX1" fmla="*/ 2071507 w 2071507"/>
              <a:gd name="csY1" fmla="*/ 0 h 622300"/>
              <a:gd name="csX2" fmla="*/ 2071507 w 2071507"/>
              <a:gd name="csY2" fmla="*/ 529789 h 622300"/>
              <a:gd name="csX3" fmla="*/ 1978996 w 2071507"/>
              <a:gd name="csY3" fmla="*/ 622300 h 622300"/>
              <a:gd name="csX4" fmla="*/ 92511 w 2071507"/>
              <a:gd name="csY4" fmla="*/ 622300 h 622300"/>
              <a:gd name="csX5" fmla="*/ 0 w 2071507"/>
              <a:gd name="csY5" fmla="*/ 529789 h 622300"/>
              <a:gd name="csX6" fmla="*/ 0 w 2071507"/>
              <a:gd name="csY6" fmla="*/ 0 h 6223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71507" h="622300">
                <a:moveTo>
                  <a:pt x="0" y="0"/>
                </a:moveTo>
                <a:lnTo>
                  <a:pt x="2071507" y="0"/>
                </a:lnTo>
                <a:lnTo>
                  <a:pt x="2071507" y="529789"/>
                </a:lnTo>
                <a:cubicBezTo>
                  <a:pt x="2071507" y="580881"/>
                  <a:pt x="2030088" y="622300"/>
                  <a:pt x="1978996" y="622300"/>
                </a:cubicBezTo>
                <a:lnTo>
                  <a:pt x="92511" y="622300"/>
                </a:lnTo>
                <a:cubicBezTo>
                  <a:pt x="41419" y="622300"/>
                  <a:pt x="0" y="580881"/>
                  <a:pt x="0" y="529789"/>
                </a:cubicBezTo>
                <a:lnTo>
                  <a:pt x="0" y="0"/>
                </a:lnTo>
                <a:close/>
              </a:path>
            </a:pathLst>
          </a:cu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3" name="Freeform: Shape 12">
            <a:extLst>
              <a:ext uri="{FF2B5EF4-FFF2-40B4-BE49-F238E27FC236}">
                <a16:creationId xmlns:a16="http://schemas.microsoft.com/office/drawing/2014/main" id="{18360F24-D3FF-E3C7-7DBE-5C8145012DF0}"/>
              </a:ext>
              <a:ext uri="{C183D7F6-B498-43B3-948B-1728B52AA6E4}">
                <adec:decorative xmlns:adec="http://schemas.microsoft.com/office/drawing/2017/decorative" val="1"/>
              </a:ext>
            </a:extLst>
          </p:cNvPr>
          <p:cNvSpPr/>
          <p:nvPr/>
        </p:nvSpPr>
        <p:spPr bwMode="auto">
          <a:xfrm>
            <a:off x="7296683" y="2126045"/>
            <a:ext cx="2071507" cy="622300"/>
          </a:xfrm>
          <a:custGeom>
            <a:avLst/>
            <a:gdLst>
              <a:gd name="csX0" fmla="*/ 0 w 2071507"/>
              <a:gd name="csY0" fmla="*/ 0 h 622300"/>
              <a:gd name="csX1" fmla="*/ 2071507 w 2071507"/>
              <a:gd name="csY1" fmla="*/ 0 h 622300"/>
              <a:gd name="csX2" fmla="*/ 2071507 w 2071507"/>
              <a:gd name="csY2" fmla="*/ 529789 h 622300"/>
              <a:gd name="csX3" fmla="*/ 1978996 w 2071507"/>
              <a:gd name="csY3" fmla="*/ 622300 h 622300"/>
              <a:gd name="csX4" fmla="*/ 92511 w 2071507"/>
              <a:gd name="csY4" fmla="*/ 622300 h 622300"/>
              <a:gd name="csX5" fmla="*/ 0 w 2071507"/>
              <a:gd name="csY5" fmla="*/ 529789 h 622300"/>
              <a:gd name="csX6" fmla="*/ 0 w 2071507"/>
              <a:gd name="csY6" fmla="*/ 0 h 6223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71507" h="622300">
                <a:moveTo>
                  <a:pt x="0" y="0"/>
                </a:moveTo>
                <a:lnTo>
                  <a:pt x="2071507" y="0"/>
                </a:lnTo>
                <a:lnTo>
                  <a:pt x="2071507" y="529789"/>
                </a:lnTo>
                <a:cubicBezTo>
                  <a:pt x="2071507" y="580881"/>
                  <a:pt x="2030088" y="622300"/>
                  <a:pt x="1978996" y="622300"/>
                </a:cubicBezTo>
                <a:lnTo>
                  <a:pt x="92511" y="622300"/>
                </a:lnTo>
                <a:cubicBezTo>
                  <a:pt x="41419" y="622300"/>
                  <a:pt x="0" y="580881"/>
                  <a:pt x="0" y="529789"/>
                </a:cubicBezTo>
                <a:lnTo>
                  <a:pt x="0" y="0"/>
                </a:lnTo>
                <a:close/>
              </a:path>
            </a:pathLst>
          </a:cu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4" name="Freeform: Shape 13">
            <a:extLst>
              <a:ext uri="{FF2B5EF4-FFF2-40B4-BE49-F238E27FC236}">
                <a16:creationId xmlns:a16="http://schemas.microsoft.com/office/drawing/2014/main" id="{0A391039-DBD2-AA95-C268-1C7A0B531FD9}"/>
              </a:ext>
              <a:ext uri="{C183D7F6-B498-43B3-948B-1728B52AA6E4}">
                <adec:decorative xmlns:adec="http://schemas.microsoft.com/office/drawing/2017/decorative" val="1"/>
              </a:ext>
            </a:extLst>
          </p:cNvPr>
          <p:cNvSpPr/>
          <p:nvPr/>
        </p:nvSpPr>
        <p:spPr bwMode="auto">
          <a:xfrm>
            <a:off x="9533119" y="2126045"/>
            <a:ext cx="2071507" cy="622300"/>
          </a:xfrm>
          <a:custGeom>
            <a:avLst/>
            <a:gdLst>
              <a:gd name="csX0" fmla="*/ 0 w 2071507"/>
              <a:gd name="csY0" fmla="*/ 0 h 622300"/>
              <a:gd name="csX1" fmla="*/ 2071507 w 2071507"/>
              <a:gd name="csY1" fmla="*/ 0 h 622300"/>
              <a:gd name="csX2" fmla="*/ 2071507 w 2071507"/>
              <a:gd name="csY2" fmla="*/ 529789 h 622300"/>
              <a:gd name="csX3" fmla="*/ 1978996 w 2071507"/>
              <a:gd name="csY3" fmla="*/ 622300 h 622300"/>
              <a:gd name="csX4" fmla="*/ 92511 w 2071507"/>
              <a:gd name="csY4" fmla="*/ 622300 h 622300"/>
              <a:gd name="csX5" fmla="*/ 0 w 2071507"/>
              <a:gd name="csY5" fmla="*/ 529789 h 622300"/>
              <a:gd name="csX6" fmla="*/ 0 w 2071507"/>
              <a:gd name="csY6" fmla="*/ 0 h 6223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71507" h="622300">
                <a:moveTo>
                  <a:pt x="0" y="0"/>
                </a:moveTo>
                <a:lnTo>
                  <a:pt x="2071507" y="0"/>
                </a:lnTo>
                <a:lnTo>
                  <a:pt x="2071507" y="529789"/>
                </a:lnTo>
                <a:cubicBezTo>
                  <a:pt x="2071507" y="580881"/>
                  <a:pt x="2030088" y="622300"/>
                  <a:pt x="1978996" y="622300"/>
                </a:cubicBezTo>
                <a:lnTo>
                  <a:pt x="92511" y="622300"/>
                </a:lnTo>
                <a:cubicBezTo>
                  <a:pt x="41419" y="622300"/>
                  <a:pt x="0" y="580881"/>
                  <a:pt x="0" y="529789"/>
                </a:cubicBezTo>
                <a:lnTo>
                  <a:pt x="0" y="0"/>
                </a:lnTo>
                <a:close/>
              </a:path>
            </a:pathLst>
          </a:cu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grpSp>
        <p:nvGrpSpPr>
          <p:cNvPr id="37" name="Group 36">
            <a:extLst>
              <a:ext uri="{FF2B5EF4-FFF2-40B4-BE49-F238E27FC236}">
                <a16:creationId xmlns:a16="http://schemas.microsoft.com/office/drawing/2014/main" id="{C21BA2F7-322C-3205-2174-031C5D34FCB3}"/>
              </a:ext>
              <a:ext uri="{C183D7F6-B498-43B3-948B-1728B52AA6E4}">
                <adec:decorative xmlns:adec="http://schemas.microsoft.com/office/drawing/2017/decorative" val="1"/>
              </a:ext>
            </a:extLst>
          </p:cNvPr>
          <p:cNvGrpSpPr/>
          <p:nvPr/>
        </p:nvGrpSpPr>
        <p:grpSpPr>
          <a:xfrm>
            <a:off x="587376" y="2862418"/>
            <a:ext cx="544512" cy="544512"/>
            <a:chOff x="1437079" y="2989772"/>
            <a:chExt cx="417374" cy="417373"/>
          </a:xfrm>
        </p:grpSpPr>
        <p:sp>
          <p:nvSpPr>
            <p:cNvPr id="55" name="Oval 54">
              <a:extLst>
                <a:ext uri="{FF2B5EF4-FFF2-40B4-BE49-F238E27FC236}">
                  <a16:creationId xmlns:a16="http://schemas.microsoft.com/office/drawing/2014/main" id="{5DCBC4E8-500A-6801-5896-10BEC791662F}"/>
                </a:ext>
                <a:ext uri="{C183D7F6-B498-43B3-948B-1728B52AA6E4}">
                  <adec:decorative xmlns:adec="http://schemas.microsoft.com/office/drawing/2017/decorative" val="1"/>
                </a:ext>
              </a:extLst>
            </p:cNvPr>
            <p:cNvSpPr/>
            <p:nvPr/>
          </p:nvSpPr>
          <p:spPr>
            <a:xfrm>
              <a:off x="1437079" y="2989772"/>
              <a:ext cx="417374" cy="4173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56" name="Graphic 55">
              <a:extLst>
                <a:ext uri="{FF2B5EF4-FFF2-40B4-BE49-F238E27FC236}">
                  <a16:creationId xmlns:a16="http://schemas.microsoft.com/office/drawing/2014/main" id="{BD8AA471-A451-CDCA-265E-C94A1E5756B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13940" y="3066633"/>
              <a:ext cx="263653" cy="263653"/>
            </a:xfrm>
            <a:prstGeom prst="rect">
              <a:avLst/>
            </a:prstGeom>
            <a:effectLst/>
          </p:spPr>
        </p:pic>
      </p:grpSp>
      <p:grpSp>
        <p:nvGrpSpPr>
          <p:cNvPr id="57" name="Group 56">
            <a:extLst>
              <a:ext uri="{FF2B5EF4-FFF2-40B4-BE49-F238E27FC236}">
                <a16:creationId xmlns:a16="http://schemas.microsoft.com/office/drawing/2014/main" id="{3C0BA521-0EDE-AC2B-2DF3-9C816E68E232}"/>
              </a:ext>
              <a:ext uri="{C183D7F6-B498-43B3-948B-1728B52AA6E4}">
                <adec:decorative xmlns:adec="http://schemas.microsoft.com/office/drawing/2017/decorative" val="1"/>
              </a:ext>
            </a:extLst>
          </p:cNvPr>
          <p:cNvGrpSpPr/>
          <p:nvPr/>
        </p:nvGrpSpPr>
        <p:grpSpPr>
          <a:xfrm>
            <a:off x="2823812" y="2862418"/>
            <a:ext cx="544512" cy="544512"/>
            <a:chOff x="3666385" y="2989772"/>
            <a:chExt cx="417374" cy="417373"/>
          </a:xfrm>
        </p:grpSpPr>
        <p:sp>
          <p:nvSpPr>
            <p:cNvPr id="58" name="Oval 57">
              <a:extLst>
                <a:ext uri="{FF2B5EF4-FFF2-40B4-BE49-F238E27FC236}">
                  <a16:creationId xmlns:a16="http://schemas.microsoft.com/office/drawing/2014/main" id="{C88A8B7A-AC49-E51F-EFE8-799C14A5A686}"/>
                </a:ext>
                <a:ext uri="{C183D7F6-B498-43B3-948B-1728B52AA6E4}">
                  <adec:decorative xmlns:adec="http://schemas.microsoft.com/office/drawing/2017/decorative" val="1"/>
                </a:ext>
              </a:extLst>
            </p:cNvPr>
            <p:cNvSpPr/>
            <p:nvPr/>
          </p:nvSpPr>
          <p:spPr>
            <a:xfrm>
              <a:off x="3666385" y="2989772"/>
              <a:ext cx="417374" cy="4173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59" name="Graphic 58">
              <a:extLst>
                <a:ext uri="{FF2B5EF4-FFF2-40B4-BE49-F238E27FC236}">
                  <a16:creationId xmlns:a16="http://schemas.microsoft.com/office/drawing/2014/main" id="{B7BFA28D-F489-A627-9091-3FB9142D13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43246" y="3066633"/>
              <a:ext cx="263653" cy="263653"/>
            </a:xfrm>
            <a:prstGeom prst="rect">
              <a:avLst/>
            </a:prstGeom>
            <a:effectLst/>
          </p:spPr>
        </p:pic>
      </p:grpSp>
      <p:grpSp>
        <p:nvGrpSpPr>
          <p:cNvPr id="61" name="Group 60">
            <a:extLst>
              <a:ext uri="{FF2B5EF4-FFF2-40B4-BE49-F238E27FC236}">
                <a16:creationId xmlns:a16="http://schemas.microsoft.com/office/drawing/2014/main" id="{0FFAEF7E-B8A8-16C0-9CEB-1F1EB1633001}"/>
              </a:ext>
              <a:ext uri="{C183D7F6-B498-43B3-948B-1728B52AA6E4}">
                <adec:decorative xmlns:adec="http://schemas.microsoft.com/office/drawing/2017/decorative" val="1"/>
              </a:ext>
            </a:extLst>
          </p:cNvPr>
          <p:cNvGrpSpPr/>
          <p:nvPr/>
        </p:nvGrpSpPr>
        <p:grpSpPr>
          <a:xfrm>
            <a:off x="5060248" y="2862418"/>
            <a:ext cx="544512" cy="544512"/>
            <a:chOff x="5895693" y="2989772"/>
            <a:chExt cx="417374" cy="417373"/>
          </a:xfrm>
        </p:grpSpPr>
        <p:sp>
          <p:nvSpPr>
            <p:cNvPr id="65" name="Oval 64">
              <a:extLst>
                <a:ext uri="{FF2B5EF4-FFF2-40B4-BE49-F238E27FC236}">
                  <a16:creationId xmlns:a16="http://schemas.microsoft.com/office/drawing/2014/main" id="{1D2BFFBF-5A23-5704-3EE6-055824D90E16}"/>
                </a:ext>
                <a:ext uri="{C183D7F6-B498-43B3-948B-1728B52AA6E4}">
                  <adec:decorative xmlns:adec="http://schemas.microsoft.com/office/drawing/2017/decorative" val="1"/>
                </a:ext>
              </a:extLst>
            </p:cNvPr>
            <p:cNvSpPr/>
            <p:nvPr/>
          </p:nvSpPr>
          <p:spPr>
            <a:xfrm>
              <a:off x="5895693" y="2989772"/>
              <a:ext cx="417374" cy="4173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66" name="Graphic 65">
              <a:extLst>
                <a:ext uri="{FF2B5EF4-FFF2-40B4-BE49-F238E27FC236}">
                  <a16:creationId xmlns:a16="http://schemas.microsoft.com/office/drawing/2014/main" id="{91FBB50F-5B49-CD3D-03CB-18A20BDC92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72554" y="3066633"/>
              <a:ext cx="263653" cy="263653"/>
            </a:xfrm>
            <a:prstGeom prst="rect">
              <a:avLst/>
            </a:prstGeom>
            <a:effectLst/>
          </p:spPr>
        </p:pic>
      </p:grpSp>
      <p:grpSp>
        <p:nvGrpSpPr>
          <p:cNvPr id="68" name="Group 67">
            <a:extLst>
              <a:ext uri="{FF2B5EF4-FFF2-40B4-BE49-F238E27FC236}">
                <a16:creationId xmlns:a16="http://schemas.microsoft.com/office/drawing/2014/main" id="{5DABD4AA-0132-7708-DC59-53A9B144EBC5}"/>
              </a:ext>
              <a:ext uri="{C183D7F6-B498-43B3-948B-1728B52AA6E4}">
                <adec:decorative xmlns:adec="http://schemas.microsoft.com/office/drawing/2017/decorative" val="1"/>
              </a:ext>
            </a:extLst>
          </p:cNvPr>
          <p:cNvGrpSpPr/>
          <p:nvPr/>
        </p:nvGrpSpPr>
        <p:grpSpPr>
          <a:xfrm>
            <a:off x="7296684" y="2862418"/>
            <a:ext cx="544512" cy="544512"/>
            <a:chOff x="8125000" y="2989772"/>
            <a:chExt cx="417374" cy="417373"/>
          </a:xfrm>
        </p:grpSpPr>
        <p:sp>
          <p:nvSpPr>
            <p:cNvPr id="70" name="Oval 69">
              <a:extLst>
                <a:ext uri="{FF2B5EF4-FFF2-40B4-BE49-F238E27FC236}">
                  <a16:creationId xmlns:a16="http://schemas.microsoft.com/office/drawing/2014/main" id="{7E3F3B06-1CB3-1CE7-0F75-9E8160A087E3}"/>
                </a:ext>
                <a:ext uri="{C183D7F6-B498-43B3-948B-1728B52AA6E4}">
                  <adec:decorative xmlns:adec="http://schemas.microsoft.com/office/drawing/2017/decorative" val="1"/>
                </a:ext>
              </a:extLst>
            </p:cNvPr>
            <p:cNvSpPr/>
            <p:nvPr/>
          </p:nvSpPr>
          <p:spPr>
            <a:xfrm>
              <a:off x="8125000" y="2989772"/>
              <a:ext cx="417374" cy="4173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73" name="Graphic 72">
              <a:extLst>
                <a:ext uri="{FF2B5EF4-FFF2-40B4-BE49-F238E27FC236}">
                  <a16:creationId xmlns:a16="http://schemas.microsoft.com/office/drawing/2014/main" id="{C7CA629E-7F74-9804-6B6E-1CE14FC29F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01861" y="3066633"/>
              <a:ext cx="263653" cy="263653"/>
            </a:xfrm>
            <a:prstGeom prst="rect">
              <a:avLst/>
            </a:prstGeom>
            <a:effectLst/>
          </p:spPr>
        </p:pic>
      </p:grpSp>
      <p:grpSp>
        <p:nvGrpSpPr>
          <p:cNvPr id="75" name="Group 74">
            <a:extLst>
              <a:ext uri="{FF2B5EF4-FFF2-40B4-BE49-F238E27FC236}">
                <a16:creationId xmlns:a16="http://schemas.microsoft.com/office/drawing/2014/main" id="{28C85FF6-400D-68BF-79CC-6BBA3FA8EC4A}"/>
              </a:ext>
              <a:ext uri="{C183D7F6-B498-43B3-948B-1728B52AA6E4}">
                <adec:decorative xmlns:adec="http://schemas.microsoft.com/office/drawing/2017/decorative" val="1"/>
              </a:ext>
            </a:extLst>
          </p:cNvPr>
          <p:cNvGrpSpPr/>
          <p:nvPr/>
        </p:nvGrpSpPr>
        <p:grpSpPr>
          <a:xfrm>
            <a:off x="9533119" y="2862418"/>
            <a:ext cx="544512" cy="544512"/>
            <a:chOff x="10354308" y="2989772"/>
            <a:chExt cx="417374" cy="417373"/>
          </a:xfrm>
        </p:grpSpPr>
        <p:sp>
          <p:nvSpPr>
            <p:cNvPr id="78" name="Oval 77">
              <a:extLst>
                <a:ext uri="{FF2B5EF4-FFF2-40B4-BE49-F238E27FC236}">
                  <a16:creationId xmlns:a16="http://schemas.microsoft.com/office/drawing/2014/main" id="{29090A24-F879-A230-48C4-A4B96C1C5C30}"/>
                </a:ext>
                <a:ext uri="{C183D7F6-B498-43B3-948B-1728B52AA6E4}">
                  <adec:decorative xmlns:adec="http://schemas.microsoft.com/office/drawing/2017/decorative" val="1"/>
                </a:ext>
              </a:extLst>
            </p:cNvPr>
            <p:cNvSpPr/>
            <p:nvPr/>
          </p:nvSpPr>
          <p:spPr>
            <a:xfrm>
              <a:off x="10354308" y="2989772"/>
              <a:ext cx="417374" cy="4173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80" name="Graphic 79">
              <a:extLst>
                <a:ext uri="{FF2B5EF4-FFF2-40B4-BE49-F238E27FC236}">
                  <a16:creationId xmlns:a16="http://schemas.microsoft.com/office/drawing/2014/main" id="{739E9889-538F-B1E4-1612-6E82999935B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31169" y="3066633"/>
              <a:ext cx="263653" cy="263653"/>
            </a:xfrm>
            <a:prstGeom prst="rect">
              <a:avLst/>
            </a:prstGeom>
            <a:effectLst/>
          </p:spPr>
        </p:pic>
      </p:grpSp>
      <p:cxnSp>
        <p:nvCxnSpPr>
          <p:cNvPr id="83" name="Straight Connector 82">
            <a:extLst>
              <a:ext uri="{FF2B5EF4-FFF2-40B4-BE49-F238E27FC236}">
                <a16:creationId xmlns:a16="http://schemas.microsoft.com/office/drawing/2014/main" id="{47BAC5E4-046D-89EB-D67B-690B0A069E91}"/>
              </a:ext>
              <a:ext uri="{C183D7F6-B498-43B3-948B-1728B52AA6E4}">
                <adec:decorative xmlns:adec="http://schemas.microsoft.com/office/drawing/2017/decorative" val="1"/>
              </a:ext>
            </a:extLst>
          </p:cNvPr>
          <p:cNvCxnSpPr>
            <a:cxnSpLocks/>
          </p:cNvCxnSpPr>
          <p:nvPr/>
        </p:nvCxnSpPr>
        <p:spPr>
          <a:xfrm>
            <a:off x="2741347" y="3575050"/>
            <a:ext cx="0" cy="271907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C0158AB-9CE7-7122-23A6-93865B95A148}"/>
              </a:ext>
              <a:ext uri="{C183D7F6-B498-43B3-948B-1728B52AA6E4}">
                <adec:decorative xmlns:adec="http://schemas.microsoft.com/office/drawing/2017/decorative" val="1"/>
              </a:ext>
            </a:extLst>
          </p:cNvPr>
          <p:cNvCxnSpPr>
            <a:cxnSpLocks/>
          </p:cNvCxnSpPr>
          <p:nvPr/>
        </p:nvCxnSpPr>
        <p:spPr>
          <a:xfrm>
            <a:off x="4977782" y="3575050"/>
            <a:ext cx="0" cy="271907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13D5D5E-9EEC-2DB4-D85A-5E2D00E289BB}"/>
              </a:ext>
              <a:ext uri="{C183D7F6-B498-43B3-948B-1728B52AA6E4}">
                <adec:decorative xmlns:adec="http://schemas.microsoft.com/office/drawing/2017/decorative" val="1"/>
              </a:ext>
            </a:extLst>
          </p:cNvPr>
          <p:cNvCxnSpPr>
            <a:cxnSpLocks/>
          </p:cNvCxnSpPr>
          <p:nvPr/>
        </p:nvCxnSpPr>
        <p:spPr>
          <a:xfrm>
            <a:off x="7214217" y="3575050"/>
            <a:ext cx="0" cy="271907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3F685EB-7328-4323-E331-BD8BD57009A8}"/>
              </a:ext>
              <a:ext uri="{C183D7F6-B498-43B3-948B-1728B52AA6E4}">
                <adec:decorative xmlns:adec="http://schemas.microsoft.com/office/drawing/2017/decorative" val="1"/>
              </a:ext>
            </a:extLst>
          </p:cNvPr>
          <p:cNvCxnSpPr>
            <a:cxnSpLocks/>
          </p:cNvCxnSpPr>
          <p:nvPr/>
        </p:nvCxnSpPr>
        <p:spPr>
          <a:xfrm>
            <a:off x="9450652" y="3575050"/>
            <a:ext cx="0" cy="271907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2" name="Rectangle: Rounded Corners 91">
            <a:extLst>
              <a:ext uri="{FF2B5EF4-FFF2-40B4-BE49-F238E27FC236}">
                <a16:creationId xmlns:a16="http://schemas.microsoft.com/office/drawing/2014/main" id="{737998FE-9360-2FD9-E47D-0FA2C452A279}"/>
              </a:ext>
              <a:ext uri="{C183D7F6-B498-43B3-948B-1728B52AA6E4}">
                <adec:decorative xmlns:adec="http://schemas.microsoft.com/office/drawing/2017/decorative" val="1"/>
              </a:ext>
            </a:extLst>
          </p:cNvPr>
          <p:cNvSpPr/>
          <p:nvPr/>
        </p:nvSpPr>
        <p:spPr bwMode="auto">
          <a:xfrm>
            <a:off x="471488" y="1596797"/>
            <a:ext cx="11249024" cy="4774973"/>
          </a:xfrm>
          <a:prstGeom prst="roundRect">
            <a:avLst>
              <a:gd name="adj" fmla="val 4085"/>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3" name="Rectangle 92">
            <a:extLst>
              <a:ext uri="{FF2B5EF4-FFF2-40B4-BE49-F238E27FC236}">
                <a16:creationId xmlns:a16="http://schemas.microsoft.com/office/drawing/2014/main" id="{6822F7E7-1AF9-165D-EF2E-1CC4F7C2A5B8}"/>
              </a:ext>
              <a:ext uri="{C183D7F6-B498-43B3-948B-1728B52AA6E4}">
                <adec:decorative xmlns:adec="http://schemas.microsoft.com/office/drawing/2017/decorative" val="1"/>
              </a:ext>
            </a:extLst>
          </p:cNvPr>
          <p:cNvSpPr>
            <a:spLocks/>
          </p:cNvSpPr>
          <p:nvPr/>
        </p:nvSpPr>
        <p:spPr bwMode="auto">
          <a:xfrm>
            <a:off x="0" y="0"/>
            <a:ext cx="12192000" cy="2126045"/>
          </a:xfrm>
          <a:prstGeom prst="rect">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sp>
        <p:nvSpPr>
          <p:cNvPr id="94" name="Title 4">
            <a:extLst>
              <a:ext uri="{FF2B5EF4-FFF2-40B4-BE49-F238E27FC236}">
                <a16:creationId xmlns:a16="http://schemas.microsoft.com/office/drawing/2014/main" id="{2C45C349-FAAF-8B74-DF86-90C7B4037D4D}"/>
              </a:ext>
            </a:extLst>
          </p:cNvPr>
          <p:cNvSpPr>
            <a:spLocks noGrp="1"/>
          </p:cNvSpPr>
          <p:nvPr>
            <p:ph type="title"/>
          </p:nvPr>
        </p:nvSpPr>
        <p:spPr>
          <a:xfrm>
            <a:off x="588263" y="457200"/>
            <a:ext cx="11018520" cy="492443"/>
          </a:xfrm>
        </p:spPr>
        <p:txBody>
          <a:bodyPr/>
          <a:lstStyle/>
          <a:p>
            <a:r>
              <a:rPr lang="en-GB"/>
              <a:t>Developing Copilot use cases with your team</a:t>
            </a:r>
            <a:endParaRPr lang="en-US"/>
          </a:p>
        </p:txBody>
      </p:sp>
      <p:sp>
        <p:nvSpPr>
          <p:cNvPr id="95" name="Text Placeholder 9">
            <a:extLst>
              <a:ext uri="{FF2B5EF4-FFF2-40B4-BE49-F238E27FC236}">
                <a16:creationId xmlns:a16="http://schemas.microsoft.com/office/drawing/2014/main" id="{12C3DBD8-4BC1-3244-C6AB-9D312B43283E}"/>
              </a:ext>
            </a:extLst>
          </p:cNvPr>
          <p:cNvSpPr txBox="1">
            <a:spLocks/>
          </p:cNvSpPr>
          <p:nvPr/>
        </p:nvSpPr>
        <p:spPr>
          <a:xfrm>
            <a:off x="584200" y="292100"/>
            <a:ext cx="11018520" cy="153888"/>
          </a:xfrm>
          <a:prstGeom prst="rect">
            <a:avLst/>
          </a:prstGeom>
        </p:spPr>
        <p:txBody>
          <a:bodyPr lIns="0" tIns="0" rIns="0" bIns="0"/>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61"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FRAMEWORK </a:t>
            </a:r>
          </a:p>
        </p:txBody>
      </p:sp>
      <p:sp>
        <p:nvSpPr>
          <p:cNvPr id="96" name="Title 1">
            <a:extLst>
              <a:ext uri="{FF2B5EF4-FFF2-40B4-BE49-F238E27FC236}">
                <a16:creationId xmlns:a16="http://schemas.microsoft.com/office/drawing/2014/main" id="{5831AFBF-6BA0-F367-2D3F-11BEDC7B74DF}"/>
              </a:ext>
            </a:extLst>
          </p:cNvPr>
          <p:cNvSpPr txBox="1">
            <a:spLocks/>
          </p:cNvSpPr>
          <p:nvPr/>
        </p:nvSpPr>
        <p:spPr>
          <a:xfrm>
            <a:off x="587375" y="1118653"/>
            <a:ext cx="11017250"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This framework isn’t just a checklist—it’s a conversation starter. At each step, ask yourself and your team: what does success look like for us? Where are our biggest opportunities? What’s holding us back? For more information download this </a:t>
            </a:r>
            <a:r>
              <a:rPr kumimoji="0" lang="en-US" sz="1600" b="0" i="0" u="none" strike="noStrike" kern="1200" cap="none" spc="0" normalizeH="0" baseline="0" noProof="0">
                <a:ln w="3175">
                  <a:noFill/>
                </a:ln>
                <a:solidFill>
                  <a:srgbClr val="0078D4"/>
                </a:solidFill>
                <a:effectLst/>
                <a:uLnTx/>
                <a:uFillTx/>
                <a:latin typeface="Segoe Sans Display"/>
                <a:ea typeface="+mn-ea"/>
                <a:cs typeface="Segoe Sans Display" pitchFamily="2" charset="0"/>
                <a:hlinkClick r:id="rId7">
                  <a:extLst>
                    <a:ext uri="{A12FA001-AC4F-418D-AE19-62706E023703}">
                      <ahyp:hlinkClr xmlns:ahyp="http://schemas.microsoft.com/office/drawing/2018/hyperlinkcolor" val="tx"/>
                    </a:ext>
                  </a:extLst>
                </a:hlinkClick>
              </a:rPr>
              <a:t>guide</a:t>
            </a: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 For help discovering use cases for specific roles and industries check out the </a:t>
            </a: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hlinkClick r:id="rId8">
                  <a:extLst>
                    <a:ext uri="{A12FA001-AC4F-418D-AE19-62706E023703}">
                      <ahyp:hlinkClr xmlns:ahyp="http://schemas.microsoft.com/office/drawing/2018/hyperlinkcolor" val="tx"/>
                    </a:ext>
                  </a:extLst>
                </a:hlinkClick>
              </a:rPr>
              <a:t>Scenario Library</a:t>
            </a: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t>
            </a:r>
            <a:endParaRPr kumimoji="0" lang="en-US" sz="28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sp>
        <p:nvSpPr>
          <p:cNvPr id="15" name="Subtitle">
            <a:extLst>
              <a:ext uri="{FF2B5EF4-FFF2-40B4-BE49-F238E27FC236}">
                <a16:creationId xmlns:a16="http://schemas.microsoft.com/office/drawing/2014/main" id="{226B077F-8D9D-9569-6F63-74F5AAA6B2D8}"/>
              </a:ext>
            </a:extLst>
          </p:cNvPr>
          <p:cNvSpPr txBox="1">
            <a:spLocks/>
          </p:cNvSpPr>
          <p:nvPr/>
        </p:nvSpPr>
        <p:spPr>
          <a:xfrm>
            <a:off x="587376" y="2293938"/>
            <a:ext cx="2071507" cy="327024"/>
          </a:xfrm>
          <a:prstGeom prst="rect">
            <a:avLst/>
          </a:prstGeom>
          <a:no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Step 1</a:t>
            </a:r>
          </a:p>
        </p:txBody>
      </p:sp>
      <p:sp>
        <p:nvSpPr>
          <p:cNvPr id="22" name="Rectangle 21">
            <a:extLst>
              <a:ext uri="{FF2B5EF4-FFF2-40B4-BE49-F238E27FC236}">
                <a16:creationId xmlns:a16="http://schemas.microsoft.com/office/drawing/2014/main" id="{B8375ADA-B48C-2134-BD26-C47C3B98C2D3}"/>
              </a:ext>
            </a:extLst>
          </p:cNvPr>
          <p:cNvSpPr>
            <a:spLocks/>
          </p:cNvSpPr>
          <p:nvPr/>
        </p:nvSpPr>
        <p:spPr bwMode="auto">
          <a:xfrm>
            <a:off x="587376" y="3519939"/>
            <a:ext cx="2071507" cy="7765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91F2C"/>
                </a:solidFill>
                <a:effectLst/>
                <a:uLnTx/>
                <a:uFillTx/>
                <a:latin typeface="Segoe Sans Display Semibold"/>
                <a:ea typeface="+mn-ea"/>
                <a:cs typeface="+mn-cs"/>
              </a:rPr>
              <a:t>Start with your team’s goals</a:t>
            </a:r>
            <a:endParaRPr kumimoji="0" lang="en-GB" sz="11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7" name="Rectangle 26">
            <a:extLst>
              <a:ext uri="{FF2B5EF4-FFF2-40B4-BE49-F238E27FC236}">
                <a16:creationId xmlns:a16="http://schemas.microsoft.com/office/drawing/2014/main" id="{03ED07FB-640C-785D-AF0B-BAD922CCC1E7}"/>
              </a:ext>
            </a:extLst>
          </p:cNvPr>
          <p:cNvSpPr>
            <a:spLocks/>
          </p:cNvSpPr>
          <p:nvPr/>
        </p:nvSpPr>
        <p:spPr bwMode="auto">
          <a:xfrm>
            <a:off x="587376" y="4520248"/>
            <a:ext cx="2071507" cy="16173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mn-cs"/>
              </a:rPr>
              <a:t>What is your team truly trying to achieve? Is it cost savings, revenue growth, leading your industry, or avoiding unnecessary costs? </a:t>
            </a:r>
            <a:endParaRPr kumimoji="0" lang="en-GB" sz="1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Subtitle">
            <a:extLst>
              <a:ext uri="{FF2B5EF4-FFF2-40B4-BE49-F238E27FC236}">
                <a16:creationId xmlns:a16="http://schemas.microsoft.com/office/drawing/2014/main" id="{8F8CA179-6A13-F609-7981-BF747F9438BE}"/>
              </a:ext>
            </a:extLst>
          </p:cNvPr>
          <p:cNvSpPr txBox="1">
            <a:spLocks/>
          </p:cNvSpPr>
          <p:nvPr/>
        </p:nvSpPr>
        <p:spPr>
          <a:xfrm>
            <a:off x="2823812" y="2293938"/>
            <a:ext cx="2071507" cy="327024"/>
          </a:xfrm>
          <a:prstGeom prst="rect">
            <a:avLst/>
          </a:prstGeom>
          <a:no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Step 2</a:t>
            </a:r>
          </a:p>
        </p:txBody>
      </p:sp>
      <p:sp>
        <p:nvSpPr>
          <p:cNvPr id="23" name="Rectangle 22">
            <a:extLst>
              <a:ext uri="{FF2B5EF4-FFF2-40B4-BE49-F238E27FC236}">
                <a16:creationId xmlns:a16="http://schemas.microsoft.com/office/drawing/2014/main" id="{9BD973A6-6943-DF07-2B35-9A2BC7434C78}"/>
              </a:ext>
            </a:extLst>
          </p:cNvPr>
          <p:cNvSpPr>
            <a:spLocks/>
          </p:cNvSpPr>
          <p:nvPr/>
        </p:nvSpPr>
        <p:spPr bwMode="auto">
          <a:xfrm>
            <a:off x="2823811" y="3519939"/>
            <a:ext cx="2071507" cy="7765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91F2C"/>
                </a:solidFill>
                <a:effectLst/>
                <a:uLnTx/>
                <a:uFillTx/>
                <a:latin typeface="Segoe Sans Display Semibold"/>
                <a:ea typeface="+mn-ea"/>
                <a:cs typeface="+mn-cs"/>
              </a:rPr>
              <a:t>Select processes that impact those goals</a:t>
            </a:r>
          </a:p>
        </p:txBody>
      </p:sp>
      <p:sp>
        <p:nvSpPr>
          <p:cNvPr id="28" name="Rectangle 27">
            <a:extLst>
              <a:ext uri="{FF2B5EF4-FFF2-40B4-BE49-F238E27FC236}">
                <a16:creationId xmlns:a16="http://schemas.microsoft.com/office/drawing/2014/main" id="{A4F41784-D337-8B31-0566-932651A1E862}"/>
              </a:ext>
            </a:extLst>
          </p:cNvPr>
          <p:cNvSpPr>
            <a:spLocks/>
          </p:cNvSpPr>
          <p:nvPr/>
        </p:nvSpPr>
        <p:spPr bwMode="auto">
          <a:xfrm>
            <a:off x="2823812" y="4520248"/>
            <a:ext cx="2071507" cy="16173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mn-cs"/>
              </a:rPr>
              <a:t>Are there manual, repetitive tasks slowing you down? Approval processes, customer interactions, or reporting cycles that could be streamlined? </a:t>
            </a:r>
          </a:p>
        </p:txBody>
      </p:sp>
      <p:sp>
        <p:nvSpPr>
          <p:cNvPr id="17" name="Subtitle">
            <a:extLst>
              <a:ext uri="{FF2B5EF4-FFF2-40B4-BE49-F238E27FC236}">
                <a16:creationId xmlns:a16="http://schemas.microsoft.com/office/drawing/2014/main" id="{03468BB2-4658-AC7F-0484-843AEB1F56B7}"/>
              </a:ext>
            </a:extLst>
          </p:cNvPr>
          <p:cNvSpPr txBox="1">
            <a:spLocks/>
          </p:cNvSpPr>
          <p:nvPr/>
        </p:nvSpPr>
        <p:spPr>
          <a:xfrm>
            <a:off x="5060248" y="2293938"/>
            <a:ext cx="2071507" cy="327024"/>
          </a:xfrm>
          <a:prstGeom prst="rect">
            <a:avLst/>
          </a:prstGeom>
          <a:no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Step 3</a:t>
            </a:r>
          </a:p>
        </p:txBody>
      </p:sp>
      <p:sp>
        <p:nvSpPr>
          <p:cNvPr id="24" name="Rectangle 23">
            <a:extLst>
              <a:ext uri="{FF2B5EF4-FFF2-40B4-BE49-F238E27FC236}">
                <a16:creationId xmlns:a16="http://schemas.microsoft.com/office/drawing/2014/main" id="{B96337B0-25E8-AFA3-1E5F-87866895A8AE}"/>
              </a:ext>
            </a:extLst>
          </p:cNvPr>
          <p:cNvSpPr>
            <a:spLocks/>
          </p:cNvSpPr>
          <p:nvPr/>
        </p:nvSpPr>
        <p:spPr bwMode="auto">
          <a:xfrm>
            <a:off x="5060246" y="3519939"/>
            <a:ext cx="2071507" cy="7765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91F2C"/>
                </a:solidFill>
                <a:effectLst/>
                <a:uLnTx/>
                <a:uFillTx/>
                <a:latin typeface="Segoe Sans Display Semibold"/>
                <a:ea typeface="+mn-ea"/>
                <a:cs typeface="+mn-cs"/>
              </a:rPr>
              <a:t>Transform those processes with AI</a:t>
            </a:r>
            <a:endParaRPr kumimoji="0" lang="en-GB" sz="9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9" name="Rectangle 28">
            <a:extLst>
              <a:ext uri="{FF2B5EF4-FFF2-40B4-BE49-F238E27FC236}">
                <a16:creationId xmlns:a16="http://schemas.microsoft.com/office/drawing/2014/main" id="{323CF968-7755-D5BA-5D5F-623060FB29DE}"/>
              </a:ext>
            </a:extLst>
          </p:cNvPr>
          <p:cNvSpPr>
            <a:spLocks/>
          </p:cNvSpPr>
          <p:nvPr/>
        </p:nvSpPr>
        <p:spPr bwMode="auto">
          <a:xfrm>
            <a:off x="5060248" y="4520248"/>
            <a:ext cx="2071507" cy="16173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mn-cs"/>
              </a:rPr>
              <a:t>How could AI enhance, automate, or optimize these processes? Imagine your teams focusing on high-value work while AI handles the routine. </a:t>
            </a:r>
            <a:endParaRPr kumimoji="0" lang="en-GB" sz="1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8" name="Subtitle">
            <a:extLst>
              <a:ext uri="{FF2B5EF4-FFF2-40B4-BE49-F238E27FC236}">
                <a16:creationId xmlns:a16="http://schemas.microsoft.com/office/drawing/2014/main" id="{F6B26B1A-593D-193B-FF6C-D0347AE835BF}"/>
              </a:ext>
            </a:extLst>
          </p:cNvPr>
          <p:cNvSpPr txBox="1">
            <a:spLocks/>
          </p:cNvSpPr>
          <p:nvPr/>
        </p:nvSpPr>
        <p:spPr>
          <a:xfrm>
            <a:off x="7296684" y="2293938"/>
            <a:ext cx="2071507" cy="327024"/>
          </a:xfrm>
          <a:prstGeom prst="rect">
            <a:avLst/>
          </a:prstGeom>
          <a:no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Step 4</a:t>
            </a:r>
          </a:p>
        </p:txBody>
      </p:sp>
      <p:sp>
        <p:nvSpPr>
          <p:cNvPr id="25" name="Rectangle 24">
            <a:extLst>
              <a:ext uri="{FF2B5EF4-FFF2-40B4-BE49-F238E27FC236}">
                <a16:creationId xmlns:a16="http://schemas.microsoft.com/office/drawing/2014/main" id="{A8B891FB-CD60-A1AE-DFEA-0AA032381596}"/>
              </a:ext>
            </a:extLst>
          </p:cNvPr>
          <p:cNvSpPr>
            <a:spLocks/>
          </p:cNvSpPr>
          <p:nvPr/>
        </p:nvSpPr>
        <p:spPr bwMode="auto">
          <a:xfrm>
            <a:off x="7296681" y="3519939"/>
            <a:ext cx="2071507" cy="7765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91F2C"/>
                </a:solidFill>
                <a:effectLst/>
                <a:uLnTx/>
                <a:uFillTx/>
                <a:latin typeface="Segoe Sans Display Semibold"/>
                <a:ea typeface="+mn-ea"/>
                <a:cs typeface="+mn-cs"/>
              </a:rPr>
              <a:t>Define success</a:t>
            </a:r>
          </a:p>
        </p:txBody>
      </p:sp>
      <p:sp>
        <p:nvSpPr>
          <p:cNvPr id="30" name="Rectangle 29">
            <a:extLst>
              <a:ext uri="{FF2B5EF4-FFF2-40B4-BE49-F238E27FC236}">
                <a16:creationId xmlns:a16="http://schemas.microsoft.com/office/drawing/2014/main" id="{C3442987-6E8D-CBF5-6DEA-896046EFDAB6}"/>
              </a:ext>
            </a:extLst>
          </p:cNvPr>
          <p:cNvSpPr>
            <a:spLocks/>
          </p:cNvSpPr>
          <p:nvPr/>
        </p:nvSpPr>
        <p:spPr bwMode="auto">
          <a:xfrm>
            <a:off x="7296684" y="4520248"/>
            <a:ext cx="2071507" cy="16173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mn-cs"/>
              </a:rPr>
              <a:t>Agree on what the process will look like when fully segmented with AI.</a:t>
            </a:r>
            <a:endParaRPr kumimoji="0" lang="en-GB" sz="1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Subtitle">
            <a:extLst>
              <a:ext uri="{FF2B5EF4-FFF2-40B4-BE49-F238E27FC236}">
                <a16:creationId xmlns:a16="http://schemas.microsoft.com/office/drawing/2014/main" id="{09005178-BD21-5AD0-2472-533CF2E7F7E1}"/>
              </a:ext>
            </a:extLst>
          </p:cNvPr>
          <p:cNvSpPr txBox="1">
            <a:spLocks/>
          </p:cNvSpPr>
          <p:nvPr/>
        </p:nvSpPr>
        <p:spPr>
          <a:xfrm>
            <a:off x="9533119" y="2293938"/>
            <a:ext cx="2071507" cy="327024"/>
          </a:xfrm>
          <a:prstGeom prst="rect">
            <a:avLst/>
          </a:prstGeom>
          <a:no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Step 5</a:t>
            </a:r>
          </a:p>
        </p:txBody>
      </p:sp>
      <p:sp>
        <p:nvSpPr>
          <p:cNvPr id="26" name="Rectangle 25">
            <a:extLst>
              <a:ext uri="{FF2B5EF4-FFF2-40B4-BE49-F238E27FC236}">
                <a16:creationId xmlns:a16="http://schemas.microsoft.com/office/drawing/2014/main" id="{8DFC8A39-A672-280B-9B61-EFC6DFC8024E}"/>
              </a:ext>
            </a:extLst>
          </p:cNvPr>
          <p:cNvSpPr>
            <a:spLocks/>
          </p:cNvSpPr>
          <p:nvPr/>
        </p:nvSpPr>
        <p:spPr bwMode="auto">
          <a:xfrm>
            <a:off x="9533119" y="3519939"/>
            <a:ext cx="2071507" cy="7765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91F2C"/>
                </a:solidFill>
                <a:effectLst/>
                <a:uLnTx/>
                <a:uFillTx/>
                <a:latin typeface="Segoe Sans Display Semibold"/>
                <a:ea typeface="+mn-ea"/>
                <a:cs typeface="+mn-cs"/>
              </a:rPr>
              <a:t>Identify success metrics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91F2C"/>
                </a:solidFill>
                <a:effectLst/>
                <a:uLnTx/>
                <a:uFillTx/>
                <a:latin typeface="Segoe Sans Display Semibold"/>
                <a:ea typeface="+mn-ea"/>
                <a:cs typeface="+mn-cs"/>
              </a:rPr>
              <a:t>measure Impact</a:t>
            </a:r>
            <a:endParaRPr kumimoji="0" lang="en-GB" sz="11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1" name="Rectangle 30">
            <a:extLst>
              <a:ext uri="{FF2B5EF4-FFF2-40B4-BE49-F238E27FC236}">
                <a16:creationId xmlns:a16="http://schemas.microsoft.com/office/drawing/2014/main" id="{41AB3623-C865-3B4E-C8A4-E780E91333C8}"/>
              </a:ext>
            </a:extLst>
          </p:cNvPr>
          <p:cNvSpPr>
            <a:spLocks/>
          </p:cNvSpPr>
          <p:nvPr/>
        </p:nvSpPr>
        <p:spPr bwMode="auto">
          <a:xfrm>
            <a:off x="9533119" y="4520248"/>
            <a:ext cx="2071507" cy="16173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mn-cs"/>
              </a:rPr>
              <a:t>Track KPIs like time saved, revenue growth, or customer satisfaction. Make sure you’re set up to measure not just adoption, but real business outcomes. </a:t>
            </a:r>
            <a:endParaRPr kumimoji="0" lang="en-GB" sz="15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48295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42" presetClass="path" presetSubtype="0" decel="100000" fill="hold" grpId="1" nodeType="withEffect">
                                  <p:stCondLst>
                                    <p:cond delay="250"/>
                                  </p:stCondLst>
                                  <p:childTnLst>
                                    <p:animMotion origin="layout" path="M -0.01719 -0.00023 L -1.25E-6 1.85185E-6 " pathEditMode="relative" rAng="0" ptsTypes="AA">
                                      <p:cBhvr>
                                        <p:cTn id="15" dur="500" fill="hold"/>
                                        <p:tgtEl>
                                          <p:spTgt spid="15"/>
                                        </p:tgtEl>
                                        <p:attrNameLst>
                                          <p:attrName>ppt_x</p:attrName>
                                          <p:attrName>ppt_y</p:attrName>
                                        </p:attrNameLst>
                                      </p:cBhvr>
                                      <p:rCtr x="859" y="0"/>
                                    </p:animMotion>
                                  </p:childTnLst>
                                </p:cTn>
                              </p:par>
                              <p:par>
                                <p:cTn id="16" presetID="10" presetClass="entr" presetSubtype="0" fill="hold" grpId="0" nodeType="with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42" presetClass="path" presetSubtype="0" decel="100000" fill="hold" grpId="1" nodeType="withEffect">
                                  <p:stCondLst>
                                    <p:cond delay="250"/>
                                  </p:stCondLst>
                                  <p:childTnLst>
                                    <p:animMotion origin="layout" path="M -0.01719 -0.00023 L -1.25E-6 1.85185E-6 " pathEditMode="relative" rAng="0" ptsTypes="AA">
                                      <p:cBhvr>
                                        <p:cTn id="20" dur="500" fill="hold"/>
                                        <p:tgtEl>
                                          <p:spTgt spid="9"/>
                                        </p:tgtEl>
                                        <p:attrNameLst>
                                          <p:attrName>ppt_x</p:attrName>
                                          <p:attrName>ppt_y</p:attrName>
                                        </p:attrNameLst>
                                      </p:cBhvr>
                                      <p:rCtr x="859" y="0"/>
                                    </p:animMotion>
                                  </p:childTnLst>
                                </p:cTn>
                              </p:par>
                              <p:par>
                                <p:cTn id="21" presetID="10" presetClass="entr" presetSubtype="0" fill="hold" nodeType="withEffect">
                                  <p:stCondLst>
                                    <p:cond delay="25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par>
                                <p:cTn id="24" presetID="42" presetClass="path" presetSubtype="0" decel="100000" fill="hold" nodeType="withEffect">
                                  <p:stCondLst>
                                    <p:cond delay="250"/>
                                  </p:stCondLst>
                                  <p:childTnLst>
                                    <p:animMotion origin="layout" path="M -0.01719 -0.00023 L -1.25E-6 1.85185E-6 " pathEditMode="relative" rAng="0" ptsTypes="AA">
                                      <p:cBhvr>
                                        <p:cTn id="25" dur="500" fill="hold"/>
                                        <p:tgtEl>
                                          <p:spTgt spid="37"/>
                                        </p:tgtEl>
                                        <p:attrNameLst>
                                          <p:attrName>ppt_x</p:attrName>
                                          <p:attrName>ppt_y</p:attrName>
                                        </p:attrNameLst>
                                      </p:cBhvr>
                                      <p:rCtr x="859" y="0"/>
                                    </p:animMotion>
                                  </p:childTnLst>
                                </p:cTn>
                              </p:par>
                              <p:par>
                                <p:cTn id="26" presetID="10" presetClass="entr" presetSubtype="0" fill="hold" grpId="0" nodeType="withEffect">
                                  <p:stCondLst>
                                    <p:cond delay="25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par>
                                <p:cTn id="29" presetID="42" presetClass="path" presetSubtype="0" decel="100000" fill="hold" grpId="1" nodeType="withEffect">
                                  <p:stCondLst>
                                    <p:cond delay="250"/>
                                  </p:stCondLst>
                                  <p:childTnLst>
                                    <p:animMotion origin="layout" path="M -0.01719 -0.00023 L -1.25E-6 1.85185E-6 " pathEditMode="relative" rAng="0" ptsTypes="AA">
                                      <p:cBhvr>
                                        <p:cTn id="30" dur="500" fill="hold"/>
                                        <p:tgtEl>
                                          <p:spTgt spid="22"/>
                                        </p:tgtEl>
                                        <p:attrNameLst>
                                          <p:attrName>ppt_x</p:attrName>
                                          <p:attrName>ppt_y</p:attrName>
                                        </p:attrNameLst>
                                      </p:cBhvr>
                                      <p:rCtr x="859" y="0"/>
                                    </p:animMotion>
                                  </p:childTnLst>
                                </p:cTn>
                              </p:par>
                              <p:par>
                                <p:cTn id="31" presetID="10" presetClass="entr" presetSubtype="0" fill="hold" grpId="0" nodeType="withEffect">
                                  <p:stCondLst>
                                    <p:cond delay="25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50"/>
                                        <p:tgtEl>
                                          <p:spTgt spid="27"/>
                                        </p:tgtEl>
                                      </p:cBhvr>
                                    </p:animEffect>
                                  </p:childTnLst>
                                </p:cTn>
                              </p:par>
                              <p:par>
                                <p:cTn id="34" presetID="42" presetClass="path" presetSubtype="0" decel="100000" fill="hold" grpId="1" nodeType="withEffect">
                                  <p:stCondLst>
                                    <p:cond delay="250"/>
                                  </p:stCondLst>
                                  <p:childTnLst>
                                    <p:animMotion origin="layout" path="M -0.01719 -0.00023 L -1.25E-6 1.85185E-6 " pathEditMode="relative" rAng="0" ptsTypes="AA">
                                      <p:cBhvr>
                                        <p:cTn id="35" dur="500" fill="hold"/>
                                        <p:tgtEl>
                                          <p:spTgt spid="27"/>
                                        </p:tgtEl>
                                        <p:attrNameLst>
                                          <p:attrName>ppt_x</p:attrName>
                                          <p:attrName>ppt_y</p:attrName>
                                        </p:attrNameLst>
                                      </p:cBhvr>
                                      <p:rCtr x="859" y="0"/>
                                    </p:animMotion>
                                  </p:childTnLst>
                                </p:cTn>
                              </p:par>
                            </p:childTnLst>
                          </p:cTn>
                        </p:par>
                        <p:par>
                          <p:cTn id="36" fill="hold">
                            <p:stCondLst>
                              <p:cond delay="75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42" presetClass="path" presetSubtype="0" decel="100000" fill="hold" grpId="1" nodeType="withEffect">
                                  <p:stCondLst>
                                    <p:cond delay="250"/>
                                  </p:stCondLst>
                                  <p:childTnLst>
                                    <p:animMotion origin="layout" path="M -0.01719 -0.00023 L -1.25E-6 1.85185E-6 " pathEditMode="relative" rAng="0" ptsTypes="AA">
                                      <p:cBhvr>
                                        <p:cTn id="41" dur="500" fill="hold"/>
                                        <p:tgtEl>
                                          <p:spTgt spid="16"/>
                                        </p:tgtEl>
                                        <p:attrNameLst>
                                          <p:attrName>ppt_x</p:attrName>
                                          <p:attrName>ppt_y</p:attrName>
                                        </p:attrNameLst>
                                      </p:cBhvr>
                                      <p:rCtr x="859" y="0"/>
                                    </p:animMotion>
                                  </p:childTnLst>
                                </p:cTn>
                              </p:par>
                              <p:par>
                                <p:cTn id="42" presetID="10" presetClass="entr" presetSubtype="0" fill="hold" grpId="0" nodeType="withEffect">
                                  <p:stCondLst>
                                    <p:cond delay="25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42" presetClass="path" presetSubtype="0" decel="100000" fill="hold" grpId="1" nodeType="withEffect">
                                  <p:stCondLst>
                                    <p:cond delay="250"/>
                                  </p:stCondLst>
                                  <p:childTnLst>
                                    <p:animMotion origin="layout" path="M -0.01719 -0.00023 L -1.25E-6 1.85185E-6 " pathEditMode="relative" rAng="0" ptsTypes="AA">
                                      <p:cBhvr>
                                        <p:cTn id="46" dur="500" fill="hold"/>
                                        <p:tgtEl>
                                          <p:spTgt spid="11"/>
                                        </p:tgtEl>
                                        <p:attrNameLst>
                                          <p:attrName>ppt_x</p:attrName>
                                          <p:attrName>ppt_y</p:attrName>
                                        </p:attrNameLst>
                                      </p:cBhvr>
                                      <p:rCtr x="859" y="0"/>
                                    </p:animMotion>
                                  </p:childTnLst>
                                </p:cTn>
                              </p:par>
                              <p:par>
                                <p:cTn id="47" presetID="10" presetClass="entr" presetSubtype="0" fill="hold" nodeType="withEffect">
                                  <p:stCondLst>
                                    <p:cond delay="25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250"/>
                                        <p:tgtEl>
                                          <p:spTgt spid="57"/>
                                        </p:tgtEl>
                                      </p:cBhvr>
                                    </p:animEffect>
                                  </p:childTnLst>
                                </p:cTn>
                              </p:par>
                              <p:par>
                                <p:cTn id="50" presetID="42" presetClass="path" presetSubtype="0" decel="100000" fill="hold" nodeType="withEffect">
                                  <p:stCondLst>
                                    <p:cond delay="250"/>
                                  </p:stCondLst>
                                  <p:childTnLst>
                                    <p:animMotion origin="layout" path="M -0.01719 -0.00023 L -1.25E-6 1.85185E-6 " pathEditMode="relative" rAng="0" ptsTypes="AA">
                                      <p:cBhvr>
                                        <p:cTn id="51" dur="500" fill="hold"/>
                                        <p:tgtEl>
                                          <p:spTgt spid="57"/>
                                        </p:tgtEl>
                                        <p:attrNameLst>
                                          <p:attrName>ppt_x</p:attrName>
                                          <p:attrName>ppt_y</p:attrName>
                                        </p:attrNameLst>
                                      </p:cBhvr>
                                      <p:rCtr x="859" y="0"/>
                                    </p:animMotion>
                                  </p:childTnLst>
                                </p:cTn>
                              </p:par>
                              <p:par>
                                <p:cTn id="52" presetID="10" presetClass="entr" presetSubtype="0" fill="hold" grpId="0" nodeType="withEffect">
                                  <p:stCondLst>
                                    <p:cond delay="25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50"/>
                                        <p:tgtEl>
                                          <p:spTgt spid="23"/>
                                        </p:tgtEl>
                                      </p:cBhvr>
                                    </p:animEffect>
                                  </p:childTnLst>
                                </p:cTn>
                              </p:par>
                              <p:par>
                                <p:cTn id="55" presetID="42" presetClass="path" presetSubtype="0" decel="100000" fill="hold" grpId="1" nodeType="withEffect">
                                  <p:stCondLst>
                                    <p:cond delay="250"/>
                                  </p:stCondLst>
                                  <p:childTnLst>
                                    <p:animMotion origin="layout" path="M -0.01719 -0.00023 L -1.25E-6 1.85185E-6 " pathEditMode="relative" rAng="0" ptsTypes="AA">
                                      <p:cBhvr>
                                        <p:cTn id="56" dur="500" fill="hold"/>
                                        <p:tgtEl>
                                          <p:spTgt spid="23"/>
                                        </p:tgtEl>
                                        <p:attrNameLst>
                                          <p:attrName>ppt_x</p:attrName>
                                          <p:attrName>ppt_y</p:attrName>
                                        </p:attrNameLst>
                                      </p:cBhvr>
                                      <p:rCtr x="859" y="0"/>
                                    </p:animMotion>
                                  </p:childTnLst>
                                </p:cTn>
                              </p:par>
                              <p:par>
                                <p:cTn id="57" presetID="10" presetClass="entr" presetSubtype="0" fill="hold" nodeType="withEffect">
                                  <p:stCondLst>
                                    <p:cond delay="25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250"/>
                                        <p:tgtEl>
                                          <p:spTgt spid="83"/>
                                        </p:tgtEl>
                                      </p:cBhvr>
                                    </p:animEffect>
                                  </p:childTnLst>
                                </p:cTn>
                              </p:par>
                              <p:par>
                                <p:cTn id="60" presetID="42" presetClass="path" presetSubtype="0" decel="100000" fill="hold" nodeType="withEffect">
                                  <p:stCondLst>
                                    <p:cond delay="250"/>
                                  </p:stCondLst>
                                  <p:childTnLst>
                                    <p:animMotion origin="layout" path="M -0.01719 -0.00023 L -1.25E-6 1.85185E-6 " pathEditMode="relative" rAng="0" ptsTypes="AA">
                                      <p:cBhvr>
                                        <p:cTn id="61" dur="500" fill="hold"/>
                                        <p:tgtEl>
                                          <p:spTgt spid="83"/>
                                        </p:tgtEl>
                                        <p:attrNameLst>
                                          <p:attrName>ppt_x</p:attrName>
                                          <p:attrName>ppt_y</p:attrName>
                                        </p:attrNameLst>
                                      </p:cBhvr>
                                      <p:rCtr x="859" y="0"/>
                                    </p:animMotion>
                                  </p:childTnLst>
                                </p:cTn>
                              </p:par>
                              <p:par>
                                <p:cTn id="62" presetID="10" presetClass="entr" presetSubtype="0" fill="hold" grpId="0" nodeType="withEffect">
                                  <p:stCondLst>
                                    <p:cond delay="25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250"/>
                                        <p:tgtEl>
                                          <p:spTgt spid="28"/>
                                        </p:tgtEl>
                                      </p:cBhvr>
                                    </p:animEffect>
                                  </p:childTnLst>
                                </p:cTn>
                              </p:par>
                              <p:par>
                                <p:cTn id="65" presetID="42" presetClass="path" presetSubtype="0" decel="100000" fill="hold" grpId="1" nodeType="withEffect">
                                  <p:stCondLst>
                                    <p:cond delay="250"/>
                                  </p:stCondLst>
                                  <p:childTnLst>
                                    <p:animMotion origin="layout" path="M -0.01719 -0.00023 L -1.25E-6 1.85185E-6 " pathEditMode="relative" rAng="0" ptsTypes="AA">
                                      <p:cBhvr>
                                        <p:cTn id="66" dur="500" fill="hold"/>
                                        <p:tgtEl>
                                          <p:spTgt spid="28"/>
                                        </p:tgtEl>
                                        <p:attrNameLst>
                                          <p:attrName>ppt_x</p:attrName>
                                          <p:attrName>ppt_y</p:attrName>
                                        </p:attrNameLst>
                                      </p:cBhvr>
                                      <p:rCtr x="859" y="0"/>
                                    </p:animMotion>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250"/>
                                        <p:tgtEl>
                                          <p:spTgt spid="12"/>
                                        </p:tgtEl>
                                      </p:cBhvr>
                                    </p:animEffect>
                                  </p:childTnLst>
                                </p:cTn>
                              </p:par>
                              <p:par>
                                <p:cTn id="71" presetID="42" presetClass="path" presetSubtype="0" decel="100000" fill="hold" grpId="1" nodeType="withEffect">
                                  <p:stCondLst>
                                    <p:cond delay="250"/>
                                  </p:stCondLst>
                                  <p:childTnLst>
                                    <p:animMotion origin="layout" path="M -0.01719 -0.00023 L -1.25E-6 1.85185E-6 " pathEditMode="relative" rAng="0" ptsTypes="AA">
                                      <p:cBhvr>
                                        <p:cTn id="72" dur="500" fill="hold"/>
                                        <p:tgtEl>
                                          <p:spTgt spid="12"/>
                                        </p:tgtEl>
                                        <p:attrNameLst>
                                          <p:attrName>ppt_x</p:attrName>
                                          <p:attrName>ppt_y</p:attrName>
                                        </p:attrNameLst>
                                      </p:cBhvr>
                                      <p:rCtr x="859" y="0"/>
                                    </p:animMotion>
                                  </p:childTnLst>
                                </p:cTn>
                              </p:par>
                              <p:par>
                                <p:cTn id="73" presetID="10" presetClass="entr" presetSubtype="0" fill="hold" grpId="0" nodeType="withEffect">
                                  <p:stCondLst>
                                    <p:cond delay="25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250"/>
                                        <p:tgtEl>
                                          <p:spTgt spid="17"/>
                                        </p:tgtEl>
                                      </p:cBhvr>
                                    </p:animEffect>
                                  </p:childTnLst>
                                </p:cTn>
                              </p:par>
                              <p:par>
                                <p:cTn id="76" presetID="42" presetClass="path" presetSubtype="0" decel="100000" fill="hold" grpId="1" nodeType="withEffect">
                                  <p:stCondLst>
                                    <p:cond delay="250"/>
                                  </p:stCondLst>
                                  <p:childTnLst>
                                    <p:animMotion origin="layout" path="M -0.01719 -0.00023 L -1.25E-6 1.85185E-6 " pathEditMode="relative" rAng="0" ptsTypes="AA">
                                      <p:cBhvr>
                                        <p:cTn id="77" dur="500" fill="hold"/>
                                        <p:tgtEl>
                                          <p:spTgt spid="17"/>
                                        </p:tgtEl>
                                        <p:attrNameLst>
                                          <p:attrName>ppt_x</p:attrName>
                                          <p:attrName>ppt_y</p:attrName>
                                        </p:attrNameLst>
                                      </p:cBhvr>
                                      <p:rCtr x="859" y="0"/>
                                    </p:animMotion>
                                  </p:childTnLst>
                                </p:cTn>
                              </p:par>
                              <p:par>
                                <p:cTn id="78" presetID="10" presetClass="entr" presetSubtype="0" fill="hold" nodeType="withEffect">
                                  <p:stCondLst>
                                    <p:cond delay="25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250"/>
                                        <p:tgtEl>
                                          <p:spTgt spid="61"/>
                                        </p:tgtEl>
                                      </p:cBhvr>
                                    </p:animEffect>
                                  </p:childTnLst>
                                </p:cTn>
                              </p:par>
                              <p:par>
                                <p:cTn id="81" presetID="42" presetClass="path" presetSubtype="0" decel="100000" fill="hold" nodeType="withEffect">
                                  <p:stCondLst>
                                    <p:cond delay="250"/>
                                  </p:stCondLst>
                                  <p:childTnLst>
                                    <p:animMotion origin="layout" path="M -0.01719 -0.00023 L -1.25E-6 1.85185E-6 " pathEditMode="relative" rAng="0" ptsTypes="AA">
                                      <p:cBhvr>
                                        <p:cTn id="82" dur="500" fill="hold"/>
                                        <p:tgtEl>
                                          <p:spTgt spid="61"/>
                                        </p:tgtEl>
                                        <p:attrNameLst>
                                          <p:attrName>ppt_x</p:attrName>
                                          <p:attrName>ppt_y</p:attrName>
                                        </p:attrNameLst>
                                      </p:cBhvr>
                                      <p:rCtr x="859" y="0"/>
                                    </p:animMotion>
                                  </p:childTnLst>
                                </p:cTn>
                              </p:par>
                              <p:par>
                                <p:cTn id="83" presetID="10" presetClass="entr" presetSubtype="0" fill="hold" grpId="0" nodeType="withEffect">
                                  <p:stCondLst>
                                    <p:cond delay="25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250"/>
                                        <p:tgtEl>
                                          <p:spTgt spid="24"/>
                                        </p:tgtEl>
                                      </p:cBhvr>
                                    </p:animEffect>
                                  </p:childTnLst>
                                </p:cTn>
                              </p:par>
                              <p:par>
                                <p:cTn id="86" presetID="42" presetClass="path" presetSubtype="0" decel="100000" fill="hold" grpId="1" nodeType="withEffect">
                                  <p:stCondLst>
                                    <p:cond delay="250"/>
                                  </p:stCondLst>
                                  <p:childTnLst>
                                    <p:animMotion origin="layout" path="M -0.01719 -0.00023 L -1.25E-6 1.85185E-6 " pathEditMode="relative" rAng="0" ptsTypes="AA">
                                      <p:cBhvr>
                                        <p:cTn id="87" dur="500" fill="hold"/>
                                        <p:tgtEl>
                                          <p:spTgt spid="24"/>
                                        </p:tgtEl>
                                        <p:attrNameLst>
                                          <p:attrName>ppt_x</p:attrName>
                                          <p:attrName>ppt_y</p:attrName>
                                        </p:attrNameLst>
                                      </p:cBhvr>
                                      <p:rCtr x="859" y="0"/>
                                    </p:animMotion>
                                  </p:childTnLst>
                                </p:cTn>
                              </p:par>
                              <p:par>
                                <p:cTn id="88" presetID="10" presetClass="entr" presetSubtype="0" fill="hold" nodeType="withEffect">
                                  <p:stCondLst>
                                    <p:cond delay="250"/>
                                  </p:stCondLst>
                                  <p:childTnLst>
                                    <p:set>
                                      <p:cBhvr>
                                        <p:cTn id="89" dur="1" fill="hold">
                                          <p:stCondLst>
                                            <p:cond delay="0"/>
                                          </p:stCondLst>
                                        </p:cTn>
                                        <p:tgtEl>
                                          <p:spTgt spid="85"/>
                                        </p:tgtEl>
                                        <p:attrNameLst>
                                          <p:attrName>style.visibility</p:attrName>
                                        </p:attrNameLst>
                                      </p:cBhvr>
                                      <p:to>
                                        <p:strVal val="visible"/>
                                      </p:to>
                                    </p:set>
                                    <p:animEffect transition="in" filter="fade">
                                      <p:cBhvr>
                                        <p:cTn id="90" dur="250"/>
                                        <p:tgtEl>
                                          <p:spTgt spid="85"/>
                                        </p:tgtEl>
                                      </p:cBhvr>
                                    </p:animEffect>
                                  </p:childTnLst>
                                </p:cTn>
                              </p:par>
                              <p:par>
                                <p:cTn id="91" presetID="42" presetClass="path" presetSubtype="0" decel="100000" fill="hold" nodeType="withEffect">
                                  <p:stCondLst>
                                    <p:cond delay="250"/>
                                  </p:stCondLst>
                                  <p:childTnLst>
                                    <p:animMotion origin="layout" path="M -0.01719 -0.00023 L -1.25E-6 1.85185E-6 " pathEditMode="relative" rAng="0" ptsTypes="AA">
                                      <p:cBhvr>
                                        <p:cTn id="92" dur="500" fill="hold"/>
                                        <p:tgtEl>
                                          <p:spTgt spid="85"/>
                                        </p:tgtEl>
                                        <p:attrNameLst>
                                          <p:attrName>ppt_x</p:attrName>
                                          <p:attrName>ppt_y</p:attrName>
                                        </p:attrNameLst>
                                      </p:cBhvr>
                                      <p:rCtr x="859" y="0"/>
                                    </p:animMotion>
                                  </p:childTnLst>
                                </p:cTn>
                              </p:par>
                              <p:par>
                                <p:cTn id="93" presetID="10" presetClass="entr" presetSubtype="0" fill="hold" grpId="0" nodeType="withEffect">
                                  <p:stCondLst>
                                    <p:cond delay="25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250"/>
                                        <p:tgtEl>
                                          <p:spTgt spid="29"/>
                                        </p:tgtEl>
                                      </p:cBhvr>
                                    </p:animEffect>
                                  </p:childTnLst>
                                </p:cTn>
                              </p:par>
                              <p:par>
                                <p:cTn id="96" presetID="42" presetClass="path" presetSubtype="0" decel="100000" fill="hold" grpId="1" nodeType="withEffect">
                                  <p:stCondLst>
                                    <p:cond delay="250"/>
                                  </p:stCondLst>
                                  <p:childTnLst>
                                    <p:animMotion origin="layout" path="M -0.01719 -0.00023 L -1.25E-6 1.85185E-6 " pathEditMode="relative" rAng="0" ptsTypes="AA">
                                      <p:cBhvr>
                                        <p:cTn id="97" dur="500" fill="hold"/>
                                        <p:tgtEl>
                                          <p:spTgt spid="29"/>
                                        </p:tgtEl>
                                        <p:attrNameLst>
                                          <p:attrName>ppt_x</p:attrName>
                                          <p:attrName>ppt_y</p:attrName>
                                        </p:attrNameLst>
                                      </p:cBhvr>
                                      <p:rCtr x="859" y="0"/>
                                    </p:animMotion>
                                  </p:childTnLst>
                                </p:cTn>
                              </p:par>
                            </p:childTnLst>
                          </p:cTn>
                        </p:par>
                        <p:par>
                          <p:cTn id="98" fill="hold">
                            <p:stCondLst>
                              <p:cond delay="2250"/>
                            </p:stCondLst>
                            <p:childTnLst>
                              <p:par>
                                <p:cTn id="99" presetID="10" presetClass="entr" presetSubtype="0" fill="hold" grpId="0" nodeType="after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250"/>
                                        <p:tgtEl>
                                          <p:spTgt spid="18"/>
                                        </p:tgtEl>
                                      </p:cBhvr>
                                    </p:animEffect>
                                  </p:childTnLst>
                                </p:cTn>
                              </p:par>
                              <p:par>
                                <p:cTn id="102" presetID="42" presetClass="path" presetSubtype="0" decel="100000" fill="hold" grpId="1" nodeType="withEffect">
                                  <p:stCondLst>
                                    <p:cond delay="250"/>
                                  </p:stCondLst>
                                  <p:childTnLst>
                                    <p:animMotion origin="layout" path="M -0.01719 -0.00023 L -1.25E-6 1.85185E-6 " pathEditMode="relative" rAng="0" ptsTypes="AA">
                                      <p:cBhvr>
                                        <p:cTn id="103" dur="500" fill="hold"/>
                                        <p:tgtEl>
                                          <p:spTgt spid="18"/>
                                        </p:tgtEl>
                                        <p:attrNameLst>
                                          <p:attrName>ppt_x</p:attrName>
                                          <p:attrName>ppt_y</p:attrName>
                                        </p:attrNameLst>
                                      </p:cBhvr>
                                      <p:rCtr x="859" y="0"/>
                                    </p:animMotion>
                                  </p:childTnLst>
                                </p:cTn>
                              </p:par>
                              <p:par>
                                <p:cTn id="104" presetID="10" presetClass="entr" presetSubtype="0" fill="hold" grpId="0" nodeType="withEffect">
                                  <p:stCondLst>
                                    <p:cond delay="25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250"/>
                                        <p:tgtEl>
                                          <p:spTgt spid="13"/>
                                        </p:tgtEl>
                                      </p:cBhvr>
                                    </p:animEffect>
                                  </p:childTnLst>
                                </p:cTn>
                              </p:par>
                              <p:par>
                                <p:cTn id="107" presetID="42" presetClass="path" presetSubtype="0" decel="100000" fill="hold" grpId="1" nodeType="withEffect">
                                  <p:stCondLst>
                                    <p:cond delay="250"/>
                                  </p:stCondLst>
                                  <p:childTnLst>
                                    <p:animMotion origin="layout" path="M -0.01719 -0.00023 L -1.25E-6 1.85185E-6 " pathEditMode="relative" rAng="0" ptsTypes="AA">
                                      <p:cBhvr>
                                        <p:cTn id="108" dur="500" fill="hold"/>
                                        <p:tgtEl>
                                          <p:spTgt spid="13"/>
                                        </p:tgtEl>
                                        <p:attrNameLst>
                                          <p:attrName>ppt_x</p:attrName>
                                          <p:attrName>ppt_y</p:attrName>
                                        </p:attrNameLst>
                                      </p:cBhvr>
                                      <p:rCtr x="859" y="0"/>
                                    </p:animMotion>
                                  </p:childTnLst>
                                </p:cTn>
                              </p:par>
                              <p:par>
                                <p:cTn id="109" presetID="10" presetClass="entr" presetSubtype="0" fill="hold" nodeType="withEffect">
                                  <p:stCondLst>
                                    <p:cond delay="25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250"/>
                                        <p:tgtEl>
                                          <p:spTgt spid="68"/>
                                        </p:tgtEl>
                                      </p:cBhvr>
                                    </p:animEffect>
                                  </p:childTnLst>
                                </p:cTn>
                              </p:par>
                              <p:par>
                                <p:cTn id="112" presetID="42" presetClass="path" presetSubtype="0" decel="100000" fill="hold" nodeType="withEffect">
                                  <p:stCondLst>
                                    <p:cond delay="250"/>
                                  </p:stCondLst>
                                  <p:childTnLst>
                                    <p:animMotion origin="layout" path="M -0.01719 -0.00023 L -1.25E-6 1.85185E-6 " pathEditMode="relative" rAng="0" ptsTypes="AA">
                                      <p:cBhvr>
                                        <p:cTn id="113" dur="500" fill="hold"/>
                                        <p:tgtEl>
                                          <p:spTgt spid="68"/>
                                        </p:tgtEl>
                                        <p:attrNameLst>
                                          <p:attrName>ppt_x</p:attrName>
                                          <p:attrName>ppt_y</p:attrName>
                                        </p:attrNameLst>
                                      </p:cBhvr>
                                      <p:rCtr x="859" y="0"/>
                                    </p:animMotion>
                                  </p:childTnLst>
                                </p:cTn>
                              </p:par>
                              <p:par>
                                <p:cTn id="114" presetID="10" presetClass="entr" presetSubtype="0" fill="hold" grpId="0" nodeType="withEffect">
                                  <p:stCondLst>
                                    <p:cond delay="25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250"/>
                                        <p:tgtEl>
                                          <p:spTgt spid="25"/>
                                        </p:tgtEl>
                                      </p:cBhvr>
                                    </p:animEffect>
                                  </p:childTnLst>
                                </p:cTn>
                              </p:par>
                              <p:par>
                                <p:cTn id="117" presetID="42" presetClass="path" presetSubtype="0" decel="100000" fill="hold" grpId="1" nodeType="withEffect">
                                  <p:stCondLst>
                                    <p:cond delay="250"/>
                                  </p:stCondLst>
                                  <p:childTnLst>
                                    <p:animMotion origin="layout" path="M -0.01719 -0.00023 L -1.25E-6 1.85185E-6 " pathEditMode="relative" rAng="0" ptsTypes="AA">
                                      <p:cBhvr>
                                        <p:cTn id="118" dur="500" fill="hold"/>
                                        <p:tgtEl>
                                          <p:spTgt spid="25"/>
                                        </p:tgtEl>
                                        <p:attrNameLst>
                                          <p:attrName>ppt_x</p:attrName>
                                          <p:attrName>ppt_y</p:attrName>
                                        </p:attrNameLst>
                                      </p:cBhvr>
                                      <p:rCtr x="859" y="0"/>
                                    </p:animMotion>
                                  </p:childTnLst>
                                </p:cTn>
                              </p:par>
                              <p:par>
                                <p:cTn id="119" presetID="10" presetClass="entr" presetSubtype="0" fill="hold" nodeType="withEffect">
                                  <p:stCondLst>
                                    <p:cond delay="250"/>
                                  </p:stCondLst>
                                  <p:childTnLst>
                                    <p:set>
                                      <p:cBhvr>
                                        <p:cTn id="120" dur="1" fill="hold">
                                          <p:stCondLst>
                                            <p:cond delay="0"/>
                                          </p:stCondLst>
                                        </p:cTn>
                                        <p:tgtEl>
                                          <p:spTgt spid="88"/>
                                        </p:tgtEl>
                                        <p:attrNameLst>
                                          <p:attrName>style.visibility</p:attrName>
                                        </p:attrNameLst>
                                      </p:cBhvr>
                                      <p:to>
                                        <p:strVal val="visible"/>
                                      </p:to>
                                    </p:set>
                                    <p:animEffect transition="in" filter="fade">
                                      <p:cBhvr>
                                        <p:cTn id="121" dur="250"/>
                                        <p:tgtEl>
                                          <p:spTgt spid="88"/>
                                        </p:tgtEl>
                                      </p:cBhvr>
                                    </p:animEffect>
                                  </p:childTnLst>
                                </p:cTn>
                              </p:par>
                              <p:par>
                                <p:cTn id="122" presetID="42" presetClass="path" presetSubtype="0" decel="100000" fill="hold" nodeType="withEffect">
                                  <p:stCondLst>
                                    <p:cond delay="250"/>
                                  </p:stCondLst>
                                  <p:childTnLst>
                                    <p:animMotion origin="layout" path="M -0.01719 -0.00023 L -1.25E-6 1.85185E-6 " pathEditMode="relative" rAng="0" ptsTypes="AA">
                                      <p:cBhvr>
                                        <p:cTn id="123" dur="500" fill="hold"/>
                                        <p:tgtEl>
                                          <p:spTgt spid="88"/>
                                        </p:tgtEl>
                                        <p:attrNameLst>
                                          <p:attrName>ppt_x</p:attrName>
                                          <p:attrName>ppt_y</p:attrName>
                                        </p:attrNameLst>
                                      </p:cBhvr>
                                      <p:rCtr x="859" y="0"/>
                                    </p:animMotion>
                                  </p:childTnLst>
                                </p:cTn>
                              </p:par>
                              <p:par>
                                <p:cTn id="124" presetID="10" presetClass="entr" presetSubtype="0" fill="hold" grpId="0" nodeType="withEffect">
                                  <p:stCondLst>
                                    <p:cond delay="25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250"/>
                                        <p:tgtEl>
                                          <p:spTgt spid="30"/>
                                        </p:tgtEl>
                                      </p:cBhvr>
                                    </p:animEffect>
                                  </p:childTnLst>
                                </p:cTn>
                              </p:par>
                              <p:par>
                                <p:cTn id="127" presetID="42" presetClass="path" presetSubtype="0" decel="100000" fill="hold" grpId="1" nodeType="withEffect">
                                  <p:stCondLst>
                                    <p:cond delay="250"/>
                                  </p:stCondLst>
                                  <p:childTnLst>
                                    <p:animMotion origin="layout" path="M -0.01719 -0.00023 L -1.25E-6 1.85185E-6 " pathEditMode="relative" rAng="0" ptsTypes="AA">
                                      <p:cBhvr>
                                        <p:cTn id="128" dur="500" fill="hold"/>
                                        <p:tgtEl>
                                          <p:spTgt spid="30"/>
                                        </p:tgtEl>
                                        <p:attrNameLst>
                                          <p:attrName>ppt_x</p:attrName>
                                          <p:attrName>ppt_y</p:attrName>
                                        </p:attrNameLst>
                                      </p:cBhvr>
                                      <p:rCtr x="859" y="0"/>
                                    </p:animMotion>
                                  </p:childTnLst>
                                </p:cTn>
                              </p:par>
                            </p:childTnLst>
                          </p:cTn>
                        </p:par>
                        <p:par>
                          <p:cTn id="129" fill="hold">
                            <p:stCondLst>
                              <p:cond delay="3000"/>
                            </p:stCondLst>
                            <p:childTnLst>
                              <p:par>
                                <p:cTn id="130" presetID="10" presetClass="entr" presetSubtype="0" fill="hold" grpId="0" nodeType="after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250"/>
                                        <p:tgtEl>
                                          <p:spTgt spid="21"/>
                                        </p:tgtEl>
                                      </p:cBhvr>
                                    </p:animEffect>
                                  </p:childTnLst>
                                </p:cTn>
                              </p:par>
                              <p:par>
                                <p:cTn id="133" presetID="42" presetClass="path" presetSubtype="0" decel="100000" fill="hold" grpId="1" nodeType="withEffect">
                                  <p:stCondLst>
                                    <p:cond delay="250"/>
                                  </p:stCondLst>
                                  <p:childTnLst>
                                    <p:animMotion origin="layout" path="M -0.01719 -0.00023 L -1.25E-6 1.85185E-6 " pathEditMode="relative" rAng="0" ptsTypes="AA">
                                      <p:cBhvr>
                                        <p:cTn id="134" dur="500" fill="hold"/>
                                        <p:tgtEl>
                                          <p:spTgt spid="21"/>
                                        </p:tgtEl>
                                        <p:attrNameLst>
                                          <p:attrName>ppt_x</p:attrName>
                                          <p:attrName>ppt_y</p:attrName>
                                        </p:attrNameLst>
                                      </p:cBhvr>
                                      <p:rCtr x="859" y="0"/>
                                    </p:animMotion>
                                  </p:childTnLst>
                                </p:cTn>
                              </p:par>
                              <p:par>
                                <p:cTn id="135" presetID="10" presetClass="entr" presetSubtype="0" fill="hold" grpId="0" nodeType="withEffect">
                                  <p:stCondLst>
                                    <p:cond delay="250"/>
                                  </p:stCondLst>
                                  <p:childTnLst>
                                    <p:set>
                                      <p:cBhvr>
                                        <p:cTn id="136" dur="1" fill="hold">
                                          <p:stCondLst>
                                            <p:cond delay="0"/>
                                          </p:stCondLst>
                                        </p:cTn>
                                        <p:tgtEl>
                                          <p:spTgt spid="14"/>
                                        </p:tgtEl>
                                        <p:attrNameLst>
                                          <p:attrName>style.visibility</p:attrName>
                                        </p:attrNameLst>
                                      </p:cBhvr>
                                      <p:to>
                                        <p:strVal val="visible"/>
                                      </p:to>
                                    </p:set>
                                    <p:animEffect transition="in" filter="fade">
                                      <p:cBhvr>
                                        <p:cTn id="137" dur="250"/>
                                        <p:tgtEl>
                                          <p:spTgt spid="14"/>
                                        </p:tgtEl>
                                      </p:cBhvr>
                                    </p:animEffect>
                                  </p:childTnLst>
                                </p:cTn>
                              </p:par>
                              <p:par>
                                <p:cTn id="138" presetID="42" presetClass="path" presetSubtype="0" decel="100000" fill="hold" grpId="1" nodeType="withEffect">
                                  <p:stCondLst>
                                    <p:cond delay="250"/>
                                  </p:stCondLst>
                                  <p:childTnLst>
                                    <p:animMotion origin="layout" path="M -0.01719 -0.00023 L -1.25E-6 1.85185E-6 " pathEditMode="relative" rAng="0" ptsTypes="AA">
                                      <p:cBhvr>
                                        <p:cTn id="139" dur="500" fill="hold"/>
                                        <p:tgtEl>
                                          <p:spTgt spid="14"/>
                                        </p:tgtEl>
                                        <p:attrNameLst>
                                          <p:attrName>ppt_x</p:attrName>
                                          <p:attrName>ppt_y</p:attrName>
                                        </p:attrNameLst>
                                      </p:cBhvr>
                                      <p:rCtr x="859" y="0"/>
                                    </p:animMotion>
                                  </p:childTnLst>
                                </p:cTn>
                              </p:par>
                              <p:par>
                                <p:cTn id="140" presetID="10" presetClass="entr" presetSubtype="0" fill="hold" nodeType="withEffect">
                                  <p:stCondLst>
                                    <p:cond delay="25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250"/>
                                        <p:tgtEl>
                                          <p:spTgt spid="75"/>
                                        </p:tgtEl>
                                      </p:cBhvr>
                                    </p:animEffect>
                                  </p:childTnLst>
                                </p:cTn>
                              </p:par>
                              <p:par>
                                <p:cTn id="143" presetID="42" presetClass="path" presetSubtype="0" decel="100000" fill="hold" nodeType="withEffect">
                                  <p:stCondLst>
                                    <p:cond delay="250"/>
                                  </p:stCondLst>
                                  <p:childTnLst>
                                    <p:animMotion origin="layout" path="M -0.01719 -0.00023 L -1.25E-6 1.85185E-6 " pathEditMode="relative" rAng="0" ptsTypes="AA">
                                      <p:cBhvr>
                                        <p:cTn id="144" dur="500" fill="hold"/>
                                        <p:tgtEl>
                                          <p:spTgt spid="75"/>
                                        </p:tgtEl>
                                        <p:attrNameLst>
                                          <p:attrName>ppt_x</p:attrName>
                                          <p:attrName>ppt_y</p:attrName>
                                        </p:attrNameLst>
                                      </p:cBhvr>
                                      <p:rCtr x="859" y="0"/>
                                    </p:animMotion>
                                  </p:childTnLst>
                                </p:cTn>
                              </p:par>
                              <p:par>
                                <p:cTn id="145" presetID="10" presetClass="entr" presetSubtype="0" fill="hold" grpId="0" nodeType="withEffect">
                                  <p:stCondLst>
                                    <p:cond delay="250"/>
                                  </p:stCondLst>
                                  <p:childTnLst>
                                    <p:set>
                                      <p:cBhvr>
                                        <p:cTn id="146" dur="1" fill="hold">
                                          <p:stCondLst>
                                            <p:cond delay="0"/>
                                          </p:stCondLst>
                                        </p:cTn>
                                        <p:tgtEl>
                                          <p:spTgt spid="26"/>
                                        </p:tgtEl>
                                        <p:attrNameLst>
                                          <p:attrName>style.visibility</p:attrName>
                                        </p:attrNameLst>
                                      </p:cBhvr>
                                      <p:to>
                                        <p:strVal val="visible"/>
                                      </p:to>
                                    </p:set>
                                    <p:animEffect transition="in" filter="fade">
                                      <p:cBhvr>
                                        <p:cTn id="147" dur="250"/>
                                        <p:tgtEl>
                                          <p:spTgt spid="26"/>
                                        </p:tgtEl>
                                      </p:cBhvr>
                                    </p:animEffect>
                                  </p:childTnLst>
                                </p:cTn>
                              </p:par>
                              <p:par>
                                <p:cTn id="148" presetID="42" presetClass="path" presetSubtype="0" decel="100000" fill="hold" grpId="1" nodeType="withEffect">
                                  <p:stCondLst>
                                    <p:cond delay="250"/>
                                  </p:stCondLst>
                                  <p:childTnLst>
                                    <p:animMotion origin="layout" path="M -0.01719 -0.00023 L -1.25E-6 1.85185E-6 " pathEditMode="relative" rAng="0" ptsTypes="AA">
                                      <p:cBhvr>
                                        <p:cTn id="149" dur="500" fill="hold"/>
                                        <p:tgtEl>
                                          <p:spTgt spid="26"/>
                                        </p:tgtEl>
                                        <p:attrNameLst>
                                          <p:attrName>ppt_x</p:attrName>
                                          <p:attrName>ppt_y</p:attrName>
                                        </p:attrNameLst>
                                      </p:cBhvr>
                                      <p:rCtr x="859" y="0"/>
                                    </p:animMotion>
                                  </p:childTnLst>
                                </p:cTn>
                              </p:par>
                              <p:par>
                                <p:cTn id="150" presetID="10" presetClass="entr" presetSubtype="0" fill="hold" grpId="0" nodeType="withEffect">
                                  <p:stCondLst>
                                    <p:cond delay="250"/>
                                  </p:stCondLst>
                                  <p:childTnLst>
                                    <p:set>
                                      <p:cBhvr>
                                        <p:cTn id="151" dur="1" fill="hold">
                                          <p:stCondLst>
                                            <p:cond delay="0"/>
                                          </p:stCondLst>
                                        </p:cTn>
                                        <p:tgtEl>
                                          <p:spTgt spid="31"/>
                                        </p:tgtEl>
                                        <p:attrNameLst>
                                          <p:attrName>style.visibility</p:attrName>
                                        </p:attrNameLst>
                                      </p:cBhvr>
                                      <p:to>
                                        <p:strVal val="visible"/>
                                      </p:to>
                                    </p:set>
                                    <p:animEffect transition="in" filter="fade">
                                      <p:cBhvr>
                                        <p:cTn id="152" dur="250"/>
                                        <p:tgtEl>
                                          <p:spTgt spid="31"/>
                                        </p:tgtEl>
                                      </p:cBhvr>
                                    </p:animEffect>
                                  </p:childTnLst>
                                </p:cTn>
                              </p:par>
                              <p:par>
                                <p:cTn id="153" presetID="42" presetClass="path" presetSubtype="0" decel="100000" fill="hold" grpId="1" nodeType="withEffect">
                                  <p:stCondLst>
                                    <p:cond delay="250"/>
                                  </p:stCondLst>
                                  <p:childTnLst>
                                    <p:animMotion origin="layout" path="M -0.01719 -0.00023 L -1.25E-6 1.85185E-6 " pathEditMode="relative" rAng="0" ptsTypes="AA">
                                      <p:cBhvr>
                                        <p:cTn id="154" dur="500" fill="hold"/>
                                        <p:tgtEl>
                                          <p:spTgt spid="31"/>
                                        </p:tgtEl>
                                        <p:attrNameLst>
                                          <p:attrName>ppt_x</p:attrName>
                                          <p:attrName>ppt_y</p:attrName>
                                        </p:attrNameLst>
                                      </p:cBhvr>
                                      <p:rCtr x="859" y="0"/>
                                    </p:animMotion>
                                  </p:childTnLst>
                                </p:cTn>
                              </p:par>
                              <p:par>
                                <p:cTn id="155" presetID="10" presetClass="entr" presetSubtype="0" fill="hold" nodeType="withEffect">
                                  <p:stCondLst>
                                    <p:cond delay="250"/>
                                  </p:stCondLst>
                                  <p:childTnLst>
                                    <p:set>
                                      <p:cBhvr>
                                        <p:cTn id="156" dur="1" fill="hold">
                                          <p:stCondLst>
                                            <p:cond delay="0"/>
                                          </p:stCondLst>
                                        </p:cTn>
                                        <p:tgtEl>
                                          <p:spTgt spid="90"/>
                                        </p:tgtEl>
                                        <p:attrNameLst>
                                          <p:attrName>style.visibility</p:attrName>
                                        </p:attrNameLst>
                                      </p:cBhvr>
                                      <p:to>
                                        <p:strVal val="visible"/>
                                      </p:to>
                                    </p:set>
                                    <p:animEffect transition="in" filter="fade">
                                      <p:cBhvr>
                                        <p:cTn id="157" dur="250"/>
                                        <p:tgtEl>
                                          <p:spTgt spid="90"/>
                                        </p:tgtEl>
                                      </p:cBhvr>
                                    </p:animEffect>
                                  </p:childTnLst>
                                </p:cTn>
                              </p:par>
                              <p:par>
                                <p:cTn id="158" presetID="42" presetClass="path" presetSubtype="0" decel="100000" fill="hold" nodeType="withEffect">
                                  <p:stCondLst>
                                    <p:cond delay="250"/>
                                  </p:stCondLst>
                                  <p:childTnLst>
                                    <p:animMotion origin="layout" path="M -0.01719 -0.00023 L -1.25E-6 1.85185E-6 " pathEditMode="relative" rAng="0" ptsTypes="AA">
                                      <p:cBhvr>
                                        <p:cTn id="159" dur="500" fill="hold"/>
                                        <p:tgtEl>
                                          <p:spTgt spid="9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92" grpId="0" animBg="1"/>
      <p:bldP spid="15" grpId="0"/>
      <p:bldP spid="15" grpId="1"/>
      <p:bldP spid="22" grpId="0"/>
      <p:bldP spid="22" grpId="1"/>
      <p:bldP spid="27" grpId="0"/>
      <p:bldP spid="27" grpId="1"/>
      <p:bldP spid="16" grpId="0"/>
      <p:bldP spid="16" grpId="1"/>
      <p:bldP spid="23" grpId="0"/>
      <p:bldP spid="23" grpId="1"/>
      <p:bldP spid="28" grpId="0"/>
      <p:bldP spid="28" grpId="1"/>
      <p:bldP spid="17" grpId="0"/>
      <p:bldP spid="17" grpId="1"/>
      <p:bldP spid="24" grpId="0"/>
      <p:bldP spid="24" grpId="1"/>
      <p:bldP spid="29" grpId="0"/>
      <p:bldP spid="29" grpId="1"/>
      <p:bldP spid="18" grpId="0"/>
      <p:bldP spid="18" grpId="1"/>
      <p:bldP spid="25" grpId="0"/>
      <p:bldP spid="25" grpId="1"/>
      <p:bldP spid="30" grpId="0"/>
      <p:bldP spid="30" grpId="1"/>
      <p:bldP spid="21" grpId="0"/>
      <p:bldP spid="21" grpId="1"/>
      <p:bldP spid="26" grpId="0"/>
      <p:bldP spid="26" grpId="1"/>
      <p:bldP spid="31" grpId="0"/>
      <p:bldP spid="3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0EBE-5728-BBF5-00F7-3467100D8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F80AE-581F-F652-7B82-A7630B6537C4}"/>
              </a:ext>
            </a:extLst>
          </p:cNvPr>
          <p:cNvSpPr>
            <a:spLocks noGrp="1"/>
          </p:cNvSpPr>
          <p:nvPr>
            <p:ph type="title"/>
          </p:nvPr>
        </p:nvSpPr>
        <p:spPr>
          <a:xfrm>
            <a:off x="585216" y="2930402"/>
            <a:ext cx="4178808" cy="997196"/>
          </a:xfrm>
        </p:spPr>
        <p:txBody>
          <a:bodyPr/>
          <a:lstStyle/>
          <a:p>
            <a:r>
              <a:rPr lang="en-US"/>
              <a:t>Technical Team</a:t>
            </a:r>
            <a:br>
              <a:rPr lang="en-US"/>
            </a:br>
            <a:r>
              <a:rPr lang="en-US"/>
              <a:t>Implement Items</a:t>
            </a:r>
          </a:p>
        </p:txBody>
      </p:sp>
      <p:pic>
        <p:nvPicPr>
          <p:cNvPr id="3" name="Picture 2">
            <a:extLst>
              <a:ext uri="{FF2B5EF4-FFF2-40B4-BE49-F238E27FC236}">
                <a16:creationId xmlns:a16="http://schemas.microsoft.com/office/drawing/2014/main" id="{B6384201-9A96-4185-83A3-A3DF5393936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12785" y="0"/>
            <a:ext cx="6879215" cy="6879187"/>
          </a:xfrm>
          <a:prstGeom prst="rect">
            <a:avLst/>
          </a:prstGeom>
        </p:spPr>
      </p:pic>
    </p:spTree>
    <p:extLst>
      <p:ext uri="{BB962C8B-B14F-4D97-AF65-F5344CB8AC3E}">
        <p14:creationId xmlns:p14="http://schemas.microsoft.com/office/powerpoint/2010/main" val="2193544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211DD9-5E9F-E23E-234E-7F43E85576A8}"/>
              </a:ext>
              <a:ext uri="{C183D7F6-B498-43B3-948B-1728B52AA6E4}">
                <adec:decorative xmlns:adec="http://schemas.microsoft.com/office/drawing/2017/decorative" val="1"/>
              </a:ext>
            </a:extLst>
          </p:cNvPr>
          <p:cNvSpPr/>
          <p:nvPr/>
        </p:nvSpPr>
        <p:spPr bwMode="auto">
          <a:xfrm>
            <a:off x="588962" y="1282700"/>
            <a:ext cx="4999038" cy="5245100"/>
          </a:xfrm>
          <a:prstGeom prst="roundRect">
            <a:avLst>
              <a:gd name="adj" fmla="val 2479"/>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963" y="457200"/>
            <a:ext cx="11017250" cy="554038"/>
          </a:xfrm>
        </p:spPr>
        <p:txBody>
          <a:bodyPr vert="horz" lIns="0" tIns="45720" rIns="0" bIns="45720" rtlCol="0" anchor="t">
            <a:noAutofit/>
          </a:bodyPr>
          <a:lstStyle/>
          <a:p>
            <a:r>
              <a:rPr lang="en-US"/>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785437" y="1435570"/>
            <a:ext cx="4606088" cy="4988032"/>
          </a:xfrm>
          <a:prstGeom prst="rect">
            <a:avLst/>
          </a:prstGeom>
        </p:spPr>
        <p:txBody>
          <a:bodyPr vert="horz" lIns="0" tIns="0" rIns="0" bIns="0" rtlCol="0">
            <a:sp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hlinkClick r:id="rId3"/>
              </a:rPr>
              <a:t>Enable the Copilot </a:t>
            </a:r>
            <a:r>
              <a:rPr kumimoji="0" lang="en-US" sz="2000" b="0" i="0" u="none" strike="noStrike" kern="1200" cap="none" spc="0" normalizeH="0" baseline="0" noProof="0" err="1">
                <a:ln>
                  <a:noFill/>
                </a:ln>
                <a:solidFill>
                  <a:srgbClr val="8661C5"/>
                </a:solidFill>
                <a:effectLst/>
                <a:uLnTx/>
                <a:uFillTx/>
                <a:latin typeface="Segoe UI Semibold" panose="020B0502040204020203" pitchFamily="34" charset="0"/>
                <a:ea typeface="+mn-ea"/>
                <a:cs typeface="Segoe UI Semibold" panose="020B0502040204020203" pitchFamily="34" charset="0"/>
                <a:hlinkClick r:id="rId3"/>
              </a:rPr>
              <a:t>DashBoard</a:t>
            </a:r>
            <a:endPar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Pre-built dashboard for business leaders to prepare for their Copilot rollout, understand and drive usage and adoption, and measure the impact of their investments.</a:t>
            </a:r>
          </a:p>
          <a:p>
            <a:pPr marL="285750" marR="0" lvl="0" indent="-190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Access directly at </a:t>
            </a:r>
            <a:r>
              <a:rPr kumimoji="0" lang="en-US" sz="14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aka.ms/</a:t>
            </a:r>
            <a:r>
              <a:rPr kumimoji="0" lang="en-US" sz="1400" b="1" i="0" u="none" strike="noStrike" kern="1200" cap="none" spc="0" normalizeH="0" baseline="0" noProof="0" err="1">
                <a:ln>
                  <a:noFill/>
                </a:ln>
                <a:solidFill>
                  <a:srgbClr val="0078D4"/>
                </a:solidFill>
                <a:effectLst/>
                <a:uLnTx/>
                <a:uFillTx/>
                <a:latin typeface="Segoe Sans Display Semibold"/>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CopilotDashboard</a:t>
            </a:r>
            <a:r>
              <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a:t>
            </a:r>
            <a:endPar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a:p>
            <a:pPr marL="285750" marR="0" lvl="0" indent="-190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Readiness tab </a:t>
            </a:r>
            <a:r>
              <a:rPr kumimoji="0" lang="en-US" sz="1400" b="0" i="0" u="none" strike="noStrike" kern="1200" cap="none" spc="0" normalizeH="0" baseline="0" noProof="0">
                <a:ln>
                  <a:noFill/>
                </a:ln>
                <a:solidFill>
                  <a:srgbClr val="091F2C"/>
                </a:solidFill>
                <a:effectLst/>
                <a:uLnTx/>
                <a:uFillTx/>
                <a:latin typeface="Segoe Sans Display"/>
                <a:ea typeface="+mn-ea"/>
                <a:cs typeface="Segoe UI Semibold" panose="020B0502040204020203" pitchFamily="34" charset="0"/>
              </a:rPr>
              <a:t>to see licensing and copilot activation status across the tenant.</a:t>
            </a:r>
          </a:p>
          <a:p>
            <a:pPr marL="285750" marR="0" lvl="0" indent="-190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Adoption tab </a:t>
            </a:r>
            <a:r>
              <a:rPr kumimoji="0" lang="en-US" sz="1400" b="0" i="0" u="none" strike="noStrike" kern="1200" cap="none" spc="0" normalizeH="0" baseline="0" noProof="0">
                <a:ln>
                  <a:noFill/>
                </a:ln>
                <a:solidFill>
                  <a:srgbClr val="091F2C"/>
                </a:solidFill>
                <a:effectLst/>
                <a:uLnTx/>
                <a:uFillTx/>
                <a:latin typeface="Segoe Sans Display"/>
                <a:ea typeface="+mn-ea"/>
                <a:cs typeface="Segoe UI Semibold" panose="020B0502040204020203" pitchFamily="34" charset="0"/>
              </a:rPr>
              <a:t>to see Copilot trends and usage down to the app feature level, with filters to drill down by group, organization, and job function. </a:t>
            </a:r>
          </a:p>
          <a:p>
            <a:pPr marL="285750" marR="0" lvl="0" indent="-190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Impact tab </a:t>
            </a:r>
            <a:r>
              <a:rPr kumimoji="0" lang="en-US" sz="1400" b="0" i="0" u="none" strike="noStrike" kern="1200" cap="none" spc="0" normalizeH="0" baseline="0" noProof="0">
                <a:ln>
                  <a:noFill/>
                </a:ln>
                <a:solidFill>
                  <a:srgbClr val="091F2C"/>
                </a:solidFill>
                <a:effectLst/>
                <a:uLnTx/>
                <a:uFillTx/>
                <a:latin typeface="Segoe Sans Display"/>
                <a:ea typeface="+mn-ea"/>
                <a:cs typeface="Segoe UI Semibold" panose="020B0502040204020203" pitchFamily="34" charset="0"/>
              </a:rPr>
              <a:t>to view Copilot actions by productivity categories, Copilot assisted hours and related value calculator and how Copilot usage is correlated with behavioral patterns in your business. Sentiment data from uploaded survey results is also available. </a:t>
            </a:r>
          </a:p>
          <a:p>
            <a:pPr marL="285750" marR="0" lvl="0" indent="-190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Learning tab </a:t>
            </a:r>
            <a:r>
              <a:rPr kumimoji="0" lang="en-US" sz="1400" b="0" i="0" u="none" strike="noStrike" kern="1200" cap="none" spc="0" normalizeH="0" baseline="0" noProof="0">
                <a:ln>
                  <a:noFill/>
                </a:ln>
                <a:solidFill>
                  <a:srgbClr val="091F2C"/>
                </a:solidFill>
                <a:effectLst/>
                <a:uLnTx/>
                <a:uFillTx/>
                <a:latin typeface="Segoe Sans Display"/>
                <a:ea typeface="+mn-ea"/>
                <a:cs typeface="Segoe UI Semibold" panose="020B0502040204020203" pitchFamily="34" charset="0"/>
              </a:rPr>
              <a:t>for research and best practices to inform your AI journey.</a:t>
            </a:r>
          </a:p>
          <a:p>
            <a:pPr marL="285750" marR="0" lvl="0" indent="-190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Use the </a:t>
            </a:r>
            <a:r>
              <a:rPr kumimoji="0" lang="en-US" sz="1400" b="0" i="0" u="none" strike="noStrike" kern="1200" cap="none" spc="0" normalizeH="0" baseline="0" noProof="0">
                <a:ln>
                  <a:noFill/>
                </a:ln>
                <a:solidFill>
                  <a:srgbClr val="0078D4"/>
                </a:solidFill>
                <a:effectLst/>
                <a:uLnTx/>
                <a:uFillTx/>
                <a:latin typeface="Segoe Sans Display"/>
                <a:ea typeface="+mn-ea"/>
                <a:cs typeface="Segoe UI" panose="020B0502040204020203" pitchFamily="34" charset="0"/>
                <a:hlinkClick r:id="rId5">
                  <a:extLst>
                    <a:ext uri="{A12FA001-AC4F-418D-AE19-62706E023703}">
                      <ahyp:hlinkClr xmlns:ahyp="http://schemas.microsoft.com/office/drawing/2018/hyperlinkcolor" val="tx"/>
                    </a:ext>
                  </a:extLst>
                </a:hlinkClick>
              </a:rPr>
              <a:t>Copilot Dashboard metrics eBook </a:t>
            </a:r>
            <a:r>
              <a:rPr kumimoji="0" lang="en-US" sz="14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to help understand and interpret the data.</a:t>
            </a:r>
          </a:p>
        </p:txBody>
      </p:sp>
      <p:grpSp>
        <p:nvGrpSpPr>
          <p:cNvPr id="6" name="Group 5" descr="Screenshots of the Microsoft Copilot Dashboard showing usage, adoption metrics, activity insights, and analytics across apps.">
            <a:extLst>
              <a:ext uri="{FF2B5EF4-FFF2-40B4-BE49-F238E27FC236}">
                <a16:creationId xmlns:a16="http://schemas.microsoft.com/office/drawing/2014/main" id="{F8A42CC3-9483-6596-F838-91C4A0A5CEC1}"/>
              </a:ext>
            </a:extLst>
          </p:cNvPr>
          <p:cNvGrpSpPr/>
          <p:nvPr/>
        </p:nvGrpSpPr>
        <p:grpSpPr>
          <a:xfrm>
            <a:off x="5753323" y="224259"/>
            <a:ext cx="5918172" cy="6152172"/>
            <a:chOff x="5753323" y="224259"/>
            <a:chExt cx="5918172" cy="6152172"/>
          </a:xfrm>
        </p:grpSpPr>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26657" y="224259"/>
              <a:ext cx="3144838" cy="6149907"/>
            </a:xfrm>
            <a:prstGeom prst="rect">
              <a:avLst/>
            </a:prstGeom>
            <a:ln>
              <a:noFill/>
            </a:ln>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753323" y="1323486"/>
              <a:ext cx="2675417" cy="301913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862551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42F72C7-32DE-A2D0-B10E-1D6161FEEA28}"/>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2479"/>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0" name="Rectangle: Rounded Corners 9">
            <a:extLst>
              <a:ext uri="{FF2B5EF4-FFF2-40B4-BE49-F238E27FC236}">
                <a16:creationId xmlns:a16="http://schemas.microsoft.com/office/drawing/2014/main" id="{104B6E84-01E2-CFDE-0C16-3D905FAD74D3}"/>
              </a:ext>
              <a:ext uri="{C183D7F6-B498-43B3-948B-1728B52AA6E4}">
                <adec:decorative xmlns:adec="http://schemas.microsoft.com/office/drawing/2017/decorative" val="1"/>
              </a:ext>
            </a:extLst>
          </p:cNvPr>
          <p:cNvSpPr/>
          <p:nvPr/>
        </p:nvSpPr>
        <p:spPr bwMode="auto">
          <a:xfrm>
            <a:off x="6242050" y="1799788"/>
            <a:ext cx="5360670" cy="4469250"/>
          </a:xfrm>
          <a:prstGeom prst="roundRect">
            <a:avLst>
              <a:gd name="adj" fmla="val 2479"/>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85070807-87E1-5EE3-3D54-9F76B1D95C6E}"/>
              </a:ext>
            </a:extLst>
          </p:cNvPr>
          <p:cNvSpPr>
            <a:spLocks noGrp="1"/>
          </p:cNvSpPr>
          <p:nvPr>
            <p:ph type="title"/>
          </p:nvPr>
        </p:nvSpPr>
        <p:spPr>
          <a:xfrm>
            <a:off x="588263" y="457200"/>
            <a:ext cx="11018520" cy="553998"/>
          </a:xfrm>
        </p:spPr>
        <p:txBody>
          <a:bodyPr lIns="0" tIns="0" rIns="0" bIns="0"/>
          <a:lstStyle/>
          <a:p>
            <a:pPr algn="ctr"/>
            <a:r>
              <a:rPr lang="en-US"/>
              <a:t>Viva Insights advanced impact reports</a:t>
            </a:r>
          </a:p>
        </p:txBody>
      </p:sp>
      <p:sp>
        <p:nvSpPr>
          <p:cNvPr id="9" name="!!Assess text" descr="Date 2">
            <a:extLst>
              <a:ext uri="{FF2B5EF4-FFF2-40B4-BE49-F238E27FC236}">
                <a16:creationId xmlns:a16="http://schemas.microsoft.com/office/drawing/2014/main" id="{BA4E4B48-2705-0232-7A18-DB1AB5A548B9}"/>
              </a:ext>
            </a:extLst>
          </p:cNvPr>
          <p:cNvSpPr txBox="1"/>
          <p:nvPr/>
        </p:nvSpPr>
        <p:spPr>
          <a:xfrm>
            <a:off x="1979506" y="1231923"/>
            <a:ext cx="8232988" cy="473051"/>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w="3175">
                  <a:noFill/>
                </a:ln>
                <a:solidFill>
                  <a:srgbClr val="FFFFFF"/>
                </a:solidFill>
                <a:effectLst/>
                <a:uLnTx/>
                <a:uFillTx/>
                <a:latin typeface="Segoe Sans Display Semibold"/>
                <a:ea typeface="+mn-ea"/>
                <a:cs typeface="+mn-cs"/>
              </a:rPr>
              <a:t>Included with Microsoft 365 Copilot</a:t>
            </a:r>
          </a:p>
        </p:txBody>
      </p:sp>
      <p:pic>
        <p:nvPicPr>
          <p:cNvPr id="3" name="Picture 2" descr="Screenshot of Microsoft Copilot business impact summary dashboard showing usage levels tied to outcomes like win rates, deals created, deals won, and top Copilot features used.">
            <a:extLst>
              <a:ext uri="{FF2B5EF4-FFF2-40B4-BE49-F238E27FC236}">
                <a16:creationId xmlns:a16="http://schemas.microsoft.com/office/drawing/2014/main" id="{B91DCF81-2393-CCEC-06FD-6A1FBF69CEA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081" y="1941513"/>
            <a:ext cx="4876799" cy="2743200"/>
          </a:xfrm>
          <a:prstGeom prst="rect">
            <a:avLst/>
          </a:prstGeom>
        </p:spPr>
      </p:pic>
      <p:sp>
        <p:nvSpPr>
          <p:cNvPr id="11" name="Rectangle: Rounded Corners 10">
            <a:extLst>
              <a:ext uri="{FF2B5EF4-FFF2-40B4-BE49-F238E27FC236}">
                <a16:creationId xmlns:a16="http://schemas.microsoft.com/office/drawing/2014/main" id="{1E3363D0-0304-8238-EA5C-A0D06FD3B6AB}"/>
              </a:ext>
            </a:extLst>
          </p:cNvPr>
          <p:cNvSpPr/>
          <p:nvPr/>
        </p:nvSpPr>
        <p:spPr bwMode="auto">
          <a:xfrm>
            <a:off x="757938" y="4816618"/>
            <a:ext cx="5169085"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solidFill>
                  <a:srgbClr val="C03BC4">
                    <a:lumMod val="75000"/>
                  </a:srgbClr>
                </a:solidFill>
                <a:effectLst/>
                <a:uLnTx/>
                <a:uFillTx/>
                <a:latin typeface="Segoe Sans Display Semibold"/>
                <a:ea typeface="+mn-ea"/>
                <a:cs typeface="+mn-cs"/>
              </a:rPr>
              <a:t>Copilot business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Measure the value of Microsoft 365 Copilot with your key business metrics.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78D4">
                    <a:lumMod val="75000"/>
                  </a:srgbClr>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See setup details</a:t>
            </a:r>
            <a:endParaRPr kumimoji="0" lang="en-US" sz="1600" b="0" i="0" u="none" strike="noStrike" kern="1200" cap="none" spc="0" normalizeH="0" baseline="0" noProof="0">
              <a:ln>
                <a:noFill/>
              </a:ln>
              <a:solidFill>
                <a:srgbClr val="0078D4">
                  <a:lumMod val="75000"/>
                </a:srgbClr>
              </a:solidFill>
              <a:effectLst/>
              <a:uLnTx/>
              <a:uFillTx/>
              <a:latin typeface="Segoe Sans Display"/>
              <a:ea typeface="+mn-ea"/>
              <a:cs typeface="+mn-cs"/>
            </a:endParaRPr>
          </a:p>
        </p:txBody>
      </p:sp>
      <p:pic>
        <p:nvPicPr>
          <p:cNvPr id="5" name="Picture 4" descr="Screenshot of Viva Insights Copilot adoption report dashboard showing adoption rate, activation steps, active user trends, and top Copilot apps and actions.&#10;">
            <a:extLst>
              <a:ext uri="{FF2B5EF4-FFF2-40B4-BE49-F238E27FC236}">
                <a16:creationId xmlns:a16="http://schemas.microsoft.com/office/drawing/2014/main" id="{2BFCE47E-FF7B-BDE7-7967-9B44557E6950}"/>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15499" y="1941513"/>
            <a:ext cx="5013771" cy="2757195"/>
          </a:xfrm>
          <a:prstGeom prst="roundRect">
            <a:avLst>
              <a:gd name="adj" fmla="val 2579"/>
            </a:avLst>
          </a:prstGeom>
          <a:ln w="76200">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EC5F992-A611-20CA-55BE-8AD3A3BBBC4C}"/>
              </a:ext>
            </a:extLst>
          </p:cNvPr>
          <p:cNvSpPr/>
          <p:nvPr/>
        </p:nvSpPr>
        <p:spPr bwMode="auto">
          <a:xfrm>
            <a:off x="6415500" y="4816618"/>
            <a:ext cx="5013770"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solidFill>
                  <a:srgbClr val="C03BC4">
                    <a:lumMod val="75000"/>
                  </a:srgbClr>
                </a:solidFill>
                <a:effectLst/>
                <a:uLnTx/>
                <a:uFillTx/>
                <a:latin typeface="Segoe Sans Display Semibold"/>
                <a:ea typeface="+mn-ea"/>
                <a:cs typeface="+mn-cs"/>
              </a:rPr>
              <a:t>Advanced adoption and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Get a deeper look into Microsoft 365 Copilot adoption and impact trends with a customizable, prebuilt report.</a:t>
            </a:r>
          </a:p>
        </p:txBody>
      </p:sp>
    </p:spTree>
    <p:extLst>
      <p:ext uri="{BB962C8B-B14F-4D97-AF65-F5344CB8AC3E}">
        <p14:creationId xmlns:p14="http://schemas.microsoft.com/office/powerpoint/2010/main" val="10553674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FEA08-95D2-5414-A5A6-5F161ACC2C4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C8B42A6-C976-8871-2047-829639A482F1}"/>
              </a:ext>
            </a:extLst>
          </p:cNvPr>
          <p:cNvSpPr>
            <a:spLocks noGrp="1"/>
          </p:cNvSpPr>
          <p:nvPr>
            <p:ph type="title"/>
          </p:nvPr>
        </p:nvSpPr>
        <p:spPr>
          <a:xfrm>
            <a:off x="588261" y="585216"/>
            <a:ext cx="11011601" cy="553998"/>
          </a:xfrm>
        </p:spPr>
        <p:txBody>
          <a:bodyPr>
            <a:spAutoFit/>
          </a:bodyPr>
          <a:lstStyle/>
          <a:p>
            <a:r>
              <a:rPr lang="en-US"/>
              <a:t>Copilot implementation overview (edit as required)</a:t>
            </a:r>
          </a:p>
        </p:txBody>
      </p:sp>
      <p:graphicFrame>
        <p:nvGraphicFramePr>
          <p:cNvPr id="2" name="Table 1">
            <a:extLst>
              <a:ext uri="{FF2B5EF4-FFF2-40B4-BE49-F238E27FC236}">
                <a16:creationId xmlns:a16="http://schemas.microsoft.com/office/drawing/2014/main" id="{5AD65D24-26CD-9DED-5D51-7318FCBA1461}"/>
              </a:ext>
            </a:extLst>
          </p:cNvPr>
          <p:cNvGraphicFramePr>
            <a:graphicFrameLocks noGrp="1"/>
          </p:cNvGraphicFramePr>
          <p:nvPr/>
        </p:nvGraphicFramePr>
        <p:xfrm>
          <a:off x="571501" y="1581150"/>
          <a:ext cx="11052970" cy="4328160"/>
        </p:xfrm>
        <a:graphic>
          <a:graphicData uri="http://schemas.openxmlformats.org/drawingml/2006/table">
            <a:tbl>
              <a:tblPr firstRow="1" bandRow="1">
                <a:tableStyleId>{68D230F3-CF80-4859-8CE7-A43EE81993B5}</a:tableStyleId>
              </a:tblPr>
              <a:tblGrid>
                <a:gridCol w="1333078">
                  <a:extLst>
                    <a:ext uri="{9D8B030D-6E8A-4147-A177-3AD203B41FA5}">
                      <a16:colId xmlns:a16="http://schemas.microsoft.com/office/drawing/2014/main" val="697650844"/>
                    </a:ext>
                  </a:extLst>
                </a:gridCol>
                <a:gridCol w="2429973">
                  <a:extLst>
                    <a:ext uri="{9D8B030D-6E8A-4147-A177-3AD203B41FA5}">
                      <a16:colId xmlns:a16="http://schemas.microsoft.com/office/drawing/2014/main" val="1005859083"/>
                    </a:ext>
                  </a:extLst>
                </a:gridCol>
                <a:gridCol w="2429973">
                  <a:extLst>
                    <a:ext uri="{9D8B030D-6E8A-4147-A177-3AD203B41FA5}">
                      <a16:colId xmlns:a16="http://schemas.microsoft.com/office/drawing/2014/main" val="1799867784"/>
                    </a:ext>
                  </a:extLst>
                </a:gridCol>
                <a:gridCol w="2429973">
                  <a:extLst>
                    <a:ext uri="{9D8B030D-6E8A-4147-A177-3AD203B41FA5}">
                      <a16:colId xmlns:a16="http://schemas.microsoft.com/office/drawing/2014/main" val="386206393"/>
                    </a:ext>
                  </a:extLst>
                </a:gridCol>
                <a:gridCol w="2429973">
                  <a:extLst>
                    <a:ext uri="{9D8B030D-6E8A-4147-A177-3AD203B41FA5}">
                      <a16:colId xmlns:a16="http://schemas.microsoft.com/office/drawing/2014/main" val="794934516"/>
                    </a:ext>
                  </a:extLst>
                </a:gridCol>
              </a:tblGrid>
              <a:tr h="0">
                <a:tc>
                  <a:txBody>
                    <a:bodyPr/>
                    <a:lstStyle/>
                    <a:p>
                      <a:endParaRPr lang="en-US" sz="1600" b="0">
                        <a:solidFill>
                          <a:schemeClr val="bg1"/>
                        </a:solidFill>
                        <a:latin typeface="+mj-lt"/>
                      </a:endParaRPr>
                    </a:p>
                  </a:txBody>
                  <a:tcP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600" b="0">
                          <a:solidFill>
                            <a:schemeClr val="bg1"/>
                          </a:solidFill>
                          <a:latin typeface="+mj-lt"/>
                        </a:rPr>
                        <a:t>Plan</a:t>
                      </a:r>
                    </a:p>
                  </a:txBody>
                  <a:tcPr>
                    <a:lnL w="635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r>
                        <a:rPr lang="en-US" sz="1600" b="0">
                          <a:solidFill>
                            <a:schemeClr val="bg1"/>
                          </a:solidFill>
                          <a:latin typeface="+mj-lt"/>
                        </a:rPr>
                        <a:t>Implement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r>
                        <a:rPr lang="en-US" sz="1600" b="0">
                          <a:solidFill>
                            <a:schemeClr val="bg1"/>
                          </a:solidFill>
                          <a:latin typeface="+mj-lt"/>
                        </a:rPr>
                        <a:t>Adopt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r>
                        <a:rPr lang="en-US" sz="1600" b="0">
                          <a:solidFill>
                            <a:schemeClr val="bg1"/>
                          </a:solidFill>
                          <a:latin typeface="+mj-lt"/>
                        </a:rPr>
                        <a:t>Manage/Improve</a:t>
                      </a:r>
                    </a:p>
                  </a:txBody>
                  <a:tcPr>
                    <a:lnL w="6350" cap="flat" cmpd="sng" algn="ctr">
                      <a:solidFill>
                        <a:schemeClr val="bg1">
                          <a:lumMod val="85000"/>
                        </a:schemeClr>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452633616"/>
                  </a:ext>
                </a:extLst>
              </a:tr>
              <a:tr h="0">
                <a:tc>
                  <a:txBody>
                    <a:bodyPr/>
                    <a:lstStyle/>
                    <a:p>
                      <a:r>
                        <a:rPr lang="en-US" sz="1400" spc="0" baseline="0">
                          <a:solidFill>
                            <a:schemeClr val="tx1"/>
                          </a:solidFill>
                          <a:latin typeface="+mj-lt"/>
                        </a:rPr>
                        <a:t>Goal</a:t>
                      </a: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Document vision and goals</a:t>
                      </a:r>
                    </a:p>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Create deployment plan and adoption milestones</a:t>
                      </a:r>
                    </a:p>
                    <a:p>
                      <a:pPr marL="228600" marR="0" lvl="0" indent="-2286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a:solidFill>
                            <a:schemeClr val="tx1"/>
                          </a:solidFill>
                          <a:latin typeface="+mn-lt"/>
                          <a:ea typeface="+mn-ea"/>
                          <a:cs typeface="+mn-cs"/>
                        </a:rPr>
                        <a:t>Ensure technical readiness</a:t>
                      </a: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Deploy Copilot and agents</a:t>
                      </a:r>
                    </a:p>
                    <a:p>
                      <a:pPr marL="228600" marR="0" lvl="0" indent="-2286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a:solidFill>
                            <a:schemeClr val="tx1"/>
                          </a:solidFill>
                          <a:latin typeface="+mn-lt"/>
                          <a:ea typeface="+mn-ea"/>
                          <a:cs typeface="+mn-cs"/>
                        </a:rPr>
                        <a:t>Activate Champions Community</a:t>
                      </a:r>
                    </a:p>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Execute launch plan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Multi-modal training plan with organization-wide and champion activities</a:t>
                      </a:r>
                    </a:p>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Measure usage and report ROI</a:t>
                      </a:r>
                    </a:p>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Collect feedback</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Expand use cases for Copilot and agents</a:t>
                      </a:r>
                    </a:p>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Share success stories</a:t>
                      </a:r>
                    </a:p>
                    <a:p>
                      <a:pPr marL="228600" indent="-228600" algn="l" defTabSz="932742" rtl="0" eaLnBrk="1" latinLnBrk="0" hangingPunct="1">
                        <a:buFont typeface="Wingdings" panose="05000000000000000000" pitchFamily="2" charset="2"/>
                        <a:buChar char="q"/>
                      </a:pPr>
                      <a:r>
                        <a:rPr lang="en-US" sz="1200" kern="1200">
                          <a:solidFill>
                            <a:schemeClr val="tx1"/>
                          </a:solidFill>
                          <a:latin typeface="+mn-lt"/>
                          <a:ea typeface="+mn-ea"/>
                          <a:cs typeface="+mn-cs"/>
                        </a:rPr>
                        <a:t>Drive awareness of what’s new</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06504023"/>
                  </a:ext>
                </a:extLst>
              </a:tr>
              <a:tr h="0">
                <a:tc>
                  <a:txBody>
                    <a:bodyPr/>
                    <a:lstStyle/>
                    <a:p>
                      <a:r>
                        <a:rPr lang="en-US" sz="1400" spc="0" baseline="0">
                          <a:solidFill>
                            <a:schemeClr val="tx1"/>
                          </a:solidFill>
                          <a:latin typeface="+mj-lt"/>
                        </a:rPr>
                        <a:t>Define Success</a:t>
                      </a: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46050" indent="-146050">
                        <a:buFont typeface="Arial" panose="020B0604020202020204" pitchFamily="34" charset="0"/>
                        <a:buChar char="•"/>
                      </a:pPr>
                      <a:r>
                        <a:rPr lang="en-US" sz="1200">
                          <a:solidFill>
                            <a:schemeClr val="tx1"/>
                          </a:solidFill>
                          <a:latin typeface="+mn-lt"/>
                        </a:rPr>
                        <a:t>Alignment on goals and metrics for Copilot. </a:t>
                      </a:r>
                    </a:p>
                    <a:p>
                      <a:pPr marL="146050" indent="-146050">
                        <a:buFont typeface="Arial" panose="020B0604020202020204" pitchFamily="34" charset="0"/>
                        <a:buChar char="•"/>
                      </a:pPr>
                      <a:r>
                        <a:rPr lang="en-US" sz="1200">
                          <a:solidFill>
                            <a:schemeClr val="tx1"/>
                          </a:solidFill>
                          <a:latin typeface="+mn-lt"/>
                        </a:rPr>
                        <a:t>Deployment and adoption plan in place. </a:t>
                      </a:r>
                    </a:p>
                    <a:p>
                      <a:pPr marL="146050" indent="-146050">
                        <a:buFont typeface="Arial" panose="020B0604020202020204" pitchFamily="34" charset="0"/>
                        <a:buChar char="•"/>
                      </a:pPr>
                      <a:r>
                        <a:rPr lang="en-US" sz="1200">
                          <a:solidFill>
                            <a:schemeClr val="tx1"/>
                          </a:solidFill>
                          <a:latin typeface="+mn-lt"/>
                        </a:rPr>
                        <a:t>Technical and data governance issues remediated</a:t>
                      </a: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146050" indent="-146050">
                        <a:buFont typeface="Arial" panose="020B0604020202020204" pitchFamily="34" charset="0"/>
                        <a:buChar char="•"/>
                      </a:pPr>
                      <a:r>
                        <a:rPr lang="en-US" sz="1200">
                          <a:solidFill>
                            <a:schemeClr val="tx1"/>
                          </a:solidFill>
                          <a:latin typeface="+mn-lt"/>
                        </a:rPr>
                        <a:t>Admin center controls in place</a:t>
                      </a:r>
                    </a:p>
                    <a:p>
                      <a:pPr marL="146050" indent="-146050">
                        <a:buFont typeface="Arial" panose="020B0604020202020204" pitchFamily="34" charset="0"/>
                        <a:buChar char="•"/>
                      </a:pPr>
                      <a:r>
                        <a:rPr lang="en-US" sz="1200">
                          <a:solidFill>
                            <a:schemeClr val="tx1"/>
                          </a:solidFill>
                          <a:latin typeface="+mn-lt"/>
                        </a:rPr>
                        <a:t>Licenses assigned</a:t>
                      </a:r>
                    </a:p>
                    <a:p>
                      <a:pPr marL="146050" indent="-146050">
                        <a:buFont typeface="Arial" panose="020B0604020202020204" pitchFamily="34" charset="0"/>
                        <a:buChar char="•"/>
                      </a:pPr>
                      <a:r>
                        <a:rPr lang="en-US" sz="1200">
                          <a:solidFill>
                            <a:schemeClr val="tx1"/>
                          </a:solidFill>
                          <a:latin typeface="+mn-lt"/>
                        </a:rPr>
                        <a:t>Launch activities completed – all users complete initial training</a:t>
                      </a:r>
                    </a:p>
                    <a:p>
                      <a:pPr marL="146050" indent="-146050">
                        <a:buFont typeface="Arial" panose="020B0604020202020204" pitchFamily="34" charset="0"/>
                        <a:buChar char="•"/>
                      </a:pPr>
                      <a:r>
                        <a:rPr lang="en-US" sz="1200">
                          <a:solidFill>
                            <a:schemeClr val="tx1"/>
                          </a:solidFill>
                          <a:latin typeface="+mn-lt"/>
                        </a:rPr>
                        <a:t>Usage goals achieved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146050" indent="-146050">
                        <a:buFont typeface="Arial" panose="020B0604020202020204" pitchFamily="34" charset="0"/>
                        <a:buChar char="•"/>
                      </a:pPr>
                      <a:r>
                        <a:rPr lang="en-US" sz="1200">
                          <a:latin typeface="+mn-lt"/>
                        </a:rPr>
                        <a:t>Implement team-level use cases with tracked KPIs</a:t>
                      </a:r>
                    </a:p>
                    <a:p>
                      <a:pPr marL="146050" indent="-146050">
                        <a:buFont typeface="Arial" panose="020B0604020202020204" pitchFamily="34" charset="0"/>
                        <a:buChar char="•"/>
                      </a:pPr>
                      <a:r>
                        <a:rPr lang="en-US" sz="1200">
                          <a:latin typeface="+mn-lt"/>
                        </a:rPr>
                        <a:t>Usage goals achieved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146050" indent="-146050">
                        <a:buFont typeface="Arial" panose="020B0604020202020204" pitchFamily="34" charset="0"/>
                        <a:buChar char="•"/>
                      </a:pPr>
                      <a:r>
                        <a:rPr lang="en-US" sz="1200">
                          <a:latin typeface="+mn-lt"/>
                        </a:rPr>
                        <a:t>Increasing ROI measurements</a:t>
                      </a:r>
                    </a:p>
                    <a:p>
                      <a:pPr marL="146050" indent="-146050">
                        <a:buFont typeface="Arial" panose="020B0604020202020204" pitchFamily="34" charset="0"/>
                        <a:buChar char="•"/>
                      </a:pPr>
                      <a:r>
                        <a:rPr lang="en-US" sz="1200">
                          <a:latin typeface="+mn-lt"/>
                        </a:rPr>
                        <a:t>Team-level KPIs achieved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85305504"/>
                  </a:ext>
                </a:extLst>
              </a:tr>
              <a:tr h="0">
                <a:tc>
                  <a:txBody>
                    <a:bodyPr/>
                    <a:lstStyle/>
                    <a:p>
                      <a:r>
                        <a:rPr lang="en-US" sz="1400" spc="0" baseline="0">
                          <a:solidFill>
                            <a:schemeClr val="tx1"/>
                          </a:solidFill>
                          <a:latin typeface="+mj-lt"/>
                        </a:rPr>
                        <a:t>Timeline</a:t>
                      </a: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mn-lt"/>
                        </a:rPr>
                        <a:t>2 weeks</a:t>
                      </a: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200">
                          <a:latin typeface="+mn-lt"/>
                        </a:rPr>
                        <a:t>2 weeks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200">
                          <a:latin typeface="+mn-lt"/>
                        </a:rPr>
                        <a:t>4 weeks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200">
                          <a:latin typeface="+mn-lt"/>
                        </a:rPr>
                        <a:t>Ongoing</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66093704"/>
                  </a:ext>
                </a:extLst>
              </a:tr>
              <a:tr h="0">
                <a:tc>
                  <a:txBody>
                    <a:bodyPr/>
                    <a:lstStyle/>
                    <a:p>
                      <a:r>
                        <a:rPr lang="en-US" sz="1400" spc="0" baseline="0">
                          <a:solidFill>
                            <a:schemeClr val="tx1"/>
                          </a:solidFill>
                          <a:latin typeface="+mj-lt"/>
                        </a:rPr>
                        <a:t>% complete</a:t>
                      </a: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1200">
                        <a:solidFill>
                          <a:schemeClr val="tx1"/>
                        </a:solidFill>
                        <a:latin typeface="+mn-lt"/>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30277965"/>
                  </a:ext>
                </a:extLst>
              </a:tr>
              <a:tr h="0">
                <a:tc>
                  <a:txBody>
                    <a:bodyPr/>
                    <a:lstStyle/>
                    <a:p>
                      <a:r>
                        <a:rPr lang="en-US" sz="1400" spc="0" baseline="0">
                          <a:solidFill>
                            <a:schemeClr val="tx1"/>
                          </a:solidFill>
                          <a:latin typeface="+mj-lt"/>
                        </a:rPr>
                        <a:t>Measure Success</a:t>
                      </a: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200">
                          <a:solidFill>
                            <a:schemeClr val="tx1"/>
                          </a:solidFill>
                          <a:latin typeface="+mn-lt"/>
                        </a:rPr>
                        <a:t>% technical issues addressed</a:t>
                      </a: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200">
                          <a:latin typeface="+mn-lt"/>
                        </a:rPr>
                        <a:t>Excite Days and Prompt-a-thons completed</a:t>
                      </a:r>
                    </a:p>
                    <a:p>
                      <a:r>
                        <a:rPr lang="en-US" sz="1200">
                          <a:latin typeface="+mn-lt"/>
                        </a:rPr>
                        <a:t>50% Active* Copilot Users</a:t>
                      </a:r>
                    </a:p>
                    <a:p>
                      <a:r>
                        <a:rPr lang="en-US" sz="1200">
                          <a:latin typeface="+mn-lt"/>
                        </a:rPr>
                        <a:t>30% Active Agent Users (% of Active Copilot Users)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200">
                          <a:latin typeface="+mn-lt"/>
                        </a:rPr>
                        <a:t>90% users trained</a:t>
                      </a:r>
                    </a:p>
                    <a:p>
                      <a:r>
                        <a:rPr lang="en-US" sz="1200">
                          <a:latin typeface="+mn-lt"/>
                        </a:rPr>
                        <a:t>60% Active Copilot Users</a:t>
                      </a:r>
                    </a:p>
                    <a:p>
                      <a:r>
                        <a:rPr lang="en-US" sz="1200">
                          <a:latin typeface="+mn-lt"/>
                        </a:rPr>
                        <a:t>30% Active Agent Users (% of Active Copilot Users)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r>
                        <a:rPr lang="en-US" sz="1200">
                          <a:latin typeface="+mn-lt"/>
                        </a:rPr>
                        <a:t>Increasing ROI measurements</a:t>
                      </a:r>
                    </a:p>
                    <a:p>
                      <a:r>
                        <a:rPr lang="en-US" sz="1200">
                          <a:latin typeface="+mn-lt"/>
                        </a:rPr>
                        <a:t>90% Active Copilot Users</a:t>
                      </a:r>
                    </a:p>
                    <a:p>
                      <a:r>
                        <a:rPr lang="en-US" sz="1200">
                          <a:latin typeface="+mn-lt"/>
                        </a:rPr>
                        <a:t>30% Active Agent Users (% of Active Copilot Users)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46667398"/>
                  </a:ext>
                </a:extLst>
              </a:tr>
            </a:tbl>
          </a:graphicData>
        </a:graphic>
      </p:graphicFrame>
      <p:sp>
        <p:nvSpPr>
          <p:cNvPr id="3" name="TextBox 2">
            <a:extLst>
              <a:ext uri="{FF2B5EF4-FFF2-40B4-BE49-F238E27FC236}">
                <a16:creationId xmlns:a16="http://schemas.microsoft.com/office/drawing/2014/main" id="{7959BDDA-930D-9FFF-2E0C-2E91044790BD}"/>
              </a:ext>
            </a:extLst>
          </p:cNvPr>
          <p:cNvSpPr txBox="1"/>
          <p:nvPr/>
        </p:nvSpPr>
        <p:spPr>
          <a:xfrm>
            <a:off x="588261" y="6408683"/>
            <a:ext cx="822960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*Interpret M365 Copilot usage report</a:t>
            </a:r>
            <a:r>
              <a:rPr kumimoji="0" lang="en-US" sz="900" b="0" i="0" u="none" strike="noStrike" kern="1200" cap="none" spc="0" normalizeH="0" baseline="0" noProof="0">
                <a:ln>
                  <a:noFill/>
                </a:ln>
                <a:solidFill>
                  <a:srgbClr val="091F2C"/>
                </a:solidFill>
                <a:effectLst/>
                <a:uLnTx/>
                <a:uFillTx/>
                <a:latin typeface="Segoe Sans Display"/>
                <a:ea typeface="+mn-ea"/>
                <a:cs typeface="+mn-cs"/>
              </a:rPr>
              <a:t>; </a:t>
            </a:r>
            <a:r>
              <a:rPr kumimoji="0" lang="en-US" sz="900" b="0" i="1" u="none" strike="noStrike" kern="1200" cap="none" spc="0" normalizeH="0" baseline="0" noProof="0">
                <a:ln>
                  <a:noFill/>
                </a:ln>
                <a:solidFill>
                  <a:srgbClr val="091F2C"/>
                </a:solidFill>
                <a:effectLst/>
                <a:uLnTx/>
                <a:uFillTx/>
                <a:latin typeface="Segoe Sans Display"/>
                <a:ea typeface="+mn-ea"/>
                <a:cs typeface="+mn-cs"/>
              </a:rPr>
              <a:t>active user rate </a:t>
            </a:r>
            <a:r>
              <a:rPr kumimoji="0" lang="en-US" sz="900" b="0" i="0" u="none" strike="noStrike" kern="1200" cap="none" spc="0" normalizeH="0" baseline="0" noProof="0">
                <a:ln>
                  <a:noFill/>
                </a:ln>
                <a:solidFill>
                  <a:srgbClr val="091F2C"/>
                </a:solidFill>
                <a:effectLst/>
                <a:uLnTx/>
                <a:uFillTx/>
                <a:latin typeface="Segoe Sans Display"/>
                <a:ea typeface="+mn-ea"/>
                <a:cs typeface="+mn-cs"/>
              </a:rPr>
              <a:t>shows the number of active users in your organization divided by the number of enabled users.</a:t>
            </a:r>
          </a:p>
        </p:txBody>
      </p:sp>
    </p:spTree>
    <p:extLst>
      <p:ext uri="{BB962C8B-B14F-4D97-AF65-F5344CB8AC3E}">
        <p14:creationId xmlns:p14="http://schemas.microsoft.com/office/powerpoint/2010/main" val="90930063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6EB14-7E4A-F862-1AD6-C76CA6ED7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264EF-0BEF-3025-C441-C0E452EEBD3A}"/>
              </a:ext>
            </a:extLst>
          </p:cNvPr>
          <p:cNvSpPr>
            <a:spLocks noGrp="1"/>
          </p:cNvSpPr>
          <p:nvPr>
            <p:ph type="title"/>
          </p:nvPr>
        </p:nvSpPr>
        <p:spPr>
          <a:xfrm>
            <a:off x="585216" y="3035808"/>
            <a:ext cx="4178808" cy="498598"/>
          </a:xfrm>
        </p:spPr>
        <p:txBody>
          <a:bodyPr/>
          <a:lstStyle/>
          <a:p>
            <a:r>
              <a:rPr lang="en-US"/>
              <a:t>Adopt Appendix</a:t>
            </a:r>
          </a:p>
        </p:txBody>
      </p:sp>
    </p:spTree>
    <p:extLst>
      <p:ext uri="{BB962C8B-B14F-4D97-AF65-F5344CB8AC3E}">
        <p14:creationId xmlns:p14="http://schemas.microsoft.com/office/powerpoint/2010/main" val="3074025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ACFC-C8F8-C0E2-3B4E-A5F86595A6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2AB8EF-81AB-0FCE-C7D5-A0847FC7C30A}"/>
              </a:ext>
              <a:ext uri="{C183D7F6-B498-43B3-948B-1728B52AA6E4}">
                <adec:decorative xmlns:adec="http://schemas.microsoft.com/office/drawing/2017/decorative" val="1"/>
              </a:ext>
            </a:extLst>
          </p:cNvPr>
          <p:cNvSpPr>
            <a:spLocks noChangeAspect="1"/>
          </p:cNvSpPr>
          <p:nvPr/>
        </p:nvSpPr>
        <p:spPr bwMode="auto">
          <a:xfrm>
            <a:off x="6242050" y="1799788"/>
            <a:ext cx="5360670" cy="4469250"/>
          </a:xfrm>
          <a:prstGeom prst="roundRect">
            <a:avLst>
              <a:gd name="adj" fmla="val 3819"/>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6" name="Rectangle: Rounded Corners 5">
            <a:extLst>
              <a:ext uri="{FF2B5EF4-FFF2-40B4-BE49-F238E27FC236}">
                <a16:creationId xmlns:a16="http://schemas.microsoft.com/office/drawing/2014/main" id="{31250EAC-1B1F-B147-0023-9D0C7F085DEE}"/>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3819"/>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1" name="!!Assess text">
            <a:extLst>
              <a:ext uri="{FF2B5EF4-FFF2-40B4-BE49-F238E27FC236}">
                <a16:creationId xmlns:a16="http://schemas.microsoft.com/office/drawing/2014/main" id="{1C3B137D-465B-A2A3-9612-47A3BA87DF8A}"/>
              </a:ext>
              <a:ext uri="{C183D7F6-B498-43B3-948B-1728B52AA6E4}">
                <adec:decorative xmlns:adec="http://schemas.microsoft.com/office/drawing/2017/decorative" val="1"/>
              </a:ext>
            </a:extLst>
          </p:cNvPr>
          <p:cNvSpPr txBox="1"/>
          <p:nvPr/>
        </p:nvSpPr>
        <p:spPr>
          <a:xfrm>
            <a:off x="6242050" y="1799789"/>
            <a:ext cx="5360670" cy="420624"/>
          </a:xfrm>
          <a:prstGeom prst="round2SameRect">
            <a:avLst>
              <a:gd name="adj1" fmla="val 40942"/>
              <a:gd name="adj2" fmla="val 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endParaRPr kumimoji="0" lang="en-US" sz="1600" b="0" i="0" u="none" strike="noStrike" kern="1200" cap="none" spc="0" normalizeH="0" baseline="0" noProof="0">
              <a:ln w="3175">
                <a:noFill/>
              </a:ln>
              <a:solidFill>
                <a:srgbClr val="FFFFFF"/>
              </a:solidFill>
              <a:effectLst/>
              <a:uLnTx/>
              <a:uFillTx/>
              <a:latin typeface="Segoe UI Semibold"/>
              <a:ea typeface="+mn-ea"/>
              <a:cs typeface="+mn-cs"/>
            </a:endParaRPr>
          </a:p>
        </p:txBody>
      </p:sp>
      <p:sp>
        <p:nvSpPr>
          <p:cNvPr id="7" name="Title 6">
            <a:extLst>
              <a:ext uri="{FF2B5EF4-FFF2-40B4-BE49-F238E27FC236}">
                <a16:creationId xmlns:a16="http://schemas.microsoft.com/office/drawing/2014/main" id="{9AA62528-3825-6AFA-B597-5DACA1B26824}"/>
              </a:ext>
            </a:extLst>
          </p:cNvPr>
          <p:cNvSpPr>
            <a:spLocks noGrp="1"/>
          </p:cNvSpPr>
          <p:nvPr>
            <p:ph type="title"/>
          </p:nvPr>
        </p:nvSpPr>
        <p:spPr>
          <a:xfrm>
            <a:off x="588263" y="457200"/>
            <a:ext cx="11018520" cy="553998"/>
          </a:xfrm>
        </p:spPr>
        <p:txBody>
          <a:bodyPr/>
          <a:lstStyle/>
          <a:p>
            <a:pPr algn="ctr"/>
            <a:r>
              <a:rPr lang="en-US"/>
              <a:t>Use Gamification to drive adoption</a:t>
            </a:r>
          </a:p>
        </p:txBody>
      </p:sp>
      <p:sp>
        <p:nvSpPr>
          <p:cNvPr id="10" name="!!Assess text" descr="Date 2">
            <a:extLst>
              <a:ext uri="{FF2B5EF4-FFF2-40B4-BE49-F238E27FC236}">
                <a16:creationId xmlns:a16="http://schemas.microsoft.com/office/drawing/2014/main" id="{B9CD1CB2-7F0C-CDF2-964F-17BFDCB34700}"/>
              </a:ext>
            </a:extLst>
          </p:cNvPr>
          <p:cNvSpPr txBox="1"/>
          <p:nvPr/>
        </p:nvSpPr>
        <p:spPr>
          <a:xfrm>
            <a:off x="1979506" y="1246438"/>
            <a:ext cx="8232988" cy="380500"/>
          </a:xfrm>
          <a:prstGeom prst="roundRect">
            <a:avLst>
              <a:gd name="adj" fmla="val 50000"/>
            </a:avLst>
          </a:prstGeom>
          <a:solidFill>
            <a:schemeClr val="accent1"/>
          </a:soli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See how Microsoft uses gamification to boost Copilot usage</a:t>
            </a: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 name="TextBox 2">
            <a:extLst>
              <a:ext uri="{FF2B5EF4-FFF2-40B4-BE49-F238E27FC236}">
                <a16:creationId xmlns:a16="http://schemas.microsoft.com/office/drawing/2014/main" id="{20156144-2E63-5D61-6713-4D3C3A0FBCCF}"/>
              </a:ext>
            </a:extLst>
          </p:cNvPr>
          <p:cNvSpPr txBox="1"/>
          <p:nvPr/>
        </p:nvSpPr>
        <p:spPr>
          <a:xfrm>
            <a:off x="755226" y="1955820"/>
            <a:ext cx="5202769" cy="33701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The benefits we’ve found from gamification are:</a:t>
            </a:r>
          </a:p>
          <a:p>
            <a:pPr marL="320675" marR="0" lvl="0" indent="-198438" algn="l" defTabSz="914400" rtl="0" eaLnBrk="1" fontAlgn="auto" latinLnBrk="0" hangingPunct="1">
              <a:lnSpc>
                <a:spcPct val="100000"/>
              </a:lnSpc>
              <a:spcBef>
                <a:spcPts val="600"/>
              </a:spcBef>
              <a:spcAft>
                <a:spcPts val="0"/>
              </a:spcAft>
              <a:buClrTx/>
              <a:buSzTx/>
              <a:buFont typeface="Segoe Sans Display Semibold" pitchFamily="2" charset="0"/>
              <a:buChar char="•"/>
              <a:tabLst>
                <a:tab pos="285750" algn="l"/>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Drive lasting engagement</a:t>
            </a:r>
            <a:r>
              <a:rPr kumimoji="0" lang="en-US" sz="1400" b="1" i="0" u="none" strike="noStrike" kern="1200" cap="none" spc="0" normalizeH="0" baseline="0" noProof="0">
                <a:ln>
                  <a:noFill/>
                </a:ln>
                <a:solidFill>
                  <a:srgbClr val="091F2C"/>
                </a:solidFill>
                <a:effectLst/>
                <a:uLnTx/>
                <a:uFillTx/>
                <a:latin typeface="Segoe Sans Display Semibold"/>
                <a:ea typeface="+mn-ea"/>
                <a:cs typeface="+mn-cs"/>
              </a:rPr>
              <a:t>:</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Gamified activities ignite fun, excitement, and learning that continues well beyond an event.</a:t>
            </a:r>
          </a:p>
          <a:p>
            <a:pPr marL="320675" marR="0" lvl="0" indent="-198438" algn="l" defTabSz="914400" rtl="0" eaLnBrk="1" fontAlgn="auto" latinLnBrk="0" hangingPunct="1">
              <a:lnSpc>
                <a:spcPct val="100000"/>
              </a:lnSpc>
              <a:spcBef>
                <a:spcPts val="600"/>
              </a:spcBef>
              <a:spcAft>
                <a:spcPts val="0"/>
              </a:spcAft>
              <a:buClrTx/>
              <a:buSzTx/>
              <a:buFont typeface="Segoe Sans Display Semibold" pitchFamily="2" charset="0"/>
              <a:buChar char="•"/>
              <a:tabLst>
                <a:tab pos="285750" algn="l"/>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Offer experiences: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Creative training methods like friendly competition and interactive workshops significantly enhance employee engagement. Engaged employees are more likely to embrace AI tools.</a:t>
            </a:r>
          </a:p>
          <a:p>
            <a:pPr marL="320675" marR="0" lvl="0" indent="-198438" algn="l" defTabSz="914400" rtl="0" eaLnBrk="1" fontAlgn="auto" latinLnBrk="0" hangingPunct="1">
              <a:lnSpc>
                <a:spcPct val="100000"/>
              </a:lnSpc>
              <a:spcBef>
                <a:spcPts val="600"/>
              </a:spcBef>
              <a:spcAft>
                <a:spcPts val="0"/>
              </a:spcAft>
              <a:buClrTx/>
              <a:buSzTx/>
              <a:buFont typeface="Segoe Sans Display Semibold" pitchFamily="2" charset="0"/>
              <a:buChar char="•"/>
              <a:tabLst>
                <a:tab pos="285750" algn="l"/>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Foster innovation: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Encouraging creative thinking empowers employees to explore AI applications, enhancing their problem-solving capabilities and increasing their productivity.</a:t>
            </a:r>
          </a:p>
          <a:p>
            <a:pPr marL="320675" marR="0" lvl="0" indent="-198438" algn="l" defTabSz="914400" rtl="0" eaLnBrk="1" fontAlgn="auto" latinLnBrk="0" hangingPunct="1">
              <a:lnSpc>
                <a:spcPct val="100000"/>
              </a:lnSpc>
              <a:spcBef>
                <a:spcPts val="600"/>
              </a:spcBef>
              <a:spcAft>
                <a:spcPts val="0"/>
              </a:spcAft>
              <a:buClrTx/>
              <a:buSzTx/>
              <a:buFont typeface="Segoe Sans Display Semibold" pitchFamily="2" charset="0"/>
              <a:buChar char="•"/>
              <a:tabLst>
                <a:tab pos="285750" algn="l"/>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Build trust and skills: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Peer-led training leverages existing knowledge within teams, making it easier for employees to learn from each other about AI tools.</a:t>
            </a:r>
          </a:p>
          <a:p>
            <a:pPr marL="320675" marR="0" lvl="0" indent="-198438" algn="l" defTabSz="914400" rtl="0" eaLnBrk="1" fontAlgn="auto" latinLnBrk="0" hangingPunct="1">
              <a:lnSpc>
                <a:spcPct val="100000"/>
              </a:lnSpc>
              <a:spcBef>
                <a:spcPts val="600"/>
              </a:spcBef>
              <a:spcAft>
                <a:spcPts val="0"/>
              </a:spcAft>
              <a:buClrTx/>
              <a:buSzTx/>
              <a:buFont typeface="Segoe Sans Display Semibold" pitchFamily="2" charset="0"/>
              <a:buChar char="•"/>
              <a:tabLst>
                <a:tab pos="285750" algn="l"/>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Encourage experimentation: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A risk-free environment allows employees to experiment with AI tools without fear of failure, which is vital for discovering practical applications.</a:t>
            </a:r>
          </a:p>
        </p:txBody>
      </p:sp>
      <p:graphicFrame>
        <p:nvGraphicFramePr>
          <p:cNvPr id="4" name="Content Placeholder 4">
            <a:extLst>
              <a:ext uri="{FF2B5EF4-FFF2-40B4-BE49-F238E27FC236}">
                <a16:creationId xmlns:a16="http://schemas.microsoft.com/office/drawing/2014/main" id="{5119304B-E474-71F2-D7FA-192A20E5B7F5}"/>
              </a:ext>
            </a:extLst>
          </p:cNvPr>
          <p:cNvGraphicFramePr>
            <a:graphicFrameLocks noChangeAspect="1"/>
          </p:cNvGraphicFramePr>
          <p:nvPr/>
        </p:nvGraphicFramePr>
        <p:xfrm>
          <a:off x="6242050" y="1799787"/>
          <a:ext cx="5360670" cy="4469252"/>
        </p:xfrm>
        <a:graphic>
          <a:graphicData uri="http://schemas.openxmlformats.org/drawingml/2006/table">
            <a:tbl>
              <a:tblPr firstRow="1" firstCol="1" bandRow="1">
                <a:noFill/>
                <a:tableStyleId>{5C22544A-7EE6-4342-B048-85BDC9FD1C3A}</a:tableStyleId>
              </a:tblPr>
              <a:tblGrid>
                <a:gridCol w="3789838">
                  <a:extLst>
                    <a:ext uri="{9D8B030D-6E8A-4147-A177-3AD203B41FA5}">
                      <a16:colId xmlns:a16="http://schemas.microsoft.com/office/drawing/2014/main" val="4237950436"/>
                    </a:ext>
                  </a:extLst>
                </a:gridCol>
                <a:gridCol w="1570832">
                  <a:extLst>
                    <a:ext uri="{9D8B030D-6E8A-4147-A177-3AD203B41FA5}">
                      <a16:colId xmlns:a16="http://schemas.microsoft.com/office/drawing/2014/main" val="3983169409"/>
                    </a:ext>
                  </a:extLst>
                </a:gridCol>
              </a:tblGrid>
              <a:tr h="418351">
                <a:tc>
                  <a:txBody>
                    <a:bodyPr/>
                    <a:lstStyle/>
                    <a:p>
                      <a:pPr>
                        <a:lnSpc>
                          <a:spcPct val="100000"/>
                        </a:lnSpc>
                        <a:spcAft>
                          <a:spcPts val="800"/>
                        </a:spcAft>
                        <a:buNone/>
                      </a:pPr>
                      <a:r>
                        <a:rPr lang="en-US" sz="1400" b="0" cap="none" spc="0">
                          <a:solidFill>
                            <a:schemeClr val="bg1"/>
                          </a:solidFill>
                          <a:effectLst/>
                          <a:latin typeface="+mj-lt"/>
                        </a:rPr>
                        <a:t>Sample activities</a:t>
                      </a:r>
                    </a:p>
                  </a:txBody>
                  <a:tcPr marT="91440" marB="9144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400" b="0" cap="none" spc="0">
                          <a:solidFill>
                            <a:schemeClr val="bg1"/>
                          </a:solidFill>
                          <a:effectLst/>
                          <a:latin typeface="+mj-lt"/>
                        </a:rPr>
                        <a:t>Points</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31283308"/>
                  </a:ext>
                </a:extLst>
              </a:tr>
              <a:tr h="385594">
                <a:tc>
                  <a:txBody>
                    <a:bodyPr/>
                    <a:lstStyle/>
                    <a:p>
                      <a:pPr>
                        <a:lnSpc>
                          <a:spcPct val="100000"/>
                        </a:lnSpc>
                        <a:spcAft>
                          <a:spcPts val="800"/>
                        </a:spcAft>
                        <a:buNone/>
                      </a:pPr>
                      <a:r>
                        <a:rPr lang="fr-FR" sz="1200" b="0" cap="none" spc="0">
                          <a:solidFill>
                            <a:schemeClr val="tx1"/>
                          </a:solidFill>
                          <a:effectLst/>
                        </a:rPr>
                        <a:t>Attend "Train the Trainer"</a:t>
                      </a: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10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93809115"/>
                  </a:ext>
                </a:extLst>
              </a:tr>
              <a:tr h="385594">
                <a:tc>
                  <a:txBody>
                    <a:bodyPr/>
                    <a:lstStyle/>
                    <a:p>
                      <a:pPr>
                        <a:lnSpc>
                          <a:spcPct val="100000"/>
                        </a:lnSpc>
                        <a:spcAft>
                          <a:spcPts val="800"/>
                        </a:spcAft>
                        <a:buNone/>
                      </a:pPr>
                      <a:r>
                        <a:rPr lang="en-US" sz="1200" b="0" cap="none" spc="0">
                          <a:solidFill>
                            <a:schemeClr val="tx1"/>
                          </a:solidFill>
                          <a:effectLst/>
                        </a:rPr>
                        <a:t>Invite team members to attend training session</a:t>
                      </a:r>
                      <a:endParaRPr lang="pt-BR" sz="1200" b="0" cap="none" spc="0">
                        <a:solidFill>
                          <a:schemeClr val="tx1"/>
                        </a:solidFill>
                        <a:effectLst/>
                      </a:endParaRP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5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75193560"/>
                  </a:ext>
                </a:extLst>
              </a:tr>
              <a:tr h="385594">
                <a:tc>
                  <a:txBody>
                    <a:bodyPr/>
                    <a:lstStyle/>
                    <a:p>
                      <a:pPr>
                        <a:lnSpc>
                          <a:spcPct val="100000"/>
                        </a:lnSpc>
                        <a:spcAft>
                          <a:spcPts val="800"/>
                        </a:spcAft>
                        <a:buNone/>
                      </a:pPr>
                      <a:r>
                        <a:rPr lang="en-US" sz="1200" b="0" cap="none" spc="0">
                          <a:solidFill>
                            <a:schemeClr val="tx1"/>
                          </a:solidFill>
                          <a:effectLst/>
                        </a:rPr>
                        <a:t>Helping a colleague (print or testimonial)</a:t>
                      </a:r>
                      <a:endParaRPr lang="pt-BR" sz="1200" b="0" cap="none" spc="0">
                        <a:solidFill>
                          <a:schemeClr val="tx1"/>
                        </a:solidFill>
                        <a:effectLst/>
                      </a:endParaRP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5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91890351"/>
                  </a:ext>
                </a:extLst>
              </a:tr>
              <a:tr h="385594">
                <a:tc>
                  <a:txBody>
                    <a:bodyPr/>
                    <a:lstStyle/>
                    <a:p>
                      <a:pPr>
                        <a:lnSpc>
                          <a:spcPct val="100000"/>
                        </a:lnSpc>
                        <a:spcAft>
                          <a:spcPts val="800"/>
                        </a:spcAft>
                        <a:buNone/>
                      </a:pPr>
                      <a:r>
                        <a:rPr lang="en-US" sz="1200" b="0" cap="none" spc="0">
                          <a:solidFill>
                            <a:schemeClr val="tx1"/>
                          </a:solidFill>
                          <a:effectLst/>
                        </a:rPr>
                        <a:t>Conduct hands-on session with team</a:t>
                      </a:r>
                      <a:endParaRPr lang="pt-BR" sz="1200" b="0" cap="none" spc="0">
                        <a:solidFill>
                          <a:schemeClr val="tx1"/>
                        </a:solidFill>
                        <a:effectLst/>
                      </a:endParaRP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15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30019872"/>
                  </a:ext>
                </a:extLst>
              </a:tr>
              <a:tr h="603007">
                <a:tc>
                  <a:txBody>
                    <a:bodyPr/>
                    <a:lstStyle/>
                    <a:p>
                      <a:pPr>
                        <a:lnSpc>
                          <a:spcPct val="100000"/>
                        </a:lnSpc>
                        <a:spcAft>
                          <a:spcPts val="800"/>
                        </a:spcAft>
                        <a:buNone/>
                      </a:pPr>
                      <a:r>
                        <a:rPr lang="en-US" sz="1200" b="0" cap="none" spc="0">
                          <a:solidFill>
                            <a:schemeClr val="tx1"/>
                          </a:solidFill>
                          <a:effectLst/>
                        </a:rPr>
                        <a:t>Share prompt in the "Success Story &amp; Prompts" channel</a:t>
                      </a:r>
                      <a:endParaRPr lang="pt-BR" sz="1200" b="0" cap="none" spc="0">
                        <a:solidFill>
                          <a:schemeClr val="tx1"/>
                        </a:solidFill>
                        <a:effectLst/>
                      </a:endParaRP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10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48796829"/>
                  </a:ext>
                </a:extLst>
              </a:tr>
              <a:tr h="385594">
                <a:tc>
                  <a:txBody>
                    <a:bodyPr/>
                    <a:lstStyle/>
                    <a:p>
                      <a:pPr>
                        <a:lnSpc>
                          <a:spcPct val="100000"/>
                        </a:lnSpc>
                        <a:spcAft>
                          <a:spcPts val="800"/>
                        </a:spcAft>
                        <a:buNone/>
                      </a:pPr>
                      <a:r>
                        <a:rPr lang="en-US" sz="1200" b="0" cap="none" spc="0">
                          <a:solidFill>
                            <a:schemeClr val="tx1"/>
                          </a:solidFill>
                          <a:effectLst/>
                        </a:rPr>
                        <a:t>Suggest improvement/feedback</a:t>
                      </a: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5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02468808"/>
                  </a:ext>
                </a:extLst>
              </a:tr>
              <a:tr h="385594">
                <a:tc>
                  <a:txBody>
                    <a:bodyPr/>
                    <a:lstStyle/>
                    <a:p>
                      <a:pPr>
                        <a:lnSpc>
                          <a:spcPct val="100000"/>
                        </a:lnSpc>
                        <a:spcAft>
                          <a:spcPts val="800"/>
                        </a:spcAft>
                        <a:buNone/>
                      </a:pPr>
                      <a:r>
                        <a:rPr lang="pt-BR" sz="1200" b="0" cap="none" spc="0">
                          <a:solidFill>
                            <a:schemeClr val="tx1"/>
                          </a:solidFill>
                          <a:effectLst/>
                        </a:rPr>
                        <a:t>Complete On-Demand Training</a:t>
                      </a: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spcAft>
                          <a:spcPts val="800"/>
                        </a:spcAft>
                        <a:buNone/>
                      </a:pPr>
                      <a:r>
                        <a:rPr lang="en-US" sz="1100" cap="none" spc="0">
                          <a:solidFill>
                            <a:schemeClr val="tx1"/>
                          </a:solidFill>
                          <a:effectLst/>
                        </a:rPr>
                        <a:t>10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66181805"/>
                  </a:ext>
                </a:extLst>
              </a:tr>
              <a:tr h="567165">
                <a:tc>
                  <a:txBody>
                    <a:bodyPr/>
                    <a:lstStyle/>
                    <a:p>
                      <a:pPr>
                        <a:lnSpc>
                          <a:spcPct val="100000"/>
                        </a:lnSpc>
                        <a:buNone/>
                      </a:pPr>
                      <a:r>
                        <a:rPr lang="en-US" sz="1200" b="0" cap="none" spc="0">
                          <a:solidFill>
                            <a:schemeClr val="tx1"/>
                          </a:solidFill>
                          <a:effectLst/>
                        </a:rPr>
                        <a:t>Share Value Impact of a Copilot Chat Usage Scenario in the "Success Story and Prompts" channel</a:t>
                      </a:r>
                      <a:endParaRPr lang="pt-BR" sz="1200" b="0" cap="none" spc="0">
                        <a:solidFill>
                          <a:schemeClr val="tx1"/>
                        </a:solidFill>
                        <a:effectLst/>
                      </a:endParaRP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lnSpc>
                          <a:spcPct val="100000"/>
                        </a:lnSpc>
                        <a:buNone/>
                      </a:pPr>
                      <a:r>
                        <a:rPr lang="pt-BR" sz="1100" cap="none" spc="0">
                          <a:solidFill>
                            <a:schemeClr val="tx1"/>
                          </a:solidFill>
                          <a:effectLst/>
                        </a:rPr>
                        <a:t>15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87205365"/>
                  </a:ext>
                </a:extLst>
              </a:tr>
              <a:tr h="567165">
                <a:tc>
                  <a:txBody>
                    <a:bodyPr/>
                    <a:lstStyle/>
                    <a:p>
                      <a:pPr>
                        <a:lnSpc>
                          <a:spcPct val="100000"/>
                        </a:lnSpc>
                        <a:buNone/>
                      </a:pPr>
                      <a:r>
                        <a:rPr lang="en-US" sz="1200" b="0" cap="none" spc="0">
                          <a:solidFill>
                            <a:schemeClr val="tx1"/>
                          </a:solidFill>
                          <a:effectLst/>
                        </a:rPr>
                        <a:t>Comment, reply, or ask questions in the "Ask, Answer, and Learn" channel</a:t>
                      </a:r>
                      <a:endParaRPr lang="pt-BR" sz="1200" b="0" cap="none" spc="0">
                        <a:solidFill>
                          <a:schemeClr val="tx1"/>
                        </a:solidFill>
                        <a:effectLst/>
                      </a:endParaRPr>
                    </a:p>
                  </a:txBody>
                  <a:tcPr marT="91440" marB="9144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00000"/>
                        </a:lnSpc>
                        <a:buNone/>
                      </a:pPr>
                      <a:r>
                        <a:rPr lang="pt-BR" sz="1100" cap="none" spc="0">
                          <a:solidFill>
                            <a:schemeClr val="tx1"/>
                          </a:solidFill>
                          <a:effectLst/>
                        </a:rPr>
                        <a:t>3 pts</a:t>
                      </a:r>
                    </a:p>
                  </a:txBody>
                  <a:tcPr marT="91440" marB="9144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11019799"/>
                  </a:ext>
                </a:extLst>
              </a:tr>
            </a:tbl>
          </a:graphicData>
        </a:graphic>
      </p:graphicFrame>
    </p:spTree>
    <p:extLst>
      <p:ext uri="{BB962C8B-B14F-4D97-AF65-F5344CB8AC3E}">
        <p14:creationId xmlns:p14="http://schemas.microsoft.com/office/powerpoint/2010/main" val="1781488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EBC31-61AB-71AD-63C3-9D93C9B67F1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1FB3C-76D2-5269-8A7C-D07643C2FDBC}"/>
              </a:ext>
              <a:ext uri="{C183D7F6-B498-43B3-948B-1728B52AA6E4}">
                <adec:decorative xmlns:adec="http://schemas.microsoft.com/office/drawing/2017/decorative" val="1"/>
              </a:ext>
            </a:extLst>
          </p:cNvPr>
          <p:cNvSpPr/>
          <p:nvPr/>
        </p:nvSpPr>
        <p:spPr bwMode="auto">
          <a:xfrm>
            <a:off x="571500" y="1498827"/>
            <a:ext cx="11049000" cy="4774973"/>
          </a:xfrm>
          <a:prstGeom prst="roundRect">
            <a:avLst>
              <a:gd name="adj" fmla="val 4085"/>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EACF887A-2EB3-5843-8B8E-877C81E320A1}"/>
              </a:ext>
            </a:extLst>
          </p:cNvPr>
          <p:cNvSpPr>
            <a:spLocks noGrp="1"/>
          </p:cNvSpPr>
          <p:nvPr>
            <p:ph type="title"/>
          </p:nvPr>
        </p:nvSpPr>
        <p:spPr>
          <a:xfrm>
            <a:off x="588263" y="457200"/>
            <a:ext cx="11018520" cy="553998"/>
          </a:xfrm>
        </p:spPr>
        <p:txBody>
          <a:bodyPr>
            <a:noAutofit/>
          </a:bodyPr>
          <a:lstStyle/>
          <a:p>
            <a:r>
              <a:rPr lang="en-US"/>
              <a:t>Microsoft 365 Copilot (Premium) adoption content</a:t>
            </a:r>
          </a:p>
        </p:txBody>
      </p:sp>
      <p:pic>
        <p:nvPicPr>
          <p:cNvPr id="2" name="Copilot logo" descr="Copilot icon">
            <a:extLst>
              <a:ext uri="{FF2B5EF4-FFF2-40B4-BE49-F238E27FC236}">
                <a16:creationId xmlns:a16="http://schemas.microsoft.com/office/drawing/2014/main" id="{CB7052FC-7152-4958-2772-20FE63775A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4" name="TextBox 3">
            <a:extLst>
              <a:ext uri="{FF2B5EF4-FFF2-40B4-BE49-F238E27FC236}">
                <a16:creationId xmlns:a16="http://schemas.microsoft.com/office/drawing/2014/main" id="{AB433ED9-F261-248B-6048-1E5EA962A5A8}"/>
              </a:ext>
            </a:extLst>
          </p:cNvPr>
          <p:cNvSpPr txBox="1"/>
          <p:nvPr/>
        </p:nvSpPr>
        <p:spPr>
          <a:xfrm>
            <a:off x="723900" y="1611816"/>
            <a:ext cx="3905251" cy="201080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mn-ea"/>
                <a:cs typeface="Arial" panose="020B0604020202020204" pitchFamily="34" charset="0"/>
              </a:rPr>
              <a:t>Implement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Programs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Launch Day Kit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Framework, templates, and digital assets for running your own Microsoft 365 Copilot launch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Onboarding materials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User and manager onboarding templates</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Customizable email templates for introducing Microsoft 365 Copilot to your organization and driving usage. Includes leadership communication templates to promote rollout, as well as function-specific templates sharing Copilot guidance and prompt examples.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Digital swag</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badges and Teams backgrounds</a:t>
            </a:r>
          </a:p>
        </p:txBody>
      </p:sp>
      <p:sp>
        <p:nvSpPr>
          <p:cNvPr id="5" name="TextBox 4">
            <a:extLst>
              <a:ext uri="{FF2B5EF4-FFF2-40B4-BE49-F238E27FC236}">
                <a16:creationId xmlns:a16="http://schemas.microsoft.com/office/drawing/2014/main" id="{E98FD786-8E78-6736-DB4A-1D5B54EEA2AC}"/>
              </a:ext>
            </a:extLst>
          </p:cNvPr>
          <p:cNvSpPr txBox="1"/>
          <p:nvPr/>
        </p:nvSpPr>
        <p:spPr>
          <a:xfrm>
            <a:off x="4762500" y="1611816"/>
            <a:ext cx="6734175" cy="462690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mn-ea"/>
                <a:cs typeface="Arial" panose="020B0604020202020204" pitchFamily="34" charset="0"/>
              </a:rPr>
              <a:t>Adopt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Sans Display Semibold"/>
                <a:ea typeface="+mn-ea"/>
                <a:cs typeface="+mn-cs"/>
              </a:rPr>
              <a:t>Programs</a:t>
            </a:r>
            <a:endParaRPr kumimoji="0" lang="en-US" sz="1000" b="0" i="0" u="none" strike="noStrike" kern="1200" cap="none" spc="0" normalizeH="0" baseline="0" noProof="0">
              <a:ln>
                <a:noFill/>
              </a:ln>
              <a:solidFill>
                <a:srgbClr val="000000"/>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7">
                  <a:extLst>
                    <a:ext uri="{A12FA001-AC4F-418D-AE19-62706E023703}">
                      <ahyp:hlinkClr xmlns:ahyp="http://schemas.microsoft.com/office/drawing/2018/hyperlinkcolor" val="tx"/>
                    </a:ext>
                  </a:extLst>
                </a:hlinkClick>
              </a:rPr>
              <a:t>Prompt-a-thon</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 Digital assets and trainer videos for running an interactive “hack” event to deepen your organization’s prompting skills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8">
                  <a:extLst>
                    <a:ext uri="{A12FA001-AC4F-418D-AE19-62706E023703}">
                      <ahyp:hlinkClr xmlns:ahyp="http://schemas.microsoft.com/office/drawing/2018/hyperlinkcolor" val="tx"/>
                    </a:ext>
                  </a:extLst>
                </a:hlinkClick>
              </a:rPr>
              <a:t>Great Copilot Journey</a:t>
            </a:r>
            <a:r>
              <a:rPr kumimoji="0" lang="en-US" sz="1000" b="0" i="0" u="sng"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Ready-to-use email templates for a 30-day skilling experience that teaches users what’s possible with Copilot Chat and drives usage</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Virtual skilling event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Event kit for planning, delivering, and evaluating a virtual training session for Microsoft 365 Copilot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0">
                  <a:extLst>
                    <a:ext uri="{A12FA001-AC4F-418D-AE19-62706E023703}">
                      <ahyp:hlinkClr xmlns:ahyp="http://schemas.microsoft.com/office/drawing/2018/hyperlinkcolor" val="tx"/>
                    </a:ext>
                  </a:extLst>
                </a:hlinkClick>
              </a:rPr>
              <a:t>Scavenger hunt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fun activity to help your team learn prompting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Microsoft 365 Copilot Prompting guides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Top 10 prompts for Microsoft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365 Copilot – Handout to share with users on top use cases to get started with Microsoft 365 Copilot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Microsoft 365 Copilot experience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Practical guide to Copilot prompts, terminology, and actionable tips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3">
                  <a:extLst>
                    <a:ext uri="{A12FA001-AC4F-418D-AE19-62706E023703}">
                      <ahyp:hlinkClr xmlns:ahyp="http://schemas.microsoft.com/office/drawing/2018/hyperlinkcolor" val="tx"/>
                    </a:ext>
                  </a:extLst>
                </a:hlinkClick>
              </a:rPr>
              <a:t>Microsoft 365 Copilot prompt pack for Sales</a:t>
            </a:r>
            <a:r>
              <a:rPr kumimoji="0" lang="en-US" sz="1000" b="0" i="0" u="sng"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4">
                  <a:extLst>
                    <a:ext uri="{A12FA001-AC4F-418D-AE19-62706E023703}">
                      <ahyp:hlinkClr xmlns:ahyp="http://schemas.microsoft.com/office/drawing/2018/hyperlinkcolor" val="tx"/>
                    </a:ext>
                  </a:extLst>
                </a:hlinkClick>
              </a:rPr>
              <a:t>Marketing,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5">
                  <a:extLst>
                    <a:ext uri="{A12FA001-AC4F-418D-AE19-62706E023703}">
                      <ahyp:hlinkClr xmlns:ahyp="http://schemas.microsoft.com/office/drawing/2018/hyperlinkcolor" val="tx"/>
                    </a:ext>
                  </a:extLst>
                </a:hlinkClick>
              </a:rPr>
              <a:t>Customer Service</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Ready-to-use Copilot prompts to help people use Copilot in their roles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Training handouts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mn-cs"/>
            </a:endParaRP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6">
                  <a:extLst>
                    <a:ext uri="{A12FA001-AC4F-418D-AE19-62706E023703}">
                      <ahyp:hlinkClr xmlns:ahyp="http://schemas.microsoft.com/office/drawing/2018/hyperlinkcolor" val="tx"/>
                    </a:ext>
                  </a:extLst>
                </a:hlinkClick>
              </a:rPr>
              <a:t>Quick start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Editable handout to share with users on how to get started with Microsoft 365 Copilot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7">
                  <a:extLst>
                    <a:ext uri="{A12FA001-AC4F-418D-AE19-62706E023703}">
                      <ahyp:hlinkClr xmlns:ahyp="http://schemas.microsoft.com/office/drawing/2018/hyperlinkcolor" val="tx"/>
                    </a:ext>
                  </a:extLst>
                </a:hlinkClick>
              </a:rPr>
              <a:t>Get started with Microsoft 365 Copilot app</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8">
                  <a:extLst>
                    <a:ext uri="{A12FA001-AC4F-418D-AE19-62706E023703}">
                      <ahyp:hlinkClr xmlns:ahyp="http://schemas.microsoft.com/office/drawing/2018/hyperlinkcolor" val="tx"/>
                    </a:ext>
                  </a:extLst>
                </a:hlinkClick>
              </a:rPr>
              <a:t>Excel</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19">
                  <a:extLst>
                    <a:ext uri="{A12FA001-AC4F-418D-AE19-62706E023703}">
                      <ahyp:hlinkClr xmlns:ahyp="http://schemas.microsoft.com/office/drawing/2018/hyperlinkcolor" val="tx"/>
                    </a:ext>
                  </a:extLst>
                </a:hlinkClick>
              </a:rPr>
              <a:t>Word</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0">
                  <a:extLst>
                    <a:ext uri="{A12FA001-AC4F-418D-AE19-62706E023703}">
                      <ahyp:hlinkClr xmlns:ahyp="http://schemas.microsoft.com/office/drawing/2018/hyperlinkcolor" val="tx"/>
                    </a:ext>
                  </a:extLst>
                </a:hlinkClick>
              </a:rPr>
              <a:t>PowerPoint</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1">
                  <a:extLst>
                    <a:ext uri="{A12FA001-AC4F-418D-AE19-62706E023703}">
                      <ahyp:hlinkClr xmlns:ahyp="http://schemas.microsoft.com/office/drawing/2018/hyperlinkcolor" val="tx"/>
                    </a:ext>
                  </a:extLst>
                </a:hlinkClick>
              </a:rPr>
              <a:t>Teams</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and </a:t>
            </a: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2">
                  <a:extLst>
                    <a:ext uri="{A12FA001-AC4F-418D-AE19-62706E023703}">
                      <ahyp:hlinkClr xmlns:ahyp="http://schemas.microsoft.com/office/drawing/2018/hyperlinkcolor" val="tx"/>
                    </a:ext>
                  </a:extLst>
                </a:hlinkClick>
              </a:rPr>
              <a:t>agents in Microsoft 365</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Guides to share with users on how to use Microsoft 365 Copilot for common scenarios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3">
                  <a:extLst>
                    <a:ext uri="{A12FA001-AC4F-418D-AE19-62706E023703}">
                      <ahyp:hlinkClr xmlns:ahyp="http://schemas.microsoft.com/office/drawing/2018/hyperlinkcolor" val="tx"/>
                    </a:ext>
                  </a:extLst>
                </a:hlinkClick>
              </a:rPr>
              <a:t>Research and Analyst user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how to use Researcher and Analyst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4">
                  <a:extLst>
                    <a:ext uri="{A12FA001-AC4F-418D-AE19-62706E023703}">
                      <ahyp:hlinkClr xmlns:ahyp="http://schemas.microsoft.com/office/drawing/2018/hyperlinkcolor" val="tx"/>
                    </a:ext>
                  </a:extLst>
                </a:hlinkClick>
              </a:rPr>
              <a:t>Agent overview guide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help your users understand agent use cases and get started using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Lunch and learn courses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5">
                  <a:extLst>
                    <a:ext uri="{A12FA001-AC4F-418D-AE19-62706E023703}">
                      <ahyp:hlinkClr xmlns:ahyp="http://schemas.microsoft.com/office/drawing/2018/hyperlinkcolor" val="tx"/>
                    </a:ext>
                  </a:extLst>
                </a:hlinkClick>
              </a:rPr>
              <a:t>Agent Builder demos</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examples of how to create agents in Agent Builder</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6">
                  <a:extLst>
                    <a:ext uri="{A12FA001-AC4F-418D-AE19-62706E023703}">
                      <ahyp:hlinkClr xmlns:ahyp="http://schemas.microsoft.com/office/drawing/2018/hyperlinkcolor" val="tx"/>
                    </a:ext>
                  </a:extLst>
                </a:hlinkClick>
              </a:rPr>
              <a:t>Analyst</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 how to use Analyst</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7">
                  <a:extLst>
                    <a:ext uri="{A12FA001-AC4F-418D-AE19-62706E023703}">
                      <ahyp:hlinkClr xmlns:ahyp="http://schemas.microsoft.com/office/drawing/2018/hyperlinkcolor" val="tx"/>
                    </a:ext>
                  </a:extLst>
                </a:hlinkClick>
              </a:rPr>
              <a:t>Researcher</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 how to use Researcher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mn-cs"/>
              </a:rPr>
              <a:t>Value and use cases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8">
                  <a:extLst>
                    <a:ext uri="{A12FA001-AC4F-418D-AE19-62706E023703}">
                      <ahyp:hlinkClr xmlns:ahyp="http://schemas.microsoft.com/office/drawing/2018/hyperlinkcolor" val="tx"/>
                    </a:ext>
                  </a:extLst>
                </a:hlinkClick>
              </a:rPr>
              <a:t>Scenario Library</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examples of how to use Copilot to solve problems in industries and functions</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29">
                  <a:extLst>
                    <a:ext uri="{A12FA001-AC4F-418D-AE19-62706E023703}">
                      <ahyp:hlinkClr xmlns:ahyp="http://schemas.microsoft.com/office/drawing/2018/hyperlinkcolor" val="tx"/>
                    </a:ext>
                  </a:extLst>
                </a:hlinkClick>
              </a:rPr>
              <a:t>Becoming a Frontier Firm</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functional use case examples from Copilot to Foundry</a:t>
            </a:r>
          </a:p>
          <a:p>
            <a:pPr marL="185738" marR="0" lvl="0" indent="-115888" algn="l" defTabSz="914400" rtl="0" eaLnBrk="1" fontAlgn="auto" latinLnBrk="0" hangingPunct="1">
              <a:lnSpc>
                <a:spcPct val="100000"/>
              </a:lnSpc>
              <a:spcBef>
                <a:spcPts val="0"/>
              </a:spcBef>
              <a:spcAft>
                <a:spcPts val="0"/>
              </a:spcAft>
              <a:buClr>
                <a:srgbClr val="091F2C"/>
              </a:buClr>
              <a:buSzTx/>
              <a:buFont typeface="Arial" panose="020B0604020202020204" pitchFamily="34" charset="0"/>
              <a:buChar char="•"/>
              <a:tabLst/>
              <a:defRPr/>
            </a:pPr>
            <a:r>
              <a:rPr kumimoji="0" lang="en-US" sz="1000" b="0" i="0" u="sng" strike="noStrike" kern="1200" cap="none" spc="0" normalizeH="0" baseline="0" noProof="0">
                <a:ln>
                  <a:noFill/>
                </a:ln>
                <a:solidFill>
                  <a:srgbClr val="0078D4"/>
                </a:solidFill>
                <a:effectLst/>
                <a:uLnTx/>
                <a:uFillTx/>
                <a:latin typeface="Segoe Sans Display"/>
                <a:ea typeface="+mn-ea"/>
                <a:cs typeface="+mn-cs"/>
                <a:hlinkClick r:id="rId30">
                  <a:extLst>
                    <a:ext uri="{A12FA001-AC4F-418D-AE19-62706E023703}">
                      <ahyp:hlinkClr xmlns:ahyp="http://schemas.microsoft.com/office/drawing/2018/hyperlinkcolor" val="tx"/>
                    </a:ext>
                  </a:extLst>
                </a:hlinkClick>
              </a:rPr>
              <a:t>Defining business value</a:t>
            </a:r>
            <a:r>
              <a:rPr kumimoji="0" lang="en-US" sz="1000" b="0" i="0" u="none" strike="noStrike" kern="1200" cap="none" spc="0" normalizeH="0" baseline="0" noProof="0">
                <a:ln>
                  <a:noFill/>
                </a:ln>
                <a:solidFill>
                  <a:srgbClr val="0078D4"/>
                </a:solidFill>
                <a:effectLst/>
                <a:uLnTx/>
                <a:uFillTx/>
                <a:latin typeface="Segoe Sans Display"/>
                <a:ea typeface="+mn-ea"/>
                <a:cs typeface="+mn-cs"/>
              </a:rPr>
              <a: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how to think about the value of Copilot and agents</a:t>
            </a:r>
          </a:p>
        </p:txBody>
      </p:sp>
    </p:spTree>
    <p:extLst>
      <p:ext uri="{BB962C8B-B14F-4D97-AF65-F5344CB8AC3E}">
        <p14:creationId xmlns:p14="http://schemas.microsoft.com/office/powerpoint/2010/main" val="76914892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1F28-9FC4-B130-C69F-5D0CC595DC13}"/>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091BD76-F5FF-E3F1-E6A9-4CA9568A7C09}"/>
              </a:ext>
              <a:ext uri="{C183D7F6-B498-43B3-948B-1728B52AA6E4}">
                <adec:decorative xmlns:adec="http://schemas.microsoft.com/office/drawing/2017/decorative" val="1"/>
              </a:ext>
            </a:extLst>
          </p:cNvPr>
          <p:cNvSpPr/>
          <p:nvPr/>
        </p:nvSpPr>
        <p:spPr bwMode="auto">
          <a:xfrm>
            <a:off x="571500" y="1498827"/>
            <a:ext cx="11049000" cy="4774973"/>
          </a:xfrm>
          <a:prstGeom prst="roundRect">
            <a:avLst>
              <a:gd name="adj" fmla="val 4085"/>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04666BFC-A145-56CC-ACB1-FBC306EAD1B3}"/>
              </a:ext>
            </a:extLst>
          </p:cNvPr>
          <p:cNvSpPr>
            <a:spLocks noGrp="1"/>
          </p:cNvSpPr>
          <p:nvPr>
            <p:ph type="title"/>
          </p:nvPr>
        </p:nvSpPr>
        <p:spPr>
          <a:xfrm>
            <a:off x="588263" y="457200"/>
            <a:ext cx="11018520" cy="553998"/>
          </a:xfrm>
        </p:spPr>
        <p:txBody>
          <a:bodyPr>
            <a:noAutofit/>
          </a:bodyPr>
          <a:lstStyle/>
          <a:p>
            <a:r>
              <a:rPr lang="en-US"/>
              <a:t>Microsoft 365 Copilot (Basic) adoption content</a:t>
            </a:r>
          </a:p>
        </p:txBody>
      </p:sp>
      <p:pic>
        <p:nvPicPr>
          <p:cNvPr id="2" name="Copilot logo" descr="Copilot icon">
            <a:extLst>
              <a:ext uri="{FF2B5EF4-FFF2-40B4-BE49-F238E27FC236}">
                <a16:creationId xmlns:a16="http://schemas.microsoft.com/office/drawing/2014/main" id="{65F0DDC0-DC18-F75C-1193-83E2D89AA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4" name="TextBox 3">
            <a:extLst>
              <a:ext uri="{FF2B5EF4-FFF2-40B4-BE49-F238E27FC236}">
                <a16:creationId xmlns:a16="http://schemas.microsoft.com/office/drawing/2014/main" id="{E6F1D331-6053-23A6-DBF7-00B078E8066F}"/>
              </a:ext>
            </a:extLst>
          </p:cNvPr>
          <p:cNvSpPr txBox="1"/>
          <p:nvPr/>
        </p:nvSpPr>
        <p:spPr>
          <a:xfrm>
            <a:off x="723900" y="1611816"/>
            <a:ext cx="3905251" cy="175432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Aptos" panose="020B0004020202020204" pitchFamily="34" charset="0"/>
                <a:cs typeface="Arial" panose="020B0604020202020204" pitchFamily="34" charset="0"/>
              </a:rPr>
              <a:t>Implement content</a:t>
            </a:r>
            <a:endParaRPr kumimoji="0" lang="en-US" sz="1400" b="0" i="0" u="none" strike="noStrike" kern="100" cap="none" spc="0" normalizeH="0" baseline="0" noProof="0">
              <a:ln>
                <a:noFill/>
              </a:ln>
              <a:solidFill>
                <a:srgbClr val="091F2C"/>
              </a:solidFill>
              <a:effectLst/>
              <a:uLnTx/>
              <a:uFillTx/>
              <a:latin typeface="Segoe Sans Display Semibold"/>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mn-ea"/>
                <a:cs typeface="Arial" panose="020B0604020202020204" pitchFamily="34" charset="0"/>
              </a:rPr>
              <a:t>Programs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hlinkClick r:id="rId4">
                  <a:extLst>
                    <a:ext uri="{A12FA001-AC4F-418D-AE19-62706E023703}">
                      <ahyp:hlinkClr xmlns:ahyp="http://schemas.microsoft.com/office/drawing/2018/hyperlinkcolor" val="tx"/>
                    </a:ext>
                  </a:extLst>
                </a:hlinkClick>
              </a:rPr>
              <a:t>Launch Day Kit</a:t>
            </a: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mn-ea"/>
                <a:cs typeface="Arial" panose="020B0604020202020204" pitchFamily="34" charset="0"/>
              </a:rPr>
              <a:t>– Framework, templates, and digital assets for running your own Copilot launch event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mn-ea"/>
                <a:cs typeface="Arial" panose="020B0604020202020204" pitchFamily="34" charset="0"/>
              </a:rPr>
              <a:t>Onboarding materials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hlinkClick r:id="rId5">
                  <a:extLst>
                    <a:ext uri="{A12FA001-AC4F-418D-AE19-62706E023703}">
                      <ahyp:hlinkClr xmlns:ahyp="http://schemas.microsoft.com/office/drawing/2018/hyperlinkcolor" val="tx"/>
                    </a:ext>
                  </a:extLst>
                </a:hlinkClick>
              </a:rPr>
              <a:t>User onboarding templates</a:t>
            </a:r>
            <a:r>
              <a:rPr kumimoji="0" lang="en-US" sz="1000" b="0" i="0" u="none" strike="noStrike" kern="100" cap="none" spc="0" normalizeH="0" baseline="0" noProof="0">
                <a:ln>
                  <a:noFill/>
                </a:ln>
                <a:solidFill>
                  <a:srgbClr val="091F2C"/>
                </a:solidFill>
                <a:effectLst/>
                <a:uLnTx/>
                <a:uFillTx/>
                <a:latin typeface="Segoe Sans Display"/>
                <a:ea typeface="+mn-ea"/>
                <a:cs typeface="Arial" panose="020B0604020202020204" pitchFamily="34" charset="0"/>
              </a:rPr>
              <a:t> – Customizable email templates for introducing Microsoft 365 Copilot Chat to your organization and driving usage</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mn-ea"/>
                <a:cs typeface="Arial" panose="020B0604020202020204" pitchFamily="34" charset="0"/>
                <a:hlinkClick r:id="rId6">
                  <a:extLst>
                    <a:ext uri="{A12FA001-AC4F-418D-AE19-62706E023703}">
                      <ahyp:hlinkClr xmlns:ahyp="http://schemas.microsoft.com/office/drawing/2018/hyperlinkcolor" val="tx"/>
                    </a:ext>
                  </a:extLst>
                </a:hlinkClick>
              </a:rPr>
              <a:t>Digital swag</a:t>
            </a:r>
            <a:r>
              <a:rPr kumimoji="0" lang="en-US" sz="1000" b="0" i="0" u="none" strike="noStrike" kern="100" cap="none" spc="0" normalizeH="0" baseline="0" noProof="0">
                <a:ln>
                  <a:noFill/>
                </a:ln>
                <a:solidFill>
                  <a:srgbClr val="091F2C"/>
                </a:solidFill>
                <a:effectLst/>
                <a:uLnTx/>
                <a:uFillTx/>
                <a:latin typeface="Segoe Sans Display"/>
                <a:ea typeface="+mn-ea"/>
                <a:cs typeface="Arial" panose="020B0604020202020204" pitchFamily="34" charset="0"/>
              </a:rPr>
              <a:t> – badges and Teams backgrounds</a:t>
            </a:r>
          </a:p>
        </p:txBody>
      </p:sp>
      <p:sp>
        <p:nvSpPr>
          <p:cNvPr id="5" name="TextBox 4">
            <a:extLst>
              <a:ext uri="{FF2B5EF4-FFF2-40B4-BE49-F238E27FC236}">
                <a16:creationId xmlns:a16="http://schemas.microsoft.com/office/drawing/2014/main" id="{5D633802-FF19-7F68-DB9D-BB3F4A7965F0}"/>
              </a:ext>
            </a:extLst>
          </p:cNvPr>
          <p:cNvSpPr txBox="1"/>
          <p:nvPr/>
        </p:nvSpPr>
        <p:spPr>
          <a:xfrm>
            <a:off x="4762500" y="1611816"/>
            <a:ext cx="6734175" cy="354969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91F2C"/>
                </a:solidFill>
                <a:effectLst/>
                <a:uLnTx/>
                <a:uFillTx/>
                <a:latin typeface="Segoe Sans Display Semibold"/>
                <a:ea typeface="+mn-ea"/>
                <a:cs typeface="Arial" panose="020B0604020202020204" pitchFamily="34" charset="0"/>
              </a:rPr>
              <a:t>Adopt content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Programs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Prompt-a-thon</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 Digital assets and trainer videos for running an interactive “hack” event to deepen your organization’s prompting skills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Great Copilot Journey</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Ready-to-use email templates for a 30-day skilling experience that teaches users</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Training</a:t>
            </a:r>
            <a:r>
              <a:rPr kumimoji="0" lang="en-US" sz="1000" b="1" i="0" u="none" strike="noStrike" kern="100" cap="none" spc="0" normalizeH="0" baseline="0" noProof="0">
                <a:ln>
                  <a:noFill/>
                </a:ln>
                <a:solidFill>
                  <a:srgbClr val="0078D4"/>
                </a:solidFill>
                <a:effectLst/>
                <a:uLnTx/>
                <a:uFillTx/>
                <a:latin typeface="Segoe Sans Display Semibold"/>
                <a:ea typeface="Aptos" panose="020B0004020202020204" pitchFamily="34" charset="0"/>
                <a:cs typeface="Arial" panose="020B0604020202020204" pitchFamily="34" charset="0"/>
              </a:rPr>
              <a:t> </a:t>
            </a: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handouts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Copilot Chat user training guide</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Training course to introduce Microsoft 365 Copilot Chat and how to use it for common scenarios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Get Started in Outlook</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Guides to share with users on how to use Microsoft 365 Copilot Chat for common scenarios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Top 10 prompts for Copilot Chat</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Handout to share with users on the top 10 use cases to try first with Copilot Chat</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Lunch and learn courses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Get started with Chat</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introduction to Copilot Chat and prompting</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Chat review</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second session on Copilot Chat with additional use cases such as using advanced models, using personalization, and saving prompts</a:t>
            </a: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Advanced Chat capabilities</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third course in the Chat series to introduce Pages, Create, and agents</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rPr>
              <a:t>Value and use cases</a:t>
            </a:r>
            <a:endParaRPr kumimoji="0" lang="en-US" sz="1000" b="0" i="0" u="none" strike="noStrike" kern="100" cap="none" spc="0" normalizeH="0" baseline="0" noProof="0">
              <a:ln>
                <a:noFill/>
              </a:ln>
              <a:solidFill>
                <a:srgbClr val="000000"/>
              </a:solidFill>
              <a:effectLst/>
              <a:uLnTx/>
              <a:uFillTx/>
              <a:latin typeface="Segoe Sans Display Semibold"/>
              <a:ea typeface="Aptos" panose="020B0004020202020204" pitchFamily="34" charset="0"/>
              <a:cs typeface="Arial" panose="020B0604020202020204" pitchFamily="34" charset="0"/>
            </a:endParaRPr>
          </a:p>
          <a:p>
            <a:pPr marL="185738" marR="0" lvl="0" indent="-115888" algn="l" defTabSz="914400" rtl="0" eaLnBrk="1" fontAlgn="auto" latinLnBrk="0" hangingPunct="1">
              <a:lnSpc>
                <a:spcPct val="100000"/>
              </a:lnSpc>
              <a:spcBef>
                <a:spcPts val="0"/>
              </a:spcBef>
              <a:spcAft>
                <a:spcPts val="400"/>
              </a:spcAft>
              <a:buClr>
                <a:srgbClr val="091F2C"/>
              </a:buClr>
              <a:buSzPts val="1000"/>
              <a:buFont typeface="Arial" panose="020B0604020202020204" pitchFamily="34" charset="0"/>
              <a:buChar char="•"/>
              <a:tabLst>
                <a:tab pos="457200" algn="l"/>
              </a:tabLst>
              <a:defRPr/>
            </a:pPr>
            <a:r>
              <a:rPr kumimoji="0" lang="en-US" sz="1000" b="0" i="0" u="sng"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Scenario Library</a:t>
            </a:r>
            <a:r>
              <a:rPr kumimoji="0" lang="en-US" sz="1000" b="0" i="0" u="none" strike="noStrike" kern="100" cap="none" spc="0" normalizeH="0" baseline="0" noProof="0">
                <a:ln>
                  <a:noFill/>
                </a:ln>
                <a:solidFill>
                  <a:srgbClr val="0078D4"/>
                </a:solidFill>
                <a:effectLst/>
                <a:uLnTx/>
                <a:uFillTx/>
                <a:latin typeface="Segoe Sans Display"/>
                <a:ea typeface="Aptos" panose="020B0004020202020204" pitchFamily="34" charset="0"/>
                <a:cs typeface="Arial" panose="020B0604020202020204" pitchFamily="34" charset="0"/>
              </a:rPr>
              <a:t> </a:t>
            </a:r>
            <a:r>
              <a:rPr kumimoji="0" lang="en-US" sz="1000" b="0" i="0" u="none" strike="noStrike" kern="100" cap="none" spc="0" normalizeH="0" baseline="0" noProof="0">
                <a:ln>
                  <a:noFill/>
                </a:ln>
                <a:solidFill>
                  <a:srgbClr val="091F2C"/>
                </a:solidFill>
                <a:effectLst/>
                <a:uLnTx/>
                <a:uFillTx/>
                <a:latin typeface="Segoe Sans Display"/>
                <a:ea typeface="Aptos" panose="020B0004020202020204" pitchFamily="34" charset="0"/>
                <a:cs typeface="Arial" panose="020B0604020202020204" pitchFamily="34" charset="0"/>
              </a:rPr>
              <a:t>– examples of how to use Copilot to solve problems in industries and functions</a:t>
            </a:r>
          </a:p>
        </p:txBody>
      </p:sp>
    </p:spTree>
    <p:extLst>
      <p:ext uri="{BB962C8B-B14F-4D97-AF65-F5344CB8AC3E}">
        <p14:creationId xmlns:p14="http://schemas.microsoft.com/office/powerpoint/2010/main" val="12967997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E9FAC-82C8-740D-8712-C943C05F6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7623C-94F1-4E54-74E7-37EE3531B805}"/>
              </a:ext>
            </a:extLst>
          </p:cNvPr>
          <p:cNvSpPr>
            <a:spLocks noGrp="1"/>
          </p:cNvSpPr>
          <p:nvPr>
            <p:ph type="title"/>
          </p:nvPr>
        </p:nvSpPr>
        <p:spPr>
          <a:xfrm>
            <a:off x="585216" y="2930402"/>
            <a:ext cx="4178808" cy="997196"/>
          </a:xfrm>
        </p:spPr>
        <p:txBody>
          <a:bodyPr/>
          <a:lstStyle/>
          <a:p>
            <a:r>
              <a:rPr lang="en-US"/>
              <a:t>Manage/Improve Appendix</a:t>
            </a:r>
          </a:p>
        </p:txBody>
      </p:sp>
    </p:spTree>
    <p:extLst>
      <p:ext uri="{BB962C8B-B14F-4D97-AF65-F5344CB8AC3E}">
        <p14:creationId xmlns:p14="http://schemas.microsoft.com/office/powerpoint/2010/main" val="3598085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02ABF-7C53-A3AA-95B6-3D4FD706239B}"/>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35DFB9D-C45B-61DB-E454-376C32FD2884}"/>
              </a:ext>
              <a:ext uri="{C183D7F6-B498-43B3-948B-1728B52AA6E4}">
                <adec:decorative xmlns:adec="http://schemas.microsoft.com/office/drawing/2017/decorative" val="1"/>
              </a:ext>
            </a:extLst>
          </p:cNvPr>
          <p:cNvSpPr/>
          <p:nvPr/>
        </p:nvSpPr>
        <p:spPr bwMode="auto">
          <a:xfrm>
            <a:off x="583622" y="1408737"/>
            <a:ext cx="11036877"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itle 8">
            <a:extLst>
              <a:ext uri="{FF2B5EF4-FFF2-40B4-BE49-F238E27FC236}">
                <a16:creationId xmlns:a16="http://schemas.microsoft.com/office/drawing/2014/main" id="{DE98B942-1F4D-8AEA-B946-9064EAED5058}"/>
              </a:ext>
            </a:extLst>
          </p:cNvPr>
          <p:cNvSpPr>
            <a:spLocks noGrp="1"/>
          </p:cNvSpPr>
          <p:nvPr>
            <p:ph type="title"/>
          </p:nvPr>
        </p:nvSpPr>
        <p:spPr>
          <a:xfrm>
            <a:off x="588263" y="457200"/>
            <a:ext cx="11018520" cy="553998"/>
          </a:xfrm>
        </p:spPr>
        <p:txBody>
          <a:bodyPr vert="horz" lIns="0" tIns="45720" rIns="0" bIns="45720" rtlCol="0" anchor="t">
            <a:noAutofit/>
          </a:bodyPr>
          <a:lstStyle/>
          <a:p>
            <a:r>
              <a:rPr lang="en-US"/>
              <a:t>Keep up with what’s new</a:t>
            </a:r>
          </a:p>
        </p:txBody>
      </p:sp>
      <p:graphicFrame>
        <p:nvGraphicFramePr>
          <p:cNvPr id="7" name="Table 6">
            <a:extLst>
              <a:ext uri="{FF2B5EF4-FFF2-40B4-BE49-F238E27FC236}">
                <a16:creationId xmlns:a16="http://schemas.microsoft.com/office/drawing/2014/main" id="{D4B9967A-67F5-941E-B2B4-745494ED9A7F}"/>
              </a:ext>
            </a:extLst>
          </p:cNvPr>
          <p:cNvGraphicFramePr>
            <a:graphicFrameLocks noGrp="1"/>
          </p:cNvGraphicFramePr>
          <p:nvPr/>
        </p:nvGraphicFramePr>
        <p:xfrm>
          <a:off x="746592" y="1537945"/>
          <a:ext cx="10698816" cy="4709160"/>
        </p:xfrm>
        <a:graphic>
          <a:graphicData uri="http://schemas.openxmlformats.org/drawingml/2006/table">
            <a:tbl>
              <a:tblPr firstRow="1" bandRow="1">
                <a:tableStyleId>{2D5ABB26-0587-4C30-8999-92F81FD0307C}</a:tableStyleId>
              </a:tblPr>
              <a:tblGrid>
                <a:gridCol w="2366120">
                  <a:extLst>
                    <a:ext uri="{9D8B030D-6E8A-4147-A177-3AD203B41FA5}">
                      <a16:colId xmlns:a16="http://schemas.microsoft.com/office/drawing/2014/main" val="319887558"/>
                    </a:ext>
                  </a:extLst>
                </a:gridCol>
                <a:gridCol w="3859731">
                  <a:extLst>
                    <a:ext uri="{9D8B030D-6E8A-4147-A177-3AD203B41FA5}">
                      <a16:colId xmlns:a16="http://schemas.microsoft.com/office/drawing/2014/main" val="3669397123"/>
                    </a:ext>
                  </a:extLst>
                </a:gridCol>
                <a:gridCol w="4472965">
                  <a:extLst>
                    <a:ext uri="{9D8B030D-6E8A-4147-A177-3AD203B41FA5}">
                      <a16:colId xmlns:a16="http://schemas.microsoft.com/office/drawing/2014/main" val="1356564701"/>
                    </a:ext>
                  </a:extLst>
                </a:gridCol>
              </a:tblGrid>
              <a:tr h="0">
                <a:tc>
                  <a:txBody>
                    <a:bodyPr/>
                    <a:lstStyle/>
                    <a:p>
                      <a:pPr marL="0" marR="0" lvl="0" indent="0" algn="ctr"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u="none" strike="noStrike" kern="1200" cap="none" spc="0" normalizeH="0" baseline="0" noProof="0">
                        <a:ln>
                          <a:noFill/>
                        </a:ln>
                        <a:solidFill>
                          <a:schemeClr val="tx1"/>
                        </a:solidFill>
                        <a:effectLst/>
                        <a:uLnTx/>
                        <a:uFillTx/>
                      </a:endParaRPr>
                    </a:p>
                  </a:txBody>
                  <a:tcPr marR="4572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32761" rtl="0" eaLnBrk="1" latinLnBrk="0" hangingPunct="1">
                        <a:spcBef>
                          <a:spcPts val="600"/>
                        </a:spcBef>
                        <a:buFont typeface="Wingdings" panose="05000000000000000000" pitchFamily="2" charset="2"/>
                        <a:buNone/>
                      </a:pPr>
                      <a:r>
                        <a:rPr lang="en-US" sz="1400" kern="1200">
                          <a:solidFill>
                            <a:schemeClr val="tx1"/>
                          </a:solidFill>
                          <a:latin typeface="+mj-lt"/>
                          <a:ea typeface="+mn-ea"/>
                          <a:cs typeface="+mn-cs"/>
                        </a:rPr>
                        <a:t>What’s New Sources</a:t>
                      </a:r>
                    </a:p>
                  </a:txBody>
                  <a:tcPr marT="91440" marB="91440">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defTabSz="932761" rtl="0" eaLnBrk="1" latinLnBrk="0" hangingPunct="1">
                        <a:spcBef>
                          <a:spcPts val="600"/>
                        </a:spcBef>
                        <a:buFont typeface="Wingdings" panose="05000000000000000000" pitchFamily="2" charset="2"/>
                        <a:buNone/>
                      </a:pPr>
                      <a:r>
                        <a:rPr lang="en-US" sz="1400" kern="1200">
                          <a:solidFill>
                            <a:schemeClr val="tx1"/>
                          </a:solidFill>
                          <a:latin typeface="+mj-lt"/>
                          <a:ea typeface="+mn-ea"/>
                          <a:cs typeface="+mn-cs"/>
                        </a:rPr>
                        <a:t>What’s New Actions</a:t>
                      </a:r>
                    </a:p>
                  </a:txBody>
                  <a:tcPr marT="91440" marB="9144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7020272"/>
                  </a:ext>
                </a:extLst>
              </a:tr>
              <a:tr h="0">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ea typeface="+mn-ea"/>
                          <a:cs typeface="+mn-cs"/>
                        </a:rPr>
                        <a:t>Adoption Team </a:t>
                      </a:r>
                    </a:p>
                  </a:txBody>
                  <a:tcPr marL="731520" marT="91440" marB="9144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marR="0" lvl="0" indent="-171450" algn="l" defTabSz="932472"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a:solidFill>
                            <a:schemeClr val="tx1"/>
                          </a:solidFill>
                          <a:cs typeface="Segoe UI" pitchFamily="34" charset="0"/>
                          <a:hlinkClick r:id="rId3"/>
                        </a:rPr>
                        <a:t>Microsoft 365 Roadmap</a:t>
                      </a:r>
                      <a:r>
                        <a:rPr lang="en-US" sz="1100">
                          <a:solidFill>
                            <a:schemeClr val="tx1"/>
                          </a:solidFill>
                          <a:cs typeface="Segoe UI" pitchFamily="34" charset="0"/>
                        </a:rPr>
                        <a:t> – announcements, what’s available, what’s coming soon.</a:t>
                      </a:r>
                    </a:p>
                    <a:p>
                      <a:pPr marL="171450" indent="-171450" defTabSz="932472" fontAlgn="base">
                        <a:spcBef>
                          <a:spcPts val="0"/>
                        </a:spcBef>
                        <a:spcAft>
                          <a:spcPts val="0"/>
                        </a:spcAft>
                        <a:buFont typeface="Arial" panose="020B0604020202020204" pitchFamily="34" charset="0"/>
                        <a:buChar char="•"/>
                      </a:pPr>
                      <a:r>
                        <a:rPr lang="en-US" sz="1100">
                          <a:solidFill>
                            <a:schemeClr val="tx1"/>
                          </a:solidFill>
                          <a:cs typeface="Segoe UI" pitchFamily="34" charset="0"/>
                          <a:hlinkClick r:id="rId4"/>
                        </a:rPr>
                        <a:t>Microsoft 365 Copilot blog</a:t>
                      </a:r>
                      <a:r>
                        <a:rPr lang="en-US" sz="1100">
                          <a:solidFill>
                            <a:schemeClr val="tx1"/>
                          </a:solidFill>
                          <a:cs typeface="Segoe UI" pitchFamily="34" charset="0"/>
                        </a:rPr>
                        <a:t> –details on what’s new in Copilot.</a:t>
                      </a:r>
                    </a:p>
                    <a:p>
                      <a:pPr marL="171450" indent="-171450" defTabSz="932472" fontAlgn="base">
                        <a:lnSpc>
                          <a:spcPct val="100000"/>
                        </a:lnSpc>
                        <a:spcBef>
                          <a:spcPts val="0"/>
                        </a:spcBef>
                        <a:spcAft>
                          <a:spcPts val="0"/>
                        </a:spcAft>
                        <a:buFont typeface="Arial" panose="020B0604020202020204" pitchFamily="34" charset="0"/>
                        <a:buChar char="•"/>
                      </a:pPr>
                      <a:r>
                        <a:rPr lang="en-US" sz="1100">
                          <a:solidFill>
                            <a:schemeClr val="tx1"/>
                          </a:solidFill>
                          <a:latin typeface="+mn-lt"/>
                          <a:cs typeface="Segoe UI" pitchFamily="34" charset="0"/>
                          <a:hlinkClick r:id="rId5"/>
                        </a:rPr>
                        <a:t>Adoption Hub</a:t>
                      </a:r>
                      <a:r>
                        <a:rPr lang="en-US" sz="1100">
                          <a:solidFill>
                            <a:schemeClr val="tx1"/>
                          </a:solidFill>
                          <a:latin typeface="+mn-lt"/>
                          <a:cs typeface="Segoe UI" pitchFamily="34" charset="0"/>
                        </a:rPr>
                        <a:t> – What’s new section for email templates and content for your users.</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327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Drive awareness and excitement of new capabilities to enhance AI skills through:</a:t>
                      </a:r>
                    </a:p>
                    <a:p>
                      <a:pPr marL="419100" marR="0" lvl="1" indent="-152400" algn="l" defTabSz="932761"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100" kern="1200">
                          <a:solidFill>
                            <a:schemeClr val="tx1"/>
                          </a:solidFill>
                          <a:latin typeface="+mn-lt"/>
                          <a:ea typeface="+mn-ea"/>
                          <a:cs typeface="Segoe UI" pitchFamily="34" charset="0"/>
                        </a:rPr>
                        <a:t>Training sessions</a:t>
                      </a:r>
                    </a:p>
                    <a:p>
                      <a:pPr marL="419100" marR="0" lvl="1" indent="-152400" algn="l" defTabSz="932761"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100" kern="1200">
                          <a:solidFill>
                            <a:schemeClr val="tx1"/>
                          </a:solidFill>
                          <a:latin typeface="+mn-lt"/>
                          <a:ea typeface="+mn-ea"/>
                          <a:cs typeface="Segoe UI" pitchFamily="34" charset="0"/>
                        </a:rPr>
                        <a:t>AMAs</a:t>
                      </a:r>
                    </a:p>
                    <a:p>
                      <a:pPr marL="419100" marR="0" lvl="1" indent="-152400" algn="l" defTabSz="932761"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100" kern="1200">
                          <a:solidFill>
                            <a:schemeClr val="tx1"/>
                          </a:solidFill>
                          <a:latin typeface="+mn-lt"/>
                          <a:ea typeface="+mn-ea"/>
                          <a:cs typeface="Segoe UI" pitchFamily="34" charset="0"/>
                        </a:rPr>
                        <a:t>Prompt-a-thons</a:t>
                      </a:r>
                    </a:p>
                  </a:txBody>
                  <a:tcPr marL="73152" marR="4572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868445"/>
                  </a:ext>
                </a:extLst>
              </a:tr>
              <a:tr h="0">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ea typeface="+mn-ea"/>
                          <a:cs typeface="+mn-cs"/>
                        </a:rPr>
                        <a:t>Team leads/ Champions</a:t>
                      </a:r>
                    </a:p>
                  </a:txBody>
                  <a:tcPr marL="731520" marT="91440" marB="9144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defTabSz="932472" fontAlgn="base">
                        <a:lnSpc>
                          <a:spcPct val="100000"/>
                        </a:lnSpc>
                        <a:spcBef>
                          <a:spcPts val="0"/>
                        </a:spcBef>
                        <a:spcAft>
                          <a:spcPts val="0"/>
                        </a:spcAft>
                        <a:buFont typeface="Arial" panose="020B0604020202020204" pitchFamily="34" charset="0"/>
                        <a:buChar char="•"/>
                      </a:pPr>
                      <a:r>
                        <a:rPr lang="en-US" sz="1100">
                          <a:solidFill>
                            <a:schemeClr val="tx1"/>
                          </a:solidFill>
                          <a:latin typeface="+mn-lt"/>
                          <a:cs typeface="Segoe UI" pitchFamily="34" charset="0"/>
                          <a:hlinkClick r:id="rId6"/>
                        </a:rPr>
                        <a:t>Customer Hub</a:t>
                      </a:r>
                      <a:r>
                        <a:rPr lang="en-US" sz="1100">
                          <a:solidFill>
                            <a:schemeClr val="tx1"/>
                          </a:solidFill>
                          <a:latin typeface="+mn-lt"/>
                          <a:cs typeface="Segoe UI" pitchFamily="34" charset="0"/>
                        </a:rPr>
                        <a:t> – webinars on Copilot and agents.</a:t>
                      </a:r>
                    </a:p>
                    <a:p>
                      <a:pPr marL="171450" marR="0" lvl="0" indent="-171450" algn="l" defTabSz="932472"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a:solidFill>
                            <a:schemeClr val="tx1"/>
                          </a:solidFill>
                          <a:cs typeface="Segoe UI" pitchFamily="34" charset="0"/>
                          <a:hlinkClick r:id="rId7"/>
                        </a:rPr>
                        <a:t>Get Started guides</a:t>
                      </a:r>
                      <a:r>
                        <a:rPr lang="en-US" sz="1100">
                          <a:solidFill>
                            <a:schemeClr val="tx1"/>
                          </a:solidFill>
                          <a:cs typeface="Segoe UI" pitchFamily="34" charset="0"/>
                        </a:rPr>
                        <a:t> – training guides that are regularly updated with the latest use cases and prompts.</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3276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Keep up to date with Customer Hub webinars on the latest capabilities</a:t>
                      </a:r>
                    </a:p>
                    <a:p>
                      <a:pPr marL="171450" marR="0" lvl="0" indent="-171450" algn="l" defTabSz="93276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Deliver Lunch and Learns based on these sessions and The Get Started guides to provide real-world use cases for new features.</a:t>
                      </a:r>
                    </a:p>
                    <a:p>
                      <a:pPr marL="171450" marR="0" lvl="0" indent="-171450" algn="l" defTabSz="93276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Get the latest demos from the Get Started guides</a:t>
                      </a:r>
                    </a:p>
                  </a:txBody>
                  <a:tcPr marL="73152" marR="4572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145993"/>
                  </a:ext>
                </a:extLst>
              </a:tr>
              <a:tr h="216865">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ea typeface="+mn-ea"/>
                          <a:cs typeface="+mn-cs"/>
                        </a:rPr>
                        <a:t>Technical team</a:t>
                      </a:r>
                    </a:p>
                  </a:txBody>
                  <a:tcPr marL="731520" marT="91440" marB="9144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defTabSz="932472" fontAlgn="base">
                        <a:spcBef>
                          <a:spcPct val="0"/>
                        </a:spcBef>
                        <a:spcAft>
                          <a:spcPct val="0"/>
                        </a:spcAft>
                        <a:buFont typeface="Arial" panose="020B0604020202020204" pitchFamily="34" charset="0"/>
                        <a:buChar char="•"/>
                      </a:pPr>
                      <a:r>
                        <a:rPr lang="en-US" sz="1100">
                          <a:solidFill>
                            <a:schemeClr val="tx1"/>
                          </a:solidFill>
                          <a:cs typeface="Segoe UI" pitchFamily="34" charset="0"/>
                          <a:hlinkClick r:id="rId8"/>
                        </a:rPr>
                        <a:t>Message Center Posts</a:t>
                      </a:r>
                      <a:r>
                        <a:rPr lang="en-US" sz="1100">
                          <a:solidFill>
                            <a:schemeClr val="tx1"/>
                          </a:solidFill>
                          <a:cs typeface="Segoe UI" pitchFamily="34" charset="0"/>
                        </a:rPr>
                        <a:t> – technical details of what’s new.</a:t>
                      </a:r>
                    </a:p>
                    <a:p>
                      <a:pPr marL="171450" marR="0" lvl="0" indent="-171450" algn="l" defTabSz="932472"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a:solidFill>
                            <a:schemeClr val="tx1"/>
                          </a:solidFill>
                          <a:cs typeface="Segoe UI" pitchFamily="34" charset="0"/>
                          <a:hlinkClick r:id="rId3"/>
                        </a:rPr>
                        <a:t>Microsoft 365 Roadmap</a:t>
                      </a:r>
                      <a:r>
                        <a:rPr lang="en-US" sz="1100">
                          <a:solidFill>
                            <a:schemeClr val="tx1"/>
                          </a:solidFill>
                          <a:cs typeface="Segoe UI" pitchFamily="34" charset="0"/>
                        </a:rPr>
                        <a:t> – announcements, what’s available, what’s coming soon.</a:t>
                      </a:r>
                    </a:p>
                    <a:p>
                      <a:pPr marL="171450" indent="-171450" defTabSz="932472" fontAlgn="base">
                        <a:spcBef>
                          <a:spcPts val="0"/>
                        </a:spcBef>
                        <a:spcAft>
                          <a:spcPts val="0"/>
                        </a:spcAft>
                        <a:buFont typeface="Arial" panose="020B0604020202020204" pitchFamily="34" charset="0"/>
                        <a:buChar char="•"/>
                      </a:pPr>
                      <a:r>
                        <a:rPr lang="en-US" sz="1100">
                          <a:solidFill>
                            <a:schemeClr val="tx1"/>
                          </a:solidFill>
                          <a:cs typeface="Segoe UI" pitchFamily="34" charset="0"/>
                          <a:hlinkClick r:id="rId4"/>
                        </a:rPr>
                        <a:t>Microsoft 365 Copilot blog</a:t>
                      </a:r>
                      <a:r>
                        <a:rPr lang="en-US" sz="1100">
                          <a:solidFill>
                            <a:schemeClr val="tx1"/>
                          </a:solidFill>
                          <a:cs typeface="Segoe UI" pitchFamily="34" charset="0"/>
                        </a:rPr>
                        <a:t> –details on what’s new in Copilot.</a:t>
                      </a:r>
                    </a:p>
                    <a:p>
                      <a:pPr marL="171450" marR="0" lvl="0" indent="-1714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a:solidFill>
                            <a:schemeClr val="tx1"/>
                          </a:solidFill>
                          <a:cs typeface="Segoe UI" pitchFamily="34" charset="0"/>
                          <a:hlinkClick r:id="rId9"/>
                        </a:rPr>
                        <a:t>Release notes</a:t>
                      </a:r>
                      <a:r>
                        <a:rPr lang="en-US" sz="1100">
                          <a:solidFill>
                            <a:schemeClr val="tx1"/>
                          </a:solidFill>
                          <a:cs typeface="Segoe UI" pitchFamily="34" charset="0"/>
                        </a:rPr>
                        <a:t> – detailed explanations of roadmap items as they are released.</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3276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Prepare for new features in partnership with Adoption team and AI Council to accelerate org priorities and feature availability</a:t>
                      </a:r>
                    </a:p>
                    <a:p>
                      <a:pPr marL="171450" marR="0" lvl="0" indent="-171450" algn="l" defTabSz="93276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Keep your tenant settings updated to enable new models and capabilities</a:t>
                      </a:r>
                    </a:p>
                  </a:txBody>
                  <a:tcPr marL="73152" marR="4572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286452"/>
                  </a:ext>
                </a:extLst>
              </a:tr>
              <a:tr h="0">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IN" sz="1400" b="0" u="none" strike="noStrike" kern="1200" cap="none" spc="0" normalizeH="0" baseline="0">
                          <a:ln>
                            <a:noFill/>
                          </a:ln>
                          <a:solidFill>
                            <a:schemeClr val="tx1"/>
                          </a:solidFill>
                          <a:effectLst/>
                          <a:uLnTx/>
                          <a:uFillTx/>
                          <a:latin typeface="+mj-lt"/>
                          <a:ea typeface="+mn-ea"/>
                          <a:cs typeface="+mn-cs"/>
                        </a:rPr>
                        <a:t>Leadership</a:t>
                      </a:r>
                    </a:p>
                  </a:txBody>
                  <a:tcPr marL="731520" marT="91440" marB="9144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defTabSz="932472" fontAlgn="base">
                        <a:spcBef>
                          <a:spcPct val="0"/>
                        </a:spcBef>
                        <a:spcAft>
                          <a:spcPct val="0"/>
                        </a:spcAft>
                        <a:buFont typeface="Arial" panose="020B0604020202020204" pitchFamily="34" charset="0"/>
                        <a:buChar char="•"/>
                      </a:pPr>
                      <a:r>
                        <a:rPr lang="en-US" sz="1100">
                          <a:solidFill>
                            <a:schemeClr val="accent1"/>
                          </a:solidFill>
                          <a:cs typeface="Segoe UI" pitchFamily="34" charset="0"/>
                          <a:hlinkClick r:id="rId10">
                            <a:extLst>
                              <a:ext uri="{A12FA001-AC4F-418D-AE19-62706E023703}">
                                <ahyp:hlinkClr xmlns:ahyp="http://schemas.microsoft.com/office/drawing/2018/hyperlinkcolor" val="tx"/>
                              </a:ext>
                            </a:extLst>
                          </a:hlinkClick>
                        </a:rPr>
                        <a:t>Jared Spataro on LinkedIn</a:t>
                      </a:r>
                      <a:endParaRPr lang="en-US" sz="1100">
                        <a:solidFill>
                          <a:schemeClr val="accent1"/>
                        </a:solidFill>
                        <a:cs typeface="Segoe UI" pitchFamily="34" charset="0"/>
                      </a:endParaRPr>
                    </a:p>
                    <a:p>
                      <a:pPr marL="171450" indent="-171450" defTabSz="932472" fontAlgn="base">
                        <a:spcBef>
                          <a:spcPct val="0"/>
                        </a:spcBef>
                        <a:spcAft>
                          <a:spcPct val="0"/>
                        </a:spcAft>
                        <a:buFont typeface="Arial" panose="020B0604020202020204" pitchFamily="34" charset="0"/>
                        <a:buChar char="•"/>
                      </a:pPr>
                      <a:r>
                        <a:rPr lang="en-US" sz="1100">
                          <a:solidFill>
                            <a:schemeClr val="tx1"/>
                          </a:solidFill>
                          <a:cs typeface="Segoe UI" pitchFamily="34" charset="0"/>
                          <a:hlinkClick r:id="rId11"/>
                        </a:rPr>
                        <a:t>Judson Althoff on LinkedIn</a:t>
                      </a:r>
                      <a:endParaRPr lang="en-US" sz="1100">
                        <a:solidFill>
                          <a:schemeClr val="tx1"/>
                        </a:solidFill>
                        <a:cs typeface="Segoe UI" pitchFamily="34" charset="0"/>
                      </a:endParaRPr>
                    </a:p>
                    <a:p>
                      <a:pPr marL="171450" indent="-171450" defTabSz="932472" fontAlgn="base">
                        <a:spcBef>
                          <a:spcPct val="0"/>
                        </a:spcBef>
                        <a:spcAft>
                          <a:spcPct val="0"/>
                        </a:spcAft>
                        <a:buFont typeface="Arial" panose="020B0604020202020204" pitchFamily="34" charset="0"/>
                        <a:buChar char="•"/>
                      </a:pPr>
                      <a:r>
                        <a:rPr lang="en-US" sz="1100">
                          <a:solidFill>
                            <a:schemeClr val="tx1"/>
                          </a:solidFill>
                          <a:cs typeface="Segoe UI" pitchFamily="34" charset="0"/>
                          <a:hlinkClick r:id="rId12"/>
                        </a:rPr>
                        <a:t>Work Trend Index</a:t>
                      </a:r>
                      <a:endParaRPr lang="en-US" sz="1100">
                        <a:solidFill>
                          <a:schemeClr val="tx1"/>
                        </a:solidFill>
                        <a:cs typeface="Segoe UI" pitchFamily="34" charset="0"/>
                      </a:endParaRP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3276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Segoe UI" pitchFamily="34" charset="0"/>
                        </a:rPr>
                        <a:t>Engage the AI Council, Adoption team, and Technical Team to enhance Frontier transformation plan with new capabilities that accelerate business outcomes and maximize ROI.</a:t>
                      </a:r>
                    </a:p>
                  </a:txBody>
                  <a:tcPr marL="73152" marR="4572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290637"/>
                  </a:ext>
                </a:extLst>
              </a:tr>
            </a:tbl>
          </a:graphicData>
        </a:graphic>
      </p:graphicFrame>
      <p:pic>
        <p:nvPicPr>
          <p:cNvPr id="12" name="Picture 11">
            <a:extLst>
              <a:ext uri="{FF2B5EF4-FFF2-40B4-BE49-F238E27FC236}">
                <a16:creationId xmlns:a16="http://schemas.microsoft.com/office/drawing/2014/main" id="{9280C8BC-77E8-DCC8-18AC-72931B0147B9}"/>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875992" y="3403213"/>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3" name="Picture 12">
            <a:extLst>
              <a:ext uri="{FF2B5EF4-FFF2-40B4-BE49-F238E27FC236}">
                <a16:creationId xmlns:a16="http://schemas.microsoft.com/office/drawing/2014/main" id="{0E4E8237-F408-C2B6-570F-A4AC2200BABC}"/>
              </a:ext>
              <a:ext uri="{C183D7F6-B498-43B3-948B-1728B52AA6E4}">
                <adec:decorative xmlns:adec="http://schemas.microsoft.com/office/drawing/2017/decorative" val="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875992" y="2290881"/>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4" name="Picture 13">
            <a:extLst>
              <a:ext uri="{FF2B5EF4-FFF2-40B4-BE49-F238E27FC236}">
                <a16:creationId xmlns:a16="http://schemas.microsoft.com/office/drawing/2014/main" id="{1912E869-1791-0562-1FD3-330F6DF84A7C}"/>
              </a:ext>
              <a:ext uri="{C183D7F6-B498-43B3-948B-1728B52AA6E4}">
                <adec:decorative xmlns:adec="http://schemas.microsoft.com/office/drawing/2017/decorative" val="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875992" y="4604624"/>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15" name="Picture 14">
            <a:extLst>
              <a:ext uri="{FF2B5EF4-FFF2-40B4-BE49-F238E27FC236}">
                <a16:creationId xmlns:a16="http://schemas.microsoft.com/office/drawing/2014/main" id="{8952B0A0-EBCA-918F-379C-69162C4BDC2E}"/>
              </a:ext>
              <a:ext uri="{C183D7F6-B498-43B3-948B-1728B52AA6E4}">
                <adec:decorative xmlns:adec="http://schemas.microsoft.com/office/drawing/2017/decorative" val="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a:fillRect/>
          </a:stretch>
        </p:blipFill>
        <p:spPr>
          <a:xfrm>
            <a:off x="875992" y="5643030"/>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spTree>
    <p:extLst>
      <p:ext uri="{BB962C8B-B14F-4D97-AF65-F5344CB8AC3E}">
        <p14:creationId xmlns:p14="http://schemas.microsoft.com/office/powerpoint/2010/main" val="4255893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1878BA-365C-0EBC-A3AF-FED207166709}"/>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297D935-18AB-2818-2468-55EE008D4EE7}"/>
              </a:ext>
              <a:ext uri="{C183D7F6-B498-43B3-948B-1728B52AA6E4}">
                <adec:decorative xmlns:adec="http://schemas.microsoft.com/office/drawing/2017/decorative" val="1"/>
              </a:ext>
            </a:extLst>
          </p:cNvPr>
          <p:cNvSpPr/>
          <p:nvPr/>
        </p:nvSpPr>
        <p:spPr bwMode="auto">
          <a:xfrm>
            <a:off x="3526971" y="406400"/>
            <a:ext cx="8476343" cy="6227482"/>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cxnSp>
        <p:nvCxnSpPr>
          <p:cNvPr id="25" name="Straight Connector 24">
            <a:extLst>
              <a:ext uri="{FF2B5EF4-FFF2-40B4-BE49-F238E27FC236}">
                <a16:creationId xmlns:a16="http://schemas.microsoft.com/office/drawing/2014/main" id="{4C4C837E-2FFE-18BA-B6BE-2627BBD7B526}"/>
              </a:ext>
              <a:ext uri="{C183D7F6-B498-43B3-948B-1728B52AA6E4}">
                <adec:decorative xmlns:adec="http://schemas.microsoft.com/office/drawing/2017/decorative" val="1"/>
              </a:ext>
            </a:extLst>
          </p:cNvPr>
          <p:cNvCxnSpPr>
            <a:cxnSpLocks/>
          </p:cNvCxnSpPr>
          <p:nvPr/>
        </p:nvCxnSpPr>
        <p:spPr>
          <a:xfrm>
            <a:off x="4393333" y="1963270"/>
            <a:ext cx="7531966"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A06B4A-5F01-C6D7-45B0-580ABF0887E2}"/>
              </a:ext>
              <a:ext uri="{C183D7F6-B498-43B3-948B-1728B52AA6E4}">
                <adec:decorative xmlns:adec="http://schemas.microsoft.com/office/drawing/2017/decorative" val="1"/>
              </a:ext>
            </a:extLst>
          </p:cNvPr>
          <p:cNvCxnSpPr>
            <a:cxnSpLocks/>
          </p:cNvCxnSpPr>
          <p:nvPr/>
        </p:nvCxnSpPr>
        <p:spPr>
          <a:xfrm>
            <a:off x="4393333" y="3520140"/>
            <a:ext cx="7531966"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AC7902-8EC9-32B1-D153-90C9DE5FB845}"/>
              </a:ext>
              <a:ext uri="{C183D7F6-B498-43B3-948B-1728B52AA6E4}">
                <adec:decorative xmlns:adec="http://schemas.microsoft.com/office/drawing/2017/decorative" val="1"/>
              </a:ext>
            </a:extLst>
          </p:cNvPr>
          <p:cNvCxnSpPr>
            <a:cxnSpLocks/>
          </p:cNvCxnSpPr>
          <p:nvPr/>
        </p:nvCxnSpPr>
        <p:spPr>
          <a:xfrm>
            <a:off x="4393333" y="4830788"/>
            <a:ext cx="7531966"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ED47115F-ABEB-168D-E37D-F3208BF76A0C}"/>
              </a:ext>
              <a:ext uri="{C183D7F6-B498-43B3-948B-1728B52AA6E4}">
                <adec:decorative xmlns:adec="http://schemas.microsoft.com/office/drawing/2017/decorative" val="1"/>
              </a:ext>
            </a:extLst>
          </p:cNvPr>
          <p:cNvGrpSpPr/>
          <p:nvPr/>
        </p:nvGrpSpPr>
        <p:grpSpPr>
          <a:xfrm>
            <a:off x="3694081" y="525680"/>
            <a:ext cx="510822" cy="510822"/>
            <a:chOff x="3727995" y="561184"/>
            <a:chExt cx="510822" cy="510822"/>
          </a:xfrm>
        </p:grpSpPr>
        <p:sp>
          <p:nvSpPr>
            <p:cNvPr id="14" name="Oval 13">
              <a:extLst>
                <a:ext uri="{FF2B5EF4-FFF2-40B4-BE49-F238E27FC236}">
                  <a16:creationId xmlns:a16="http://schemas.microsoft.com/office/drawing/2014/main" id="{4D98738E-0A38-A79F-BB3F-D0150362559C}"/>
                </a:ext>
                <a:ext uri="{C183D7F6-B498-43B3-948B-1728B52AA6E4}">
                  <adec:decorative xmlns:adec="http://schemas.microsoft.com/office/drawing/2017/decorative" val="1"/>
                </a:ext>
              </a:extLst>
            </p:cNvPr>
            <p:cNvSpPr/>
            <p:nvPr/>
          </p:nvSpPr>
          <p:spPr bwMode="auto">
            <a:xfrm>
              <a:off x="3727995" y="561184"/>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39" name="Graphic 38">
              <a:extLst>
                <a:ext uri="{FF2B5EF4-FFF2-40B4-BE49-F238E27FC236}">
                  <a16:creationId xmlns:a16="http://schemas.microsoft.com/office/drawing/2014/main" id="{3D34CC6A-83CD-BB43-527E-4998E2B5A4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27525" y="660714"/>
              <a:ext cx="311762" cy="311762"/>
            </a:xfrm>
            <a:prstGeom prst="rect">
              <a:avLst/>
            </a:prstGeom>
          </p:spPr>
        </p:pic>
      </p:grpSp>
      <p:grpSp>
        <p:nvGrpSpPr>
          <p:cNvPr id="60" name="Group 59">
            <a:extLst>
              <a:ext uri="{FF2B5EF4-FFF2-40B4-BE49-F238E27FC236}">
                <a16:creationId xmlns:a16="http://schemas.microsoft.com/office/drawing/2014/main" id="{31735D25-E8EA-85D6-4695-AC7EEF9AD3F6}"/>
              </a:ext>
              <a:ext uri="{C183D7F6-B498-43B3-948B-1728B52AA6E4}">
                <adec:decorative xmlns:adec="http://schemas.microsoft.com/office/drawing/2017/decorative" val="1"/>
              </a:ext>
            </a:extLst>
          </p:cNvPr>
          <p:cNvGrpSpPr/>
          <p:nvPr/>
        </p:nvGrpSpPr>
        <p:grpSpPr>
          <a:xfrm>
            <a:off x="3694081" y="2082550"/>
            <a:ext cx="510822" cy="510822"/>
            <a:chOff x="3727995" y="2180432"/>
            <a:chExt cx="510822" cy="510822"/>
          </a:xfrm>
        </p:grpSpPr>
        <p:sp>
          <p:nvSpPr>
            <p:cNvPr id="31" name="Oval 30">
              <a:extLst>
                <a:ext uri="{FF2B5EF4-FFF2-40B4-BE49-F238E27FC236}">
                  <a16:creationId xmlns:a16="http://schemas.microsoft.com/office/drawing/2014/main" id="{F167EAD2-FB78-627B-473F-89142463B011}"/>
                </a:ext>
                <a:ext uri="{C183D7F6-B498-43B3-948B-1728B52AA6E4}">
                  <adec:decorative xmlns:adec="http://schemas.microsoft.com/office/drawing/2017/decorative" val="1"/>
                </a:ext>
              </a:extLst>
            </p:cNvPr>
            <p:cNvSpPr/>
            <p:nvPr/>
          </p:nvSpPr>
          <p:spPr bwMode="auto">
            <a:xfrm>
              <a:off x="3727995" y="218043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44" name="Graphic 43">
              <a:extLst>
                <a:ext uri="{FF2B5EF4-FFF2-40B4-BE49-F238E27FC236}">
                  <a16:creationId xmlns:a16="http://schemas.microsoft.com/office/drawing/2014/main" id="{D66C0155-5144-7C61-C130-742ECCF8EA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27525" y="2279962"/>
              <a:ext cx="311762" cy="311762"/>
            </a:xfrm>
            <a:prstGeom prst="rect">
              <a:avLst/>
            </a:prstGeom>
          </p:spPr>
        </p:pic>
      </p:grpSp>
      <p:grpSp>
        <p:nvGrpSpPr>
          <p:cNvPr id="59" name="Group 58">
            <a:extLst>
              <a:ext uri="{FF2B5EF4-FFF2-40B4-BE49-F238E27FC236}">
                <a16:creationId xmlns:a16="http://schemas.microsoft.com/office/drawing/2014/main" id="{3557962B-3EA6-1A92-8468-B45A01717BE0}"/>
              </a:ext>
              <a:ext uri="{C183D7F6-B498-43B3-948B-1728B52AA6E4}">
                <adec:decorative xmlns:adec="http://schemas.microsoft.com/office/drawing/2017/decorative" val="1"/>
              </a:ext>
            </a:extLst>
          </p:cNvPr>
          <p:cNvGrpSpPr/>
          <p:nvPr/>
        </p:nvGrpSpPr>
        <p:grpSpPr>
          <a:xfrm>
            <a:off x="3694081" y="3639420"/>
            <a:ext cx="510822" cy="510822"/>
            <a:chOff x="3727995" y="3799680"/>
            <a:chExt cx="510822" cy="510822"/>
          </a:xfrm>
        </p:grpSpPr>
        <p:sp>
          <p:nvSpPr>
            <p:cNvPr id="32" name="Oval 31">
              <a:extLst>
                <a:ext uri="{FF2B5EF4-FFF2-40B4-BE49-F238E27FC236}">
                  <a16:creationId xmlns:a16="http://schemas.microsoft.com/office/drawing/2014/main" id="{D66115EA-E676-E856-673C-C40AB311DD37}"/>
                </a:ext>
                <a:ext uri="{C183D7F6-B498-43B3-948B-1728B52AA6E4}">
                  <adec:decorative xmlns:adec="http://schemas.microsoft.com/office/drawing/2017/decorative" val="1"/>
                </a:ext>
              </a:extLst>
            </p:cNvPr>
            <p:cNvSpPr/>
            <p:nvPr/>
          </p:nvSpPr>
          <p:spPr bwMode="auto">
            <a:xfrm>
              <a:off x="3727995" y="3799680"/>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47" name="Graphic 46">
              <a:extLst>
                <a:ext uri="{FF2B5EF4-FFF2-40B4-BE49-F238E27FC236}">
                  <a16:creationId xmlns:a16="http://schemas.microsoft.com/office/drawing/2014/main" id="{65D94AA4-5E13-4E0F-5253-9560F3F6A2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27525" y="3899210"/>
              <a:ext cx="311762" cy="311762"/>
            </a:xfrm>
            <a:prstGeom prst="rect">
              <a:avLst/>
            </a:prstGeom>
          </p:spPr>
        </p:pic>
      </p:grpSp>
      <p:grpSp>
        <p:nvGrpSpPr>
          <p:cNvPr id="58" name="Group 57">
            <a:extLst>
              <a:ext uri="{FF2B5EF4-FFF2-40B4-BE49-F238E27FC236}">
                <a16:creationId xmlns:a16="http://schemas.microsoft.com/office/drawing/2014/main" id="{B8EF2B77-127E-DE82-1D82-DCAAC879508E}"/>
              </a:ext>
              <a:ext uri="{C183D7F6-B498-43B3-948B-1728B52AA6E4}">
                <adec:decorative xmlns:adec="http://schemas.microsoft.com/office/drawing/2017/decorative" val="1"/>
              </a:ext>
            </a:extLst>
          </p:cNvPr>
          <p:cNvGrpSpPr/>
          <p:nvPr/>
        </p:nvGrpSpPr>
        <p:grpSpPr>
          <a:xfrm>
            <a:off x="3694081" y="4950068"/>
            <a:ext cx="510822" cy="510822"/>
            <a:chOff x="3727995" y="5172706"/>
            <a:chExt cx="510822" cy="510822"/>
          </a:xfrm>
        </p:grpSpPr>
        <p:sp>
          <p:nvSpPr>
            <p:cNvPr id="33" name="Oval 32">
              <a:extLst>
                <a:ext uri="{FF2B5EF4-FFF2-40B4-BE49-F238E27FC236}">
                  <a16:creationId xmlns:a16="http://schemas.microsoft.com/office/drawing/2014/main" id="{38BA5E05-4E8E-8769-02D4-5C0B4570D6F7}"/>
                </a:ext>
                <a:ext uri="{C183D7F6-B498-43B3-948B-1728B52AA6E4}">
                  <adec:decorative xmlns:adec="http://schemas.microsoft.com/office/drawing/2017/decorative" val="1"/>
                </a:ext>
              </a:extLst>
            </p:cNvPr>
            <p:cNvSpPr/>
            <p:nvPr/>
          </p:nvSpPr>
          <p:spPr bwMode="auto">
            <a:xfrm>
              <a:off x="3727995" y="5172706"/>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49" name="Graphic 48">
              <a:extLst>
                <a:ext uri="{FF2B5EF4-FFF2-40B4-BE49-F238E27FC236}">
                  <a16:creationId xmlns:a16="http://schemas.microsoft.com/office/drawing/2014/main" id="{122124B3-04C1-A5E9-EFF2-B009299655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27525" y="5272236"/>
              <a:ext cx="311762" cy="311762"/>
            </a:xfrm>
            <a:prstGeom prst="rect">
              <a:avLst/>
            </a:prstGeom>
          </p:spPr>
        </p:pic>
      </p:grpSp>
      <p:sp>
        <p:nvSpPr>
          <p:cNvPr id="12" name="Title 3">
            <a:extLst>
              <a:ext uri="{FF2B5EF4-FFF2-40B4-BE49-F238E27FC236}">
                <a16:creationId xmlns:a16="http://schemas.microsoft.com/office/drawing/2014/main" id="{58C69A9D-F439-3585-BF44-D28F68F2ACEB}"/>
              </a:ext>
            </a:extLst>
          </p:cNvPr>
          <p:cNvSpPr txBox="1">
            <a:spLocks noGrp="1"/>
          </p:cNvSpPr>
          <p:nvPr>
            <p:ph type="title"/>
          </p:nvPr>
        </p:nvSpPr>
        <p:spPr>
          <a:xfrm>
            <a:off x="588264" y="2875002"/>
            <a:ext cx="3063978" cy="1107996"/>
          </a:xfr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Display Semibold" pitchFamily="2" charset="0"/>
                <a:ea typeface="+mn-ea"/>
                <a:cs typeface="Segoe Sans Display" pitchFamily="2" charset="0"/>
              </a:defRPr>
            </a:lvl1pPr>
          </a:lstStyle>
          <a:p>
            <a:pPr lvl="0"/>
            <a:r>
              <a:rPr lang="en-CA"/>
              <a:t>Primary ACM roles</a:t>
            </a:r>
            <a:br>
              <a:rPr lang="en-CA" noProof="0"/>
            </a:br>
            <a:endParaRPr lang="en-CA" sz="2400" spc="0">
              <a:gradFill flip="none" rotWithShape="1">
                <a:gsLst>
                  <a:gs pos="5000">
                    <a:srgbClr val="C03BC4"/>
                  </a:gs>
                  <a:gs pos="95000">
                    <a:srgbClr val="0078D4"/>
                  </a:gs>
                </a:gsLst>
                <a:path path="circle">
                  <a:fillToRect l="100000" t="100000"/>
                </a:path>
                <a:tileRect r="-100000" b="-100000"/>
              </a:gradFill>
              <a:cs typeface="Segoe Sans Display Semibold" pitchFamily="2" charset="0"/>
            </a:endParaRPr>
          </a:p>
        </p:txBody>
      </p:sp>
      <p:sp>
        <p:nvSpPr>
          <p:cNvPr id="8" name="Title 1">
            <a:extLst>
              <a:ext uri="{FF2B5EF4-FFF2-40B4-BE49-F238E27FC236}">
                <a16:creationId xmlns:a16="http://schemas.microsoft.com/office/drawing/2014/main" id="{7C0B3B28-4AAC-839E-15FF-E79F801A5A46}"/>
              </a:ext>
            </a:extLst>
          </p:cNvPr>
          <p:cNvSpPr txBox="1">
            <a:spLocks/>
          </p:cNvSpPr>
          <p:nvPr/>
        </p:nvSpPr>
        <p:spPr>
          <a:xfrm>
            <a:off x="4393333" y="525680"/>
            <a:ext cx="7531967" cy="1318310"/>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CA" sz="1800" b="0" i="0" u="none" strike="noStrike" kern="1200" cap="none" spc="0" normalizeH="0" baseline="0" noProof="0">
                <a:ln w="3175">
                  <a:noFill/>
                </a:ln>
                <a:solidFill>
                  <a:srgbClr val="0078D4"/>
                </a:solidFill>
                <a:effectLst/>
                <a:uLnTx/>
                <a:uFillTx/>
                <a:latin typeface="Segoe Sans Display Semibold"/>
                <a:ea typeface="+mn-ea"/>
                <a:cs typeface="Segoe Sans Display Semibold" pitchFamily="2" charset="0"/>
              </a:rPr>
              <a:t>Leadership</a:t>
            </a:r>
            <a:endParaRPr kumimoji="0" lang="en-CA" sz="2000" b="0" i="0" u="none" strike="noStrike" kern="1200" cap="none" spc="0" normalizeH="0" baseline="0" noProof="0">
              <a:ln w="3175">
                <a:noFill/>
              </a:ln>
              <a:solidFill>
                <a:srgbClr val="0078D4"/>
              </a:solidFill>
              <a:effectLst/>
              <a:uLnTx/>
              <a:uFillTx/>
              <a:latin typeface="Segoe Sans Display Semibold"/>
              <a:ea typeface="+mn-ea"/>
              <a:cs typeface="Segoe Sans Display Semibold" pitchFamily="2" charset="0"/>
            </a:endParaRPr>
          </a:p>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Executive Sponsorship and AI council, pulls in leadership from across the business, setting business goals and AI strategy, selects areas of investment, success metrics and inspires usage leading by example and praising success. We estimate this effort will require about 1 hour per week during the adoption project.</a:t>
            </a:r>
            <a:endParaRPr kumimoji="0" lang="en-CA" sz="16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0" name="Title 1">
            <a:extLst>
              <a:ext uri="{FF2B5EF4-FFF2-40B4-BE49-F238E27FC236}">
                <a16:creationId xmlns:a16="http://schemas.microsoft.com/office/drawing/2014/main" id="{B7FDE6A3-CDB4-0B5B-DDE9-0ED282917EF1}"/>
              </a:ext>
            </a:extLst>
          </p:cNvPr>
          <p:cNvSpPr txBox="1">
            <a:spLocks/>
          </p:cNvSpPr>
          <p:nvPr/>
        </p:nvSpPr>
        <p:spPr>
          <a:xfrm>
            <a:off x="4393333" y="2082550"/>
            <a:ext cx="7531967" cy="131831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CA" sz="1800" b="0" i="0" u="none" strike="noStrike" kern="1200" cap="none" spc="0" normalizeH="0" baseline="0" noProof="0">
                <a:ln w="3175">
                  <a:noFill/>
                </a:ln>
                <a:solidFill>
                  <a:srgbClr val="0078D4"/>
                </a:solidFill>
                <a:effectLst/>
                <a:uLnTx/>
                <a:uFillTx/>
                <a:latin typeface="Segoe Sans Display Semibold"/>
                <a:ea typeface="+mn-ea"/>
                <a:cs typeface="Segoe Sans Display Semibold" pitchFamily="2" charset="0"/>
              </a:rPr>
              <a:t>User Enablement</a:t>
            </a:r>
          </a:p>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Responsible for preparing users and driving adoption of Copilot. This team must engage with executives for planning and reporting. They must also provide clarity to employees on what Copilot can do, how it will change workflows, and how to achieve value. </a:t>
            </a:r>
            <a:endParaRPr kumimoji="0" lang="en-CA" sz="16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4" name="Title 1">
            <a:extLst>
              <a:ext uri="{FF2B5EF4-FFF2-40B4-BE49-F238E27FC236}">
                <a16:creationId xmlns:a16="http://schemas.microsoft.com/office/drawing/2014/main" id="{A6C0EA48-7CEB-1BA6-5E0F-3C99D17E8BC3}"/>
              </a:ext>
            </a:extLst>
          </p:cNvPr>
          <p:cNvSpPr txBox="1">
            <a:spLocks/>
          </p:cNvSpPr>
          <p:nvPr/>
        </p:nvSpPr>
        <p:spPr>
          <a:xfrm>
            <a:off x="4393333" y="3639420"/>
            <a:ext cx="7531967" cy="107208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CA" sz="1800" b="0" i="0" u="none" strike="noStrike" kern="1200" cap="none" spc="0" normalizeH="0" baseline="0" noProof="0">
                <a:ln w="3175">
                  <a:noFill/>
                </a:ln>
                <a:solidFill>
                  <a:srgbClr val="0078D4"/>
                </a:solidFill>
                <a:effectLst/>
                <a:uLnTx/>
                <a:uFillTx/>
                <a:latin typeface="Segoe Sans Display Semibold"/>
                <a:ea typeface="+mn-ea"/>
                <a:cs typeface="Segoe Sans Display Semibold" pitchFamily="2" charset="0"/>
              </a:rPr>
              <a:t>IT Administration</a:t>
            </a:r>
          </a:p>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primary technical owner of Copilot deployment, responsible for coordinating licensing, data access, identity, compliance readiness, and service configuration across teams. They must also manage analytics and support.</a:t>
            </a:r>
          </a:p>
        </p:txBody>
      </p:sp>
      <p:sp>
        <p:nvSpPr>
          <p:cNvPr id="37" name="Title 1">
            <a:extLst>
              <a:ext uri="{FF2B5EF4-FFF2-40B4-BE49-F238E27FC236}">
                <a16:creationId xmlns:a16="http://schemas.microsoft.com/office/drawing/2014/main" id="{78C1B9C8-0FDF-EECB-F337-217CA4D48F76}"/>
              </a:ext>
            </a:extLst>
          </p:cNvPr>
          <p:cNvSpPr txBox="1">
            <a:spLocks/>
          </p:cNvSpPr>
          <p:nvPr/>
        </p:nvSpPr>
        <p:spPr>
          <a:xfrm>
            <a:off x="4393333" y="4950068"/>
            <a:ext cx="7531967" cy="1564531"/>
          </a:xfrm>
          <a:prstGeom prst="rect">
            <a:avLst/>
          </a:prstGeom>
          <a:ln>
            <a:noFill/>
          </a:ln>
        </p:spPr>
        <p:txBody>
          <a:bodyPr vert="horz" wrap="square" lIns="0" tIns="0" rIns="0" bIns="0" rtlCol="0" anchor="t">
            <a:spAutoFit/>
          </a:bodyPr>
          <a:lst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CA" sz="1800" b="0" i="0" u="none" strike="noStrike" kern="1200" cap="none" spc="0" normalizeH="0" baseline="0" noProof="0">
                <a:ln w="3175">
                  <a:noFill/>
                </a:ln>
                <a:solidFill>
                  <a:srgbClr val="0078D4"/>
                </a:solidFill>
                <a:effectLst/>
                <a:uLnTx/>
                <a:uFillTx/>
                <a:latin typeface="Segoe Sans Display Semibold"/>
                <a:ea typeface="+mn-ea"/>
                <a:cs typeface="Segoe Sans Display Semibold" pitchFamily="2" charset="0"/>
              </a:rPr>
              <a:t>Team Leaders/Champions</a:t>
            </a:r>
          </a:p>
          <a:p>
            <a:pPr marL="0" marR="0" lvl="0" indent="0" algn="l" defTabSz="932742" rtl="0" eaLnBrk="1" fontAlgn="auto" latinLnBrk="0" hangingPunct="1">
              <a:lnSpc>
                <a:spcPct val="100000"/>
              </a:lnSpc>
              <a:spcBef>
                <a:spcPts val="200"/>
              </a:spcBef>
              <a:spcAft>
                <a:spcPts val="0"/>
              </a:spcAft>
              <a:buClrTx/>
              <a:buSzTx/>
              <a:buFontTx/>
              <a:buNone/>
              <a:tabLst/>
              <a:defRPr/>
            </a:pPr>
            <a:r>
              <a:rPr kumimoji="0" lang="en-CA"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Focused on use cases and KPIs at the team and role level. Champions provide role-specific support and training that is essential for Copilot adoption and value creation. Team Leaders establish goals, review use cases, and inspire usage through success stories and leading by example. We estimate Champion efforts will take about 4 hours per week.</a:t>
            </a:r>
          </a:p>
        </p:txBody>
      </p:sp>
    </p:spTree>
    <p:extLst>
      <p:ext uri="{BB962C8B-B14F-4D97-AF65-F5344CB8AC3E}">
        <p14:creationId xmlns:p14="http://schemas.microsoft.com/office/powerpoint/2010/main" val="330317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42" presetClass="path" presetSubtype="0" decel="100000" fill="hold" grpId="1" nodeType="withEffect">
                                  <p:stCondLst>
                                    <p:cond delay="0"/>
                                  </p:stCondLst>
                                  <p:childTnLst>
                                    <p:animMotion origin="layout" path="M 1.875E-6 0.03889 L 1.875E-6 0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nodeType="withEffect">
                                  <p:stCondLst>
                                    <p:cond delay="10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42" presetClass="path" presetSubtype="0" decel="100000" fill="hold" nodeType="withEffect">
                                  <p:stCondLst>
                                    <p:cond delay="100"/>
                                  </p:stCondLst>
                                  <p:childTnLst>
                                    <p:animMotion origin="layout" path="M 5.55112E-17 -1.48148E-6 L 5.55112E-17 0.03542 " pathEditMode="relative" rAng="0" ptsTypes="AA">
                                      <p:cBhvr>
                                        <p:cTn id="14" dur="700" spd="-100000" fill="hold"/>
                                        <p:tgtEl>
                                          <p:spTgt spid="61"/>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42" presetClass="path" presetSubtype="0" decel="100000" fill="hold" nodeType="withEffect">
                                  <p:stCondLst>
                                    <p:cond delay="100"/>
                                  </p:stCondLst>
                                  <p:childTnLst>
                                    <p:animMotion origin="layout" path="M 5.55112E-17 1.11111E-6 L 5.55112E-17 0.03542 " pathEditMode="relative" rAng="0" ptsTypes="AA">
                                      <p:cBhvr>
                                        <p:cTn id="19" dur="700" spd="-100000" fill="hold"/>
                                        <p:tgtEl>
                                          <p:spTgt spid="60"/>
                                        </p:tgtEl>
                                        <p:attrNameLst>
                                          <p:attrName>ppt_x</p:attrName>
                                          <p:attrName>ppt_y</p:attrName>
                                        </p:attrNameLst>
                                      </p:cBhvr>
                                      <p:rCtr x="0" y="1759"/>
                                    </p:animMotion>
                                  </p:childTnLst>
                                </p:cTn>
                              </p:par>
                              <p:par>
                                <p:cTn id="20" presetID="10" presetClass="entr" presetSubtype="0" fill="hold" nodeType="withEffect">
                                  <p:stCondLst>
                                    <p:cond delay="10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42" presetClass="path" presetSubtype="0" decel="100000" fill="hold" nodeType="withEffect">
                                  <p:stCondLst>
                                    <p:cond delay="100"/>
                                  </p:stCondLst>
                                  <p:childTnLst>
                                    <p:animMotion origin="layout" path="M 5.55112E-17 -4.81481E-6 L 5.55112E-17 0.03542 " pathEditMode="relative" rAng="0" ptsTypes="AA">
                                      <p:cBhvr>
                                        <p:cTn id="24" dur="700" spd="-100000" fill="hold"/>
                                        <p:tgtEl>
                                          <p:spTgt spid="59"/>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42" presetClass="path" presetSubtype="0" decel="100000" fill="hold" nodeType="withEffect">
                                  <p:stCondLst>
                                    <p:cond delay="100"/>
                                  </p:stCondLst>
                                  <p:childTnLst>
                                    <p:animMotion origin="layout" path="M 5.55112E-17 4.81481E-6 L 5.55112E-17 0.03541 " pathEditMode="relative" rAng="0" ptsTypes="AA">
                                      <p:cBhvr>
                                        <p:cTn id="29" dur="700" spd="-100000" fill="hold"/>
                                        <p:tgtEl>
                                          <p:spTgt spid="58"/>
                                        </p:tgtEl>
                                        <p:attrNameLst>
                                          <p:attrName>ppt_x</p:attrName>
                                          <p:attrName>ppt_y</p:attrName>
                                        </p:attrNameLst>
                                      </p:cBhvr>
                                      <p:rCtr x="0" y="1759"/>
                                    </p:animMotion>
                                  </p:childTnLst>
                                </p:cTn>
                              </p:par>
                              <p:par>
                                <p:cTn id="30" presetID="10" presetClass="entr" presetSubtype="0" fill="hold" nodeType="withEffect">
                                  <p:stCondLst>
                                    <p:cond delay="1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nodeType="withEffect">
                                  <p:stCondLst>
                                    <p:cond delay="100"/>
                                  </p:stCondLst>
                                  <p:childTnLst>
                                    <p:animMotion origin="layout" path="M 2.70833E-6 -3.7037E-6 L 2.70833E-6 0.03542 " pathEditMode="relative" rAng="0" ptsTypes="AA">
                                      <p:cBhvr>
                                        <p:cTn id="34" dur="700" spd="-100000" fill="hold"/>
                                        <p:tgtEl>
                                          <p:spTgt spid="27"/>
                                        </p:tgtEl>
                                        <p:attrNameLst>
                                          <p:attrName>ppt_x</p:attrName>
                                          <p:attrName>ppt_y</p:attrName>
                                        </p:attrNameLst>
                                      </p:cBhvr>
                                      <p:rCtr x="0" y="1759"/>
                                    </p:animMotion>
                                  </p:childTnLst>
                                </p:cTn>
                              </p:par>
                              <p:par>
                                <p:cTn id="35" presetID="10" presetClass="entr" presetSubtype="0" fill="hold" nodeType="withEffect">
                                  <p:stCondLst>
                                    <p:cond delay="1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nodeType="withEffect">
                                  <p:stCondLst>
                                    <p:cond delay="100"/>
                                  </p:stCondLst>
                                  <p:childTnLst>
                                    <p:animMotion origin="layout" path="M -3.54167E-6 2.59259E-6 L -3.54167E-6 0.03541 " pathEditMode="relative" rAng="0" ptsTypes="AA">
                                      <p:cBhvr>
                                        <p:cTn id="39" dur="700" spd="-100000" fill="hold"/>
                                        <p:tgtEl>
                                          <p:spTgt spid="26"/>
                                        </p:tgtEl>
                                        <p:attrNameLst>
                                          <p:attrName>ppt_x</p:attrName>
                                          <p:attrName>ppt_y</p:attrName>
                                        </p:attrNameLst>
                                      </p:cBhvr>
                                      <p:rCtr x="0" y="1759"/>
                                    </p:animMotion>
                                  </p:childTnLst>
                                </p:cTn>
                              </p:par>
                              <p:par>
                                <p:cTn id="40" presetID="10" presetClass="entr" presetSubtype="0" fill="hold" nodeType="withEffect">
                                  <p:stCondLst>
                                    <p:cond delay="10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42" presetClass="path" presetSubtype="0" decel="100000" fill="hold" nodeType="withEffect">
                                  <p:stCondLst>
                                    <p:cond delay="100"/>
                                  </p:stCondLst>
                                  <p:childTnLst>
                                    <p:animMotion origin="layout" path="M -3.54167E-6 2.59259E-6 L -3.54167E-6 0.03541 " pathEditMode="relative" rAng="0" ptsTypes="AA">
                                      <p:cBhvr>
                                        <p:cTn id="44" dur="700" spd="-100000" fill="hold"/>
                                        <p:tgtEl>
                                          <p:spTgt spid="25"/>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42" presetClass="path" presetSubtype="0" decel="100000" fill="hold" grpId="1" nodeType="withEffect">
                                  <p:stCondLst>
                                    <p:cond delay="100"/>
                                  </p:stCondLst>
                                  <p:childTnLst>
                                    <p:animMotion origin="layout" path="M 1.04167E-6 -4.44444E-6 L 1.04167E-6 0.03542 " pathEditMode="relative" rAng="0" ptsTypes="AA">
                                      <p:cBhvr>
                                        <p:cTn id="49" dur="700" spd="-100000" fill="hold"/>
                                        <p:tgtEl>
                                          <p:spTgt spid="13"/>
                                        </p:tgtEl>
                                        <p:attrNameLst>
                                          <p:attrName>ppt_x</p:attrName>
                                          <p:attrName>ppt_y</p:attrName>
                                        </p:attrNameLst>
                                      </p:cBhvr>
                                      <p:rCtr x="0" y="1759"/>
                                    </p:animMotion>
                                  </p:childTnLst>
                                </p:cTn>
                              </p:par>
                              <p:par>
                                <p:cTn id="50" presetID="10" presetClass="entr" presetSubtype="0" fill="hold" grpId="0" nodeType="withEffect">
                                  <p:stCondLst>
                                    <p:cond delay="1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42" presetClass="path" presetSubtype="0" decel="100000" fill="hold" grpId="1" nodeType="withEffect">
                                  <p:stCondLst>
                                    <p:cond delay="100"/>
                                  </p:stCondLst>
                                  <p:childTnLst>
                                    <p:animMotion origin="layout" path="M 4.16667E-6 7.40741E-7 L 4.16667E-6 0.03542 " pathEditMode="relative" rAng="0" ptsTypes="AA">
                                      <p:cBhvr>
                                        <p:cTn id="54" dur="700" spd="-100000" fill="hold"/>
                                        <p:tgtEl>
                                          <p:spTgt spid="8"/>
                                        </p:tgtEl>
                                        <p:attrNameLst>
                                          <p:attrName>ppt_x</p:attrName>
                                          <p:attrName>ppt_y</p:attrName>
                                        </p:attrNameLst>
                                      </p:cBhvr>
                                      <p:rCtr x="0" y="1759"/>
                                    </p:animMotion>
                                  </p:childTnLst>
                                </p:cTn>
                              </p:par>
                              <p:par>
                                <p:cTn id="55" presetID="10" presetClass="entr" presetSubtype="0" fill="hold" grpId="0" nodeType="withEffect">
                                  <p:stCondLst>
                                    <p:cond delay="1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42" presetClass="path" presetSubtype="0" decel="100000" fill="hold" grpId="1" nodeType="withEffect">
                                  <p:stCondLst>
                                    <p:cond delay="100"/>
                                  </p:stCondLst>
                                  <p:childTnLst>
                                    <p:animMotion origin="layout" path="M 4.16667E-6 4.81481E-6 L 4.16667E-6 0.03541 " pathEditMode="relative" rAng="0" ptsTypes="AA">
                                      <p:cBhvr>
                                        <p:cTn id="59" dur="700" spd="-100000" fill="hold"/>
                                        <p:tgtEl>
                                          <p:spTgt spid="30"/>
                                        </p:tgtEl>
                                        <p:attrNameLst>
                                          <p:attrName>ppt_x</p:attrName>
                                          <p:attrName>ppt_y</p:attrName>
                                        </p:attrNameLst>
                                      </p:cBhvr>
                                      <p:rCtr x="0" y="1759"/>
                                    </p:animMotion>
                                  </p:childTnLst>
                                </p:cTn>
                              </p:par>
                              <p:par>
                                <p:cTn id="60" presetID="10" presetClass="entr" presetSubtype="0" fill="hold" grpId="0" nodeType="withEffect">
                                  <p:stCondLst>
                                    <p:cond delay="1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42" presetClass="path" presetSubtype="0" decel="100000" fill="hold" grpId="1" nodeType="withEffect">
                                  <p:stCondLst>
                                    <p:cond delay="100"/>
                                  </p:stCondLst>
                                  <p:childTnLst>
                                    <p:animMotion origin="layout" path="M 4.16667E-6 4.44444E-6 L 4.16667E-6 0.03541 " pathEditMode="relative" rAng="0" ptsTypes="AA">
                                      <p:cBhvr>
                                        <p:cTn id="64" dur="700" spd="-100000" fill="hold"/>
                                        <p:tgtEl>
                                          <p:spTgt spid="34"/>
                                        </p:tgtEl>
                                        <p:attrNameLst>
                                          <p:attrName>ppt_x</p:attrName>
                                          <p:attrName>ppt_y</p:attrName>
                                        </p:attrNameLst>
                                      </p:cBhvr>
                                      <p:rCtr x="0" y="1759"/>
                                    </p:animMotion>
                                  </p:childTnLst>
                                </p:cTn>
                              </p:par>
                              <p:par>
                                <p:cTn id="65" presetID="10" presetClass="entr" presetSubtype="0" fill="hold" grpId="0" nodeType="withEffect">
                                  <p:stCondLst>
                                    <p:cond delay="10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42" presetClass="path" presetSubtype="0" decel="100000" fill="hold" grpId="1" nodeType="withEffect">
                                  <p:stCondLst>
                                    <p:cond delay="100"/>
                                  </p:stCondLst>
                                  <p:childTnLst>
                                    <p:animMotion origin="layout" path="M 4.16667E-6 1.11111E-6 L 4.16667E-6 0.03542 " pathEditMode="relative" rAng="0" ptsTypes="AA">
                                      <p:cBhvr>
                                        <p:cTn id="69" dur="700" spd="-100000" fill="hold"/>
                                        <p:tgtEl>
                                          <p:spTgt spid="3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p:bldP spid="12" grpId="1"/>
      <p:bldP spid="8" grpId="0"/>
      <p:bldP spid="8" grpId="1"/>
      <p:bldP spid="30" grpId="0"/>
      <p:bldP spid="30" grpId="1"/>
      <p:bldP spid="34" grpId="0"/>
      <p:bldP spid="34" grpId="1"/>
      <p:bldP spid="37" grpId="0"/>
      <p:bldP spid="3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E3A39-A07F-15DC-821B-74A8FFD55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7B5DB-501F-074F-8D4D-030FC48599C6}"/>
              </a:ext>
            </a:extLst>
          </p:cNvPr>
          <p:cNvSpPr>
            <a:spLocks noGrp="1"/>
          </p:cNvSpPr>
          <p:nvPr>
            <p:ph type="title"/>
          </p:nvPr>
        </p:nvSpPr>
        <p:spPr>
          <a:xfrm>
            <a:off x="585216" y="3035808"/>
            <a:ext cx="4178808" cy="498598"/>
          </a:xfrm>
        </p:spPr>
        <p:txBody>
          <a:bodyPr/>
          <a:lstStyle/>
          <a:p>
            <a:r>
              <a:rPr lang="en-US"/>
              <a:t>Plan</a:t>
            </a:r>
          </a:p>
        </p:txBody>
      </p:sp>
    </p:spTree>
    <p:extLst>
      <p:ext uri="{BB962C8B-B14F-4D97-AF65-F5344CB8AC3E}">
        <p14:creationId xmlns:p14="http://schemas.microsoft.com/office/powerpoint/2010/main" val="4236709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E7D0C-32B4-1BB3-28B0-9B289972EC1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A910675-AD42-E41F-FF68-20D9C0FE484C}"/>
              </a:ext>
              <a:ext uri="{C183D7F6-B498-43B3-948B-1728B52AA6E4}">
                <adec:decorative xmlns:adec="http://schemas.microsoft.com/office/drawing/2017/decorative" val="1"/>
              </a:ext>
            </a:extLst>
          </p:cNvPr>
          <p:cNvSpPr/>
          <p:nvPr/>
        </p:nvSpPr>
        <p:spPr bwMode="auto">
          <a:xfrm>
            <a:off x="588963" y="1422400"/>
            <a:ext cx="11017250"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grpSp>
        <p:nvGrpSpPr>
          <p:cNvPr id="29" name="Group 28">
            <a:extLst>
              <a:ext uri="{FF2B5EF4-FFF2-40B4-BE49-F238E27FC236}">
                <a16:creationId xmlns:a16="http://schemas.microsoft.com/office/drawing/2014/main" id="{FC899058-F5C8-DEC3-1CDB-B3A52D9379D0}"/>
              </a:ext>
              <a:ext uri="{C183D7F6-B498-43B3-948B-1728B52AA6E4}">
                <adec:decorative xmlns:adec="http://schemas.microsoft.com/office/drawing/2017/decorative" val="1"/>
              </a:ext>
            </a:extLst>
          </p:cNvPr>
          <p:cNvGrpSpPr/>
          <p:nvPr/>
        </p:nvGrpSpPr>
        <p:grpSpPr>
          <a:xfrm>
            <a:off x="760294" y="1549718"/>
            <a:ext cx="441642" cy="441642"/>
            <a:chOff x="709613" y="1549718"/>
            <a:chExt cx="510822" cy="510822"/>
          </a:xfrm>
        </p:grpSpPr>
        <p:sp>
          <p:nvSpPr>
            <p:cNvPr id="8" name="Oval 7">
              <a:extLst>
                <a:ext uri="{FF2B5EF4-FFF2-40B4-BE49-F238E27FC236}">
                  <a16:creationId xmlns:a16="http://schemas.microsoft.com/office/drawing/2014/main" id="{D6AA317D-7143-0873-6A26-78335D9B6AD4}"/>
                </a:ext>
                <a:ext uri="{C183D7F6-B498-43B3-948B-1728B52AA6E4}">
                  <adec:decorative xmlns:adec="http://schemas.microsoft.com/office/drawing/2017/decorative" val="1"/>
                </a:ext>
              </a:extLst>
            </p:cNvPr>
            <p:cNvSpPr/>
            <p:nvPr/>
          </p:nvSpPr>
          <p:spPr bwMode="auto">
            <a:xfrm>
              <a:off x="709613" y="154971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4" name="Graphic 23">
              <a:extLst>
                <a:ext uri="{FF2B5EF4-FFF2-40B4-BE49-F238E27FC236}">
                  <a16:creationId xmlns:a16="http://schemas.microsoft.com/office/drawing/2014/main" id="{1E292ACD-C35C-5DBD-718C-85A28807AF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9576" y="1649681"/>
              <a:ext cx="310896" cy="310896"/>
            </a:xfrm>
            <a:prstGeom prst="rect">
              <a:avLst/>
            </a:prstGeom>
          </p:spPr>
        </p:pic>
      </p:grpSp>
      <p:grpSp>
        <p:nvGrpSpPr>
          <p:cNvPr id="32" name="Group 31">
            <a:extLst>
              <a:ext uri="{FF2B5EF4-FFF2-40B4-BE49-F238E27FC236}">
                <a16:creationId xmlns:a16="http://schemas.microsoft.com/office/drawing/2014/main" id="{8EACF012-C894-B231-60DF-9BE3B00BB3D7}"/>
              </a:ext>
              <a:ext uri="{C183D7F6-B498-43B3-948B-1728B52AA6E4}">
                <adec:decorative xmlns:adec="http://schemas.microsoft.com/office/drawing/2017/decorative" val="1"/>
              </a:ext>
            </a:extLst>
          </p:cNvPr>
          <p:cNvGrpSpPr/>
          <p:nvPr/>
        </p:nvGrpSpPr>
        <p:grpSpPr>
          <a:xfrm>
            <a:off x="757476" y="4315281"/>
            <a:ext cx="441642" cy="441642"/>
            <a:chOff x="709613" y="5450482"/>
            <a:chExt cx="510822" cy="510822"/>
          </a:xfrm>
        </p:grpSpPr>
        <p:sp>
          <p:nvSpPr>
            <p:cNvPr id="11" name="Oval 10">
              <a:extLst>
                <a:ext uri="{FF2B5EF4-FFF2-40B4-BE49-F238E27FC236}">
                  <a16:creationId xmlns:a16="http://schemas.microsoft.com/office/drawing/2014/main" id="{91466B66-16CA-DF15-9A91-7C305DC3306C}"/>
                </a:ext>
                <a:ext uri="{C183D7F6-B498-43B3-948B-1728B52AA6E4}">
                  <adec:decorative xmlns:adec="http://schemas.microsoft.com/office/drawing/2017/decorative" val="1"/>
                </a:ext>
              </a:extLst>
            </p:cNvPr>
            <p:cNvSpPr/>
            <p:nvPr/>
          </p:nvSpPr>
          <p:spPr bwMode="auto">
            <a:xfrm>
              <a:off x="709613" y="545048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8" name="Graphic 27">
              <a:extLst>
                <a:ext uri="{FF2B5EF4-FFF2-40B4-BE49-F238E27FC236}">
                  <a16:creationId xmlns:a16="http://schemas.microsoft.com/office/drawing/2014/main" id="{CB00561D-15B0-848C-27CD-255D32A7E0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9576" y="5550445"/>
              <a:ext cx="310896" cy="310896"/>
            </a:xfrm>
            <a:prstGeom prst="rect">
              <a:avLst/>
            </a:prstGeom>
          </p:spPr>
        </p:pic>
      </p:grpSp>
      <p:grpSp>
        <p:nvGrpSpPr>
          <p:cNvPr id="31" name="Group 30">
            <a:extLst>
              <a:ext uri="{FF2B5EF4-FFF2-40B4-BE49-F238E27FC236}">
                <a16:creationId xmlns:a16="http://schemas.microsoft.com/office/drawing/2014/main" id="{582FC4F0-5044-E711-987B-FE5DB9075FFF}"/>
              </a:ext>
              <a:ext uri="{C183D7F6-B498-43B3-948B-1728B52AA6E4}">
                <adec:decorative xmlns:adec="http://schemas.microsoft.com/office/drawing/2017/decorative" val="1"/>
              </a:ext>
            </a:extLst>
          </p:cNvPr>
          <p:cNvGrpSpPr/>
          <p:nvPr/>
        </p:nvGrpSpPr>
        <p:grpSpPr>
          <a:xfrm>
            <a:off x="757476" y="5275222"/>
            <a:ext cx="441642" cy="441642"/>
            <a:chOff x="709613" y="4315708"/>
            <a:chExt cx="510822" cy="510822"/>
          </a:xfrm>
        </p:grpSpPr>
        <p:sp>
          <p:nvSpPr>
            <p:cNvPr id="22" name="Oval 21">
              <a:extLst>
                <a:ext uri="{FF2B5EF4-FFF2-40B4-BE49-F238E27FC236}">
                  <a16:creationId xmlns:a16="http://schemas.microsoft.com/office/drawing/2014/main" id="{EBEDC80D-CFD2-EF61-7728-8581637C1552}"/>
                </a:ext>
                <a:ext uri="{C183D7F6-B498-43B3-948B-1728B52AA6E4}">
                  <adec:decorative xmlns:adec="http://schemas.microsoft.com/office/drawing/2017/decorative" val="1"/>
                </a:ext>
              </a:extLst>
            </p:cNvPr>
            <p:cNvSpPr/>
            <p:nvPr/>
          </p:nvSpPr>
          <p:spPr bwMode="auto">
            <a:xfrm>
              <a:off x="709613" y="4315708"/>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Sans Display Semibold"/>
                <a:ea typeface="+mn-ea"/>
                <a:cs typeface="Segoe UI" pitchFamily="34" charset="0"/>
              </a:endParaRPr>
            </a:p>
          </p:txBody>
        </p:sp>
        <p:pic>
          <p:nvPicPr>
            <p:cNvPr id="26" name="Graphic 25">
              <a:extLst>
                <a:ext uri="{FF2B5EF4-FFF2-40B4-BE49-F238E27FC236}">
                  <a16:creationId xmlns:a16="http://schemas.microsoft.com/office/drawing/2014/main" id="{6F289164-1710-D7A2-F8F0-8C7FD7A8CA7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9576" y="4415671"/>
              <a:ext cx="310896" cy="310896"/>
            </a:xfrm>
            <a:prstGeom prst="rect">
              <a:avLst/>
            </a:prstGeom>
          </p:spPr>
        </p:pic>
      </p:grpSp>
      <p:cxnSp>
        <p:nvCxnSpPr>
          <p:cNvPr id="35" name="Straight Connector 34">
            <a:extLst>
              <a:ext uri="{FF2B5EF4-FFF2-40B4-BE49-F238E27FC236}">
                <a16:creationId xmlns:a16="http://schemas.microsoft.com/office/drawing/2014/main" id="{904E4D0E-F514-1E65-DFED-68386A6E5D2E}"/>
              </a:ext>
              <a:ext uri="{C183D7F6-B498-43B3-948B-1728B52AA6E4}">
                <adec:decorative xmlns:adec="http://schemas.microsoft.com/office/drawing/2017/decorative" val="1"/>
              </a:ext>
            </a:extLst>
          </p:cNvPr>
          <p:cNvCxnSpPr>
            <a:cxnSpLocks/>
          </p:cNvCxnSpPr>
          <p:nvPr/>
        </p:nvCxnSpPr>
        <p:spPr>
          <a:xfrm>
            <a:off x="1370140" y="5156889"/>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0F850F-EEFF-57F8-E33D-72219B6A9C2C}"/>
              </a:ext>
              <a:ext uri="{C183D7F6-B498-43B3-948B-1728B52AA6E4}">
                <adec:decorative xmlns:adec="http://schemas.microsoft.com/office/drawing/2017/decorative" val="1"/>
              </a:ext>
            </a:extLst>
          </p:cNvPr>
          <p:cNvCxnSpPr>
            <a:cxnSpLocks/>
          </p:cNvCxnSpPr>
          <p:nvPr/>
        </p:nvCxnSpPr>
        <p:spPr>
          <a:xfrm>
            <a:off x="1370140" y="4196948"/>
            <a:ext cx="10122408"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Copilot logo" descr="Copilot icon">
            <a:extLst>
              <a:ext uri="{FF2B5EF4-FFF2-40B4-BE49-F238E27FC236}">
                <a16:creationId xmlns:a16="http://schemas.microsoft.com/office/drawing/2014/main" id="{4A19A475-F7D5-ABF1-F4BF-82A5C83887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sp>
        <p:nvSpPr>
          <p:cNvPr id="30" name="Title 1">
            <a:extLst>
              <a:ext uri="{FF2B5EF4-FFF2-40B4-BE49-F238E27FC236}">
                <a16:creationId xmlns:a16="http://schemas.microsoft.com/office/drawing/2014/main" id="{7CCEABD7-AF1E-B76A-A308-BB49A43118D1}"/>
              </a:ext>
            </a:extLst>
          </p:cNvPr>
          <p:cNvSpPr>
            <a:spLocks noGrp="1"/>
          </p:cNvSpPr>
          <p:nvPr>
            <p:ph type="title"/>
          </p:nvPr>
        </p:nvSpPr>
        <p:spPr>
          <a:xfrm>
            <a:off x="588263" y="457200"/>
            <a:ext cx="11018520" cy="553998"/>
          </a:xfrm>
        </p:spPr>
        <p:txBody>
          <a:bodyPr>
            <a:noAutofit/>
          </a:bodyPr>
          <a:lstStyle/>
          <a:p>
            <a:r>
              <a:rPr lang="en-US"/>
              <a:t>Plan </a:t>
            </a:r>
            <a:r>
              <a:rPr lang="en-IN"/>
              <a:t>–</a:t>
            </a:r>
            <a:r>
              <a:rPr lang="en-US"/>
              <a:t> Overview</a:t>
            </a:r>
          </a:p>
        </p:txBody>
      </p:sp>
      <p:sp>
        <p:nvSpPr>
          <p:cNvPr id="14" name="TextBox 13">
            <a:extLst>
              <a:ext uri="{FF2B5EF4-FFF2-40B4-BE49-F238E27FC236}">
                <a16:creationId xmlns:a16="http://schemas.microsoft.com/office/drawing/2014/main" id="{CD7D6567-1482-7F37-201D-CEC40DEA7252}"/>
              </a:ext>
            </a:extLst>
          </p:cNvPr>
          <p:cNvSpPr txBox="1"/>
          <p:nvPr/>
        </p:nvSpPr>
        <p:spPr>
          <a:xfrm>
            <a:off x="1370140" y="1549718"/>
            <a:ext cx="10117490" cy="2528897"/>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Key Activities:</a:t>
            </a:r>
          </a:p>
          <a:p>
            <a:pPr marL="285750" marR="0" lvl="0" indent="-174625" algn="l" defTabSz="914400" rtl="0" eaLnBrk="1" fontAlgn="t" latinLnBrk="0" hangingPunct="1">
              <a:lnSpc>
                <a:spcPct val="100000"/>
              </a:lnSpc>
              <a:spcBef>
                <a:spcPts val="400"/>
              </a:spcBef>
              <a:spcAft>
                <a:spcPts val="0"/>
              </a:spcAft>
              <a:buClrTx/>
              <a:buSzTx/>
              <a:buFont typeface="Segoe Sans Display Semibold" pitchFamily="2" charset="0"/>
              <a:buChar char="•"/>
              <a:tabLst/>
              <a:defRPr/>
            </a:pPr>
            <a:r>
              <a:rPr kumimoji="0" lang="en-US" sz="1200" b="1" i="0" u="none" strike="noStrike" kern="1200" cap="none" spc="0" normalizeH="0" baseline="0" noProof="0">
                <a:ln>
                  <a:noFill/>
                </a:ln>
                <a:solidFill>
                  <a:srgbClr val="091F2C"/>
                </a:solidFill>
                <a:effectLst/>
                <a:uLnTx/>
                <a:uFillTx/>
                <a:latin typeface="Segoe Sans Display Semibold"/>
                <a:ea typeface="+mn-ea"/>
                <a:cs typeface="+mn-cs"/>
              </a:rPr>
              <a:t>Align executive leadership.</a:t>
            </a: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Establish an AI Council made up of executive and business leaders to define success metrics, incentives, and priorities. This group should confirm initial departments, Copilot use cases and agents, and overall direction for the deployment.</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1" i="0" u="none" strike="noStrike" kern="1200" cap="none" spc="0" normalizeH="0" baseline="0" noProof="0">
                <a:ln>
                  <a:noFill/>
                </a:ln>
                <a:solidFill>
                  <a:srgbClr val="091F2C"/>
                </a:solidFill>
                <a:effectLst/>
                <a:uLnTx/>
                <a:uFillTx/>
                <a:latin typeface="Segoe Sans Display Semibold"/>
                <a:ea typeface="+mn-ea"/>
                <a:cs typeface="+mn-cs"/>
              </a:rPr>
              <a:t>Complete technical readiness.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Conduct a risk assessment and implement data governance and mitigation strategies to meet regulatory and internal policy requirements. Review identity and access controls, configure the tenant for Copilot, and ensure the support organization is prepared with training and a Copilot knowledge base.</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1" i="0" u="none" strike="noStrike" kern="1200" cap="none" spc="0" normalizeH="0" baseline="0" noProof="0">
                <a:ln>
                  <a:noFill/>
                </a:ln>
                <a:solidFill>
                  <a:srgbClr val="091F2C"/>
                </a:solidFill>
                <a:effectLst/>
                <a:uLnTx/>
                <a:uFillTx/>
                <a:latin typeface="Segoe Sans Display Semibold"/>
                <a:ea typeface="+mn-ea"/>
                <a:cs typeface="+mn-cs"/>
              </a:rPr>
              <a:t>Build a Champions program.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Use your pilot program to identify and enable Champions who can translate Copilot into role‑specific, everyday value for their teams. Champions play a critical role in reinforcing new work habits and driving sustained adoption.</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1" i="0" u="none" strike="noStrike" kern="1200" cap="none" spc="0" normalizeH="0" baseline="0" noProof="0">
                <a:ln>
                  <a:noFill/>
                </a:ln>
                <a:solidFill>
                  <a:srgbClr val="091F2C"/>
                </a:solidFill>
                <a:effectLst/>
                <a:uLnTx/>
                <a:uFillTx/>
                <a:latin typeface="Segoe Sans Display Semibold"/>
                <a:ea typeface="+mn-ea"/>
                <a:cs typeface="+mn-cs"/>
              </a:rPr>
              <a:t>Document the deployment plan.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Create a comprehensive plan covering both technical and adoption activities across the Implement and Adopt stages. The plan should include communications, training, and gamification strategies, and be reviewed and agreed upon by all stakeholders.</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1" i="0" u="none" strike="noStrike" kern="1200" cap="none" spc="0" normalizeH="0" baseline="0" noProof="0">
                <a:ln>
                  <a:noFill/>
                </a:ln>
                <a:solidFill>
                  <a:srgbClr val="091F2C"/>
                </a:solidFill>
                <a:effectLst/>
                <a:uLnTx/>
                <a:uFillTx/>
                <a:latin typeface="Segoe Sans Display Semibold"/>
                <a:ea typeface="+mn-ea"/>
                <a:cs typeface="+mn-cs"/>
              </a:rPr>
              <a:t>Establish an analytics baseline.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Define current processes and metrics before deployment to clearly measure impact and value after Copilot is rolled out. This baseline is essential for demonstrating progress and ROI post‑deployment.</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36349487-9430-FAEB-4BCF-055665BD3CF6}"/>
              </a:ext>
            </a:extLst>
          </p:cNvPr>
          <p:cNvSpPr txBox="1"/>
          <p:nvPr/>
        </p:nvSpPr>
        <p:spPr>
          <a:xfrm>
            <a:off x="1370140" y="4315281"/>
            <a:ext cx="10122408" cy="72327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Segoe Sans Display"/>
              </a:rPr>
              <a:t>Duration: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The planning stage is typically spent on remediating data governance issues and can take anywhere from several weeks to several months depending on the maturity of existing data governance policies and the complexity of your environment. The majority of the time will be spent updating data governance policies. In our experience companies with fewer than 1,000 users should spend less than 2 weeks on this step. Larger organizations with more complex environments or companies that need to meet specific regulatory requirements may take longer.</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8" name="TextBox 17">
            <a:extLst>
              <a:ext uri="{FF2B5EF4-FFF2-40B4-BE49-F238E27FC236}">
                <a16:creationId xmlns:a16="http://schemas.microsoft.com/office/drawing/2014/main" id="{E056FA4B-AAEE-D07D-CF47-075B0236110C}"/>
              </a:ext>
            </a:extLst>
          </p:cNvPr>
          <p:cNvSpPr txBox="1"/>
          <p:nvPr/>
        </p:nvSpPr>
        <p:spPr>
          <a:xfrm>
            <a:off x="1370140" y="5275222"/>
            <a:ext cx="10122408" cy="10002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Success Measures:</a:t>
            </a:r>
          </a:p>
          <a:p>
            <a:pPr marL="285750" marR="0" lvl="0" indent="-174625" algn="l" defTabSz="914400" rtl="0" eaLnBrk="1" fontAlgn="t" latinLnBrk="0" hangingPunct="1">
              <a:lnSpc>
                <a:spcPct val="100000"/>
              </a:lnSpc>
              <a:spcBef>
                <a:spcPts val="4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It’s critical to have executive buy in on goals and success metrics.</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All compliance and security issues should be addressed or have a plan for remediation.</a:t>
            </a:r>
          </a:p>
          <a:p>
            <a:pPr marL="285750" marR="0" lvl="0" indent="-174625" algn="l" defTabSz="914400" rtl="0" eaLnBrk="1" fontAlgn="t" latinLnBrk="0" hangingPunct="1">
              <a:lnSpc>
                <a:spcPct val="100000"/>
              </a:lnSpc>
              <a:spcBef>
                <a:spcPts val="600"/>
              </a:spcBef>
              <a:spcAft>
                <a:spcPts val="0"/>
              </a:spcAft>
              <a:buClrTx/>
              <a:buSzTx/>
              <a:buFont typeface="Segoe Sans Display Semibold" pitchFamily="2"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 deployment and adoption plan should be completed.</a:t>
            </a:r>
          </a:p>
        </p:txBody>
      </p:sp>
    </p:spTree>
    <p:extLst>
      <p:ext uri="{BB962C8B-B14F-4D97-AF65-F5344CB8AC3E}">
        <p14:creationId xmlns:p14="http://schemas.microsoft.com/office/powerpoint/2010/main" val="6392642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AE1C2-DA4D-008E-3131-4D3751304567}"/>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BFA7DFC-701A-3FE0-1C7A-523A30B4D7C1}"/>
              </a:ext>
              <a:ext uri="{C183D7F6-B498-43B3-948B-1728B52AA6E4}">
                <adec:decorative xmlns:adec="http://schemas.microsoft.com/office/drawing/2017/decorative" val="1"/>
              </a:ext>
            </a:extLst>
          </p:cNvPr>
          <p:cNvSpPr/>
          <p:nvPr/>
        </p:nvSpPr>
        <p:spPr bwMode="auto">
          <a:xfrm>
            <a:off x="583622" y="1408737"/>
            <a:ext cx="11036877" cy="4940300"/>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Title 1">
            <a:extLst>
              <a:ext uri="{FF2B5EF4-FFF2-40B4-BE49-F238E27FC236}">
                <a16:creationId xmlns:a16="http://schemas.microsoft.com/office/drawing/2014/main" id="{6393A402-8E08-280B-F978-4918FE3716AE}"/>
              </a:ext>
            </a:extLst>
          </p:cNvPr>
          <p:cNvSpPr>
            <a:spLocks noGrp="1"/>
          </p:cNvSpPr>
          <p:nvPr>
            <p:ph type="title"/>
          </p:nvPr>
        </p:nvSpPr>
        <p:spPr>
          <a:xfrm>
            <a:off x="588263" y="457200"/>
            <a:ext cx="11018520" cy="553998"/>
          </a:xfrm>
        </p:spPr>
        <p:txBody>
          <a:bodyPr>
            <a:noAutofit/>
          </a:bodyPr>
          <a:lstStyle/>
          <a:p>
            <a:r>
              <a:rPr lang="en-US"/>
              <a:t>Plan – Checklist</a:t>
            </a:r>
          </a:p>
        </p:txBody>
      </p:sp>
      <p:pic>
        <p:nvPicPr>
          <p:cNvPr id="10" name="Copilot logo" descr="Copilot icon">
            <a:extLst>
              <a:ext uri="{FF2B5EF4-FFF2-40B4-BE49-F238E27FC236}">
                <a16:creationId xmlns:a16="http://schemas.microsoft.com/office/drawing/2014/main" id="{B32C55D7-B17A-14E3-29F6-52952FF4EA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4201" y="109758"/>
            <a:ext cx="393480" cy="393480"/>
          </a:xfrm>
          <a:prstGeom prst="rect">
            <a:avLst/>
          </a:prstGeom>
        </p:spPr>
      </p:pic>
      <p:graphicFrame>
        <p:nvGraphicFramePr>
          <p:cNvPr id="59" name="Table 58">
            <a:extLst>
              <a:ext uri="{FF2B5EF4-FFF2-40B4-BE49-F238E27FC236}">
                <a16:creationId xmlns:a16="http://schemas.microsoft.com/office/drawing/2014/main" id="{977C9CB6-E8BE-FB01-E11A-2B4D11E7E78E}"/>
              </a:ext>
            </a:extLst>
          </p:cNvPr>
          <p:cNvGraphicFramePr>
            <a:graphicFrameLocks noGrp="1"/>
          </p:cNvGraphicFramePr>
          <p:nvPr>
            <p:extLst>
              <p:ext uri="{D42A27DB-BD31-4B8C-83A1-F6EECF244321}">
                <p14:modId xmlns:p14="http://schemas.microsoft.com/office/powerpoint/2010/main" val="989610913"/>
              </p:ext>
            </p:extLst>
          </p:nvPr>
        </p:nvGraphicFramePr>
        <p:xfrm>
          <a:off x="742840" y="1576045"/>
          <a:ext cx="10698815" cy="4605684"/>
        </p:xfrm>
        <a:graphic>
          <a:graphicData uri="http://schemas.openxmlformats.org/drawingml/2006/table">
            <a:tbl>
              <a:tblPr firstRow="1" bandRow="1">
                <a:tableStyleId>{2D5ABB26-0587-4C30-8999-92F81FD0307C}</a:tableStyleId>
              </a:tblPr>
              <a:tblGrid>
                <a:gridCol w="2366120">
                  <a:extLst>
                    <a:ext uri="{9D8B030D-6E8A-4147-A177-3AD203B41FA5}">
                      <a16:colId xmlns:a16="http://schemas.microsoft.com/office/drawing/2014/main" val="319887558"/>
                    </a:ext>
                  </a:extLst>
                </a:gridCol>
                <a:gridCol w="8332695">
                  <a:extLst>
                    <a:ext uri="{9D8B030D-6E8A-4147-A177-3AD203B41FA5}">
                      <a16:colId xmlns:a16="http://schemas.microsoft.com/office/drawing/2014/main" val="3669397123"/>
                    </a:ext>
                  </a:extLst>
                </a:gridCol>
              </a:tblGrid>
              <a:tr h="731520">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Shared Activities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indent="-228600" algn="l" defTabSz="932761" rtl="0" eaLnBrk="1" latinLnBrk="0" hangingPunct="1">
                        <a:lnSpc>
                          <a:spcPct val="100000"/>
                        </a:lnSpc>
                        <a:spcBef>
                          <a:spcPts val="600"/>
                        </a:spcBef>
                        <a:spcAft>
                          <a:spcPts val="0"/>
                        </a:spcAft>
                        <a:buFont typeface="Wingdings" panose="05000000000000000000" pitchFamily="2" charset="2"/>
                        <a:buChar char="q"/>
                      </a:pPr>
                      <a:r>
                        <a:rPr lang="en-IN" sz="1100" kern="1200">
                          <a:solidFill>
                            <a:schemeClr val="tx1"/>
                          </a:solidFill>
                          <a:latin typeface="+mn-lt"/>
                          <a:ea typeface="+mn-ea"/>
                          <a:cs typeface="+mn-cs"/>
                        </a:rPr>
                        <a:t>Develop a </a:t>
                      </a:r>
                      <a:r>
                        <a:rPr lang="en-IN" sz="1100" kern="1200">
                          <a:solidFill>
                            <a:schemeClr val="tx1"/>
                          </a:solidFill>
                          <a:latin typeface="+mn-lt"/>
                          <a:ea typeface="+mn-ea"/>
                          <a:cs typeface="+mn-cs"/>
                          <a:hlinkClick r:id="rId4" action="ppaction://hlinksldjump"/>
                        </a:rPr>
                        <a:t>comprehensive deployment plan</a:t>
                      </a:r>
                      <a:endParaRPr lang="en-IN" sz="1100" kern="1200">
                        <a:solidFill>
                          <a:schemeClr val="tx1"/>
                        </a:solidFill>
                        <a:latin typeface="+mn-lt"/>
                        <a:ea typeface="+mn-ea"/>
                        <a:cs typeface="+mn-cs"/>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111487"/>
                  </a:ext>
                </a:extLst>
              </a:tr>
              <a:tr h="1923756">
                <a:tc>
                  <a:txBody>
                    <a:bodyPr/>
                    <a:lstStyle/>
                    <a:p>
                      <a:pPr marL="0" marR="0" lvl="0" indent="0" algn="l" defTabSz="93276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u="none" strike="noStrike" kern="1200" cap="none" spc="0" normalizeH="0" baseline="0" noProof="0">
                          <a:ln>
                            <a:noFill/>
                          </a:ln>
                          <a:solidFill>
                            <a:schemeClr val="tx1"/>
                          </a:solidFill>
                          <a:effectLst/>
                          <a:uLnTx/>
                          <a:uFillTx/>
                          <a:latin typeface="+mj-lt"/>
                        </a:rPr>
                        <a:t>Adoption Team </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a:latin typeface="+mn-lt"/>
                        </a:rPr>
                        <a:t>Select </a:t>
                      </a:r>
                      <a:r>
                        <a:rPr lang="en-US" sz="1100">
                          <a:latin typeface="+mn-lt"/>
                          <a:hlinkClick r:id="rId5" action="ppaction://hlinksldjump"/>
                        </a:rPr>
                        <a:t>executive sponsors</a:t>
                      </a:r>
                      <a:r>
                        <a:rPr lang="en-US" sz="1100">
                          <a:latin typeface="+mn-lt"/>
                        </a:rPr>
                        <a:t> and achieve executive level alignment of Copilot goals through an </a:t>
                      </a:r>
                      <a:r>
                        <a:rPr lang="en-US" sz="1100">
                          <a:latin typeface="+mn-lt"/>
                          <a:hlinkClick r:id="rId6"/>
                        </a:rPr>
                        <a:t>AI Council</a:t>
                      </a:r>
                      <a:endParaRPr lang="en-US" sz="1100">
                        <a:latin typeface="+mn-lt"/>
                      </a:endParaRPr>
                    </a:p>
                    <a:p>
                      <a:pPr marL="517525" lvl="1" indent="-196850">
                        <a:lnSpc>
                          <a:spcPct val="100000"/>
                        </a:lnSpc>
                        <a:spcBef>
                          <a:spcPts val="600"/>
                        </a:spcBef>
                        <a:spcAft>
                          <a:spcPts val="0"/>
                        </a:spcAft>
                        <a:buFont typeface="Wingdings" panose="05000000000000000000" pitchFamily="2" charset="2"/>
                        <a:buChar char="q"/>
                      </a:pPr>
                      <a:r>
                        <a:rPr lang="en-US" sz="1100">
                          <a:latin typeface="+mn-lt"/>
                        </a:rPr>
                        <a:t>Identify clear </a:t>
                      </a:r>
                      <a:r>
                        <a:rPr lang="en-US" sz="1100">
                          <a:latin typeface="+mn-lt"/>
                          <a:hlinkClick r:id="rId7"/>
                        </a:rPr>
                        <a:t>business goals and success metrics</a:t>
                      </a:r>
                      <a:r>
                        <a:rPr lang="en-US" sz="1100">
                          <a:latin typeface="+mn-lt"/>
                        </a:rPr>
                        <a:t> and pick initial department/use cases for pilot program including Microsoft agents to deploy</a:t>
                      </a:r>
                    </a:p>
                    <a:p>
                      <a:pPr marL="517525" lvl="1" indent="-196850">
                        <a:lnSpc>
                          <a:spcPct val="100000"/>
                        </a:lnSpc>
                        <a:spcBef>
                          <a:spcPts val="600"/>
                        </a:spcBef>
                        <a:spcAft>
                          <a:spcPts val="0"/>
                        </a:spcAft>
                        <a:buFont typeface="Wingdings" panose="05000000000000000000" pitchFamily="2" charset="2"/>
                        <a:buChar char="q"/>
                      </a:pPr>
                      <a:r>
                        <a:rPr lang="en-US" sz="1100">
                          <a:latin typeface="+mn-lt"/>
                        </a:rPr>
                        <a:t>Develop </a:t>
                      </a:r>
                      <a:r>
                        <a:rPr lang="en-US" sz="1100">
                          <a:solidFill>
                            <a:schemeClr val="tx2"/>
                          </a:solidFill>
                          <a:latin typeface="+mn-lt"/>
                          <a:hlinkClick r:id="rId8" action="ppaction://hlinksldjump"/>
                        </a:rPr>
                        <a:t>gamification and </a:t>
                      </a:r>
                      <a:r>
                        <a:rPr lang="en-US" sz="1100">
                          <a:latin typeface="+mn-lt"/>
                          <a:hlinkClick r:id="rId8" action="ppaction://hlinksldjump"/>
                        </a:rPr>
                        <a:t>incentive program</a:t>
                      </a:r>
                      <a:endParaRPr lang="en-US" sz="1100">
                        <a:latin typeface="+mn-lt"/>
                      </a:endParaRPr>
                    </a:p>
                    <a:p>
                      <a:pPr marL="228600" indent="-228600">
                        <a:lnSpc>
                          <a:spcPct val="100000"/>
                        </a:lnSpc>
                        <a:spcBef>
                          <a:spcPts val="1200"/>
                        </a:spcBef>
                        <a:spcAft>
                          <a:spcPts val="0"/>
                        </a:spcAft>
                        <a:buFont typeface="Wingdings" panose="05000000000000000000" pitchFamily="2" charset="2"/>
                        <a:buChar char="q"/>
                      </a:pPr>
                      <a:r>
                        <a:rPr lang="en-US" sz="1100">
                          <a:latin typeface="+mn-lt"/>
                        </a:rPr>
                        <a:t>Establish </a:t>
                      </a:r>
                      <a:r>
                        <a:rPr lang="en-US" sz="1100">
                          <a:latin typeface="+mn-lt"/>
                          <a:hlinkClick r:id="rId9" action="ppaction://hlinksldjump"/>
                        </a:rPr>
                        <a:t>Champions program</a:t>
                      </a:r>
                      <a:endParaRPr lang="en-US" sz="1100">
                        <a:latin typeface="+mn-lt"/>
                      </a:endParaRPr>
                    </a:p>
                    <a:p>
                      <a:pPr marL="228600" indent="-228600">
                        <a:lnSpc>
                          <a:spcPct val="100000"/>
                        </a:lnSpc>
                        <a:spcBef>
                          <a:spcPts val="600"/>
                        </a:spcBef>
                        <a:spcAft>
                          <a:spcPts val="0"/>
                        </a:spcAft>
                        <a:buFont typeface="Wingdings" panose="05000000000000000000" pitchFamily="2" charset="2"/>
                        <a:buChar char="q"/>
                      </a:pPr>
                      <a:r>
                        <a:rPr lang="en-US" sz="1100">
                          <a:latin typeface="+mn-lt"/>
                        </a:rPr>
                        <a:t>Develop a </a:t>
                      </a:r>
                      <a:r>
                        <a:rPr lang="en-US" sz="1100">
                          <a:latin typeface="+mn-lt"/>
                          <a:hlinkClick r:id="rId10" action="ppaction://hlinksldjump"/>
                        </a:rPr>
                        <a:t>communications plan</a:t>
                      </a:r>
                      <a:endParaRPr lang="en-US" sz="1100">
                        <a:latin typeface="+mn-lt"/>
                      </a:endParaRPr>
                    </a:p>
                    <a:p>
                      <a:pPr marL="228600" indent="-228600">
                        <a:lnSpc>
                          <a:spcPct val="100000"/>
                        </a:lnSpc>
                        <a:spcBef>
                          <a:spcPts val="600"/>
                        </a:spcBef>
                        <a:spcAft>
                          <a:spcPts val="0"/>
                        </a:spcAft>
                        <a:buFont typeface="Wingdings" panose="05000000000000000000" pitchFamily="2" charset="2"/>
                        <a:buChar char="q"/>
                      </a:pPr>
                      <a:r>
                        <a:rPr lang="en-US" sz="1100">
                          <a:latin typeface="+mn-lt"/>
                        </a:rPr>
                        <a:t>Develop a </a:t>
                      </a:r>
                      <a:r>
                        <a:rPr lang="en-US" sz="1100">
                          <a:latin typeface="+mn-lt"/>
                          <a:hlinkClick r:id="rId11" action="ppaction://hlinksldjump"/>
                        </a:rPr>
                        <a:t>training plan </a:t>
                      </a:r>
                      <a:endParaRPr lang="en-US" sz="1100">
                        <a:latin typeface="+mn-lt"/>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868445"/>
                  </a:ext>
                </a:extLst>
              </a:tr>
              <a:tr h="944568">
                <a:tc>
                  <a:txBody>
                    <a:bodyPr/>
                    <a:lstStyle/>
                    <a:p>
                      <a:pPr marL="0" marR="0" lvl="0" indent="-18288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Team leads/</a:t>
                      </a:r>
                      <a:br>
                        <a:rPr kumimoji="0" lang="en-US" sz="1400" b="0" u="none" strike="noStrike" kern="1200" cap="none" spc="0" normalizeH="0" baseline="0" noProof="0">
                          <a:ln>
                            <a:noFill/>
                          </a:ln>
                          <a:solidFill>
                            <a:schemeClr val="tx1"/>
                          </a:solidFill>
                          <a:effectLst/>
                          <a:uLnTx/>
                          <a:uFillTx/>
                          <a:latin typeface="+mj-lt"/>
                        </a:rPr>
                      </a:br>
                      <a:r>
                        <a:rPr kumimoji="0" lang="en-US" sz="1400" b="0" u="none" strike="noStrike" kern="1200" cap="none" spc="0" normalizeH="0" baseline="0" noProof="0">
                          <a:ln>
                            <a:noFill/>
                          </a:ln>
                          <a:solidFill>
                            <a:schemeClr val="tx1"/>
                          </a:solidFill>
                          <a:effectLst/>
                          <a:uLnTx/>
                          <a:uFillTx/>
                          <a:latin typeface="+mj-lt"/>
                        </a:rPr>
                        <a:t>Champions</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32761"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1100">
                          <a:latin typeface="+mn-lt"/>
                          <a:hlinkClick r:id="rId12"/>
                        </a:rPr>
                        <a:t>Define team and role-level goals</a:t>
                      </a:r>
                      <a:r>
                        <a:rPr lang="en-US" sz="1100">
                          <a:latin typeface="+mn-lt"/>
                        </a:rPr>
                        <a:t>, high value use cases, and what’s in it for employees</a:t>
                      </a:r>
                    </a:p>
                    <a:p>
                      <a:pPr marL="228600" indent="-228600">
                        <a:lnSpc>
                          <a:spcPct val="100000"/>
                        </a:lnSpc>
                        <a:spcBef>
                          <a:spcPts val="600"/>
                        </a:spcBef>
                        <a:spcAft>
                          <a:spcPts val="0"/>
                        </a:spcAft>
                        <a:buFont typeface="Wingdings" panose="05000000000000000000" pitchFamily="2" charset="2"/>
                        <a:buChar char="q"/>
                      </a:pPr>
                      <a:r>
                        <a:rPr lang="en-US" sz="1100">
                          <a:latin typeface="+mn-lt"/>
                        </a:rPr>
                        <a:t>Create an </a:t>
                      </a:r>
                      <a:r>
                        <a:rPr lang="en-US" sz="1100">
                          <a:latin typeface="+mn-lt"/>
                          <a:hlinkClick r:id="rId13" action="ppaction://hlinksldjump"/>
                        </a:rPr>
                        <a:t>analytics baseline</a:t>
                      </a:r>
                      <a:endParaRPr lang="en-US" sz="1100">
                        <a:latin typeface="+mn-lt"/>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145993"/>
                  </a:ext>
                </a:extLst>
              </a:tr>
              <a:tr h="1005840">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0" u="none" strike="noStrike" kern="1200" cap="none" spc="0" normalizeH="0" baseline="0" noProof="0">
                          <a:ln>
                            <a:noFill/>
                          </a:ln>
                          <a:solidFill>
                            <a:schemeClr val="tx1"/>
                          </a:solidFill>
                          <a:effectLst/>
                          <a:uLnTx/>
                          <a:uFillTx/>
                          <a:latin typeface="+mj-lt"/>
                        </a:rPr>
                        <a:t>Technical team</a:t>
                      </a:r>
                    </a:p>
                  </a:txBody>
                  <a:tcPr marL="731520" marT="91440" marB="9144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1450" indent="-171450">
                        <a:lnSpc>
                          <a:spcPct val="100000"/>
                        </a:lnSpc>
                        <a:spcBef>
                          <a:spcPts val="600"/>
                        </a:spcBef>
                        <a:spcAft>
                          <a:spcPts val="0"/>
                        </a:spcAft>
                        <a:buFont typeface="Wingdings" panose="05000000000000000000" pitchFamily="2" charset="2"/>
                        <a:buChar char="q"/>
                      </a:pPr>
                      <a:r>
                        <a:rPr lang="en-US" sz="1100">
                          <a:latin typeface="+mn-lt"/>
                        </a:rPr>
                        <a:t>Perform </a:t>
                      </a:r>
                      <a:r>
                        <a:rPr lang="en-US" sz="1100">
                          <a:latin typeface="+mn-lt"/>
                          <a:hlinkClick r:id="rId14"/>
                        </a:rPr>
                        <a:t>risk assessment</a:t>
                      </a:r>
                      <a:endParaRPr lang="en-US" sz="1100">
                        <a:latin typeface="+mn-lt"/>
                      </a:endParaRPr>
                    </a:p>
                    <a:p>
                      <a:pPr marL="171450" indent="-171450">
                        <a:lnSpc>
                          <a:spcPct val="100000"/>
                        </a:lnSpc>
                        <a:spcBef>
                          <a:spcPts val="600"/>
                        </a:spcBef>
                        <a:spcAft>
                          <a:spcPts val="0"/>
                        </a:spcAft>
                        <a:buFont typeface="Wingdings" panose="05000000000000000000" pitchFamily="2" charset="2"/>
                        <a:buChar char="q"/>
                      </a:pPr>
                      <a:r>
                        <a:rPr lang="en-US" sz="1100">
                          <a:latin typeface="+mn-lt"/>
                          <a:hlinkClick r:id="rId15" action="ppaction://hlinksldjump"/>
                        </a:rPr>
                        <a:t>Configure the tenant for Copilot</a:t>
                      </a:r>
                      <a:endParaRPr lang="en-US" sz="1100">
                        <a:latin typeface="+mn-lt"/>
                      </a:endParaRPr>
                    </a:p>
                    <a:p>
                      <a:pPr marL="171450" indent="-171450">
                        <a:lnSpc>
                          <a:spcPct val="100000"/>
                        </a:lnSpc>
                        <a:spcBef>
                          <a:spcPts val="600"/>
                        </a:spcBef>
                        <a:spcAft>
                          <a:spcPts val="0"/>
                        </a:spcAft>
                        <a:buFont typeface="Wingdings" panose="05000000000000000000" pitchFamily="2" charset="2"/>
                        <a:buChar char="q"/>
                      </a:pPr>
                      <a:r>
                        <a:rPr lang="en-US" sz="1100">
                          <a:latin typeface="+mn-lt"/>
                        </a:rPr>
                        <a:t>Prepare the </a:t>
                      </a:r>
                      <a:r>
                        <a:rPr lang="en-US" sz="1100">
                          <a:latin typeface="+mn-lt"/>
                          <a:hlinkClick r:id="rId16"/>
                        </a:rPr>
                        <a:t>support organization (Chapter 4 on this page)</a:t>
                      </a:r>
                      <a:endParaRPr lang="en-US" sz="1100">
                        <a:latin typeface="+mn-lt"/>
                      </a:endParaRPr>
                    </a:p>
                  </a:txBody>
                  <a:tcPr marT="91440" marB="9144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286452"/>
                  </a:ext>
                </a:extLst>
              </a:tr>
            </a:tbl>
          </a:graphicData>
        </a:graphic>
      </p:graphicFrame>
      <p:pic>
        <p:nvPicPr>
          <p:cNvPr id="2" name="Picture 1">
            <a:extLst>
              <a:ext uri="{FF2B5EF4-FFF2-40B4-BE49-F238E27FC236}">
                <a16:creationId xmlns:a16="http://schemas.microsoft.com/office/drawing/2014/main" id="{02AAD82C-2BDF-4D8D-4E65-33A4A3BB9363}"/>
              </a:ext>
              <a:ext uri="{C183D7F6-B498-43B3-948B-1728B52AA6E4}">
                <adec:decorative xmlns:adec="http://schemas.microsoft.com/office/drawing/2017/decorative" val="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875992" y="3028563"/>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3" name="Picture 2">
            <a:extLst>
              <a:ext uri="{FF2B5EF4-FFF2-40B4-BE49-F238E27FC236}">
                <a16:creationId xmlns:a16="http://schemas.microsoft.com/office/drawing/2014/main" id="{DABCD962-D3FB-163D-A8B1-85731A513E8B}"/>
              </a:ext>
              <a:ext uri="{C183D7F6-B498-43B3-948B-1728B52AA6E4}">
                <adec:decorative xmlns:adec="http://schemas.microsoft.com/office/drawing/2017/decorative" val="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a:fillRect/>
          </a:stretch>
        </p:blipFill>
        <p:spPr>
          <a:xfrm>
            <a:off x="875992" y="1693981"/>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4" name="Picture 3">
            <a:extLst>
              <a:ext uri="{FF2B5EF4-FFF2-40B4-BE49-F238E27FC236}">
                <a16:creationId xmlns:a16="http://schemas.microsoft.com/office/drawing/2014/main" id="{893E1470-05BB-5C72-D101-D77B661A0139}"/>
              </a:ext>
              <a:ext uri="{C183D7F6-B498-43B3-948B-1728B52AA6E4}">
                <adec:decorative xmlns:adec="http://schemas.microsoft.com/office/drawing/2017/decorative" val="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a:fillRect/>
          </a:stretch>
        </p:blipFill>
        <p:spPr>
          <a:xfrm>
            <a:off x="875992" y="4458574"/>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pic>
        <p:nvPicPr>
          <p:cNvPr id="5" name="Picture 4">
            <a:extLst>
              <a:ext uri="{FF2B5EF4-FFF2-40B4-BE49-F238E27FC236}">
                <a16:creationId xmlns:a16="http://schemas.microsoft.com/office/drawing/2014/main" id="{7E9DF4CF-6D77-8BF7-764A-6F76EDC8F276}"/>
              </a:ext>
              <a:ext uri="{C183D7F6-B498-43B3-948B-1728B52AA6E4}">
                <adec:decorative xmlns:adec="http://schemas.microsoft.com/office/drawing/2017/decorative" val="1"/>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a:fillRect/>
          </a:stretch>
        </p:blipFill>
        <p:spPr>
          <a:xfrm>
            <a:off x="875992" y="5433480"/>
            <a:ext cx="494290" cy="494288"/>
          </a:xfrm>
          <a:custGeom>
            <a:avLst/>
            <a:gdLst>
              <a:gd name="csX0" fmla="*/ 82383 w 494290"/>
              <a:gd name="csY0" fmla="*/ 0 h 494288"/>
              <a:gd name="csX1" fmla="*/ 411907 w 494290"/>
              <a:gd name="csY1" fmla="*/ 0 h 494288"/>
              <a:gd name="csX2" fmla="*/ 494290 w 494290"/>
              <a:gd name="csY2" fmla="*/ 82383 h 494288"/>
              <a:gd name="csX3" fmla="*/ 494290 w 494290"/>
              <a:gd name="csY3" fmla="*/ 411905 h 494288"/>
              <a:gd name="csX4" fmla="*/ 411907 w 494290"/>
              <a:gd name="csY4" fmla="*/ 494288 h 494288"/>
              <a:gd name="csX5" fmla="*/ 82383 w 494290"/>
              <a:gd name="csY5" fmla="*/ 494288 h 494288"/>
              <a:gd name="csX6" fmla="*/ 0 w 494290"/>
              <a:gd name="csY6" fmla="*/ 411905 h 494288"/>
              <a:gd name="csX7" fmla="*/ 0 w 494290"/>
              <a:gd name="csY7" fmla="*/ 82383 h 494288"/>
              <a:gd name="csX8" fmla="*/ 82383 w 494290"/>
              <a:gd name="csY8" fmla="*/ 0 h 494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4290" h="494288">
                <a:moveTo>
                  <a:pt x="82383" y="0"/>
                </a:moveTo>
                <a:lnTo>
                  <a:pt x="411907" y="0"/>
                </a:lnTo>
                <a:cubicBezTo>
                  <a:pt x="457406" y="0"/>
                  <a:pt x="494290" y="36884"/>
                  <a:pt x="494290" y="82383"/>
                </a:cubicBezTo>
                <a:lnTo>
                  <a:pt x="494290" y="411905"/>
                </a:lnTo>
                <a:cubicBezTo>
                  <a:pt x="494290" y="457404"/>
                  <a:pt x="457406" y="494288"/>
                  <a:pt x="411907" y="494288"/>
                </a:cubicBezTo>
                <a:lnTo>
                  <a:pt x="82383" y="494288"/>
                </a:lnTo>
                <a:cubicBezTo>
                  <a:pt x="36884" y="494288"/>
                  <a:pt x="0" y="457404"/>
                  <a:pt x="0" y="411905"/>
                </a:cubicBezTo>
                <a:lnTo>
                  <a:pt x="0" y="82383"/>
                </a:lnTo>
                <a:cubicBezTo>
                  <a:pt x="0" y="36884"/>
                  <a:pt x="36884" y="0"/>
                  <a:pt x="82383" y="0"/>
                </a:cubicBezTo>
                <a:close/>
              </a:path>
            </a:pathLst>
          </a:custGeom>
        </p:spPr>
      </p:pic>
    </p:spTree>
    <p:extLst>
      <p:ext uri="{BB962C8B-B14F-4D97-AF65-F5344CB8AC3E}">
        <p14:creationId xmlns:p14="http://schemas.microsoft.com/office/powerpoint/2010/main" val="119541836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8020</Words>
  <Application>Microsoft Office PowerPoint</Application>
  <PresentationFormat>Widescreen</PresentationFormat>
  <Paragraphs>934</Paragraphs>
  <Slides>55</Slides>
  <Notes>37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8" baseType="lpstr">
      <vt:lpstr>Aptos</vt:lpstr>
      <vt:lpstr>Arial</vt:lpstr>
      <vt:lpstr>Calibri</vt:lpstr>
      <vt:lpstr>Segoe Sans Display</vt:lpstr>
      <vt:lpstr>Segoe Sans Display Semibold</vt:lpstr>
      <vt:lpstr>Segoe Sans Text</vt:lpstr>
      <vt:lpstr>Segoe UI</vt:lpstr>
      <vt:lpstr>Segoe UI Semibold</vt:lpstr>
      <vt:lpstr>Segoe UI Semilight</vt:lpstr>
      <vt:lpstr>Symbol</vt:lpstr>
      <vt:lpstr>Wingdings</vt:lpstr>
      <vt:lpstr>Microsoft 365 Copilot Template</vt:lpstr>
      <vt:lpstr>think-cell Slide</vt:lpstr>
      <vt:lpstr>Microsoft 365 Copilot Adoption and Change Management Guide</vt:lpstr>
      <vt:lpstr>What’s inside</vt:lpstr>
      <vt:lpstr>Introduction</vt:lpstr>
      <vt:lpstr>What is this program?</vt:lpstr>
      <vt:lpstr>Copilot implementation overview (edit as required)</vt:lpstr>
      <vt:lpstr>Primary ACM roles </vt:lpstr>
      <vt:lpstr>Plan</vt:lpstr>
      <vt:lpstr>Plan – Overview</vt:lpstr>
      <vt:lpstr>Plan – Checklist</vt:lpstr>
      <vt:lpstr>Implement</vt:lpstr>
      <vt:lpstr>Implement – Overview</vt:lpstr>
      <vt:lpstr>Implement – Checklist</vt:lpstr>
      <vt:lpstr>Adopt</vt:lpstr>
      <vt:lpstr>Adopt – Overview</vt:lpstr>
      <vt:lpstr>Adopt – Checklist</vt:lpstr>
      <vt:lpstr>Manage and Improve</vt:lpstr>
      <vt:lpstr>Manage/Improve – Overview</vt:lpstr>
      <vt:lpstr>Manage/Improve – Checklist</vt:lpstr>
      <vt:lpstr>Want additional help? Microsoft can assist with FastTrack and Unified Support</vt:lpstr>
      <vt:lpstr>Additional  Resources</vt:lpstr>
      <vt:lpstr>Copilot adoption site</vt:lpstr>
      <vt:lpstr>Inside Track – How Microsoft Deployed Copilot</vt:lpstr>
      <vt:lpstr>Deploying AI at Scale white paper</vt:lpstr>
      <vt:lpstr>Plan Appendix</vt:lpstr>
      <vt:lpstr>Copilot adoption roadmap</vt:lpstr>
      <vt:lpstr>Adoption Team Plan Items</vt:lpstr>
      <vt:lpstr>User Enablement team model</vt:lpstr>
      <vt:lpstr>Secure exec sponsorship</vt:lpstr>
      <vt:lpstr>Phases of a Copilot communications campaign</vt:lpstr>
      <vt:lpstr>Communications activities timeline</vt:lpstr>
      <vt:lpstr>Copilot skilling levers</vt:lpstr>
      <vt:lpstr>Skilling workstream timeline</vt:lpstr>
      <vt:lpstr>Team Leads/ Champions Plan Items</vt:lpstr>
      <vt:lpstr>The role of team leaders</vt:lpstr>
      <vt:lpstr>Invest in Champions</vt:lpstr>
      <vt:lpstr>Value Measurement</vt:lpstr>
      <vt:lpstr>Technical Team Plan Items</vt:lpstr>
      <vt:lpstr>Three steps to deploy M365 Copilot</vt:lpstr>
      <vt:lpstr>Three steps to deploy Copilot Chat (Basic)</vt:lpstr>
      <vt:lpstr>Implement Appendix</vt:lpstr>
      <vt:lpstr>Microsoft 365 Copilot (Premium) adoption content</vt:lpstr>
      <vt:lpstr>Microsoft 365 Copilot (Basic) adoption content</vt:lpstr>
      <vt:lpstr>Adoption Team Implement Items</vt:lpstr>
      <vt:lpstr>Build your Community of Practice with Viva Engage</vt:lpstr>
      <vt:lpstr>Team Leads/ Champions Implement Items</vt:lpstr>
      <vt:lpstr>Developing Copilot use cases with your team</vt:lpstr>
      <vt:lpstr>Technical Team Implement Items</vt:lpstr>
      <vt:lpstr>Copilot Dashboard</vt:lpstr>
      <vt:lpstr>Viva Insights advanced impact reports</vt:lpstr>
      <vt:lpstr>Adopt Appendix</vt:lpstr>
      <vt:lpstr>Use Gamification to drive adoption</vt:lpstr>
      <vt:lpstr>Microsoft 365 Copilot (Premium) adoption content</vt:lpstr>
      <vt:lpstr>Microsoft 365 Copilot (Basic) adoption content</vt:lpstr>
      <vt:lpstr>Manage/Improve Appendix</vt:lpstr>
      <vt:lpstr>Keep up with what’s new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Daryl Schaal (SYNAXIS CORPORATION)</cp:lastModifiedBy>
  <cp:revision>1</cp:revision>
  <dcterms:created xsi:type="dcterms:W3CDTF">2025-09-18T20:52:31Z</dcterms:created>
  <dcterms:modified xsi:type="dcterms:W3CDTF">2026-04-23T14:29:43Z</dcterms:modified>
</cp:coreProperties>
</file>