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0" r:id="rId4"/>
  </p:sldMasterIdLst>
  <p:notesMasterIdLst>
    <p:notesMasterId r:id="rId6"/>
  </p:notesMasterIdLst>
  <p:handoutMasterIdLst>
    <p:handoutMasterId r:id="rId7"/>
  </p:handoutMasterIdLst>
  <p:sldIdLst>
    <p:sldId id="262" r:id="rId5"/>
  </p:sldIdLst>
  <p:sldSz cx="12192000" cy="338328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E9F5"/>
    <a:srgbClr val="7FBBE9"/>
    <a:srgbClr val="E2F1F9"/>
    <a:srgbClr val="E2D9F1"/>
    <a:srgbClr val="DD9DE5"/>
    <a:srgbClr val="0078D4"/>
    <a:srgbClr val="FFD0C3"/>
    <a:srgbClr val="FFB09B"/>
    <a:srgbClr val="FFE8E2"/>
    <a:srgbClr val="243A5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746D73-EA77-447B-8858-F2E93AC13134}" v="2" dt="2025-02-13T16:38:44.945"/>
    <p1510:client id="{EBF94E22-71FF-BFC1-AEB8-4892D3382E55}" v="1" dt="2025-02-13T19:43:11.0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1578" y="-909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0E5D23-E6CA-BE6C-50B6-A4DC1AE76AB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08AB0F9-1862-C8E3-A4CA-2169C33E243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EE1A564-7E9D-4F91-B8BB-F3B746D24AAD}" type="datetimeFigureOut">
              <a:rPr lang="en-US" smtClean="0"/>
              <a:t>2/13/2025</a:t>
            </a:fld>
            <a:endParaRPr lang="en-US"/>
          </a:p>
        </p:txBody>
      </p:sp>
      <p:sp>
        <p:nvSpPr>
          <p:cNvPr id="4" name="Footer Placeholder 3">
            <a:extLst>
              <a:ext uri="{FF2B5EF4-FFF2-40B4-BE49-F238E27FC236}">
                <a16:creationId xmlns:a16="http://schemas.microsoft.com/office/drawing/2014/main" id="{7EDE7F17-988D-E2E7-8231-BA2A582ECF6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75C1429-2316-3680-E8C8-4A3F44D343A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12BD2-E825-42F6-8CB4-8C5DA06D6DB7}" type="slidenum">
              <a:rPr lang="en-US" smtClean="0"/>
              <a:t>‹#›</a:t>
            </a:fld>
            <a:endParaRPr lang="en-US"/>
          </a:p>
        </p:txBody>
      </p:sp>
    </p:spTree>
    <p:extLst>
      <p:ext uri="{BB962C8B-B14F-4D97-AF65-F5344CB8AC3E}">
        <p14:creationId xmlns:p14="http://schemas.microsoft.com/office/powerpoint/2010/main" val="3279045783"/>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423223-00F6-44EE-BD47-7B9D49FACB40}" type="datetimeFigureOut">
              <a:rPr lang="en-US" smtClean="0"/>
              <a:t>2/13/2025</a:t>
            </a:fld>
            <a:endParaRPr lang="en-US"/>
          </a:p>
        </p:txBody>
      </p:sp>
      <p:sp>
        <p:nvSpPr>
          <p:cNvPr id="4" name="Slide Image Placeholder 3"/>
          <p:cNvSpPr>
            <a:spLocks noGrp="1" noRot="1" noChangeAspect="1"/>
          </p:cNvSpPr>
          <p:nvPr>
            <p:ph type="sldImg" idx="2"/>
          </p:nvPr>
        </p:nvSpPr>
        <p:spPr>
          <a:xfrm>
            <a:off x="2873375" y="1143000"/>
            <a:ext cx="11112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06E623-45C5-4EB6-9560-F09725A641DF}" type="slidenum">
              <a:rPr lang="en-US" smtClean="0"/>
              <a:t>‹#›</a:t>
            </a:fld>
            <a:endParaRPr lang="en-US"/>
          </a:p>
        </p:txBody>
      </p:sp>
    </p:spTree>
    <p:extLst>
      <p:ext uri="{BB962C8B-B14F-4D97-AF65-F5344CB8AC3E}">
        <p14:creationId xmlns:p14="http://schemas.microsoft.com/office/powerpoint/2010/main" val="2060887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407973-04F7-ACD8-67AB-85E27A993C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FE6F07-75AF-D702-73FC-88EB405A2DC3}"/>
              </a:ext>
            </a:extLst>
          </p:cNvPr>
          <p:cNvSpPr>
            <a:spLocks noGrp="1" noRot="1" noChangeAspect="1"/>
          </p:cNvSpPr>
          <p:nvPr>
            <p:ph type="sldImg"/>
          </p:nvPr>
        </p:nvSpPr>
        <p:spPr>
          <a:xfrm>
            <a:off x="2873375" y="1143000"/>
            <a:ext cx="1111250" cy="3086100"/>
          </a:xfrm>
        </p:spPr>
      </p:sp>
      <p:sp>
        <p:nvSpPr>
          <p:cNvPr id="3" name="Notes Placeholder 2">
            <a:extLst>
              <a:ext uri="{FF2B5EF4-FFF2-40B4-BE49-F238E27FC236}">
                <a16:creationId xmlns:a16="http://schemas.microsoft.com/office/drawing/2014/main" id="{3921A042-3C1B-A068-F4DB-5ACE74A27FD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0D5451E-A86F-0892-150B-9A9BF8F7C0B9}"/>
              </a:ext>
            </a:extLst>
          </p:cNvPr>
          <p:cNvSpPr>
            <a:spLocks noGrp="1"/>
          </p:cNvSpPr>
          <p:nvPr>
            <p:ph type="sldNum" sz="quarter" idx="5"/>
          </p:nvPr>
        </p:nvSpPr>
        <p:spPr/>
        <p:txBody>
          <a:bodyPr/>
          <a:lstStyle/>
          <a:p>
            <a:fld id="{7206E623-45C5-4EB6-9560-F09725A641DF}" type="slidenum">
              <a:rPr lang="en-US" smtClean="0"/>
              <a:t>1</a:t>
            </a:fld>
            <a:endParaRPr lang="en-US"/>
          </a:p>
        </p:txBody>
      </p:sp>
    </p:spTree>
    <p:extLst>
      <p:ext uri="{BB962C8B-B14F-4D97-AF65-F5344CB8AC3E}">
        <p14:creationId xmlns:p14="http://schemas.microsoft.com/office/powerpoint/2010/main" val="4067489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5536991"/>
            <a:ext cx="10363200" cy="11778827"/>
          </a:xfrm>
        </p:spPr>
        <p:txBody>
          <a:bodyPr anchor="b"/>
          <a:lstStyle>
            <a:lvl1pPr algn="ctr">
              <a:defRPr sz="8000"/>
            </a:lvl1pPr>
          </a:lstStyle>
          <a:p>
            <a:r>
              <a:rPr lang="en-US"/>
              <a:t>Click to edit Master title style</a:t>
            </a:r>
          </a:p>
        </p:txBody>
      </p:sp>
      <p:sp>
        <p:nvSpPr>
          <p:cNvPr id="3" name="Subtitle 2"/>
          <p:cNvSpPr>
            <a:spLocks noGrp="1"/>
          </p:cNvSpPr>
          <p:nvPr>
            <p:ph type="subTitle" idx="1"/>
          </p:nvPr>
        </p:nvSpPr>
        <p:spPr>
          <a:xfrm>
            <a:off x="1524000" y="17770054"/>
            <a:ext cx="9144000" cy="8168426"/>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p>
        </p:txBody>
      </p:sp>
      <p:sp>
        <p:nvSpPr>
          <p:cNvPr id="4" name="Date Placeholder 3"/>
          <p:cNvSpPr>
            <a:spLocks noGrp="1"/>
          </p:cNvSpPr>
          <p:nvPr>
            <p:ph type="dt" sz="half" idx="10"/>
          </p:nvPr>
        </p:nvSpPr>
        <p:spPr/>
        <p:txBody>
          <a:bodyPr/>
          <a:lstStyle/>
          <a:p>
            <a:fld id="{0AEABEAD-A723-426F-A8DE-362A0712C6D6}" type="datetimeFigureOut">
              <a:rPr lang="en-US" smtClean="0"/>
              <a:t>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14778400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EABEAD-A723-426F-A8DE-362A0712C6D6}" type="datetimeFigureOut">
              <a:rPr lang="en-US" smtClean="0"/>
              <a:t>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1556201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1801283"/>
            <a:ext cx="2628900" cy="2867173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1801283"/>
            <a:ext cx="7734300" cy="286717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EABEAD-A723-426F-A8DE-362A0712C6D6}" type="datetimeFigureOut">
              <a:rPr lang="en-US" smtClean="0"/>
              <a:t>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435392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EABEAD-A723-426F-A8DE-362A0712C6D6}" type="datetimeFigureOut">
              <a:rPr lang="en-US" smtClean="0"/>
              <a:t>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048570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8434715"/>
            <a:ext cx="10515600" cy="14073503"/>
          </a:xfrm>
        </p:spPr>
        <p:txBody>
          <a:bodyPr anchor="b"/>
          <a:lstStyle>
            <a:lvl1pPr>
              <a:defRPr sz="8000"/>
            </a:lvl1pPr>
          </a:lstStyle>
          <a:p>
            <a:r>
              <a:rPr lang="en-US"/>
              <a:t>Click to edit Master title style</a:t>
            </a:r>
          </a:p>
        </p:txBody>
      </p:sp>
      <p:sp>
        <p:nvSpPr>
          <p:cNvPr id="3" name="Text Placeholder 2"/>
          <p:cNvSpPr>
            <a:spLocks noGrp="1"/>
          </p:cNvSpPr>
          <p:nvPr>
            <p:ph type="body" idx="1"/>
          </p:nvPr>
        </p:nvSpPr>
        <p:spPr>
          <a:xfrm>
            <a:off x="831851" y="22641358"/>
            <a:ext cx="10515600" cy="7400923"/>
          </a:xfrm>
        </p:spPr>
        <p:txBody>
          <a:bodyPr/>
          <a:lstStyle>
            <a:lvl1pPr marL="0" indent="0">
              <a:buNone/>
              <a:defRPr sz="3200">
                <a:solidFill>
                  <a:schemeClr val="tx1">
                    <a:tint val="82000"/>
                  </a:schemeClr>
                </a:solidFill>
              </a:defRPr>
            </a:lvl1pPr>
            <a:lvl2pPr marL="609585" indent="0">
              <a:buNone/>
              <a:defRPr sz="2667">
                <a:solidFill>
                  <a:schemeClr val="tx1">
                    <a:tint val="82000"/>
                  </a:schemeClr>
                </a:solidFill>
              </a:defRPr>
            </a:lvl2pPr>
            <a:lvl3pPr marL="1219170" indent="0">
              <a:buNone/>
              <a:defRPr sz="2400">
                <a:solidFill>
                  <a:schemeClr val="tx1">
                    <a:tint val="82000"/>
                  </a:schemeClr>
                </a:solidFill>
              </a:defRPr>
            </a:lvl3pPr>
            <a:lvl4pPr marL="1828754" indent="0">
              <a:buNone/>
              <a:defRPr sz="2133">
                <a:solidFill>
                  <a:schemeClr val="tx1">
                    <a:tint val="82000"/>
                  </a:schemeClr>
                </a:solidFill>
              </a:defRPr>
            </a:lvl4pPr>
            <a:lvl5pPr marL="2438339" indent="0">
              <a:buNone/>
              <a:defRPr sz="2133">
                <a:solidFill>
                  <a:schemeClr val="tx1">
                    <a:tint val="82000"/>
                  </a:schemeClr>
                </a:solidFill>
              </a:defRPr>
            </a:lvl5pPr>
            <a:lvl6pPr marL="3047924" indent="0">
              <a:buNone/>
              <a:defRPr sz="2133">
                <a:solidFill>
                  <a:schemeClr val="tx1">
                    <a:tint val="82000"/>
                  </a:schemeClr>
                </a:solidFill>
              </a:defRPr>
            </a:lvl6pPr>
            <a:lvl7pPr marL="3657509" indent="0">
              <a:buNone/>
              <a:defRPr sz="2133">
                <a:solidFill>
                  <a:schemeClr val="tx1">
                    <a:tint val="82000"/>
                  </a:schemeClr>
                </a:solidFill>
              </a:defRPr>
            </a:lvl7pPr>
            <a:lvl8pPr marL="4267093" indent="0">
              <a:buNone/>
              <a:defRPr sz="2133">
                <a:solidFill>
                  <a:schemeClr val="tx1">
                    <a:tint val="82000"/>
                  </a:schemeClr>
                </a:solidFill>
              </a:defRPr>
            </a:lvl8pPr>
            <a:lvl9pPr marL="4876678" indent="0">
              <a:buNone/>
              <a:defRPr sz="2133">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AEABEAD-A723-426F-A8DE-362A0712C6D6}" type="datetimeFigureOut">
              <a:rPr lang="en-US" smtClean="0"/>
              <a:t>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6189798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9006417"/>
            <a:ext cx="5181600" cy="21466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9006417"/>
            <a:ext cx="5181600" cy="21466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AEABEAD-A723-426F-A8DE-362A0712C6D6}" type="datetimeFigureOut">
              <a:rPr lang="en-US" smtClean="0"/>
              <a:t>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3984461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1801291"/>
            <a:ext cx="10515600" cy="6539444"/>
          </a:xfrm>
        </p:spPr>
        <p:txBody>
          <a:bodyPr/>
          <a:lstStyle/>
          <a:p>
            <a:r>
              <a:rPr lang="en-US"/>
              <a:t>Click to edit Master title style</a:t>
            </a:r>
          </a:p>
        </p:txBody>
      </p:sp>
      <p:sp>
        <p:nvSpPr>
          <p:cNvPr id="3" name="Text Placeholder 2"/>
          <p:cNvSpPr>
            <a:spLocks noGrp="1"/>
          </p:cNvSpPr>
          <p:nvPr>
            <p:ph type="body" idx="1"/>
          </p:nvPr>
        </p:nvSpPr>
        <p:spPr>
          <a:xfrm>
            <a:off x="839789" y="8293737"/>
            <a:ext cx="5157787" cy="406463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839789" y="12358370"/>
            <a:ext cx="5157787" cy="181773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8293737"/>
            <a:ext cx="5183188" cy="406463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72201" y="12358370"/>
            <a:ext cx="5183188" cy="181773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AEABEAD-A723-426F-A8DE-362A0712C6D6}" type="datetimeFigureOut">
              <a:rPr lang="en-US" smtClean="0"/>
              <a:t>2/13/2025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336155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AEABEAD-A723-426F-A8DE-362A0712C6D6}" type="datetimeFigureOut">
              <a:rPr lang="en-US" smtClean="0"/>
              <a:t>2/13/2025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795798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EABEAD-A723-426F-A8DE-362A0712C6D6}" type="datetimeFigureOut">
              <a:rPr lang="en-US" smtClean="0"/>
              <a:t>2/13/2025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3535971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2255520"/>
            <a:ext cx="3932237" cy="7894320"/>
          </a:xfrm>
        </p:spPr>
        <p:txBody>
          <a:bodyPr anchor="b"/>
          <a:lstStyle>
            <a:lvl1pPr>
              <a:defRPr sz="4267"/>
            </a:lvl1pPr>
          </a:lstStyle>
          <a:p>
            <a:r>
              <a:rPr lang="en-US"/>
              <a:t>Click to edit Master title style</a:t>
            </a:r>
          </a:p>
        </p:txBody>
      </p:sp>
      <p:sp>
        <p:nvSpPr>
          <p:cNvPr id="3" name="Content Placeholder 2"/>
          <p:cNvSpPr>
            <a:spLocks noGrp="1"/>
          </p:cNvSpPr>
          <p:nvPr>
            <p:ph idx="1"/>
          </p:nvPr>
        </p:nvSpPr>
        <p:spPr>
          <a:xfrm>
            <a:off x="5183188" y="4871304"/>
            <a:ext cx="6172200" cy="2404321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10149840"/>
            <a:ext cx="3932237" cy="18803834"/>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p:cNvSpPr>
            <a:spLocks noGrp="1"/>
          </p:cNvSpPr>
          <p:nvPr>
            <p:ph type="dt" sz="half" idx="10"/>
          </p:nvPr>
        </p:nvSpPr>
        <p:spPr/>
        <p:txBody>
          <a:bodyPr/>
          <a:lstStyle/>
          <a:p>
            <a:fld id="{0AEABEAD-A723-426F-A8DE-362A0712C6D6}" type="datetimeFigureOut">
              <a:rPr lang="en-US" smtClean="0"/>
              <a:t>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839691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2255520"/>
            <a:ext cx="3932237" cy="7894320"/>
          </a:xfrm>
        </p:spPr>
        <p:txBody>
          <a:bodyPr anchor="b"/>
          <a:lstStyle>
            <a:lvl1pPr>
              <a:defRPr sz="4267"/>
            </a:lvl1pPr>
          </a:lstStyle>
          <a:p>
            <a:r>
              <a:rPr lang="en-US"/>
              <a:t>Click to edit Master title style</a:t>
            </a:r>
          </a:p>
        </p:txBody>
      </p:sp>
      <p:sp>
        <p:nvSpPr>
          <p:cNvPr id="3" name="Picture Placeholder 2"/>
          <p:cNvSpPr>
            <a:spLocks noGrp="1" noChangeAspect="1"/>
          </p:cNvSpPr>
          <p:nvPr>
            <p:ph type="pic" idx="1"/>
          </p:nvPr>
        </p:nvSpPr>
        <p:spPr>
          <a:xfrm>
            <a:off x="5183188" y="4871304"/>
            <a:ext cx="6172200" cy="24043217"/>
          </a:xfrm>
        </p:spPr>
        <p:txBody>
          <a:bodyPr anchor="t"/>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t>Click icon to add picture</a:t>
            </a:r>
          </a:p>
        </p:txBody>
      </p:sp>
      <p:sp>
        <p:nvSpPr>
          <p:cNvPr id="4" name="Text Placeholder 3"/>
          <p:cNvSpPr>
            <a:spLocks noGrp="1"/>
          </p:cNvSpPr>
          <p:nvPr>
            <p:ph type="body" sz="half" idx="2"/>
          </p:nvPr>
        </p:nvSpPr>
        <p:spPr>
          <a:xfrm>
            <a:off x="839788" y="10149840"/>
            <a:ext cx="3932237" cy="18803834"/>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p:cNvSpPr>
            <a:spLocks noGrp="1"/>
          </p:cNvSpPr>
          <p:nvPr>
            <p:ph type="dt" sz="half" idx="10"/>
          </p:nvPr>
        </p:nvSpPr>
        <p:spPr/>
        <p:txBody>
          <a:bodyPr/>
          <a:lstStyle/>
          <a:p>
            <a:fld id="{0AEABEAD-A723-426F-A8DE-362A0712C6D6}" type="datetimeFigureOut">
              <a:rPr lang="en-US" smtClean="0"/>
              <a:t>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22392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801291"/>
            <a:ext cx="10515600" cy="6539444"/>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9006417"/>
            <a:ext cx="10515600" cy="214666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31358001"/>
            <a:ext cx="2743200" cy="1801283"/>
          </a:xfrm>
          <a:prstGeom prst="rect">
            <a:avLst/>
          </a:prstGeom>
        </p:spPr>
        <p:txBody>
          <a:bodyPr vert="horz" lIns="91440" tIns="45720" rIns="91440" bIns="45720" rtlCol="0" anchor="ctr"/>
          <a:lstStyle>
            <a:lvl1pPr algn="l">
              <a:defRPr sz="1600">
                <a:solidFill>
                  <a:schemeClr val="tx1">
                    <a:tint val="82000"/>
                  </a:schemeClr>
                </a:solidFill>
              </a:defRPr>
            </a:lvl1pPr>
          </a:lstStyle>
          <a:p>
            <a:fld id="{0AEABEAD-A723-426F-A8DE-362A0712C6D6}" type="datetimeFigureOut">
              <a:rPr lang="en-US" smtClean="0"/>
              <a:pPr/>
              <a:t>2/13/2025</a:t>
            </a:fld>
            <a:endParaRPr lang="en-US"/>
          </a:p>
        </p:txBody>
      </p:sp>
      <p:sp>
        <p:nvSpPr>
          <p:cNvPr id="5" name="Footer Placeholder 4"/>
          <p:cNvSpPr>
            <a:spLocks noGrp="1"/>
          </p:cNvSpPr>
          <p:nvPr>
            <p:ph type="ftr" sz="quarter" idx="3"/>
          </p:nvPr>
        </p:nvSpPr>
        <p:spPr>
          <a:xfrm>
            <a:off x="4038600" y="31358001"/>
            <a:ext cx="4114800" cy="1801283"/>
          </a:xfrm>
          <a:prstGeom prst="rect">
            <a:avLst/>
          </a:prstGeom>
        </p:spPr>
        <p:txBody>
          <a:bodyPr vert="horz" lIns="91440" tIns="45720" rIns="91440" bIns="45720" rtlCol="0" anchor="ctr"/>
          <a:lstStyle>
            <a:lvl1pPr algn="ctr">
              <a:defRPr sz="16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31358001"/>
            <a:ext cx="2743200" cy="1801283"/>
          </a:xfrm>
          <a:prstGeom prst="rect">
            <a:avLst/>
          </a:prstGeom>
        </p:spPr>
        <p:txBody>
          <a:bodyPr vert="horz" lIns="91440" tIns="45720" rIns="91440" bIns="45720" rtlCol="0" anchor="ctr"/>
          <a:lstStyle>
            <a:lvl1pPr algn="r">
              <a:defRPr sz="1600">
                <a:solidFill>
                  <a:schemeClr val="tx1">
                    <a:tint val="82000"/>
                  </a:schemeClr>
                </a:solidFill>
              </a:defRPr>
            </a:lvl1pPr>
          </a:lstStyle>
          <a:p>
            <a:fld id="{CF7E0060-1372-42FE-826D-5E85BD81078E}" type="slidenum">
              <a:rPr lang="en-US" smtClean="0"/>
              <a:pPr/>
              <a:t>‹#›</a:t>
            </a:fld>
            <a:endParaRPr lang="en-US"/>
          </a:p>
        </p:txBody>
      </p:sp>
    </p:spTree>
    <p:extLst>
      <p:ext uri="{BB962C8B-B14F-4D97-AF65-F5344CB8AC3E}">
        <p14:creationId xmlns:p14="http://schemas.microsoft.com/office/powerpoint/2010/main" val="405157092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F26B43"/>
          </p15:clr>
        </p15:guide>
        <p15:guide id="2" pos="7680" userDrawn="1">
          <p15:clr>
            <a:srgbClr val="F26B43"/>
          </p15:clr>
        </p15:guide>
        <p15:guide id="3" pos="288" userDrawn="1">
          <p15:clr>
            <a:srgbClr val="F26B43"/>
          </p15:clr>
        </p15:guide>
        <p15:guide id="4" pos="7392" userDrawn="1">
          <p15:clr>
            <a:srgbClr val="F26B43"/>
          </p15:clr>
        </p15:guide>
        <p15:guide id="5" orient="horz" pos="264" userDrawn="1">
          <p15:clr>
            <a:srgbClr val="F26B43"/>
          </p15:clr>
        </p15:guide>
        <p15:guide id="6" orient="horz" pos="21048"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5.png"/><Relationship Id="rId12"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png"/><Relationship Id="rId10" Type="http://schemas.openxmlformats.org/officeDocument/2006/relationships/hyperlink" Target="https://support.microsoft.com/en-us/topic/introducing-copilot-agents-943e563d-602d-40fa-bdd1-dbc83f582466" TargetMode="External"/><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E674B9-417C-0A7B-AB06-CD064327A047}"/>
            </a:ext>
          </a:extLst>
        </p:cNvPr>
        <p:cNvGrpSpPr/>
        <p:nvPr/>
      </p:nvGrpSpPr>
      <p:grpSpPr>
        <a:xfrm>
          <a:off x="0" y="0"/>
          <a:ext cx="0" cy="0"/>
          <a:chOff x="0" y="0"/>
          <a:chExt cx="0" cy="0"/>
        </a:xfrm>
      </p:grpSpPr>
      <p:sp>
        <p:nvSpPr>
          <p:cNvPr id="472" name="Rectangle: Rounded Corners 471" descr="Screenshot der Demo des Field Service-Agenten">
            <a:extLst>
              <a:ext uri="{FF2B5EF4-FFF2-40B4-BE49-F238E27FC236}">
                <a16:creationId xmlns:a16="http://schemas.microsoft.com/office/drawing/2014/main" id="{91AE485A-1FE8-087A-2AB2-ACED604EA17D}"/>
              </a:ext>
            </a:extLst>
          </p:cNvPr>
          <p:cNvSpPr>
            <a:spLocks/>
          </p:cNvSpPr>
          <p:nvPr/>
        </p:nvSpPr>
        <p:spPr>
          <a:xfrm>
            <a:off x="455932" y="6587019"/>
            <a:ext cx="11356397" cy="6538356"/>
          </a:xfrm>
          <a:prstGeom prst="roundRect">
            <a:avLst>
              <a:gd name="adj" fmla="val 45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itle 4">
            <a:extLst>
              <a:ext uri="{FF2B5EF4-FFF2-40B4-BE49-F238E27FC236}">
                <a16:creationId xmlns:a16="http://schemas.microsoft.com/office/drawing/2014/main" id="{597B5304-DF80-A3D0-978E-F1CAAD9D442F}"/>
              </a:ext>
            </a:extLst>
          </p:cNvPr>
          <p:cNvSpPr>
            <a:spLocks noGrp="1"/>
          </p:cNvSpPr>
          <p:nvPr>
            <p:ph type="title"/>
          </p:nvPr>
        </p:nvSpPr>
        <p:spPr>
          <a:xfrm>
            <a:off x="457200" y="1384974"/>
            <a:ext cx="11277600" cy="1252537"/>
          </a:xfrm>
        </p:spPr>
        <p:txBody>
          <a:bodyPr>
            <a:normAutofit fontScale="90000"/>
          </a:bodyPr>
          <a:lstStyle/>
          <a:p>
            <a:r>
              <a:rPr lang="de-de" dirty="0"/>
              <a:t>Steigern Sie die Produktivität mit Agenten in Microsoft 365 Copilot Chat</a:t>
            </a:r>
          </a:p>
        </p:txBody>
      </p:sp>
      <p:sp>
        <p:nvSpPr>
          <p:cNvPr id="479" name="TextBox 478">
            <a:extLst>
              <a:ext uri="{FF2B5EF4-FFF2-40B4-BE49-F238E27FC236}">
                <a16:creationId xmlns:a16="http://schemas.microsoft.com/office/drawing/2014/main" id="{0093FCD2-492B-A005-696D-D9E76243C0FA}"/>
              </a:ext>
            </a:extLst>
          </p:cNvPr>
          <p:cNvSpPr txBox="1"/>
          <p:nvPr/>
        </p:nvSpPr>
        <p:spPr>
          <a:xfrm>
            <a:off x="457202" y="3089008"/>
            <a:ext cx="11734798" cy="3303468"/>
          </a:xfrm>
          <a:prstGeom prst="rect">
            <a:avLst/>
          </a:prstGeom>
          <a:noFill/>
        </p:spPr>
        <p:txBody>
          <a:bodyPr wrap="square" lIns="0" tIns="0" rIns="0" bIns="0">
            <a:spAutoFit/>
          </a:bodyPr>
          <a:lstStyle/>
          <a:p>
            <a:pPr>
              <a:spcAft>
                <a:spcPts val="300"/>
              </a:spcAft>
            </a:pPr>
            <a:r>
              <a:rPr lang="de-de" sz="4000" spc="-50" dirty="0">
                <a:gradFill flip="none" rotWithShape="1">
                  <a:gsLst>
                    <a:gs pos="29000">
                      <a:srgbClr val="0078D4"/>
                    </a:gs>
                    <a:gs pos="100000">
                      <a:srgbClr val="C53FCC"/>
                    </a:gs>
                  </a:gsLst>
                  <a:lin ang="0" scaled="1"/>
                  <a:tileRect/>
                </a:gradFill>
                <a:latin typeface="+mj-lt"/>
                <a:cs typeface="Segoe Sans Display Semibold" pitchFamily="2" charset="0"/>
              </a:rPr>
              <a:t>Was sind Agenten?</a:t>
            </a:r>
          </a:p>
          <a:p>
            <a:pPr>
              <a:spcAft>
                <a:spcPts val="500"/>
              </a:spcAft>
              <a:defRPr/>
            </a:pPr>
            <a:r>
              <a:rPr lang="de-de" sz="2400" kern="100" spc="-10" dirty="0">
                <a:ea typeface="Aptos" panose="020B0004020202020204" pitchFamily="34" charset="0"/>
                <a:cs typeface="Times New Roman" panose="02020603050405020304" pitchFamily="18" charset="0"/>
              </a:rPr>
              <a:t>Agenten in </a:t>
            </a:r>
            <a:r>
              <a:rPr lang="de-DE" sz="2400" kern="100" spc="-10" dirty="0">
                <a:ea typeface="Aptos" panose="020B0004020202020204" pitchFamily="34" charset="0"/>
                <a:cs typeface="Times New Roman" panose="02020603050405020304" pitchFamily="18" charset="0"/>
              </a:rPr>
              <a:t>Microsoft 365 Copilot</a:t>
            </a:r>
            <a:r>
              <a:rPr lang="de-de" sz="2400" kern="100" spc="-10" dirty="0">
                <a:ea typeface="Aptos" panose="020B0004020202020204" pitchFamily="34" charset="0"/>
                <a:cs typeface="Times New Roman" panose="02020603050405020304" pitchFamily="18" charset="0"/>
              </a:rPr>
              <a:t> Chat wurden entwickelt, um Geschäftsprozesse zu optimieren und Ihre Produktivität zu steigern. Sie können Ihnen dabei helfen, Arbeitsabläufe zu automatisieren, Maßnahmen zu ergreifen, wenn Sie dazu aufgefordert werden, und sich wiederholende Aufgaben zu ersetzen, um Ihren Arbeitstag einfacher und effizienter zu gestalten.</a:t>
            </a:r>
          </a:p>
          <a:p>
            <a:pPr>
              <a:spcAft>
                <a:spcPts val="500"/>
              </a:spcAft>
              <a:defRPr/>
            </a:pPr>
            <a:r>
              <a:rPr lang="de-de" sz="2400" kern="100" spc="-20" dirty="0">
                <a:ea typeface="Aptos" panose="020B0004020202020204" pitchFamily="34" charset="0"/>
                <a:cs typeface="Times New Roman" panose="02020603050405020304" pitchFamily="18" charset="0"/>
              </a:rPr>
              <a:t>Microsoft 365 Copilot wird mit einer Reihe von Agenten geliefert, die für Sie vorkonfiguriert wurden, oder Sie können Agenten für Ihre eigenen Anforderungen erstellen.</a:t>
            </a:r>
          </a:p>
        </p:txBody>
      </p:sp>
      <p:pic>
        <p:nvPicPr>
          <p:cNvPr id="483" name="Picture 482" descr="Screenshot eines Computers">
            <a:extLst>
              <a:ext uri="{FF2B5EF4-FFF2-40B4-BE49-F238E27FC236}">
                <a16:creationId xmlns:a16="http://schemas.microsoft.com/office/drawing/2014/main" id="{D70A5674-18AB-C029-354D-53036806AA85}"/>
              </a:ext>
            </a:extLst>
          </p:cNvPr>
          <p:cNvPicPr>
            <a:picLocks noChangeAspect="1"/>
          </p:cNvPicPr>
          <p:nvPr/>
        </p:nvPicPr>
        <p:blipFill>
          <a:blip r:embed="rId3"/>
          <a:srcRect l="3783" t="4050" r="3716" b="9966"/>
          <a:stretch/>
        </p:blipFill>
        <p:spPr>
          <a:xfrm>
            <a:off x="531405" y="6752379"/>
            <a:ext cx="11193870" cy="6195138"/>
          </a:xfrm>
          <a:prstGeom prst="rect">
            <a:avLst/>
          </a:prstGeom>
          <a:ln>
            <a:noFill/>
          </a:ln>
        </p:spPr>
      </p:pic>
      <p:sp>
        <p:nvSpPr>
          <p:cNvPr id="61" name="TextBox 60">
            <a:extLst>
              <a:ext uri="{FF2B5EF4-FFF2-40B4-BE49-F238E27FC236}">
                <a16:creationId xmlns:a16="http://schemas.microsoft.com/office/drawing/2014/main" id="{68D2F55F-C041-1123-01F7-53BA9214EDF2}"/>
              </a:ext>
            </a:extLst>
          </p:cNvPr>
          <p:cNvSpPr txBox="1"/>
          <p:nvPr/>
        </p:nvSpPr>
        <p:spPr>
          <a:xfrm>
            <a:off x="457202" y="13403563"/>
            <a:ext cx="11526253" cy="1826141"/>
          </a:xfrm>
          <a:prstGeom prst="rect">
            <a:avLst/>
          </a:prstGeom>
          <a:noFill/>
        </p:spPr>
        <p:txBody>
          <a:bodyPr wrap="square" lIns="0" tIns="0" rIns="0" bIns="0">
            <a:spAutoFit/>
          </a:bodyPr>
          <a:lstStyle/>
          <a:p>
            <a:pPr>
              <a:spcAft>
                <a:spcPts val="800"/>
              </a:spcAft>
            </a:pPr>
            <a:r>
              <a:rPr lang="de-de" sz="4000" spc="-50" dirty="0">
                <a:gradFill flip="none" rotWithShape="1">
                  <a:gsLst>
                    <a:gs pos="29000">
                      <a:srgbClr val="0078D4"/>
                    </a:gs>
                    <a:gs pos="100000">
                      <a:srgbClr val="C53FCC"/>
                    </a:gs>
                  </a:gsLst>
                  <a:lin ang="0" scaled="1"/>
                  <a:tileRect/>
                </a:gradFill>
                <a:latin typeface="+mj-lt"/>
                <a:cs typeface="Segoe Sans Display Semibold" pitchFamily="2" charset="0"/>
              </a:rPr>
              <a:t>Verwenden Sie für Sie vorgefertigte Agenten</a:t>
            </a:r>
          </a:p>
          <a:p>
            <a:pPr>
              <a:spcAft>
                <a:spcPts val="1500"/>
              </a:spcAft>
            </a:pPr>
            <a:r>
              <a:rPr lang="de-de" sz="2400" kern="100" dirty="0">
                <a:cs typeface="Times New Roman" panose="02020603050405020304" pitchFamily="18" charset="0"/>
              </a:rPr>
              <a:t>Wählen Sie im rechten Bereich von </a:t>
            </a:r>
            <a:r>
              <a:rPr lang="de-DE" sz="2400" kern="100" dirty="0">
                <a:cs typeface="Times New Roman" panose="02020603050405020304" pitchFamily="18" charset="0"/>
              </a:rPr>
              <a:t>Microsoft 365 Copilot Chat</a:t>
            </a:r>
            <a:r>
              <a:rPr lang="de-de" sz="2400" kern="100" dirty="0">
                <a:cs typeface="Times New Roman" panose="02020603050405020304" pitchFamily="18" charset="0"/>
              </a:rPr>
              <a:t> die Option „Agenten abrufen“ aus. </a:t>
            </a:r>
            <a:br>
              <a:rPr lang="de-de" sz="2400" kern="100" dirty="0">
                <a:cs typeface="Times New Roman" panose="02020603050405020304" pitchFamily="18" charset="0"/>
              </a:rPr>
            </a:br>
            <a:r>
              <a:rPr lang="de-de" sz="2400" kern="100" dirty="0">
                <a:cs typeface="Times New Roman" panose="02020603050405020304" pitchFamily="18" charset="0"/>
              </a:rPr>
              <a:t>Suchen Sie nach einem bestimmten Agenten, oder durchsuchen Sie die Bibliothek.</a:t>
            </a:r>
          </a:p>
        </p:txBody>
      </p:sp>
      <p:sp>
        <p:nvSpPr>
          <p:cNvPr id="57" name="Rectangle 56">
            <a:extLst>
              <a:ext uri="{FF2B5EF4-FFF2-40B4-BE49-F238E27FC236}">
                <a16:creationId xmlns:a16="http://schemas.microsoft.com/office/drawing/2014/main" id="{621F940A-321D-961A-22BF-ABB554E74F02}"/>
              </a:ext>
              <a:ext uri="{C183D7F6-B498-43B3-948B-1728B52AA6E4}">
                <adec:decorative xmlns:adec="http://schemas.microsoft.com/office/drawing/2017/decorative" val="1"/>
              </a:ext>
            </a:extLst>
          </p:cNvPr>
          <p:cNvSpPr/>
          <p:nvPr/>
        </p:nvSpPr>
        <p:spPr>
          <a:xfrm>
            <a:off x="0" y="21191"/>
            <a:ext cx="12192000" cy="2915165"/>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8" name="Rectangle 57">
            <a:extLst>
              <a:ext uri="{FF2B5EF4-FFF2-40B4-BE49-F238E27FC236}">
                <a16:creationId xmlns:a16="http://schemas.microsoft.com/office/drawing/2014/main" id="{E25C65EE-31BD-73C0-4864-D8D75301EC5E}"/>
              </a:ext>
              <a:ext uri="{C183D7F6-B498-43B3-948B-1728B52AA6E4}">
                <adec:decorative xmlns:adec="http://schemas.microsoft.com/office/drawing/2017/decorative" val="1"/>
              </a:ext>
            </a:extLst>
          </p:cNvPr>
          <p:cNvSpPr/>
          <p:nvPr/>
        </p:nvSpPr>
        <p:spPr>
          <a:xfrm>
            <a:off x="0" y="33023524"/>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C56C5592-8167-959F-08C2-9A34A21AC8E4}"/>
              </a:ext>
              <a:ext uri="{C183D7F6-B498-43B3-948B-1728B52AA6E4}">
                <adec:decorative xmlns:adec="http://schemas.microsoft.com/office/drawing/2017/decorative" val="1"/>
              </a:ext>
            </a:extLst>
          </p:cNvPr>
          <p:cNvSpPr/>
          <p:nvPr/>
        </p:nvSpPr>
        <p:spPr>
          <a:xfrm>
            <a:off x="0" y="15138558"/>
            <a:ext cx="12192000" cy="7262327"/>
          </a:xfrm>
          <a:prstGeom prst="rect">
            <a:avLst/>
          </a:prstGeom>
          <a:solidFill>
            <a:srgbClr val="FFE8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Rounded Corners 62">
            <a:extLst>
              <a:ext uri="{FF2B5EF4-FFF2-40B4-BE49-F238E27FC236}">
                <a16:creationId xmlns:a16="http://schemas.microsoft.com/office/drawing/2014/main" id="{FAA24435-17BB-F04B-5FFB-415C18BC6C90}"/>
              </a:ext>
              <a:ext uri="{C183D7F6-B498-43B3-948B-1728B52AA6E4}">
                <adec:decorative xmlns:adec="http://schemas.microsoft.com/office/drawing/2017/decorative" val="1"/>
              </a:ext>
            </a:extLst>
          </p:cNvPr>
          <p:cNvSpPr>
            <a:spLocks/>
          </p:cNvSpPr>
          <p:nvPr/>
        </p:nvSpPr>
        <p:spPr>
          <a:xfrm>
            <a:off x="457200" y="16390889"/>
            <a:ext cx="3622040" cy="2011680"/>
          </a:xfrm>
          <a:prstGeom prst="roundRect">
            <a:avLst>
              <a:gd name="adj" fmla="val 6269"/>
            </a:avLst>
          </a:prstGeom>
          <a:solidFill>
            <a:srgbClr val="FFFCFC"/>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8" name="Rectangle: Rounded Corners 447">
            <a:extLst>
              <a:ext uri="{FF2B5EF4-FFF2-40B4-BE49-F238E27FC236}">
                <a16:creationId xmlns:a16="http://schemas.microsoft.com/office/drawing/2014/main" id="{4A2B79DF-87D5-3501-9463-9127264797D8}"/>
              </a:ext>
              <a:ext uri="{C183D7F6-B498-43B3-948B-1728B52AA6E4}">
                <adec:decorative xmlns:adec="http://schemas.microsoft.com/office/drawing/2017/decorative" val="1"/>
              </a:ext>
            </a:extLst>
          </p:cNvPr>
          <p:cNvSpPr>
            <a:spLocks/>
          </p:cNvSpPr>
          <p:nvPr/>
        </p:nvSpPr>
        <p:spPr>
          <a:xfrm>
            <a:off x="4284980" y="16390889"/>
            <a:ext cx="3622040" cy="2011680"/>
          </a:xfrm>
          <a:prstGeom prst="roundRect">
            <a:avLst>
              <a:gd name="adj" fmla="val 6269"/>
            </a:avLst>
          </a:prstGeom>
          <a:solidFill>
            <a:srgbClr val="FFFCFC"/>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7" name="Rectangle: Rounded Corners 466">
            <a:extLst>
              <a:ext uri="{FF2B5EF4-FFF2-40B4-BE49-F238E27FC236}">
                <a16:creationId xmlns:a16="http://schemas.microsoft.com/office/drawing/2014/main" id="{30AD5B2E-0B1F-297F-21BE-9A6DB5B78578}"/>
              </a:ext>
              <a:ext uri="{C183D7F6-B498-43B3-948B-1728B52AA6E4}">
                <adec:decorative xmlns:adec="http://schemas.microsoft.com/office/drawing/2017/decorative" val="1"/>
              </a:ext>
            </a:extLst>
          </p:cNvPr>
          <p:cNvSpPr>
            <a:spLocks/>
          </p:cNvSpPr>
          <p:nvPr/>
        </p:nvSpPr>
        <p:spPr>
          <a:xfrm>
            <a:off x="8102600" y="16390889"/>
            <a:ext cx="3622040" cy="2011680"/>
          </a:xfrm>
          <a:prstGeom prst="roundRect">
            <a:avLst>
              <a:gd name="adj" fmla="val 6269"/>
            </a:avLst>
          </a:prstGeom>
          <a:solidFill>
            <a:srgbClr val="FFFCFC"/>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TextBox 448">
            <a:extLst>
              <a:ext uri="{FF2B5EF4-FFF2-40B4-BE49-F238E27FC236}">
                <a16:creationId xmlns:a16="http://schemas.microsoft.com/office/drawing/2014/main" id="{83E93CFA-ED11-2E4B-94CD-39F5777BE7BA}"/>
              </a:ext>
            </a:extLst>
          </p:cNvPr>
          <p:cNvSpPr txBox="1"/>
          <p:nvPr/>
        </p:nvSpPr>
        <p:spPr>
          <a:xfrm>
            <a:off x="457200" y="15448837"/>
            <a:ext cx="11277600" cy="575863"/>
          </a:xfrm>
          <a:prstGeom prst="rect">
            <a:avLst/>
          </a:prstGeom>
          <a:noFill/>
        </p:spPr>
        <p:txBody>
          <a:bodyPr wrap="square" lIns="0" tIns="0" rIns="0" bIns="0">
            <a:spAutoFit/>
          </a:bodyPr>
          <a:lstStyle/>
          <a:p>
            <a:pPr>
              <a:spcAft>
                <a:spcPts val="800"/>
              </a:spcAft>
            </a:pPr>
            <a:r>
              <a:rPr lang="de-de" sz="3600" spc="-50">
                <a:latin typeface="+mj-lt"/>
                <a:cs typeface="Segoe Sans Display Semibold" pitchFamily="2" charset="0"/>
              </a:rPr>
              <a:t>Agenten von Microsoft, die Sie sofort ausprobieren können</a:t>
            </a:r>
          </a:p>
        </p:txBody>
      </p:sp>
      <p:pic>
        <p:nvPicPr>
          <p:cNvPr id="455" name="Picture 454" descr="Prompt-Logo">
            <a:extLst>
              <a:ext uri="{FF2B5EF4-FFF2-40B4-BE49-F238E27FC236}">
                <a16:creationId xmlns:a16="http://schemas.microsoft.com/office/drawing/2014/main" id="{7D4C8BE8-F8DA-15DD-F533-CADC7E69DDAC}"/>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579058" y="16514755"/>
            <a:ext cx="626706" cy="626704"/>
          </a:xfrm>
          <a:prstGeom prst="rect">
            <a:avLst/>
          </a:prstGeom>
        </p:spPr>
      </p:pic>
      <p:sp>
        <p:nvSpPr>
          <p:cNvPr id="452" name="TextBox 451">
            <a:extLst>
              <a:ext uri="{FF2B5EF4-FFF2-40B4-BE49-F238E27FC236}">
                <a16:creationId xmlns:a16="http://schemas.microsoft.com/office/drawing/2014/main" id="{51C99B35-1867-AFF0-2986-F998E842A6C7}"/>
              </a:ext>
            </a:extLst>
          </p:cNvPr>
          <p:cNvSpPr txBox="1"/>
          <p:nvPr/>
        </p:nvSpPr>
        <p:spPr>
          <a:xfrm>
            <a:off x="1303735" y="16636163"/>
            <a:ext cx="2530576" cy="383888"/>
          </a:xfrm>
          <a:prstGeom prst="rect">
            <a:avLst/>
          </a:prstGeom>
          <a:noFill/>
        </p:spPr>
        <p:txBody>
          <a:bodyPr wrap="square" lIns="0" tIns="0" rIns="0" bIns="0" anchor="ctr">
            <a:spAutoFit/>
          </a:bodyPr>
          <a:lstStyle/>
          <a:p>
            <a:pPr>
              <a:spcAft>
                <a:spcPts val="800"/>
              </a:spcAft>
            </a:pPr>
            <a:r>
              <a:rPr lang="de-de" sz="2400" spc="-50">
                <a:latin typeface="+mj-lt"/>
                <a:cs typeface="Segoe Sans Display Semibold" pitchFamily="2" charset="0"/>
              </a:rPr>
              <a:t>Prompt Coach </a:t>
            </a:r>
          </a:p>
        </p:txBody>
      </p:sp>
      <p:sp>
        <p:nvSpPr>
          <p:cNvPr id="456" name="TextBox 455">
            <a:extLst>
              <a:ext uri="{FF2B5EF4-FFF2-40B4-BE49-F238E27FC236}">
                <a16:creationId xmlns:a16="http://schemas.microsoft.com/office/drawing/2014/main" id="{9D428A47-D0F3-5D62-07A9-2809FE19FFD8}"/>
              </a:ext>
            </a:extLst>
          </p:cNvPr>
          <p:cNvSpPr txBox="1"/>
          <p:nvPr/>
        </p:nvSpPr>
        <p:spPr>
          <a:xfrm>
            <a:off x="644371" y="17362634"/>
            <a:ext cx="3189939" cy="811729"/>
          </a:xfrm>
          <a:prstGeom prst="rect">
            <a:avLst/>
          </a:prstGeom>
          <a:noFill/>
        </p:spPr>
        <p:txBody>
          <a:bodyPr wrap="square" lIns="0" tIns="0" rIns="0" bIns="0" anchor="t">
            <a:noAutofit/>
          </a:bodyPr>
          <a:lstStyle/>
          <a:p>
            <a:pPr>
              <a:spcAft>
                <a:spcPts val="800"/>
              </a:spcAft>
            </a:pPr>
            <a:r>
              <a:rPr lang="de-de" sz="2000" spc="-50">
                <a:cs typeface="Segoe Sans Display Semibold" pitchFamily="2" charset="0"/>
              </a:rPr>
              <a:t>Erstellen Sie effektive Copilot-Eingabeaufforderungen.</a:t>
            </a:r>
          </a:p>
        </p:txBody>
      </p:sp>
      <p:pic>
        <p:nvPicPr>
          <p:cNvPr id="454" name="Picture 453" descr="Glühbirnen-Logo ">
            <a:extLst>
              <a:ext uri="{FF2B5EF4-FFF2-40B4-BE49-F238E27FC236}">
                <a16:creationId xmlns:a16="http://schemas.microsoft.com/office/drawing/2014/main" id="{2AC7229D-F9F8-B78E-392D-22412567AC76}"/>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4406838" y="16514755"/>
            <a:ext cx="626706" cy="626704"/>
          </a:xfrm>
          <a:prstGeom prst="rect">
            <a:avLst/>
          </a:prstGeom>
        </p:spPr>
      </p:pic>
      <p:sp>
        <p:nvSpPr>
          <p:cNvPr id="453" name="TextBox 452">
            <a:extLst>
              <a:ext uri="{FF2B5EF4-FFF2-40B4-BE49-F238E27FC236}">
                <a16:creationId xmlns:a16="http://schemas.microsoft.com/office/drawing/2014/main" id="{791648BD-65BB-2458-54B2-3B74F79D2A5E}"/>
              </a:ext>
            </a:extLst>
          </p:cNvPr>
          <p:cNvSpPr txBox="1"/>
          <p:nvPr/>
        </p:nvSpPr>
        <p:spPr>
          <a:xfrm>
            <a:off x="5131515" y="16636163"/>
            <a:ext cx="2530576" cy="383888"/>
          </a:xfrm>
          <a:prstGeom prst="rect">
            <a:avLst/>
          </a:prstGeom>
          <a:noFill/>
        </p:spPr>
        <p:txBody>
          <a:bodyPr wrap="square" lIns="0" tIns="0" rIns="0" bIns="0" anchor="ctr">
            <a:spAutoFit/>
          </a:bodyPr>
          <a:lstStyle/>
          <a:p>
            <a:pPr>
              <a:spcAft>
                <a:spcPts val="800"/>
              </a:spcAft>
            </a:pPr>
            <a:r>
              <a:rPr lang="de-de" sz="2400" spc="-50">
                <a:latin typeface="+mj-lt"/>
                <a:cs typeface="Segoe Sans Display Semibold" pitchFamily="2" charset="0"/>
              </a:rPr>
              <a:t>Idea Coach</a:t>
            </a:r>
          </a:p>
        </p:txBody>
      </p:sp>
      <p:sp>
        <p:nvSpPr>
          <p:cNvPr id="457" name="TextBox 456">
            <a:extLst>
              <a:ext uri="{FF2B5EF4-FFF2-40B4-BE49-F238E27FC236}">
                <a16:creationId xmlns:a16="http://schemas.microsoft.com/office/drawing/2014/main" id="{6DA1008F-6895-4804-9F2E-C898A8349A0A}"/>
              </a:ext>
            </a:extLst>
          </p:cNvPr>
          <p:cNvSpPr txBox="1"/>
          <p:nvPr/>
        </p:nvSpPr>
        <p:spPr>
          <a:xfrm>
            <a:off x="4472151" y="17362634"/>
            <a:ext cx="3189939" cy="811729"/>
          </a:xfrm>
          <a:prstGeom prst="rect">
            <a:avLst/>
          </a:prstGeom>
          <a:noFill/>
        </p:spPr>
        <p:txBody>
          <a:bodyPr wrap="square" lIns="0" tIns="0" rIns="0" bIns="0" anchor="t">
            <a:noAutofit/>
          </a:bodyPr>
          <a:lstStyle/>
          <a:p>
            <a:pPr>
              <a:spcAft>
                <a:spcPts val="800"/>
              </a:spcAft>
            </a:pPr>
            <a:r>
              <a:rPr lang="de-de" sz="2000" spc="-50">
                <a:cs typeface="Segoe Sans Display Semibold" pitchFamily="2" charset="0"/>
              </a:rPr>
              <a:t>Erhalten Sie Unterstützung beim Brainstorming.</a:t>
            </a:r>
          </a:p>
        </p:txBody>
      </p:sp>
      <p:pic>
        <p:nvPicPr>
          <p:cNvPr id="469" name="Picture 468" descr="Logo aus Papier und Bleistift">
            <a:extLst>
              <a:ext uri="{FF2B5EF4-FFF2-40B4-BE49-F238E27FC236}">
                <a16:creationId xmlns:a16="http://schemas.microsoft.com/office/drawing/2014/main" id="{48933537-C5FF-4928-A223-F56C4FD3CBF2}"/>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8224458" y="16514755"/>
            <a:ext cx="626706" cy="626704"/>
          </a:xfrm>
          <a:prstGeom prst="rect">
            <a:avLst/>
          </a:prstGeom>
        </p:spPr>
      </p:pic>
      <p:sp>
        <p:nvSpPr>
          <p:cNvPr id="468" name="TextBox 467">
            <a:extLst>
              <a:ext uri="{FF2B5EF4-FFF2-40B4-BE49-F238E27FC236}">
                <a16:creationId xmlns:a16="http://schemas.microsoft.com/office/drawing/2014/main" id="{EE241763-DBEE-EF20-2ECE-B52A51691AEE}"/>
              </a:ext>
            </a:extLst>
          </p:cNvPr>
          <p:cNvSpPr txBox="1"/>
          <p:nvPr/>
        </p:nvSpPr>
        <p:spPr>
          <a:xfrm>
            <a:off x="8949135" y="16636163"/>
            <a:ext cx="2530576" cy="383888"/>
          </a:xfrm>
          <a:prstGeom prst="rect">
            <a:avLst/>
          </a:prstGeom>
          <a:noFill/>
        </p:spPr>
        <p:txBody>
          <a:bodyPr wrap="square" lIns="0" tIns="0" rIns="0" bIns="0" anchor="ctr">
            <a:spAutoFit/>
          </a:bodyPr>
          <a:lstStyle/>
          <a:p>
            <a:pPr>
              <a:spcAft>
                <a:spcPts val="800"/>
              </a:spcAft>
            </a:pPr>
            <a:r>
              <a:rPr lang="de-de" sz="2400" spc="-50">
                <a:latin typeface="+mj-lt"/>
                <a:cs typeface="Segoe Sans Display Semibold" pitchFamily="2" charset="0"/>
              </a:rPr>
              <a:t>Writing Coach</a:t>
            </a:r>
          </a:p>
        </p:txBody>
      </p:sp>
      <p:sp>
        <p:nvSpPr>
          <p:cNvPr id="470" name="TextBox 469">
            <a:extLst>
              <a:ext uri="{FF2B5EF4-FFF2-40B4-BE49-F238E27FC236}">
                <a16:creationId xmlns:a16="http://schemas.microsoft.com/office/drawing/2014/main" id="{5562BCC8-7CA1-FFF6-751A-3DEBAB706245}"/>
              </a:ext>
            </a:extLst>
          </p:cNvPr>
          <p:cNvSpPr txBox="1"/>
          <p:nvPr/>
        </p:nvSpPr>
        <p:spPr>
          <a:xfrm>
            <a:off x="8289771" y="17362634"/>
            <a:ext cx="3189939" cy="811729"/>
          </a:xfrm>
          <a:prstGeom prst="rect">
            <a:avLst/>
          </a:prstGeom>
          <a:noFill/>
        </p:spPr>
        <p:txBody>
          <a:bodyPr wrap="square" lIns="0" tIns="0" rIns="0" bIns="0" anchor="t">
            <a:noAutofit/>
          </a:bodyPr>
          <a:lstStyle/>
          <a:p>
            <a:pPr>
              <a:spcAft>
                <a:spcPts val="800"/>
              </a:spcAft>
            </a:pPr>
            <a:r>
              <a:rPr lang="de-de" sz="2000" spc="-50">
                <a:cs typeface="Segoe Sans Display Semibold" pitchFamily="2" charset="0"/>
              </a:rPr>
              <a:t>Verfeinern Sie Ihren Schreibstil.</a:t>
            </a:r>
          </a:p>
        </p:txBody>
      </p:sp>
      <p:sp>
        <p:nvSpPr>
          <p:cNvPr id="484" name="Rectangle: Rounded Corners 483">
            <a:extLst>
              <a:ext uri="{FF2B5EF4-FFF2-40B4-BE49-F238E27FC236}">
                <a16:creationId xmlns:a16="http://schemas.microsoft.com/office/drawing/2014/main" id="{3FCFEEC5-BF1F-424B-1CEC-D92DA5C36A10}"/>
              </a:ext>
              <a:ext uri="{C183D7F6-B498-43B3-948B-1728B52AA6E4}">
                <adec:decorative xmlns:adec="http://schemas.microsoft.com/office/drawing/2017/decorative" val="1"/>
              </a:ext>
            </a:extLst>
          </p:cNvPr>
          <p:cNvSpPr>
            <a:spLocks/>
          </p:cNvSpPr>
          <p:nvPr/>
        </p:nvSpPr>
        <p:spPr>
          <a:xfrm>
            <a:off x="8094191" y="18657721"/>
            <a:ext cx="3622040" cy="2011680"/>
          </a:xfrm>
          <a:prstGeom prst="roundRect">
            <a:avLst>
              <a:gd name="adj" fmla="val 6269"/>
            </a:avLst>
          </a:prstGeom>
          <a:solidFill>
            <a:srgbClr val="FFFCFC"/>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1" name="Rectangle: Rounded Corners 460">
            <a:extLst>
              <a:ext uri="{FF2B5EF4-FFF2-40B4-BE49-F238E27FC236}">
                <a16:creationId xmlns:a16="http://schemas.microsoft.com/office/drawing/2014/main" id="{F65177EA-858D-DC44-D1AE-E8A5BBB05EC6}"/>
              </a:ext>
              <a:ext uri="{C183D7F6-B498-43B3-948B-1728B52AA6E4}">
                <adec:decorative xmlns:adec="http://schemas.microsoft.com/office/drawing/2017/decorative" val="1"/>
              </a:ext>
            </a:extLst>
          </p:cNvPr>
          <p:cNvSpPr>
            <a:spLocks/>
          </p:cNvSpPr>
          <p:nvPr/>
        </p:nvSpPr>
        <p:spPr>
          <a:xfrm>
            <a:off x="457200" y="18639330"/>
            <a:ext cx="3622040" cy="2011680"/>
          </a:xfrm>
          <a:prstGeom prst="roundRect">
            <a:avLst>
              <a:gd name="adj" fmla="val 6269"/>
            </a:avLst>
          </a:prstGeom>
          <a:solidFill>
            <a:srgbClr val="FFFCFC"/>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8" name="Rectangle: Rounded Corners 457">
            <a:extLst>
              <a:ext uri="{FF2B5EF4-FFF2-40B4-BE49-F238E27FC236}">
                <a16:creationId xmlns:a16="http://schemas.microsoft.com/office/drawing/2014/main" id="{C8A54EE2-8082-2BB9-2E19-147E42E6BE36}"/>
              </a:ext>
              <a:ext uri="{C183D7F6-B498-43B3-948B-1728B52AA6E4}">
                <adec:decorative xmlns:adec="http://schemas.microsoft.com/office/drawing/2017/decorative" val="1"/>
              </a:ext>
            </a:extLst>
          </p:cNvPr>
          <p:cNvSpPr>
            <a:spLocks/>
          </p:cNvSpPr>
          <p:nvPr/>
        </p:nvSpPr>
        <p:spPr>
          <a:xfrm>
            <a:off x="4284980" y="18639330"/>
            <a:ext cx="3622040" cy="2011680"/>
          </a:xfrm>
          <a:prstGeom prst="roundRect">
            <a:avLst>
              <a:gd name="adj" fmla="val 6269"/>
            </a:avLst>
          </a:prstGeom>
          <a:solidFill>
            <a:srgbClr val="FFFCFC"/>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4" name="Picture 463" descr="Aktentaschen-Logo">
            <a:extLst>
              <a:ext uri="{FF2B5EF4-FFF2-40B4-BE49-F238E27FC236}">
                <a16:creationId xmlns:a16="http://schemas.microsoft.com/office/drawing/2014/main" id="{106B6E0B-FDBB-5345-2527-32310DA73D65}"/>
              </a:ext>
            </a:extLst>
          </p:cNvPr>
          <p:cNvPicPr>
            <a:picLocks noChangeAspect="1"/>
          </p:cNvPicPr>
          <p:nvPr/>
        </p:nvPicPr>
        <p:blipFill>
          <a:blip r:embed="rId7" cstate="print">
            <a:extLst>
              <a:ext uri="{28A0092B-C50C-407E-A947-70E740481C1C}">
                <a14:useLocalDpi xmlns:a14="http://schemas.microsoft.com/office/drawing/2010/main"/>
              </a:ext>
            </a:extLst>
          </a:blip>
          <a:srcRect/>
          <a:stretch/>
        </p:blipFill>
        <p:spPr>
          <a:xfrm>
            <a:off x="579058" y="18763196"/>
            <a:ext cx="626706" cy="626704"/>
          </a:xfrm>
          <a:prstGeom prst="rect">
            <a:avLst/>
          </a:prstGeom>
        </p:spPr>
      </p:pic>
      <p:sp>
        <p:nvSpPr>
          <p:cNvPr id="462" name="TextBox 461">
            <a:extLst>
              <a:ext uri="{FF2B5EF4-FFF2-40B4-BE49-F238E27FC236}">
                <a16:creationId xmlns:a16="http://schemas.microsoft.com/office/drawing/2014/main" id="{996E9CF1-7CAF-AB98-92A6-9BB5BE31A9BA}"/>
              </a:ext>
            </a:extLst>
          </p:cNvPr>
          <p:cNvSpPr txBox="1"/>
          <p:nvPr/>
        </p:nvSpPr>
        <p:spPr>
          <a:xfrm>
            <a:off x="1303735" y="18884604"/>
            <a:ext cx="2530576" cy="383888"/>
          </a:xfrm>
          <a:prstGeom prst="rect">
            <a:avLst/>
          </a:prstGeom>
          <a:noFill/>
        </p:spPr>
        <p:txBody>
          <a:bodyPr wrap="square" lIns="0" tIns="0" rIns="0" bIns="0" anchor="ctr">
            <a:spAutoFit/>
          </a:bodyPr>
          <a:lstStyle/>
          <a:p>
            <a:pPr>
              <a:spcAft>
                <a:spcPts val="800"/>
              </a:spcAft>
            </a:pPr>
            <a:r>
              <a:rPr lang="de-de" sz="2400" spc="-50">
                <a:latin typeface="+mj-lt"/>
                <a:cs typeface="Segoe Sans Display Semibold" pitchFamily="2" charset="0"/>
              </a:rPr>
              <a:t>Career Coach</a:t>
            </a:r>
          </a:p>
        </p:txBody>
      </p:sp>
      <p:sp>
        <p:nvSpPr>
          <p:cNvPr id="465" name="TextBox 464">
            <a:extLst>
              <a:ext uri="{FF2B5EF4-FFF2-40B4-BE49-F238E27FC236}">
                <a16:creationId xmlns:a16="http://schemas.microsoft.com/office/drawing/2014/main" id="{911E0590-BA43-7822-27F6-61981FEA8023}"/>
              </a:ext>
            </a:extLst>
          </p:cNvPr>
          <p:cNvSpPr txBox="1"/>
          <p:nvPr/>
        </p:nvSpPr>
        <p:spPr>
          <a:xfrm>
            <a:off x="644371" y="19611075"/>
            <a:ext cx="3189939" cy="811729"/>
          </a:xfrm>
          <a:prstGeom prst="rect">
            <a:avLst/>
          </a:prstGeom>
          <a:noFill/>
        </p:spPr>
        <p:txBody>
          <a:bodyPr wrap="square" lIns="0" tIns="0" rIns="0" bIns="0" anchor="t">
            <a:noAutofit/>
          </a:bodyPr>
          <a:lstStyle/>
          <a:p>
            <a:pPr>
              <a:spcAft>
                <a:spcPts val="800"/>
              </a:spcAft>
            </a:pPr>
            <a:r>
              <a:rPr lang="de-de" sz="2000" spc="-50">
                <a:cs typeface="Segoe Sans Display Semibold" pitchFamily="2" charset="0"/>
              </a:rPr>
              <a:t>Erhalten Sie personalisierte Karriereberatung und Aktionspläne.</a:t>
            </a:r>
          </a:p>
        </p:txBody>
      </p:sp>
      <p:pic>
        <p:nvPicPr>
          <p:cNvPr id="460" name="Picture 459" descr="Buch-Logo">
            <a:extLst>
              <a:ext uri="{FF2B5EF4-FFF2-40B4-BE49-F238E27FC236}">
                <a16:creationId xmlns:a16="http://schemas.microsoft.com/office/drawing/2014/main" id="{5F209DE9-389B-4D01-6BE8-7EC186C6898A}"/>
              </a:ext>
            </a:extLst>
          </p:cNvPr>
          <p:cNvPicPr>
            <a:picLocks noChangeAspect="1"/>
          </p:cNvPicPr>
          <p:nvPr/>
        </p:nvPicPr>
        <p:blipFill>
          <a:blip r:embed="rId8" cstate="print">
            <a:extLst>
              <a:ext uri="{28A0092B-C50C-407E-A947-70E740481C1C}">
                <a14:useLocalDpi xmlns:a14="http://schemas.microsoft.com/office/drawing/2010/main"/>
              </a:ext>
            </a:extLst>
          </a:blip>
          <a:srcRect/>
          <a:stretch/>
        </p:blipFill>
        <p:spPr>
          <a:xfrm>
            <a:off x="4406838" y="18763196"/>
            <a:ext cx="626706" cy="626704"/>
          </a:xfrm>
          <a:prstGeom prst="rect">
            <a:avLst/>
          </a:prstGeom>
        </p:spPr>
      </p:pic>
      <p:sp>
        <p:nvSpPr>
          <p:cNvPr id="459" name="TextBox 458">
            <a:extLst>
              <a:ext uri="{FF2B5EF4-FFF2-40B4-BE49-F238E27FC236}">
                <a16:creationId xmlns:a16="http://schemas.microsoft.com/office/drawing/2014/main" id="{961C66DD-A052-F205-62EF-EEB6EB5B76B1}"/>
              </a:ext>
            </a:extLst>
          </p:cNvPr>
          <p:cNvSpPr txBox="1"/>
          <p:nvPr/>
        </p:nvSpPr>
        <p:spPr>
          <a:xfrm>
            <a:off x="5131515" y="18884604"/>
            <a:ext cx="2530576" cy="383888"/>
          </a:xfrm>
          <a:prstGeom prst="rect">
            <a:avLst/>
          </a:prstGeom>
          <a:noFill/>
        </p:spPr>
        <p:txBody>
          <a:bodyPr wrap="square" lIns="0" tIns="0" rIns="0" bIns="0" anchor="ctr">
            <a:spAutoFit/>
          </a:bodyPr>
          <a:lstStyle/>
          <a:p>
            <a:pPr>
              <a:spcAft>
                <a:spcPts val="800"/>
              </a:spcAft>
            </a:pPr>
            <a:r>
              <a:rPr lang="de-de" sz="2400" spc="-50">
                <a:latin typeface="+mj-lt"/>
                <a:cs typeface="Segoe Sans Display Semibold" pitchFamily="2" charset="0"/>
              </a:rPr>
              <a:t>Learning Coach</a:t>
            </a:r>
          </a:p>
        </p:txBody>
      </p:sp>
      <p:sp>
        <p:nvSpPr>
          <p:cNvPr id="466" name="TextBox 465">
            <a:extLst>
              <a:ext uri="{FF2B5EF4-FFF2-40B4-BE49-F238E27FC236}">
                <a16:creationId xmlns:a16="http://schemas.microsoft.com/office/drawing/2014/main" id="{E18DE661-D014-684B-9925-2AD88B8F5541}"/>
              </a:ext>
            </a:extLst>
          </p:cNvPr>
          <p:cNvSpPr txBox="1"/>
          <p:nvPr/>
        </p:nvSpPr>
        <p:spPr>
          <a:xfrm>
            <a:off x="4472151" y="19611075"/>
            <a:ext cx="3189939" cy="811729"/>
          </a:xfrm>
          <a:prstGeom prst="rect">
            <a:avLst/>
          </a:prstGeom>
          <a:noFill/>
        </p:spPr>
        <p:txBody>
          <a:bodyPr wrap="square" lIns="0" tIns="0" rIns="0" bIns="0" anchor="t">
            <a:noAutofit/>
          </a:bodyPr>
          <a:lstStyle/>
          <a:p>
            <a:pPr>
              <a:spcAft>
                <a:spcPts val="800"/>
              </a:spcAft>
            </a:pPr>
            <a:r>
              <a:rPr lang="de-de" sz="2000" spc="-50">
                <a:cs typeface="Segoe Sans Display Semibold" pitchFamily="2" charset="0"/>
              </a:rPr>
              <a:t>Lernen Sie Themen kennen, und verfeinern Sie Ihre Fähigkeiten.</a:t>
            </a:r>
          </a:p>
        </p:txBody>
      </p:sp>
      <p:pic>
        <p:nvPicPr>
          <p:cNvPr id="485" name="Picture 484">
            <a:extLst>
              <a:ext uri="{FF2B5EF4-FFF2-40B4-BE49-F238E27FC236}">
                <a16:creationId xmlns:a16="http://schemas.microsoft.com/office/drawing/2014/main" id="{E5A54EBB-8D64-A52B-76B6-4124FFB9EED5}"/>
              </a:ext>
              <a:ext uri="{C183D7F6-B498-43B3-948B-1728B52AA6E4}">
                <adec:decorative xmlns:adec="http://schemas.microsoft.com/office/drawing/2017/decorative" val="1"/>
              </a:ext>
            </a:extLst>
          </p:cNvPr>
          <p:cNvPicPr>
            <a:picLocks/>
          </p:cNvPicPr>
          <p:nvPr/>
        </p:nvPicPr>
        <p:blipFill>
          <a:blip r:embed="rId9" cstate="screen">
            <a:extLst>
              <a:ext uri="{28A0092B-C50C-407E-A947-70E740481C1C}">
                <a14:useLocalDpi xmlns:a14="http://schemas.microsoft.com/office/drawing/2010/main"/>
              </a:ext>
            </a:extLst>
          </a:blip>
          <a:srcRect/>
          <a:stretch/>
        </p:blipFill>
        <p:spPr>
          <a:xfrm>
            <a:off x="8289771" y="18826066"/>
            <a:ext cx="640080" cy="640080"/>
          </a:xfrm>
          <a:prstGeom prst="rect">
            <a:avLst/>
          </a:prstGeom>
        </p:spPr>
      </p:pic>
      <p:sp>
        <p:nvSpPr>
          <p:cNvPr id="486" name="TextBox 485">
            <a:extLst>
              <a:ext uri="{FF2B5EF4-FFF2-40B4-BE49-F238E27FC236}">
                <a16:creationId xmlns:a16="http://schemas.microsoft.com/office/drawing/2014/main" id="{64862C44-BC69-A52E-47CD-1C0F760FFB8B}"/>
              </a:ext>
            </a:extLst>
          </p:cNvPr>
          <p:cNvSpPr txBox="1"/>
          <p:nvPr/>
        </p:nvSpPr>
        <p:spPr>
          <a:xfrm>
            <a:off x="8953245" y="18935112"/>
            <a:ext cx="2530576" cy="383888"/>
          </a:xfrm>
          <a:prstGeom prst="rect">
            <a:avLst/>
          </a:prstGeom>
          <a:noFill/>
        </p:spPr>
        <p:txBody>
          <a:bodyPr wrap="square" lIns="0" tIns="0" rIns="0" bIns="0" anchor="ctr">
            <a:spAutoFit/>
          </a:bodyPr>
          <a:lstStyle/>
          <a:p>
            <a:pPr>
              <a:spcAft>
                <a:spcPts val="800"/>
              </a:spcAft>
            </a:pPr>
            <a:r>
              <a:rPr lang="de-de" sz="2400" spc="-50">
                <a:latin typeface="+mj-lt"/>
                <a:cs typeface="Segoe Sans Display Semibold" pitchFamily="2" charset="0"/>
              </a:rPr>
              <a:t>Visual Creator</a:t>
            </a:r>
          </a:p>
        </p:txBody>
      </p:sp>
      <p:sp>
        <p:nvSpPr>
          <p:cNvPr id="487" name="TextBox 486">
            <a:extLst>
              <a:ext uri="{FF2B5EF4-FFF2-40B4-BE49-F238E27FC236}">
                <a16:creationId xmlns:a16="http://schemas.microsoft.com/office/drawing/2014/main" id="{1FFD8984-96B9-E6A1-6C08-EBE6C9493D2A}"/>
              </a:ext>
            </a:extLst>
          </p:cNvPr>
          <p:cNvSpPr txBox="1"/>
          <p:nvPr/>
        </p:nvSpPr>
        <p:spPr>
          <a:xfrm>
            <a:off x="8329778" y="19611075"/>
            <a:ext cx="3189939" cy="811729"/>
          </a:xfrm>
          <a:prstGeom prst="rect">
            <a:avLst/>
          </a:prstGeom>
          <a:noFill/>
        </p:spPr>
        <p:txBody>
          <a:bodyPr wrap="square" lIns="0" tIns="0" rIns="0" bIns="0" anchor="t">
            <a:noAutofit/>
          </a:bodyPr>
          <a:lstStyle/>
          <a:p>
            <a:pPr>
              <a:spcAft>
                <a:spcPts val="800"/>
              </a:spcAft>
            </a:pPr>
            <a:r>
              <a:rPr lang="de-de" sz="2000"/>
              <a:t>Erstellen Sie Bilder und Videos</a:t>
            </a:r>
            <a:r>
              <a:rPr lang="de-de" sz="2000" spc="-50">
                <a:cs typeface="Segoe Sans Display Semibold" pitchFamily="2" charset="0"/>
              </a:rPr>
              <a:t>.</a:t>
            </a:r>
          </a:p>
        </p:txBody>
      </p:sp>
      <p:sp>
        <p:nvSpPr>
          <p:cNvPr id="450" name="TextBox 449">
            <a:extLst>
              <a:ext uri="{FF2B5EF4-FFF2-40B4-BE49-F238E27FC236}">
                <a16:creationId xmlns:a16="http://schemas.microsoft.com/office/drawing/2014/main" id="{40A76EB5-5F2F-0F0B-8B35-4D2336E82115}"/>
              </a:ext>
            </a:extLst>
          </p:cNvPr>
          <p:cNvSpPr txBox="1"/>
          <p:nvPr/>
        </p:nvSpPr>
        <p:spPr>
          <a:xfrm>
            <a:off x="457200" y="20982612"/>
            <a:ext cx="11277600" cy="1107996"/>
          </a:xfrm>
          <a:prstGeom prst="rect">
            <a:avLst/>
          </a:prstGeom>
          <a:noFill/>
        </p:spPr>
        <p:txBody>
          <a:bodyPr wrap="square" lIns="0" tIns="0" rIns="0" bIns="0">
            <a:spAutoFit/>
          </a:bodyPr>
          <a:lstStyle/>
          <a:p>
            <a:pPr>
              <a:spcAft>
                <a:spcPts val="1500"/>
              </a:spcAft>
            </a:pPr>
            <a:r>
              <a:rPr lang="de-de" sz="2400" kern="100" dirty="0">
                <a:cs typeface="Times New Roman" panose="02020603050405020304" pitchFamily="18" charset="0"/>
              </a:rPr>
              <a:t>Neben den Agenten von Microsoft hat Ihre Organisation möglicherweise selbst Agenten erstellt, die Sie ebenfalls verwenden können. Sie können diese im Abschnitt „Für Ihre Organisation erstellt“ in der Agenten-Bibliothek anzeigen.</a:t>
            </a:r>
          </a:p>
        </p:txBody>
      </p:sp>
      <p:sp>
        <p:nvSpPr>
          <p:cNvPr id="478" name="TextBox 624_1">
            <a:extLst>
              <a:ext uri="{FF2B5EF4-FFF2-40B4-BE49-F238E27FC236}">
                <a16:creationId xmlns:a16="http://schemas.microsoft.com/office/drawing/2014/main" id="{61552217-DC5A-7AE2-F3DA-35E05B5150B5}"/>
              </a:ext>
            </a:extLst>
          </p:cNvPr>
          <p:cNvSpPr txBox="1"/>
          <p:nvPr/>
        </p:nvSpPr>
        <p:spPr>
          <a:xfrm>
            <a:off x="457201" y="22502798"/>
            <a:ext cx="11526252" cy="4873129"/>
          </a:xfrm>
          <a:prstGeom prst="rect">
            <a:avLst/>
          </a:prstGeom>
          <a:noFill/>
        </p:spPr>
        <p:txBody>
          <a:bodyPr wrap="square" lIns="0" tIns="0" rIns="0" bIns="0">
            <a:spAutoFit/>
          </a:bodyPr>
          <a:lstStyle/>
          <a:p>
            <a:pPr>
              <a:spcAft>
                <a:spcPts val="800"/>
              </a:spcAft>
            </a:pPr>
            <a:r>
              <a:rPr lang="de-de" sz="4000" spc="-50" dirty="0">
                <a:gradFill flip="none" rotWithShape="1">
                  <a:gsLst>
                    <a:gs pos="29000">
                      <a:srgbClr val="0078D4"/>
                    </a:gs>
                    <a:gs pos="100000">
                      <a:srgbClr val="C53FCC"/>
                    </a:gs>
                  </a:gsLst>
                  <a:lin ang="0" scaled="1"/>
                  <a:tileRect/>
                </a:gradFill>
                <a:latin typeface="+mj-lt"/>
                <a:cs typeface="Segoe Sans Display Semibold" pitchFamily="2" charset="0"/>
              </a:rPr>
              <a:t>Erstellen Sie Ihren eigenen Agenten</a:t>
            </a:r>
          </a:p>
          <a:p>
            <a:pPr marL="514350" indent="-342900">
              <a:spcAft>
                <a:spcPts val="900"/>
              </a:spcAft>
              <a:buFont typeface="+mj-lt"/>
              <a:buAutoNum type="arabicPeriod"/>
              <a:defRPr/>
            </a:pPr>
            <a:r>
              <a:rPr lang="de-de" sz="2400" kern="100" dirty="0">
                <a:cs typeface="Times New Roman" panose="02020603050405020304" pitchFamily="18" charset="0"/>
              </a:rPr>
              <a:t>Wählen Sie im rechten Bereich von </a:t>
            </a:r>
            <a:r>
              <a:rPr lang="de-DE" sz="2400" kern="100" dirty="0">
                <a:cs typeface="Times New Roman" panose="02020603050405020304" pitchFamily="18" charset="0"/>
              </a:rPr>
              <a:t>Microsoft 365 Copilot Chat</a:t>
            </a:r>
            <a:r>
              <a:rPr lang="de-de" sz="2400" kern="100" dirty="0">
                <a:cs typeface="Times New Roman" panose="02020603050405020304" pitchFamily="18" charset="0"/>
              </a:rPr>
              <a:t> die Option „Agent erstellen“ aus</a:t>
            </a:r>
            <a:r>
              <a:rPr lang="de-de" sz="2400" kern="100">
                <a:cs typeface="Times New Roman" panose="02020603050405020304" pitchFamily="18" charset="0"/>
              </a:rPr>
              <a:t>, um </a:t>
            </a:r>
            <a:r>
              <a:rPr lang="de-de" sz="2400" kern="100" dirty="0">
                <a:cs typeface="Times New Roman" panose="02020603050405020304" pitchFamily="18" charset="0"/>
              </a:rPr>
              <a:t>den Agent-Builder zu öffnen. </a:t>
            </a:r>
          </a:p>
          <a:p>
            <a:pPr marL="514350" indent="-342900">
              <a:spcAft>
                <a:spcPts val="900"/>
              </a:spcAft>
              <a:buFont typeface="+mj-lt"/>
              <a:buAutoNum type="arabicPeriod"/>
              <a:defRPr/>
            </a:pPr>
            <a:r>
              <a:rPr lang="de-de" sz="2400" kern="100" dirty="0">
                <a:cs typeface="Times New Roman" panose="02020603050405020304" pitchFamily="18" charset="0"/>
              </a:rPr>
              <a:t>Geben Sie Details wie den Zweck Ihres Agenten, relevante Datenquellen und gewünschte Verhaltensweisen ein, z. B. wie der Agent arbeiten soll, oder welchen Ton er verwenden soll. </a:t>
            </a:r>
          </a:p>
          <a:p>
            <a:pPr marL="514350" indent="-342900">
              <a:spcAft>
                <a:spcPts val="900"/>
              </a:spcAft>
              <a:buFont typeface="+mj-lt"/>
              <a:buAutoNum type="arabicPeriod"/>
              <a:defRPr/>
            </a:pPr>
            <a:r>
              <a:rPr lang="de-de" sz="2400" kern="100" dirty="0">
                <a:cs typeface="Times New Roman" panose="02020603050405020304" pitchFamily="18" charset="0"/>
              </a:rPr>
              <a:t>Wählen Sie „Konfigurieren“, um Ihren Agenten weiter anzupassen.</a:t>
            </a:r>
          </a:p>
          <a:p>
            <a:pPr marL="514350" indent="-342900">
              <a:spcAft>
                <a:spcPts val="900"/>
              </a:spcAft>
              <a:buFont typeface="+mj-lt"/>
              <a:buAutoNum type="arabicPeriod"/>
              <a:defRPr/>
            </a:pPr>
            <a:r>
              <a:rPr lang="de-de" sz="2400" kern="100" dirty="0">
                <a:cs typeface="Times New Roman" panose="02020603050405020304" pitchFamily="18" charset="0"/>
              </a:rPr>
              <a:t>Wählen Sie „Erstellen“, um Ihren Agenten zu veröffentlichen.</a:t>
            </a:r>
          </a:p>
          <a:p>
            <a:pPr marL="171450">
              <a:spcAft>
                <a:spcPts val="1500"/>
              </a:spcAft>
              <a:defRPr/>
            </a:pPr>
            <a:r>
              <a:rPr lang="de-de" sz="2400" kern="100" dirty="0">
                <a:cs typeface="Times New Roman" panose="02020603050405020304" pitchFamily="18" charset="0"/>
              </a:rPr>
              <a:t>Sie können Ihre Agenten bearbeiten oder freigeben, indem Sie „Agent erstellen“ auswählen, um den Agent-Builder zu öffnen, das Dropdown-Menü oben erweitern </a:t>
            </a:r>
            <a:br>
              <a:rPr lang="de-de" sz="2400" kern="100" dirty="0">
                <a:cs typeface="Times New Roman" panose="02020603050405020304" pitchFamily="18" charset="0"/>
              </a:rPr>
            </a:br>
            <a:r>
              <a:rPr lang="de-de" sz="2400" kern="100" dirty="0">
                <a:cs typeface="Times New Roman" panose="02020603050405020304" pitchFamily="18" charset="0"/>
              </a:rPr>
              <a:t>und „Alle Agenten anzeigen“ auswählen. </a:t>
            </a:r>
          </a:p>
        </p:txBody>
      </p:sp>
      <p:sp>
        <p:nvSpPr>
          <p:cNvPr id="471" name="Rectangle 470">
            <a:extLst>
              <a:ext uri="{FF2B5EF4-FFF2-40B4-BE49-F238E27FC236}">
                <a16:creationId xmlns:a16="http://schemas.microsoft.com/office/drawing/2014/main" id="{A5DB14AB-E866-CD26-9F40-92240E31B8DC}"/>
              </a:ext>
              <a:ext uri="{C183D7F6-B498-43B3-948B-1728B52AA6E4}">
                <adec:decorative xmlns:adec="http://schemas.microsoft.com/office/drawing/2017/decorative" val="1"/>
              </a:ext>
            </a:extLst>
          </p:cNvPr>
          <p:cNvSpPr/>
          <p:nvPr/>
        </p:nvSpPr>
        <p:spPr>
          <a:xfrm>
            <a:off x="0" y="27460544"/>
            <a:ext cx="12192000" cy="2896644"/>
          </a:xfrm>
          <a:prstGeom prst="rect">
            <a:avLst/>
          </a:prstGeom>
          <a:solidFill>
            <a:srgbClr val="FFE8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3" name="TextBox 472">
            <a:extLst>
              <a:ext uri="{FF2B5EF4-FFF2-40B4-BE49-F238E27FC236}">
                <a16:creationId xmlns:a16="http://schemas.microsoft.com/office/drawing/2014/main" id="{E3BEDA34-8222-2E47-E8D7-89CA5CF98E17}"/>
              </a:ext>
            </a:extLst>
          </p:cNvPr>
          <p:cNvSpPr txBox="1"/>
          <p:nvPr/>
        </p:nvSpPr>
        <p:spPr>
          <a:xfrm>
            <a:off x="579060" y="27545343"/>
            <a:ext cx="3049511" cy="2728952"/>
          </a:xfrm>
          <a:prstGeom prst="roundRect">
            <a:avLst>
              <a:gd name="adj" fmla="val 9471"/>
            </a:avLst>
          </a:prstGeom>
          <a:no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800"/>
              </a:spcAft>
            </a:pPr>
            <a:r>
              <a:rPr lang="de-de" sz="3600" spc="-50" dirty="0">
                <a:solidFill>
                  <a:schemeClr val="tx1"/>
                </a:solidFill>
                <a:latin typeface="+mj-lt"/>
                <a:cs typeface="Segoe Sans Display Semibold" pitchFamily="2" charset="0"/>
              </a:rPr>
              <a:t>Die wichtigsten Möglichkeiten zur Nutzung </a:t>
            </a:r>
            <a:r>
              <a:rPr lang="de-DE" sz="3600" spc="-50" dirty="0" err="1">
                <a:solidFill>
                  <a:schemeClr val="tx1"/>
                </a:solidFill>
                <a:latin typeface="+mj-lt"/>
                <a:cs typeface="Segoe Sans Display Semibold" pitchFamily="2" charset="0"/>
              </a:rPr>
              <a:t>benutzerdefi-nierter</a:t>
            </a:r>
            <a:r>
              <a:rPr lang="de-de" sz="3600" spc="-50" dirty="0">
                <a:solidFill>
                  <a:schemeClr val="tx1"/>
                </a:solidFill>
                <a:latin typeface="+mj-lt"/>
                <a:cs typeface="Segoe Sans Display Semibold" pitchFamily="2" charset="0"/>
              </a:rPr>
              <a:t> Agenten</a:t>
            </a:r>
          </a:p>
        </p:txBody>
      </p:sp>
      <p:sp>
        <p:nvSpPr>
          <p:cNvPr id="474" name="TextBox 473">
            <a:extLst>
              <a:ext uri="{FF2B5EF4-FFF2-40B4-BE49-F238E27FC236}">
                <a16:creationId xmlns:a16="http://schemas.microsoft.com/office/drawing/2014/main" id="{EAEF60C1-2B50-F02E-DA4A-28E64E527CBC}"/>
              </a:ext>
            </a:extLst>
          </p:cNvPr>
          <p:cNvSpPr txBox="1"/>
          <p:nvPr/>
        </p:nvSpPr>
        <p:spPr>
          <a:xfrm>
            <a:off x="3885762" y="27609841"/>
            <a:ext cx="7870724" cy="2626360"/>
          </a:xfrm>
          <a:prstGeom prst="rect">
            <a:avLst/>
          </a:prstGeom>
          <a:noFill/>
        </p:spPr>
        <p:txBody>
          <a:bodyPr wrap="square" lIns="0" tIns="0" rIns="0" bIns="0">
            <a:spAutoFit/>
          </a:bodyPr>
          <a:lstStyle/>
          <a:p>
            <a:pPr indent="-342900">
              <a:spcAft>
                <a:spcPts val="800"/>
              </a:spcAft>
              <a:buFont typeface="Arial" panose="020B0604020202020204" pitchFamily="34" charset="0"/>
              <a:buChar char="•"/>
            </a:pPr>
            <a:r>
              <a:rPr lang="de-de" sz="2400" kern="100" dirty="0">
                <a:cs typeface="Times New Roman" panose="02020603050405020304" pitchFamily="18" charset="0"/>
              </a:rPr>
              <a:t>Automatisieren von Vertrags- und rechtlichen Prüfungen</a:t>
            </a:r>
          </a:p>
          <a:p>
            <a:pPr indent="-342900">
              <a:spcAft>
                <a:spcPts val="800"/>
              </a:spcAft>
              <a:buFont typeface="Arial" panose="020B0604020202020204" pitchFamily="34" charset="0"/>
              <a:buChar char="•"/>
            </a:pPr>
            <a:r>
              <a:rPr lang="de-de" sz="2400" kern="100" dirty="0">
                <a:cs typeface="Times New Roman" panose="02020603050405020304" pitchFamily="18" charset="0"/>
              </a:rPr>
              <a:t>Unterstützen neuer Mitarbeiter beim Onboarding</a:t>
            </a:r>
          </a:p>
          <a:p>
            <a:pPr indent="-342900">
              <a:spcAft>
                <a:spcPts val="800"/>
              </a:spcAft>
              <a:buFont typeface="Arial" panose="020B0604020202020204" pitchFamily="34" charset="0"/>
              <a:buChar char="•"/>
            </a:pPr>
            <a:r>
              <a:rPr lang="de-de" sz="2400" kern="100" dirty="0">
                <a:cs typeface="Times New Roman" panose="02020603050405020304" pitchFamily="18" charset="0"/>
              </a:rPr>
              <a:t>Prüfen von Lebensläufen</a:t>
            </a:r>
          </a:p>
          <a:p>
            <a:pPr marL="319088" indent="-319088">
              <a:spcAft>
                <a:spcPts val="800"/>
              </a:spcAft>
              <a:buFont typeface="Arial" panose="020B0604020202020204" pitchFamily="34" charset="0"/>
              <a:buChar char="•"/>
            </a:pPr>
            <a:r>
              <a:rPr lang="de-de" sz="2400" kern="100" dirty="0">
                <a:cs typeface="Times New Roman" panose="02020603050405020304" pitchFamily="18" charset="0"/>
              </a:rPr>
              <a:t>Abrufen von Forschungsmaterialien aus Unternehmensdatenbanken</a:t>
            </a:r>
          </a:p>
          <a:p>
            <a:pPr indent="-342900">
              <a:spcAft>
                <a:spcPts val="800"/>
              </a:spcAft>
              <a:buFont typeface="Arial" panose="020B0604020202020204" pitchFamily="34" charset="0"/>
              <a:buChar char="•"/>
            </a:pPr>
            <a:r>
              <a:rPr lang="de-de" sz="2400" kern="100" dirty="0">
                <a:cs typeface="Times New Roman" panose="02020603050405020304" pitchFamily="18" charset="0"/>
              </a:rPr>
              <a:t>Erhalten von Antworten zu Unternehmensrichtlinien</a:t>
            </a:r>
          </a:p>
        </p:txBody>
      </p:sp>
      <p:sp>
        <p:nvSpPr>
          <p:cNvPr id="475" name="Rectangle 474">
            <a:extLst>
              <a:ext uri="{FF2B5EF4-FFF2-40B4-BE49-F238E27FC236}">
                <a16:creationId xmlns:a16="http://schemas.microsoft.com/office/drawing/2014/main" id="{A116AD95-D8A4-3245-DFFD-0AE22CB58629}"/>
              </a:ext>
              <a:ext uri="{C183D7F6-B498-43B3-948B-1728B52AA6E4}">
                <adec:decorative xmlns:adec="http://schemas.microsoft.com/office/drawing/2017/decorative" val="1"/>
              </a:ext>
            </a:extLst>
          </p:cNvPr>
          <p:cNvSpPr/>
          <p:nvPr/>
        </p:nvSpPr>
        <p:spPr>
          <a:xfrm>
            <a:off x="0" y="2915166"/>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7" name="TextBox 476">
            <a:extLst>
              <a:ext uri="{FF2B5EF4-FFF2-40B4-BE49-F238E27FC236}">
                <a16:creationId xmlns:a16="http://schemas.microsoft.com/office/drawing/2014/main" id="{3A759F9B-6E2A-F5E2-C6C4-F44973D0A626}"/>
              </a:ext>
            </a:extLst>
          </p:cNvPr>
          <p:cNvSpPr txBox="1"/>
          <p:nvPr/>
        </p:nvSpPr>
        <p:spPr>
          <a:xfrm>
            <a:off x="562417" y="30641467"/>
            <a:ext cx="11194071" cy="1826141"/>
          </a:xfrm>
          <a:prstGeom prst="rect">
            <a:avLst/>
          </a:prstGeom>
          <a:noFill/>
        </p:spPr>
        <p:txBody>
          <a:bodyPr wrap="square" lIns="0" tIns="0" rIns="0" bIns="0">
            <a:spAutoFit/>
          </a:bodyPr>
          <a:lstStyle/>
          <a:p>
            <a:pPr>
              <a:spcAft>
                <a:spcPts val="800"/>
              </a:spcAft>
            </a:pPr>
            <a:r>
              <a:rPr lang="de-de" sz="4000" spc="-50" dirty="0">
                <a:gradFill flip="none" rotWithShape="1">
                  <a:gsLst>
                    <a:gs pos="29000">
                      <a:srgbClr val="0078D4"/>
                    </a:gs>
                    <a:gs pos="100000">
                      <a:srgbClr val="C53FCC"/>
                    </a:gs>
                  </a:gsLst>
                  <a:lin ang="0" scaled="1"/>
                  <a:tileRect/>
                </a:gradFill>
                <a:latin typeface="+mj-lt"/>
                <a:cs typeface="Segoe Sans Display Semibold" pitchFamily="2" charset="0"/>
              </a:rPr>
              <a:t>Beginnen Sie mit der Nutzung Ihrer Agenten</a:t>
            </a:r>
          </a:p>
          <a:p>
            <a:pPr>
              <a:spcAft>
                <a:spcPts val="1500"/>
              </a:spcAft>
            </a:pPr>
            <a:r>
              <a:rPr lang="de-de" sz="2400" kern="100" dirty="0">
                <a:cs typeface="Times New Roman" panose="02020603050405020304" pitchFamily="18" charset="0"/>
              </a:rPr>
              <a:t>Erwähnen Sie einen vordefinierten oder benutzerdefinierten Agenten in </a:t>
            </a:r>
            <a:r>
              <a:rPr lang="de-DE" sz="2400" kern="100" dirty="0">
                <a:cs typeface="Times New Roman" panose="02020603050405020304" pitchFamily="18" charset="0"/>
              </a:rPr>
              <a:t>Microsoft 365 Copilot Chat</a:t>
            </a:r>
            <a:r>
              <a:rPr lang="de-de" sz="2400" kern="100" dirty="0">
                <a:cs typeface="Times New Roman" panose="02020603050405020304" pitchFamily="18" charset="0"/>
              </a:rPr>
              <a:t>, um mit ihm zu interagieren, oder öffnen Sie den Agenten direkt, indem Sie ihn im rechten Bereich in </a:t>
            </a:r>
            <a:r>
              <a:rPr lang="de-DE" sz="2400" kern="100" dirty="0">
                <a:cs typeface="Times New Roman" panose="02020603050405020304" pitchFamily="18" charset="0"/>
              </a:rPr>
              <a:t>Microsoft 365 Copilot Chat</a:t>
            </a:r>
            <a:r>
              <a:rPr lang="de-de" sz="2400" kern="100" dirty="0">
                <a:cs typeface="Times New Roman" panose="02020603050405020304" pitchFamily="18" charset="0"/>
              </a:rPr>
              <a:t> auswählen.</a:t>
            </a:r>
          </a:p>
        </p:txBody>
      </p:sp>
      <p:sp>
        <p:nvSpPr>
          <p:cNvPr id="476" name="Rectangle: Rounded Corners 475">
            <a:extLst>
              <a:ext uri="{FF2B5EF4-FFF2-40B4-BE49-F238E27FC236}">
                <a16:creationId xmlns:a16="http://schemas.microsoft.com/office/drawing/2014/main" id="{DD8E73A1-697C-3484-A1C3-CDC7C01651E7}"/>
              </a:ext>
              <a:ext uri="{C183D7F6-B498-43B3-948B-1728B52AA6E4}">
                <adec:decorative xmlns:adec="http://schemas.microsoft.com/office/drawing/2017/decorative" val="1"/>
              </a:ext>
            </a:extLst>
          </p:cNvPr>
          <p:cNvSpPr/>
          <p:nvPr/>
        </p:nvSpPr>
        <p:spPr>
          <a:xfrm>
            <a:off x="457200" y="32704040"/>
            <a:ext cx="11277600" cy="70297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lnSpc>
                <a:spcPts val="2500"/>
              </a:lnSpc>
              <a:spcAft>
                <a:spcPts val="800"/>
              </a:spcAft>
            </a:pPr>
            <a:r>
              <a:rPr lang="de-de" sz="2400" dirty="0">
                <a:solidFill>
                  <a:schemeClr val="bg1"/>
                </a:solidFill>
                <a:latin typeface="+mj-lt"/>
                <a:cs typeface="Segoe Sans Display Semibold" pitchFamily="2" charset="0"/>
              </a:rPr>
              <a:t>Möchten Sie mehr über Agenten und den ersten Schritten mit diesen erfahren? </a:t>
            </a:r>
            <a:br>
              <a:rPr lang="de-de" sz="2400" dirty="0">
                <a:solidFill>
                  <a:schemeClr val="bg1"/>
                </a:solidFill>
                <a:latin typeface="+mj-lt"/>
                <a:cs typeface="Segoe Sans Display Semibold" pitchFamily="2" charset="0"/>
              </a:rPr>
            </a:br>
            <a:r>
              <a:rPr lang="de-de" sz="2400" dirty="0">
                <a:solidFill>
                  <a:schemeClr val="bg1"/>
                </a:solidFill>
                <a:latin typeface="+mj-lt"/>
                <a:cs typeface="Segoe Sans Display Semibold" pitchFamily="2" charset="0"/>
              </a:rPr>
              <a:t>Sehen Sie sich den </a:t>
            </a:r>
            <a:r>
              <a:rPr lang="de-de" sz="2400" dirty="0">
                <a:solidFill>
                  <a:schemeClr val="bg1"/>
                </a:solidFill>
                <a:latin typeface="+mj-lt"/>
                <a:cs typeface="Segoe Sans Display Semibold" pitchFamily="2" charset="0"/>
                <a:hlinkClick r:id="rId10">
                  <a:extLst>
                    <a:ext uri="{A12FA001-AC4F-418D-AE19-62706E023703}">
                      <ahyp:hlinkClr xmlns:ahyp="http://schemas.microsoft.com/office/drawing/2018/hyperlinkcolor" val="tx"/>
                    </a:ext>
                  </a:extLst>
                </a:hlinkClick>
              </a:rPr>
              <a:t>Support-Artikel</a:t>
            </a:r>
            <a:r>
              <a:rPr lang="de-de" sz="2400" dirty="0">
                <a:solidFill>
                  <a:schemeClr val="bg1"/>
                </a:solidFill>
                <a:latin typeface="+mj-lt"/>
                <a:cs typeface="Segoe Sans Display Semibold" pitchFamily="2" charset="0"/>
              </a:rPr>
              <a:t> an.</a:t>
            </a:r>
          </a:p>
        </p:txBody>
      </p:sp>
      <p:grpSp>
        <p:nvGrpSpPr>
          <p:cNvPr id="480" name="Group 479" descr="Microsoft-Logo">
            <a:extLst>
              <a:ext uri="{FF2B5EF4-FFF2-40B4-BE49-F238E27FC236}">
                <a16:creationId xmlns:a16="http://schemas.microsoft.com/office/drawing/2014/main" id="{8968C295-D2C0-96F5-DD4D-46A1E8126E7B}"/>
              </a:ext>
            </a:extLst>
          </p:cNvPr>
          <p:cNvGrpSpPr/>
          <p:nvPr/>
        </p:nvGrpSpPr>
        <p:grpSpPr>
          <a:xfrm>
            <a:off x="457201" y="468157"/>
            <a:ext cx="2171316" cy="463100"/>
            <a:chOff x="457201" y="468157"/>
            <a:chExt cx="2171316" cy="463100"/>
          </a:xfrm>
        </p:grpSpPr>
        <p:pic>
          <p:nvPicPr>
            <p:cNvPr id="481" name="Picture 4" descr="Microsoft-Logo-Png - Kostenlose transparente PNG-Logos">
              <a:extLst>
                <a:ext uri="{FF2B5EF4-FFF2-40B4-BE49-F238E27FC236}">
                  <a16:creationId xmlns:a16="http://schemas.microsoft.com/office/drawing/2014/main" id="{6B50AE42-7B8D-786C-FAE2-C7C1FC7527B8}"/>
                </a:ext>
              </a:extLst>
            </p:cNvPr>
            <p:cNvPicPr>
              <a:picLocks noChangeAspect="1" noChangeArrowheads="1"/>
            </p:cNvPicPr>
            <p:nvPr/>
          </p:nvPicPr>
          <p:blipFill rotWithShape="1">
            <a:blip r:embed="rId11">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a:stretch/>
          </p:blipFill>
          <p:spPr bwMode="auto">
            <a:xfrm>
              <a:off x="1013460" y="468157"/>
              <a:ext cx="1615057" cy="463100"/>
            </a:xfrm>
            <a:prstGeom prst="rect">
              <a:avLst/>
            </a:prstGeom>
            <a:noFill/>
            <a:extLst>
              <a:ext uri="{909E8E84-426E-40DD-AFC4-6F175D3DCCD1}">
                <a14:hiddenFill xmlns:a14="http://schemas.microsoft.com/office/drawing/2010/main">
                  <a:solidFill>
                    <a:srgbClr val="FFFFFF"/>
                  </a:solidFill>
                </a14:hiddenFill>
              </a:ext>
            </a:extLst>
          </p:spPr>
        </p:pic>
        <p:pic>
          <p:nvPicPr>
            <p:cNvPr id="482" name="Picture 4_1" descr="Microsoft-Logo-Png - Kostenlose transparente PNG-Logos">
              <a:extLst>
                <a:ext uri="{FF2B5EF4-FFF2-40B4-BE49-F238E27FC236}">
                  <a16:creationId xmlns:a16="http://schemas.microsoft.com/office/drawing/2014/main" id="{C5690913-7D91-2D6D-3932-66256C9CC4D1}"/>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1" t="17344" r="74382" b="17344"/>
            <a:stretch/>
          </p:blipFill>
          <p:spPr bwMode="auto">
            <a:xfrm>
              <a:off x="457201" y="468157"/>
              <a:ext cx="556260" cy="4631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4911243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24d2b90-11f2-4fdf-990a-54fa46247cf8">
      <Terms xmlns="http://schemas.microsoft.com/office/infopath/2007/PartnerControls"/>
    </lcf76f155ced4ddcb4097134ff3c332f>
    <TaxCatchAll xmlns="b817b00b-f121-400f-976b-40959b1c7d14" xsi:nil="true"/>
    <_ip_UnifiedCompliancePolicyUIAction xmlns="http://schemas.microsoft.com/sharepoint/v3" xsi:nil="true"/>
    <MCpostdate xmlns="324d2b90-11f2-4fdf-990a-54fa46247cf8" xsi:nil="true"/>
    <Recipients xmlns="324d2b90-11f2-4fdf-990a-54fa46247cf8" xsi:nil="true"/>
    <_ip_UnifiedCompliancePolicyProperties xmlns="http://schemas.microsoft.com/sharepoint/v3" xsi:nil="true"/>
    <MCpostID xmlns="324d2b90-11f2-4fdf-990a-54fa46247cf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8FC071-C78F-4424-B2F2-E0A2B2869E68}">
  <ds:schemaRefs>
    <ds:schemaRef ds:uri="81b978aa-f708-4b9a-bb08-4a0c5682ef61"/>
    <ds:schemaRef ds:uri="http://purl.org/dc/dcmitype/"/>
    <ds:schemaRef ds:uri="http://www.w3.org/XML/1998/namespace"/>
    <ds:schemaRef ds:uri="http://schemas.openxmlformats.org/package/2006/metadata/core-properties"/>
    <ds:schemaRef ds:uri="http://schemas.microsoft.com/office/2006/metadata/properties"/>
    <ds:schemaRef ds:uri="http://purl.org/dc/terms/"/>
    <ds:schemaRef ds:uri="http://schemas.microsoft.com/office/2006/documentManagement/types"/>
    <ds:schemaRef ds:uri="http://purl.org/dc/elements/1.1/"/>
    <ds:schemaRef ds:uri="http://schemas.microsoft.com/office/infopath/2007/PartnerControls"/>
    <ds:schemaRef ds:uri="9f999e54-2bb7-4d3e-98ea-4d068e0776c8"/>
    <ds:schemaRef ds:uri="http://schemas.microsoft.com/sharepoint/v3"/>
    <ds:schemaRef ds:uri="6fcba335-fbbe-42c7-913c-8c9aa5593f55"/>
    <ds:schemaRef ds:uri="b16bb608-2de8-4cc9-af0d-826cbae00daf"/>
    <ds:schemaRef ds:uri="324d2b90-11f2-4fdf-990a-54fa46247cf8"/>
    <ds:schemaRef ds:uri="b817b00b-f121-400f-976b-40959b1c7d14"/>
  </ds:schemaRefs>
</ds:datastoreItem>
</file>

<file path=customXml/itemProps2.xml><?xml version="1.0" encoding="utf-8"?>
<ds:datastoreItem xmlns:ds="http://schemas.openxmlformats.org/officeDocument/2006/customXml" ds:itemID="{A51420CE-EDDE-418A-979B-ED4AED2957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24d2b90-11f2-4fdf-990a-54fa46247cf8"/>
    <ds:schemaRef ds:uri="b817b00b-f121-400f-976b-40959b1c7d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CEC231B-FBE2-40EF-9230-3A1E21E56245}">
  <ds:schemaRefs>
    <ds:schemaRef ds:uri="http://schemas.microsoft.com/sharepoint/v3/contenttype/forms"/>
  </ds:schemaRefs>
</ds:datastoreItem>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Office Theme</Template>
  <TotalTime>0</TotalTime>
  <Words>449</Words>
  <Application>Microsoft Office PowerPoint</Application>
  <PresentationFormat>Custom</PresentationFormat>
  <Paragraphs>36</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Steigern Sie die Produktivität mit Agenten in Microsoft 365 Copilot Chat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2</cp:revision>
  <dcterms:created xsi:type="dcterms:W3CDTF">2024-12-11T01:40:30Z</dcterms:created>
  <dcterms:modified xsi:type="dcterms:W3CDTF">2025-02-13T19:43:11Z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0x010100CAB4D63BEF6CE74A98DE71B79A4EFA2E</vt:lpwstr>
  </property>
  <property fmtid="{D5CDD505-2E9C-101B-9397-08002B2CF9AE}" pid="3" name="MediaServiceImageTags">
    <vt:lpwstr/>
  </property>
</Properties>
</file>