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1"/>
  </p:notesMasterIdLst>
  <p:sldIdLst>
    <p:sldId id="261" r:id="rId5"/>
    <p:sldId id="2147483584" r:id="rId6"/>
    <p:sldId id="2147481816" r:id="rId7"/>
    <p:sldId id="2147483586" r:id="rId8"/>
    <p:sldId id="2147481813" r:id="rId9"/>
    <p:sldId id="214748358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247" autoAdjust="0"/>
  </p:normalViewPr>
  <p:slideViewPr>
    <p:cSldViewPr snapToGrid="0">
      <p:cViewPr varScale="1">
        <p:scale>
          <a:sx n="145" d="100"/>
          <a:sy n="145" d="100"/>
        </p:scale>
        <p:origin x="80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A1C111-FD97-403E-90EC-896C87799F8D}" type="datetimeFigureOut">
              <a:t>4/28/2025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D426E-9581-4296-B4B4-AD4FA0A88CC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27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DBED5C-FF3B-4C5A-8CB6-8A0D8FED31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343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508D9-675B-1AF7-BDE1-43DB0A2649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61E765-DDC5-74FA-1A2E-617FD33DF2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BF8A22-0A0B-F023-4727-A78FF42FE0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5F6107-FDF9-3422-E05C-F3A23B5E6A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11EAE3-013A-4F73-8174-14C48CD2D86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4914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036BDF-A29D-7D03-197A-20F8634485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12177A-67D9-46CC-617A-3A6B6C62D1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2C13D6-CE83-A9A2-5A20-0C6D8C5AB0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9C5779-69CA-6F38-DA91-8481EE99D0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11EAE3-013A-4F73-8174-14C48CD2D86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18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AED3EA-E749-86B4-C7C6-F35FBFE351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17A039-58A2-7893-95CB-DEFF6933DD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19F7CB-4826-0743-1DC1-81904ED5AC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B4B5BA-4862-7396-99C9-63E377DDDA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11EAE3-013A-4F73-8174-14C48CD2D86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181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11EAE3-013A-4F73-8174-14C48CD2D86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5566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AB2EC-E839-D5C8-56B4-E362769659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CD953B-8725-0905-122B-2C5F5CA430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967BFF-282A-0ED1-6E49-47D4658D24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98105A-2976-DE7F-E2DD-DDC7167393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11EAE3-013A-4F73-8174-14C48CD2D86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496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- left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curved object">
            <a:extLst>
              <a:ext uri="{FF2B5EF4-FFF2-40B4-BE49-F238E27FC236}">
                <a16:creationId xmlns:a16="http://schemas.microsoft.com/office/drawing/2014/main" id="{65978E02-7B42-4283-0732-A5ECD04C20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D9B2C81-3582-FD54-9197-2A2E6EA52FF9}"/>
              </a:ext>
            </a:extLst>
          </p:cNvPr>
          <p:cNvSpPr/>
          <p:nvPr userDrawn="1"/>
        </p:nvSpPr>
        <p:spPr bwMode="auto">
          <a:xfrm>
            <a:off x="0" y="0"/>
            <a:ext cx="8586216" cy="6858000"/>
          </a:xfrm>
          <a:prstGeom prst="rect">
            <a:avLst/>
          </a:prstGeom>
          <a:gradFill>
            <a:gsLst>
              <a:gs pos="0">
                <a:srgbClr val="FFF8F3"/>
              </a:gs>
              <a:gs pos="100000">
                <a:srgbClr val="FFF8F3">
                  <a:alpha val="0"/>
                </a:srgbClr>
              </a:gs>
            </a:gsLst>
            <a:lin ang="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4" y="2875002"/>
            <a:ext cx="4127692" cy="1107996"/>
          </a:xfrm>
        </p:spPr>
        <p:txBody>
          <a:bodyPr wrap="square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987190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30" orient="horz" pos="288">
          <p15:clr>
            <a:srgbClr val="5ACBF0"/>
          </p15:clr>
        </p15:guide>
        <p15:guide id="32" orient="horz" pos="2160">
          <p15:clr>
            <a:srgbClr val="5ACBF0"/>
          </p15:clr>
        </p15:guide>
        <p15:guide id="33" pos="2976">
          <p15:clr>
            <a:srgbClr val="5ACBF0"/>
          </p15:clr>
        </p15:guide>
        <p15:guide id="34" pos="3336">
          <p15:clr>
            <a:srgbClr val="5ACBF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F8D753-D581-8D98-7561-3F1A83FEAD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8263" y="1068000"/>
            <a:ext cx="11018520" cy="276999"/>
          </a:xfrm>
        </p:spPr>
        <p:txBody>
          <a:bodyPr/>
          <a:lstStyle>
            <a:lvl1pPr marL="0" indent="0">
              <a:buNone/>
              <a:defRPr sz="1800">
                <a:latin typeface="+mj-lt"/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96395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4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 - left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curved object">
            <a:extLst>
              <a:ext uri="{FF2B5EF4-FFF2-40B4-BE49-F238E27FC236}">
                <a16:creationId xmlns:a16="http://schemas.microsoft.com/office/drawing/2014/main" id="{65978E02-7B42-4283-0732-A5ECD04C20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D9B2C81-3582-FD54-9197-2A2E6EA52FF9}"/>
              </a:ext>
            </a:extLst>
          </p:cNvPr>
          <p:cNvSpPr/>
          <p:nvPr userDrawn="1"/>
        </p:nvSpPr>
        <p:spPr bwMode="auto">
          <a:xfrm>
            <a:off x="0" y="0"/>
            <a:ext cx="8586216" cy="6858000"/>
          </a:xfrm>
          <a:prstGeom prst="rect">
            <a:avLst/>
          </a:prstGeom>
          <a:gradFill>
            <a:gsLst>
              <a:gs pos="0">
                <a:srgbClr val="FFF8F3"/>
              </a:gs>
              <a:gs pos="100000">
                <a:srgbClr val="FFF8F3">
                  <a:alpha val="0"/>
                </a:srgbClr>
              </a:gs>
            </a:gsLst>
            <a:lin ang="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4" y="2875002"/>
            <a:ext cx="4127692" cy="1107996"/>
          </a:xfrm>
        </p:spPr>
        <p:txBody>
          <a:bodyPr wrap="square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47760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30" orient="horz" pos="288">
          <p15:clr>
            <a:srgbClr val="5ACBF0"/>
          </p15:clr>
        </p15:guide>
        <p15:guide id="32" orient="horz" pos="2160">
          <p15:clr>
            <a:srgbClr val="5ACBF0"/>
          </p15:clr>
        </p15:guide>
        <p15:guide id="33" pos="2976">
          <p15:clr>
            <a:srgbClr val="5ACBF0"/>
          </p15:clr>
        </p15:guide>
        <p15:guide id="34" pos="3336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Graphic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 descr="A close-up of a colorful object&#10;&#10;Description automatically generated">
            <a:extLst>
              <a:ext uri="{FF2B5EF4-FFF2-40B4-BE49-F238E27FC236}">
                <a16:creationId xmlns:a16="http://schemas.microsoft.com/office/drawing/2014/main" id="{89A104E1-D13F-B13B-BB5D-930C8205C8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3999" y="0"/>
            <a:ext cx="6858001" cy="6858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Picture 7" descr="A colorful gradient going from darker blue on the left side to light blue to magenta to orange on the right side">
            <a:extLst>
              <a:ext uri="{FF2B5EF4-FFF2-40B4-BE49-F238E27FC236}">
                <a16:creationId xmlns:a16="http://schemas.microsoft.com/office/drawing/2014/main" id="{69B64261-FB99-ADE9-26E4-3ECE1E68CF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0" b="160"/>
          <a:stretch/>
        </p:blipFill>
        <p:spPr>
          <a:xfrm rot="16200000">
            <a:off x="6205856" y="868680"/>
            <a:ext cx="5120640" cy="5120640"/>
          </a:xfrm>
          <a:prstGeom prst="roundRect">
            <a:avLst>
              <a:gd name="adj" fmla="val 2716"/>
            </a:avLst>
          </a:prstGeom>
        </p:spPr>
      </p:pic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6705600" y="1371600"/>
            <a:ext cx="4114800" cy="4114800"/>
          </a:xfrm>
          <a:prstGeom prst="roundRect">
            <a:avLst>
              <a:gd name="adj" fmla="val 2346"/>
            </a:avLst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11887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90602808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32" userDrawn="1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6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.microsoft.com/microsoft-365/admin/activity-reports/microsoft-365-copilot-readiness?view=o365-worldwid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learn.microsoft.com/microsoft-365/admin/activity-reports/microsoft-copilot-usage?view=o365-worldwid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.microsoft.com/viva/insights/advanced/admin/org-data-overview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learn.microsoft.com/viva/insights/advanced/analyst/templates/microsoft-365-copilot-adop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3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989251-49BF-143B-CC48-F95711E4A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4" y="2532834"/>
            <a:ext cx="5507736" cy="2529923"/>
          </a:xfrm>
        </p:spPr>
        <p:txBody>
          <a:bodyPr/>
          <a:lstStyle/>
          <a:p>
            <a:r>
              <a:rPr lang="de-de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Microsoft 365 Copilot – Leitfaden zur Lizenzzuweisung für schnelle Wertschöpfung</a:t>
            </a:r>
          </a:p>
        </p:txBody>
      </p:sp>
      <p:pic>
        <p:nvPicPr>
          <p:cNvPr id="6" name="Picture 5" descr="Logo für Copilot">
            <a:extLst>
              <a:ext uri="{FF2B5EF4-FFF2-40B4-BE49-F238E27FC236}">
                <a16:creationId xmlns:a16="http://schemas.microsoft.com/office/drawing/2014/main" id="{9993DC62-4060-2762-A3B2-8A5A3417E3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248" y="503523"/>
            <a:ext cx="774378" cy="774378"/>
          </a:xfrm>
          <a:prstGeom prst="rect">
            <a:avLst/>
          </a:prstGeom>
        </p:spPr>
      </p:pic>
      <p:pic>
        <p:nvPicPr>
          <p:cNvPr id="7" name="Picture 6" descr="Studierende arbeiten an ihren Laptops in einem Lernbereich ">
            <a:extLst>
              <a:ext uri="{FF2B5EF4-FFF2-40B4-BE49-F238E27FC236}">
                <a16:creationId xmlns:a16="http://schemas.microsoft.com/office/drawing/2014/main" id="{C69F4404-A4B4-419F-22FF-CDC1EBAF2A4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6242050" y="895349"/>
            <a:ext cx="5073296" cy="5067302"/>
          </a:xfrm>
          <a:prstGeom prst="roundRect">
            <a:avLst>
              <a:gd name="adj" fmla="val 4674"/>
            </a:avLst>
          </a:prstGeom>
          <a:ln w="12700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1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682444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077AF-2B5A-7E2B-505C-D53DFC592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7DAA8E8-B5FE-08B8-5E8D-84962055F0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"/>
            <a:ext cx="12192000" cy="1021659"/>
          </a:xfrm>
          <a:prstGeom prst="rect">
            <a:avLst/>
          </a:prstGeom>
          <a:gradFill flip="none" rotWithShape="1">
            <a:gsLst>
              <a:gs pos="40000">
                <a:srgbClr val="0078D4">
                  <a:alpha val="50000"/>
                </a:srgbClr>
              </a:gs>
              <a:gs pos="100000">
                <a:srgbClr val="C53FCC">
                  <a:alpha val="50000"/>
                </a:srgbClr>
              </a:gs>
            </a:gsLst>
            <a:lin ang="282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496039-DA8D-F81C-716E-1B194ECE7D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023178"/>
            <a:ext cx="12192000" cy="64008"/>
          </a:xfrm>
          <a:prstGeom prst="rect">
            <a:avLst/>
          </a:prstGeom>
          <a:gradFill flip="none" rotWithShape="1">
            <a:gsLst>
              <a:gs pos="0">
                <a:srgbClr val="0078D4"/>
              </a:gs>
              <a:gs pos="100000">
                <a:srgbClr val="C53F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7F56A3-30F3-FA8D-358B-7A69CD1FB0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81" y="2997670"/>
            <a:ext cx="5436698" cy="3599866"/>
          </a:xfrm>
          <a:prstGeom prst="roundRect">
            <a:avLst>
              <a:gd name="adj" fmla="val 3266"/>
            </a:avLst>
          </a:prstGeom>
          <a:solidFill>
            <a:srgbClr val="FFFFFF">
              <a:alpha val="85098"/>
            </a:srgbClr>
          </a:solidFill>
          <a:ln w="6350" cap="flat" cmpd="sng" algn="ctr">
            <a:solidFill>
              <a:schemeClr val="bg1">
                <a:lumMod val="95000"/>
              </a:schemeClr>
            </a:solidFill>
            <a:prstDash val="solid"/>
            <a:headEnd type="none" w="med" len="med"/>
            <a:tailEnd type="none" w="med" len="med"/>
          </a:ln>
          <a:effectLst>
            <a:outerShdw blurRad="127000" dist="1270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728DFC9-A81A-E1AF-2B9D-FF28968700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2052" y="1361098"/>
            <a:ext cx="5831219" cy="5242714"/>
          </a:xfrm>
          <a:prstGeom prst="roundRect">
            <a:avLst>
              <a:gd name="adj" fmla="val 3266"/>
            </a:avLst>
          </a:prstGeom>
          <a:solidFill>
            <a:srgbClr val="FFFFFF">
              <a:alpha val="85098"/>
            </a:srgbClr>
          </a:solidFill>
          <a:ln w="6350" cap="flat" cmpd="sng" algn="ctr">
            <a:solidFill>
              <a:schemeClr val="bg1">
                <a:lumMod val="95000"/>
              </a:schemeClr>
            </a:solidFill>
            <a:prstDash val="solid"/>
            <a:headEnd type="none" w="med" len="med"/>
            <a:tailEnd type="none" w="med" len="med"/>
          </a:ln>
          <a:effectLst>
            <a:outerShdw blurRad="127000" dist="1270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0894F92-411B-BCAD-544A-FD8CBE284C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81" y="1361098"/>
            <a:ext cx="5437358" cy="1405463"/>
          </a:xfrm>
          <a:prstGeom prst="roundRect">
            <a:avLst>
              <a:gd name="adj" fmla="val 3266"/>
            </a:avLst>
          </a:prstGeom>
          <a:solidFill>
            <a:srgbClr val="FFFFFF">
              <a:alpha val="85098"/>
            </a:srgbClr>
          </a:solidFill>
          <a:ln w="6350" cap="flat" cmpd="sng" algn="ctr">
            <a:solidFill>
              <a:schemeClr val="bg1">
                <a:lumMod val="95000"/>
              </a:schemeClr>
            </a:solidFill>
            <a:prstDash val="solid"/>
            <a:headEnd type="none" w="med" len="med"/>
            <a:tailEnd type="none" w="med" len="med"/>
          </a:ln>
          <a:effectLst>
            <a:outerShdw blurRad="127000" dist="1270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047725-59C8-219F-A072-C7F6ACE0C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393" y="154772"/>
            <a:ext cx="11018520" cy="705642"/>
          </a:xfrm>
        </p:spPr>
        <p:txBody>
          <a:bodyPr>
            <a:spAutoFit/>
          </a:bodyPr>
          <a:lstStyle/>
          <a:p>
            <a:r>
              <a:rPr lang="de-de">
                <a:latin typeface="Segoe UI Semibold" panose="020B0702040204020203" pitchFamily="34" charset="0"/>
                <a:cs typeface="Segoe UI Semibold" panose="020B0702040204020203" pitchFamily="34" charset="0"/>
              </a:rPr>
              <a:t>Optimale Lizenzzuweisung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E3FD9C5-F08D-7B64-41DE-04CACAB6F9C2}"/>
              </a:ext>
            </a:extLst>
          </p:cNvPr>
          <p:cNvSpPr>
            <a:spLocks/>
          </p:cNvSpPr>
          <p:nvPr/>
        </p:nvSpPr>
        <p:spPr>
          <a:xfrm>
            <a:off x="508909" y="1424407"/>
            <a:ext cx="5280805" cy="276999"/>
          </a:xfrm>
          <a:prstGeom prst="rect">
            <a:avLst/>
          </a:prstGeom>
          <a:noFill/>
          <a:ln w="1905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914437" fontAlgn="base">
              <a:tabLst>
                <a:tab pos="1371655" algn="l"/>
              </a:tabLst>
              <a:defRPr/>
            </a:pPr>
            <a:r>
              <a:rPr lang="de-de">
                <a:ln w="3175">
                  <a:noFill/>
                </a:ln>
                <a:gradFill flip="none">
                  <a:gsLst>
                    <a:gs pos="0">
                      <a:srgbClr val="C03BC4"/>
                    </a:gs>
                    <a:gs pos="99000">
                      <a:srgbClr val="0078D4"/>
                    </a:gs>
                  </a:gsLst>
                  <a:lin ang="13500000" scaled="1"/>
                  <a:tileRect/>
                </a:gradFill>
                <a:latin typeface="Segoe UI Semibold" panose="020B0702040204020203" pitchFamily="34" charset="0"/>
                <a:ea typeface="+mn-lt"/>
                <a:cs typeface="Segoe UI Semibold" panose="020B0702040204020203" pitchFamily="34" charset="0"/>
              </a:rPr>
              <a:t>Nutzen Sie das gesamte Potenzial von Copilot</a:t>
            </a:r>
            <a:endParaRPr lang="en-US"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4" name="TextBox 5">
            <a:extLst>
              <a:ext uri="{FF2B5EF4-FFF2-40B4-BE49-F238E27FC236}">
                <a16:creationId xmlns:a16="http://schemas.microsoft.com/office/drawing/2014/main" id="{134DD2E4-9720-7363-49EF-AA17C3A01661}"/>
              </a:ext>
            </a:extLst>
          </p:cNvPr>
          <p:cNvSpPr txBox="1"/>
          <p:nvPr/>
        </p:nvSpPr>
        <p:spPr>
          <a:xfrm>
            <a:off x="432179" y="1759689"/>
            <a:ext cx="5357535" cy="98488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50" dirty="0">
                <a:solidFill>
                  <a:srgbClr val="000000"/>
                </a:solidFill>
                <a:latin typeface="Segoe UI"/>
                <a:ea typeface="+mn-lt"/>
                <a:cs typeface="Segoe UI"/>
              </a:rPr>
              <a:t>Sobald Funktionen und Anwendungsfälle nach Prioritäten geordnet sind, können Sie anhand geeigneter Datenquellen </a:t>
            </a:r>
            <a:br>
              <a:rPr lang="de-de" sz="1450" dirty="0">
                <a:solidFill>
                  <a:srgbClr val="000000"/>
                </a:solidFill>
                <a:latin typeface="Segoe UI"/>
                <a:ea typeface="+mn-lt"/>
                <a:cs typeface="Segoe UI"/>
              </a:rPr>
            </a:br>
            <a:r>
              <a:rPr lang="de-de" sz="1450" dirty="0">
                <a:solidFill>
                  <a:srgbClr val="000000"/>
                </a:solidFill>
                <a:latin typeface="Segoe UI"/>
                <a:ea typeface="+mn-lt"/>
                <a:cs typeface="Segoe UI"/>
              </a:rPr>
              <a:t>die Rollen und Nutzenden ermitteln, die mit einer Lizenz voraussichtlich am schnellsten einen Mehrwert erzielen werden.</a:t>
            </a:r>
            <a:endParaRPr lang="en-US" sz="1450" dirty="0">
              <a:solidFill>
                <a:srgbClr val="000000"/>
              </a:solidFill>
              <a:latin typeface="Segoe UI"/>
              <a:cs typeface="Segoe UI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3E9D1AA-3EC8-300F-72DA-03CBCFDE9287}"/>
              </a:ext>
            </a:extLst>
          </p:cNvPr>
          <p:cNvSpPr>
            <a:spLocks/>
          </p:cNvSpPr>
          <p:nvPr/>
        </p:nvSpPr>
        <p:spPr>
          <a:xfrm>
            <a:off x="526535" y="3115043"/>
            <a:ext cx="5124385" cy="276999"/>
          </a:xfrm>
          <a:prstGeom prst="rect">
            <a:avLst/>
          </a:prstGeom>
          <a:noFill/>
          <a:ln w="1905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914437" fontAlgn="base">
              <a:spcBef>
                <a:spcPct val="0"/>
              </a:spcBef>
              <a:tabLst>
                <a:tab pos="1371655" algn="l"/>
              </a:tabLst>
              <a:defRPr/>
            </a:pPr>
            <a:r>
              <a:rPr lang="de-de">
                <a:ln w="3175">
                  <a:noFill/>
                </a:ln>
                <a:gradFill flip="none">
                  <a:gsLst>
                    <a:gs pos="0">
                      <a:srgbClr val="C03BC4"/>
                    </a:gs>
                    <a:gs pos="99000">
                      <a:srgbClr val="0078D4"/>
                    </a:gs>
                  </a:gsLst>
                  <a:lin ang="13500000" scaled="1"/>
                  <a:tileRect/>
                </a:gradFill>
                <a:latin typeface="Segoe UI Semibold" panose="020B0702040204020203" pitchFamily="34" charset="0"/>
                <a:cs typeface="Segoe UI Semibold" panose="020B0702040204020203" pitchFamily="34" charset="0"/>
              </a:rPr>
              <a:t>Ausrichtung auf priorisierte Funktionen</a:t>
            </a:r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04282FFD-71D1-1D93-CFB8-9EED94771E06}"/>
              </a:ext>
            </a:extLst>
          </p:cNvPr>
          <p:cNvSpPr txBox="1"/>
          <p:nvPr/>
        </p:nvSpPr>
        <p:spPr>
          <a:xfrm>
            <a:off x="526970" y="3507003"/>
            <a:ext cx="5262744" cy="299312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/>
              <a:buChar char="•"/>
            </a:pPr>
            <a:r>
              <a:rPr lang="de-de" sz="1450" dirty="0">
                <a:solidFill>
                  <a:srgbClr val="424242"/>
                </a:solidFill>
                <a:latin typeface="Segoe UI Semibold" panose="020B0702040204020203" pitchFamily="34" charset="0"/>
                <a:ea typeface="+mn-lt"/>
                <a:cs typeface="Segoe UI Semibold" panose="020B0702040204020203" pitchFamily="34" charset="0"/>
              </a:rPr>
              <a:t>Priorisierte Funktion: </a:t>
            </a:r>
            <a:r>
              <a:rPr lang="de-de" sz="1450" dirty="0">
                <a:solidFill>
                  <a:srgbClr val="424242"/>
                </a:solidFill>
                <a:latin typeface="Segoe UI"/>
                <a:ea typeface="+mn-lt"/>
                <a:cs typeface="Segoe UI"/>
              </a:rPr>
              <a:t>Identifizieren Sie</a:t>
            </a:r>
            <a:r>
              <a:rPr lang="de-de" sz="1450" dirty="0">
                <a:solidFill>
                  <a:srgbClr val="424242"/>
                </a:solidFill>
                <a:latin typeface="Segoe UI"/>
                <a:cs typeface="Segoe UI"/>
              </a:rPr>
              <a:t> </a:t>
            </a:r>
            <a:r>
              <a:rPr lang="de-de" sz="1450" dirty="0">
                <a:solidFill>
                  <a:srgbClr val="424242"/>
                </a:solidFill>
                <a:latin typeface="Segoe UI"/>
                <a:ea typeface="+mn-lt"/>
                <a:cs typeface="Segoe UI"/>
              </a:rPr>
              <a:t>eine wertschöpfende </a:t>
            </a:r>
            <a:r>
              <a:rPr lang="de-de" sz="1450" dirty="0">
                <a:solidFill>
                  <a:srgbClr val="424242"/>
                </a:solidFill>
                <a:latin typeface="Segoe UI"/>
                <a:cs typeface="Segoe UI"/>
              </a:rPr>
              <a:t>Funktion mit KI-Anwendungsfällen, </a:t>
            </a:r>
            <a:br>
              <a:rPr lang="de-de" sz="1450" dirty="0">
                <a:solidFill>
                  <a:srgbClr val="424242"/>
                </a:solidFill>
                <a:latin typeface="Segoe UI"/>
                <a:cs typeface="Segoe UI"/>
              </a:rPr>
            </a:br>
            <a:r>
              <a:rPr lang="de-de" sz="1450" dirty="0">
                <a:solidFill>
                  <a:srgbClr val="424242"/>
                </a:solidFill>
                <a:latin typeface="Segoe UI"/>
                <a:cs typeface="Segoe UI"/>
              </a:rPr>
              <a:t>die einen erheblichen Wertzuwachs generieren kann.</a:t>
            </a:r>
            <a:endParaRPr lang="en-US" sz="1450" dirty="0">
              <a:latin typeface="Segoe UI"/>
              <a:cs typeface="Segoe UI"/>
            </a:endParaRPr>
          </a:p>
          <a:p>
            <a:pPr marL="285750" indent="-285750">
              <a:buFont typeface="Arial"/>
              <a:buChar char="•"/>
            </a:pPr>
            <a:r>
              <a:rPr lang="de-de" sz="1450" dirty="0">
                <a:solidFill>
                  <a:srgbClr val="42424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Rolle/Kompetenz: </a:t>
            </a:r>
            <a:r>
              <a:rPr lang="de-de" sz="1450" dirty="0">
                <a:solidFill>
                  <a:srgbClr val="424242"/>
                </a:solidFill>
                <a:latin typeface="Segoe UI"/>
                <a:ea typeface="+mn-lt"/>
                <a:cs typeface="+mn-lt"/>
              </a:rPr>
              <a:t>Identifizieren Sie Rollen in der priorisierten Funktion, die für die Copilot-Anwendungsfälle erforderlich sind.</a:t>
            </a:r>
          </a:p>
          <a:p>
            <a:pPr marL="285750" indent="-285750">
              <a:buFont typeface="Arial"/>
              <a:buChar char="•"/>
            </a:pPr>
            <a:r>
              <a:rPr lang="de-de" sz="1450" dirty="0">
                <a:solidFill>
                  <a:srgbClr val="42424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Nutzende mit hoher Neigung: </a:t>
            </a:r>
            <a:r>
              <a:rPr lang="de-de" sz="1450" dirty="0">
                <a:solidFill>
                  <a:srgbClr val="424242"/>
                </a:solidFill>
                <a:latin typeface="Segoe UI"/>
                <a:cs typeface="Segoe UI"/>
              </a:rPr>
              <a:t>Nutzen Sie die Readiness-Daten von Copilot, um Mitarbeitende in diesen Rollen </a:t>
            </a:r>
            <a:br>
              <a:rPr lang="de-de" sz="1450" dirty="0">
                <a:solidFill>
                  <a:srgbClr val="424242"/>
                </a:solidFill>
                <a:latin typeface="Segoe UI"/>
                <a:cs typeface="Segoe UI"/>
              </a:rPr>
            </a:br>
            <a:r>
              <a:rPr lang="de-de" sz="1450" dirty="0">
                <a:solidFill>
                  <a:srgbClr val="424242"/>
                </a:solidFill>
                <a:latin typeface="Segoe UI"/>
                <a:cs typeface="Segoe UI"/>
              </a:rPr>
              <a:t>zu identifizieren, die </a:t>
            </a:r>
            <a:r>
              <a:rPr lang="de-DE" sz="1450" dirty="0">
                <a:solidFill>
                  <a:srgbClr val="424242"/>
                </a:solidFill>
                <a:latin typeface="Segoe UI"/>
                <a:cs typeface="Segoe UI"/>
              </a:rPr>
              <a:t>Microsoft 365 Apps</a:t>
            </a:r>
            <a:r>
              <a:rPr lang="de-de" sz="1450" dirty="0">
                <a:solidFill>
                  <a:srgbClr val="424242"/>
                </a:solidFill>
                <a:latin typeface="Segoe UI"/>
                <a:cs typeface="Segoe UI"/>
              </a:rPr>
              <a:t> regelmäßig für ihre täglichen Aufgaben einsetzen.</a:t>
            </a:r>
            <a:endParaRPr lang="en-US" sz="1450" dirty="0">
              <a:latin typeface="Segoe UI"/>
              <a:cs typeface="Segoe UI"/>
            </a:endParaRPr>
          </a:p>
          <a:p>
            <a:pPr marL="285750" indent="-285750">
              <a:buFont typeface="Arial"/>
              <a:buChar char="•"/>
            </a:pPr>
            <a:r>
              <a:rPr lang="de-de" sz="1450" b="1" dirty="0">
                <a:solidFill>
                  <a:srgbClr val="42424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Microsoft 365 Copilot Chat:</a:t>
            </a:r>
            <a:r>
              <a:rPr lang="de-de" sz="1450" dirty="0">
                <a:solidFill>
                  <a:srgbClr val="42424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 </a:t>
            </a:r>
            <a:r>
              <a:rPr lang="de-de" sz="1450" dirty="0">
                <a:solidFill>
                  <a:srgbClr val="424242"/>
                </a:solidFill>
                <a:latin typeface="Segoe UI"/>
                <a:cs typeface="Segoe UI"/>
              </a:rPr>
              <a:t>Analysieren Sie die Nutzungsdaten von Copilot Chat, um aktive Nutzende </a:t>
            </a:r>
            <a:br>
              <a:rPr lang="de-de" sz="1450" dirty="0">
                <a:solidFill>
                  <a:srgbClr val="424242"/>
                </a:solidFill>
                <a:latin typeface="Segoe UI"/>
                <a:cs typeface="Segoe UI"/>
              </a:rPr>
            </a:br>
            <a:r>
              <a:rPr lang="de-de" sz="1450" dirty="0">
                <a:solidFill>
                  <a:srgbClr val="424242"/>
                </a:solidFill>
                <a:latin typeface="Segoe UI"/>
                <a:cs typeface="Segoe UI"/>
              </a:rPr>
              <a:t>und befürwortende Anwendende von Copilot zu ermitteln.</a:t>
            </a:r>
            <a:endParaRPr lang="en-US" sz="1450" dirty="0">
              <a:latin typeface="Segoe UI"/>
              <a:cs typeface="Segoe UI"/>
            </a:endParaRPr>
          </a:p>
        </p:txBody>
      </p:sp>
      <p:grpSp>
        <p:nvGrpSpPr>
          <p:cNvPr id="3" name="Group 2" descr="Ein Venn-Diagramm zeigt, dass es für eine priorisierte Funktion Überschneidungen zwischen Nutzenden mit hoher Neigung, Nutzenden von M365 Copilot Chat und der identifizierten Rolle geben kann.">
            <a:extLst>
              <a:ext uri="{FF2B5EF4-FFF2-40B4-BE49-F238E27FC236}">
                <a16:creationId xmlns:a16="http://schemas.microsoft.com/office/drawing/2014/main" id="{6048BEF6-189E-F105-5078-9D3AB9BD7DEC}"/>
              </a:ext>
            </a:extLst>
          </p:cNvPr>
          <p:cNvGrpSpPr/>
          <p:nvPr/>
        </p:nvGrpSpPr>
        <p:grpSpPr>
          <a:xfrm>
            <a:off x="6946187" y="1744494"/>
            <a:ext cx="4415923" cy="4298062"/>
            <a:chOff x="6946187" y="1744494"/>
            <a:chExt cx="4415923" cy="4298062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9868EBC-E36F-4ED7-9435-FDB11AE3C994}"/>
                </a:ext>
              </a:extLst>
            </p:cNvPr>
            <p:cNvSpPr/>
            <p:nvPr/>
          </p:nvSpPr>
          <p:spPr bwMode="auto">
            <a:xfrm>
              <a:off x="6946187" y="1744494"/>
              <a:ext cx="4297680" cy="4297680"/>
            </a:xfrm>
            <a:prstGeom prst="ellipse">
              <a:avLst/>
            </a:prstGeom>
            <a:solidFill>
              <a:srgbClr val="1777D3"/>
            </a:solidFill>
            <a:ln w="1079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34290" rIns="0" bIns="3429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cs typeface="Segoe UI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32A7ED12-69DE-2B19-09A4-BAF9ED4512AD}"/>
                </a:ext>
              </a:extLst>
            </p:cNvPr>
            <p:cNvSpPr/>
            <p:nvPr/>
          </p:nvSpPr>
          <p:spPr bwMode="auto">
            <a:xfrm>
              <a:off x="6952429" y="2527005"/>
              <a:ext cx="2743200" cy="2743200"/>
            </a:xfrm>
            <a:prstGeom prst="ellipse">
              <a:avLst/>
            </a:prstGeom>
            <a:solidFill>
              <a:srgbClr val="F2CFEE">
                <a:alpha val="49000"/>
              </a:srgbClr>
            </a:solidFill>
            <a:ln w="1079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34290" rIns="0" bIns="3429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cs typeface="Segoe UI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874EBC2-0967-1D4C-8BC1-BEC5C1F64680}"/>
                </a:ext>
              </a:extLst>
            </p:cNvPr>
            <p:cNvSpPr txBox="1"/>
            <p:nvPr/>
          </p:nvSpPr>
          <p:spPr>
            <a:xfrm>
              <a:off x="7730058" y="1861988"/>
              <a:ext cx="2743200" cy="707886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de-de" sz="2000" dirty="0">
                  <a:latin typeface="Segoe UI"/>
                  <a:cs typeface="Segoe UI"/>
                </a:rPr>
                <a:t>​</a:t>
              </a:r>
              <a:r>
                <a:rPr lang="de-de" sz="2000" b="1" dirty="0">
                  <a:solidFill>
                    <a:srgbClr val="FFFFFF"/>
                  </a:solidFill>
                  <a:latin typeface="Segoe UI"/>
                  <a:cs typeface="Segoe UI"/>
                </a:rPr>
                <a:t>Priorisierte </a:t>
              </a:r>
              <a:br>
                <a:rPr lang="de-de" sz="2000" b="1" dirty="0">
                  <a:solidFill>
                    <a:srgbClr val="FFFFFF"/>
                  </a:solidFill>
                  <a:latin typeface="Segoe UI"/>
                  <a:cs typeface="Segoe UI"/>
                </a:rPr>
              </a:br>
              <a:r>
                <a:rPr lang="de-de" sz="2000" b="1" dirty="0">
                  <a:solidFill>
                    <a:srgbClr val="FFFFFF"/>
                  </a:solidFill>
                  <a:latin typeface="Segoe UI"/>
                  <a:cs typeface="Segoe UI"/>
                </a:rPr>
                <a:t>Funktion </a:t>
              </a:r>
              <a:endParaRPr lang="en-US" sz="2000" b="1" dirty="0">
                <a:latin typeface="Segoe UI"/>
                <a:cs typeface="Segoe UI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FF7B8D-9350-C476-0874-61690ED773AE}"/>
                </a:ext>
              </a:extLst>
            </p:cNvPr>
            <p:cNvSpPr txBox="1"/>
            <p:nvPr/>
          </p:nvSpPr>
          <p:spPr>
            <a:xfrm>
              <a:off x="7107940" y="3155214"/>
              <a:ext cx="1798794" cy="692497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de-de" sz="1300" b="1" dirty="0">
                  <a:solidFill>
                    <a:srgbClr val="FFFFFF"/>
                  </a:solidFill>
                  <a:latin typeface="Segoe UI"/>
                  <a:cs typeface="Segoe UI"/>
                </a:rPr>
                <a:t>Nutzende </a:t>
              </a:r>
              <a:br>
                <a:rPr lang="de-de" sz="1300" b="1" dirty="0">
                  <a:solidFill>
                    <a:srgbClr val="FFFFFF"/>
                  </a:solidFill>
                  <a:latin typeface="Segoe UI"/>
                  <a:cs typeface="Segoe UI"/>
                </a:rPr>
              </a:br>
              <a:r>
                <a:rPr lang="de-de" sz="1300" b="1" dirty="0">
                  <a:solidFill>
                    <a:srgbClr val="FFFFFF"/>
                  </a:solidFill>
                  <a:latin typeface="Segoe UI"/>
                  <a:cs typeface="Segoe UI"/>
                </a:rPr>
                <a:t>mit hoher </a:t>
              </a:r>
              <a:br>
                <a:rPr lang="de-de" sz="1300" b="1" dirty="0">
                  <a:solidFill>
                    <a:srgbClr val="FFFFFF"/>
                  </a:solidFill>
                  <a:latin typeface="Segoe UI"/>
                  <a:cs typeface="Segoe UI"/>
                </a:rPr>
              </a:br>
              <a:r>
                <a:rPr lang="de-de" sz="1300" b="1" dirty="0">
                  <a:solidFill>
                    <a:srgbClr val="FFFFFF"/>
                  </a:solidFill>
                  <a:latin typeface="Segoe UI"/>
                  <a:cs typeface="Segoe UI"/>
                </a:rPr>
                <a:t>Neigung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E7DDEC9-5971-310E-409D-1A5DE614582F}"/>
                </a:ext>
              </a:extLst>
            </p:cNvPr>
            <p:cNvSpPr/>
            <p:nvPr/>
          </p:nvSpPr>
          <p:spPr bwMode="auto">
            <a:xfrm>
              <a:off x="8492443" y="2496457"/>
              <a:ext cx="2743200" cy="2743200"/>
            </a:xfrm>
            <a:prstGeom prst="ellipse">
              <a:avLst/>
            </a:prstGeom>
            <a:solidFill>
              <a:srgbClr val="A5B1E8">
                <a:alpha val="55000"/>
              </a:srgbClr>
            </a:solidFill>
            <a:ln w="1079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34290" rIns="0" bIns="3429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cs typeface="Segoe UI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BE4ECBEA-2FBB-F638-2CA6-48639C175C2E}"/>
                </a:ext>
              </a:extLst>
            </p:cNvPr>
            <p:cNvSpPr/>
            <p:nvPr/>
          </p:nvSpPr>
          <p:spPr bwMode="auto">
            <a:xfrm>
              <a:off x="7733051" y="3299356"/>
              <a:ext cx="2743200" cy="2743200"/>
            </a:xfrm>
            <a:prstGeom prst="ellipse">
              <a:avLst/>
            </a:prstGeom>
            <a:solidFill>
              <a:srgbClr val="8BB8E9">
                <a:alpha val="52000"/>
              </a:srgbClr>
            </a:solidFill>
            <a:ln w="1079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34290" rIns="0" bIns="3429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cs typeface="Segoe UI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4826D90-5937-EE25-49AA-CF78494ADFBA}"/>
                </a:ext>
              </a:extLst>
            </p:cNvPr>
            <p:cNvSpPr txBox="1"/>
            <p:nvPr/>
          </p:nvSpPr>
          <p:spPr>
            <a:xfrm>
              <a:off x="8261956" y="5440242"/>
              <a:ext cx="1636956" cy="292388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de-de" sz="1300" dirty="0">
                  <a:latin typeface="Segoe UI"/>
                  <a:cs typeface="Segoe UI"/>
                </a:rPr>
                <a:t>​</a:t>
              </a:r>
              <a:r>
                <a:rPr lang="de-de" sz="1300" b="1" dirty="0">
                  <a:solidFill>
                    <a:srgbClr val="FFFFFF"/>
                  </a:solidFill>
                  <a:latin typeface="Segoe UI"/>
                  <a:cs typeface="Segoe UI"/>
                </a:rPr>
                <a:t>Rolle/Kompetenz</a:t>
              </a:r>
              <a:endParaRPr lang="en-US" sz="1300" b="1" baseline="30000" dirty="0">
                <a:solidFill>
                  <a:srgbClr val="FFFFFF"/>
                </a:solidFill>
                <a:latin typeface="Segoe UI"/>
                <a:cs typeface="Segoe UI"/>
              </a:endParaRPr>
            </a:p>
          </p:txBody>
        </p:sp>
        <p:pic>
          <p:nvPicPr>
            <p:cNvPr id="32" name="Picture 31" descr="Ein regenbogenfarbenes Logo auf schwarzem Hintergrund&#10;&#10;Automatisch generierte Beschreibung">
              <a:extLst>
                <a:ext uri="{FF2B5EF4-FFF2-40B4-BE49-F238E27FC236}">
                  <a16:creationId xmlns:a16="http://schemas.microsoft.com/office/drawing/2014/main" id="{404B6BE4-D1C1-5773-243C-9B5C4B50C1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15153" y="3623282"/>
              <a:ext cx="568638" cy="553398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BE3E532-44FF-ECD3-637E-AF4C0846D927}"/>
                </a:ext>
              </a:extLst>
            </p:cNvPr>
            <p:cNvSpPr txBox="1"/>
            <p:nvPr/>
          </p:nvSpPr>
          <p:spPr>
            <a:xfrm>
              <a:off x="9955875" y="2997670"/>
              <a:ext cx="1406235" cy="692497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de-de" sz="1300" dirty="0">
                  <a:latin typeface="Segoe UI"/>
                  <a:cs typeface="Segoe UI"/>
                </a:rPr>
                <a:t>​</a:t>
              </a:r>
              <a:r>
                <a:rPr lang="de-de" sz="1300" b="1" dirty="0">
                  <a:solidFill>
                    <a:srgbClr val="FFFFFF"/>
                  </a:solidFill>
                  <a:latin typeface="Segoe UI"/>
                  <a:cs typeface="Segoe UI"/>
                </a:rPr>
                <a:t>Microsoft </a:t>
              </a:r>
              <a:br>
                <a:rPr lang="de-de" sz="1300" b="1" dirty="0">
                  <a:solidFill>
                    <a:srgbClr val="FFFFFF"/>
                  </a:solidFill>
                  <a:latin typeface="Segoe UI"/>
                  <a:cs typeface="Segoe UI"/>
                </a:rPr>
              </a:br>
              <a:r>
                <a:rPr lang="de-de" sz="1300" b="1" dirty="0">
                  <a:solidFill>
                    <a:srgbClr val="FFFFFF"/>
                  </a:solidFill>
                  <a:latin typeface="Segoe UI"/>
                  <a:cs typeface="Segoe UI"/>
                </a:rPr>
                <a:t>365 Copilot Chat-Nutzung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416583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F26398-41F7-9E13-4C61-9A0CA8BEF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9A8B0AE-4094-5FA2-DD3F-C94FD16501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79" y="3344720"/>
            <a:ext cx="10698789" cy="2330715"/>
          </a:xfrm>
          <a:prstGeom prst="roundRect">
            <a:avLst>
              <a:gd name="adj" fmla="val 3266"/>
            </a:avLst>
          </a:prstGeom>
          <a:solidFill>
            <a:srgbClr val="FFFFFF">
              <a:alpha val="85098"/>
            </a:srgbClr>
          </a:solidFill>
          <a:ln w="6350" cap="flat" cmpd="sng" algn="ctr">
            <a:solidFill>
              <a:schemeClr val="bg1">
                <a:lumMod val="95000"/>
              </a:schemeClr>
            </a:solidFill>
            <a:prstDash val="solid"/>
            <a:headEnd type="none" w="med" len="med"/>
            <a:tailEnd type="none" w="med" len="med"/>
          </a:ln>
          <a:effectLst>
            <a:outerShdw blurRad="127000" dist="1270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8CC3DE3-6BB2-9EA6-BB96-1909FB4B2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"/>
            <a:ext cx="12192000" cy="1021659"/>
          </a:xfrm>
          <a:prstGeom prst="rect">
            <a:avLst/>
          </a:prstGeom>
          <a:gradFill flip="none" rotWithShape="1">
            <a:gsLst>
              <a:gs pos="40000">
                <a:srgbClr val="0078D4">
                  <a:alpha val="50000"/>
                </a:srgbClr>
              </a:gs>
              <a:gs pos="100000">
                <a:srgbClr val="C53FCC">
                  <a:alpha val="50000"/>
                </a:srgbClr>
              </a:gs>
            </a:gsLst>
            <a:lin ang="282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4D54CB-26B9-8444-7644-36BE63A913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023178"/>
            <a:ext cx="12192000" cy="64008"/>
          </a:xfrm>
          <a:prstGeom prst="rect">
            <a:avLst/>
          </a:prstGeom>
          <a:gradFill flip="none" rotWithShape="1">
            <a:gsLst>
              <a:gs pos="0">
                <a:srgbClr val="0078D4"/>
              </a:gs>
              <a:gs pos="100000">
                <a:srgbClr val="C53F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ECB37A-4621-3967-06FC-A0F16B9F7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393" y="154772"/>
            <a:ext cx="11018520" cy="705642"/>
          </a:xfrm>
        </p:spPr>
        <p:txBody>
          <a:bodyPr>
            <a:spAutoFit/>
          </a:bodyPr>
          <a:lstStyle/>
          <a:p>
            <a:r>
              <a:rPr lang="de-de">
                <a:latin typeface="Segoe UI Semibold" panose="020B0702040204020203" pitchFamily="34" charset="0"/>
                <a:cs typeface="Segoe UI Semibold" panose="020B0702040204020203" pitchFamily="34" charset="0"/>
              </a:rPr>
              <a:t>Ineffiziente Lizenzzuweisung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9458E6-A10D-6DB5-C5FA-2BAB29BC3E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808" y="1383845"/>
            <a:ext cx="10703119" cy="1596748"/>
          </a:xfrm>
          <a:prstGeom prst="roundRect">
            <a:avLst>
              <a:gd name="adj" fmla="val 3266"/>
            </a:avLst>
          </a:prstGeom>
          <a:solidFill>
            <a:srgbClr val="FFFFFF">
              <a:alpha val="85098"/>
            </a:srgbClr>
          </a:solidFill>
          <a:ln w="6350" cap="flat" cmpd="sng" algn="ctr">
            <a:solidFill>
              <a:schemeClr val="bg1">
                <a:lumMod val="95000"/>
              </a:schemeClr>
            </a:solidFill>
            <a:prstDash val="solid"/>
            <a:headEnd type="none" w="med" len="med"/>
            <a:tailEnd type="none" w="med" len="med"/>
          </a:ln>
          <a:effectLst>
            <a:outerShdw blurRad="127000" dist="1270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6F51333C-AACB-EFC9-E059-1743BF49ACEF}"/>
              </a:ext>
            </a:extLst>
          </p:cNvPr>
          <p:cNvSpPr>
            <a:spLocks/>
          </p:cNvSpPr>
          <p:nvPr/>
        </p:nvSpPr>
        <p:spPr>
          <a:xfrm>
            <a:off x="500328" y="1541433"/>
            <a:ext cx="10080770" cy="276999"/>
          </a:xfrm>
          <a:prstGeom prst="rect">
            <a:avLst/>
          </a:prstGeom>
          <a:noFill/>
          <a:ln w="1905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914437" fontAlgn="base">
              <a:spcBef>
                <a:spcPct val="0"/>
              </a:spcBef>
              <a:tabLst>
                <a:tab pos="1371655" algn="l"/>
              </a:tabLst>
              <a:defRPr/>
            </a:pPr>
            <a:r>
              <a:rPr lang="de-de" b="1" dirty="0">
                <a:ln w="3175">
                  <a:noFill/>
                </a:ln>
                <a:gradFill flip="none">
                  <a:gsLst>
                    <a:gs pos="0">
                      <a:srgbClr val="C03BC4"/>
                    </a:gs>
                    <a:gs pos="99000">
                      <a:srgbClr val="0078D4"/>
                    </a:gs>
                  </a:gsLst>
                  <a:lin ang="13500000" scaled="1"/>
                  <a:tileRect/>
                </a:gradFill>
                <a:latin typeface="Segoe UI"/>
                <a:cs typeface="Segoe UI Semibold"/>
              </a:rPr>
              <a:t>Herausforderungen bei der Umsetzung organisatorischer Veränderungen durch Copilot</a:t>
            </a:r>
          </a:p>
        </p:txBody>
      </p:sp>
      <p:sp>
        <p:nvSpPr>
          <p:cNvPr id="56" name="TextBox 5">
            <a:extLst>
              <a:ext uri="{FF2B5EF4-FFF2-40B4-BE49-F238E27FC236}">
                <a16:creationId xmlns:a16="http://schemas.microsoft.com/office/drawing/2014/main" id="{1036C6C7-B714-F288-3F4C-5C76B13180B0}"/>
              </a:ext>
            </a:extLst>
          </p:cNvPr>
          <p:cNvSpPr txBox="1"/>
          <p:nvPr/>
        </p:nvSpPr>
        <p:spPr>
          <a:xfrm>
            <a:off x="408842" y="1952633"/>
            <a:ext cx="10393929" cy="7848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50" dirty="0">
                <a:latin typeface="Segoe UI"/>
                <a:ea typeface="+mn-lt"/>
                <a:cs typeface="+mn-lt"/>
              </a:rPr>
              <a:t>Für einige Kund*innen ist es schwierig, den geschäftlichen Nutzen ihrer Copilot-Implementierungen zu konkretisieren. Ein Hauptproblem sehen wir in der Methodik bei der Lizenzzuweisung. Eine Lizenzzuweisung ohne Wertsteigerungsstrategie beeinträchtigt die effektive Nutzung der funktionellen und organisatorischen Vorteile. 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C3F8F493-A88B-2742-D920-F41BD76FD049}"/>
              </a:ext>
            </a:extLst>
          </p:cNvPr>
          <p:cNvSpPr>
            <a:spLocks/>
          </p:cNvSpPr>
          <p:nvPr/>
        </p:nvSpPr>
        <p:spPr>
          <a:xfrm>
            <a:off x="523073" y="3473120"/>
            <a:ext cx="10080770" cy="276999"/>
          </a:xfrm>
          <a:prstGeom prst="rect">
            <a:avLst/>
          </a:prstGeom>
          <a:noFill/>
          <a:ln w="1905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914437" fontAlgn="base">
              <a:spcBef>
                <a:spcPct val="0"/>
              </a:spcBef>
              <a:tabLst>
                <a:tab pos="1371655" algn="l"/>
              </a:tabLst>
              <a:defRPr/>
            </a:pPr>
            <a:r>
              <a:rPr lang="de-de" b="1">
                <a:ln w="3175">
                  <a:noFill/>
                </a:ln>
                <a:gradFill flip="none">
                  <a:gsLst>
                    <a:gs pos="0">
                      <a:srgbClr val="C03BC4"/>
                    </a:gs>
                    <a:gs pos="99000">
                      <a:srgbClr val="0078D4"/>
                    </a:gs>
                  </a:gsLst>
                  <a:lin ang="13500000" scaled="1"/>
                  <a:tileRect/>
                </a:gradFill>
                <a:latin typeface="Segoe UI"/>
                <a:cs typeface="Segoe UI Semibold"/>
              </a:rPr>
              <a:t>Ineffiziente Zuweisungsmethodik</a:t>
            </a:r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7EB3BDE4-CC99-421C-8276-150E8DCD1652}"/>
              </a:ext>
            </a:extLst>
          </p:cNvPr>
          <p:cNvSpPr txBox="1"/>
          <p:nvPr/>
        </p:nvSpPr>
        <p:spPr>
          <a:xfrm>
            <a:off x="523509" y="3794204"/>
            <a:ext cx="10535418" cy="193899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/>
              <a:buChar char="•"/>
            </a:pPr>
            <a:r>
              <a:rPr lang="de-de" sz="1450" dirty="0">
                <a:latin typeface="Segoe UI"/>
                <a:ea typeface="+mn-lt"/>
                <a:cs typeface="+mn-lt"/>
              </a:rPr>
              <a:t>Top-down: Zuweisung an Führungspositionen (führt zu einer zusammenhanglosen Streuung der Lizenzen).</a:t>
            </a:r>
          </a:p>
          <a:p>
            <a:pPr marL="285750" indent="-285750">
              <a:buFont typeface="Arial"/>
              <a:buChar char="•"/>
            </a:pPr>
            <a:r>
              <a:rPr lang="de-de" sz="1450" dirty="0" err="1">
                <a:latin typeface="Segoe UI"/>
                <a:ea typeface="+mn-lt"/>
                <a:cs typeface="+mn-lt"/>
              </a:rPr>
              <a:t>Bottom-up</a:t>
            </a:r>
            <a:r>
              <a:rPr lang="de-de" sz="1450" dirty="0">
                <a:latin typeface="Segoe UI"/>
                <a:ea typeface="+mn-lt"/>
                <a:cs typeface="+mn-lt"/>
              </a:rPr>
              <a:t>: Einrichtung eines Anforderungs- und Genehmigungs-Workflows (führt zu einer zusammenhanglosen Streuung der Lizenzen).</a:t>
            </a:r>
          </a:p>
          <a:p>
            <a:pPr marL="285750" indent="-285750">
              <a:buFont typeface="Arial"/>
              <a:buChar char="•"/>
            </a:pPr>
            <a:r>
              <a:rPr lang="de-de" sz="1450" dirty="0">
                <a:latin typeface="Segoe UI"/>
                <a:ea typeface="+mn-lt"/>
                <a:cs typeface="+mn-lt"/>
              </a:rPr>
              <a:t>Use-</a:t>
            </a:r>
            <a:r>
              <a:rPr lang="de-de" sz="1450" dirty="0" err="1">
                <a:latin typeface="Segoe UI"/>
                <a:ea typeface="+mn-lt"/>
                <a:cs typeface="+mn-lt"/>
              </a:rPr>
              <a:t>it</a:t>
            </a:r>
            <a:r>
              <a:rPr lang="de-de" sz="1450" dirty="0">
                <a:latin typeface="Segoe UI"/>
                <a:ea typeface="+mn-lt"/>
                <a:cs typeface="+mn-lt"/>
              </a:rPr>
              <a:t>-</a:t>
            </a:r>
            <a:r>
              <a:rPr lang="de-de" sz="1450" dirty="0" err="1">
                <a:latin typeface="Segoe UI"/>
                <a:ea typeface="+mn-lt"/>
                <a:cs typeface="+mn-lt"/>
              </a:rPr>
              <a:t>or</a:t>
            </a:r>
            <a:r>
              <a:rPr lang="de-de" sz="1450" dirty="0">
                <a:latin typeface="Segoe UI"/>
                <a:ea typeface="+mn-lt"/>
                <a:cs typeface="+mn-lt"/>
              </a:rPr>
              <a:t>-lose-</a:t>
            </a:r>
            <a:r>
              <a:rPr lang="de-de" sz="1450" dirty="0" err="1">
                <a:latin typeface="Segoe UI"/>
                <a:ea typeface="+mn-lt"/>
                <a:cs typeface="+mn-lt"/>
              </a:rPr>
              <a:t>it</a:t>
            </a:r>
            <a:r>
              <a:rPr lang="de-de" sz="1450" dirty="0">
                <a:latin typeface="Segoe UI"/>
                <a:ea typeface="+mn-lt"/>
                <a:cs typeface="+mn-lt"/>
              </a:rPr>
              <a:t>-Regel: Eine Richtlinie, nach der nicht genutzte Lizenzen neu zugewiesen werden (optimiert auf Nutzung, nicht auf Wertschöpfung).</a:t>
            </a:r>
          </a:p>
          <a:p>
            <a:pPr marL="285750" indent="-285750">
              <a:buFont typeface="Arial"/>
              <a:buChar char="•"/>
            </a:pPr>
            <a:r>
              <a:rPr lang="de-de" sz="1450" dirty="0">
                <a:latin typeface="Segoe UI"/>
                <a:cs typeface="Segoe UI"/>
              </a:rPr>
              <a:t>Beziehungsbasiert: Zuweisung von Lizenzen an Personen mit Bezug zum Pilotprogramm (führt zu einer zusammenhanglosen Streuung der Lizenzen, erschwert die Ausrichtung auf die Neugestaltung von Geschäftsprozessen </a:t>
            </a:r>
            <a:br>
              <a:rPr lang="de-de" sz="1450" dirty="0">
                <a:latin typeface="Segoe UI"/>
                <a:cs typeface="Segoe UI"/>
              </a:rPr>
            </a:br>
            <a:r>
              <a:rPr lang="de-de" sz="1450" dirty="0">
                <a:latin typeface="Segoe UI"/>
                <a:cs typeface="Segoe UI"/>
              </a:rPr>
              <a:t>und den Geschäftswert).</a:t>
            </a:r>
          </a:p>
        </p:txBody>
      </p:sp>
    </p:spTree>
    <p:extLst>
      <p:ext uri="{BB962C8B-B14F-4D97-AF65-F5344CB8AC3E}">
        <p14:creationId xmlns:p14="http://schemas.microsoft.com/office/powerpoint/2010/main" val="232503842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9A6089-453C-AF73-30BC-A2360E83E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7A3A0CA-5539-0A8B-1C99-911314D316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884" r="3" b="3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A3CAF8-F433-907A-7490-8B817B9D4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718" y="47975"/>
            <a:ext cx="4356464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z="36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Vorteile einer optimierten Lizenzzuweisung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D6603D-7517-6AF4-DB9C-8642CD818BE1}"/>
              </a:ext>
            </a:extLst>
          </p:cNvPr>
          <p:cNvSpPr txBox="1"/>
          <p:nvPr/>
        </p:nvSpPr>
        <p:spPr>
          <a:xfrm>
            <a:off x="347719" y="2205095"/>
            <a:ext cx="3993462" cy="3983949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32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Verkürzte Wertschöpfungszeit: </a:t>
            </a:r>
            <a:r>
              <a:rPr lang="de-de" sz="1320" dirty="0">
                <a:latin typeface="Segoe UI"/>
                <a:cs typeface="Segoe UI"/>
              </a:rPr>
              <a:t>Eine Lizenzzuweisung mit der entsprechenden Strategie zur Wertsteigerung beschleunigt </a:t>
            </a:r>
            <a:br>
              <a:rPr lang="de-de" sz="1320" dirty="0">
                <a:latin typeface="Segoe UI"/>
                <a:cs typeface="Segoe UI"/>
              </a:rPr>
            </a:br>
            <a:r>
              <a:rPr lang="de-de" sz="1320" dirty="0">
                <a:latin typeface="Segoe UI"/>
                <a:cs typeface="Segoe UI"/>
              </a:rPr>
              <a:t>den Erfolg funktioneller und organisatorischer Verbesserungen.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32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Leichtere Identifizierung und Neugestaltung von Geschäftsprozessen: </a:t>
            </a:r>
            <a:r>
              <a:rPr lang="de-de" sz="1320" dirty="0">
                <a:latin typeface="Segoe UI"/>
                <a:cs typeface="Segoe UI"/>
              </a:rPr>
              <a:t>Durch den Fokus </a:t>
            </a:r>
            <a:br>
              <a:rPr lang="de-de" sz="1320" dirty="0">
                <a:latin typeface="Segoe UI"/>
                <a:cs typeface="Segoe UI"/>
              </a:rPr>
            </a:br>
            <a:r>
              <a:rPr lang="de-de" sz="1320" dirty="0">
                <a:latin typeface="Segoe UI"/>
                <a:cs typeface="Segoe UI"/>
              </a:rPr>
              <a:t>auf Prozessänderungen im Vorfeld wird den Nutzenden der Mehrwert sofort erkennbar.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32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Geringer Aufwand für das Änderungsmanagement:</a:t>
            </a:r>
            <a:r>
              <a:rPr lang="de-de" sz="132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 </a:t>
            </a:r>
            <a:r>
              <a:rPr lang="de-de" sz="1320" dirty="0">
                <a:latin typeface="Segoe UI"/>
                <a:cs typeface="Segoe UI"/>
              </a:rPr>
              <a:t>Personen, die </a:t>
            </a:r>
            <a:r>
              <a:rPr lang="de-DE" sz="1320" dirty="0">
                <a:latin typeface="Segoe UI"/>
                <a:cs typeface="Segoe UI"/>
              </a:rPr>
              <a:t>Microsoft 365 Apps</a:t>
            </a:r>
            <a:r>
              <a:rPr lang="de-de" sz="1320" dirty="0">
                <a:latin typeface="Segoe UI"/>
                <a:cs typeface="Segoe UI"/>
              </a:rPr>
              <a:t> oder Copilot Chat intensiv nutzen, finden sich mit Microsoft 365 Copilot </a:t>
            </a:r>
            <a:br>
              <a:rPr lang="de-de" sz="1320" dirty="0">
                <a:latin typeface="Segoe UI"/>
                <a:cs typeface="Segoe UI"/>
              </a:rPr>
            </a:br>
            <a:r>
              <a:rPr lang="de-de" sz="1320" dirty="0">
                <a:latin typeface="Segoe UI"/>
                <a:cs typeface="Segoe UI"/>
              </a:rPr>
              <a:t>in der Regel schneller zurecht. 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32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Kompetenztransfer und erhöhte Akzeptanz:</a:t>
            </a:r>
            <a:r>
              <a:rPr lang="de-de" sz="132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 </a:t>
            </a:r>
            <a:r>
              <a:rPr lang="de-de" sz="1320" dirty="0">
                <a:latin typeface="Segoe UI"/>
                <a:cs typeface="Segoe UI"/>
              </a:rPr>
              <a:t>Die Zuweisung von Lizenzen an eine Vielzahl von Benutzenden innerhalb einer Gruppe fördert den Kompetenztransfer und unterstützt eine konsistente und intensivere Nutzung durch </a:t>
            </a:r>
            <a:r>
              <a:rPr lang="de-DE" sz="1320" dirty="0">
                <a:latin typeface="Segoe UI"/>
                <a:cs typeface="Segoe UI"/>
              </a:rPr>
              <a:t>diesen</a:t>
            </a:r>
            <a:r>
              <a:rPr lang="de-de" sz="1320" dirty="0">
                <a:latin typeface="Segoe UI"/>
                <a:cs typeface="Segoe UI"/>
              </a:rPr>
              <a:t> Personenkreis.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350" dirty="0">
              <a:latin typeface="Segoe UI"/>
              <a:cs typeface="Segoe UI"/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350" dirty="0">
              <a:latin typeface="Segoe UI"/>
              <a:cs typeface="Segoe UI"/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350" dirty="0">
              <a:latin typeface="Segoe UI"/>
              <a:cs typeface="Segoe UI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47E3A2E-0CC1-69AB-6655-0B45691F51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433" t="27991" r="4578"/>
          <a:stretch/>
        </p:blipFill>
        <p:spPr>
          <a:xfrm>
            <a:off x="464373" y="1954107"/>
            <a:ext cx="3690267" cy="129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73363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18EC81-8F39-F789-ABAE-D472953936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F1DAD5A-0ECD-595D-9137-14A056F275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"/>
            <a:ext cx="12192000" cy="1165224"/>
          </a:xfrm>
          <a:prstGeom prst="rect">
            <a:avLst/>
          </a:prstGeom>
          <a:gradFill flip="none" rotWithShape="1">
            <a:gsLst>
              <a:gs pos="40000">
                <a:srgbClr val="0078D4">
                  <a:alpha val="50000"/>
                </a:srgbClr>
              </a:gs>
              <a:gs pos="100000">
                <a:srgbClr val="C53FCC">
                  <a:alpha val="50000"/>
                </a:srgbClr>
              </a:gs>
            </a:gsLst>
            <a:lin ang="282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8C52702-2F73-068D-4043-533D462CE1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146941"/>
            <a:ext cx="12192000" cy="64008"/>
          </a:xfrm>
          <a:prstGeom prst="rect">
            <a:avLst/>
          </a:prstGeom>
          <a:gradFill flip="none" rotWithShape="1">
            <a:gsLst>
              <a:gs pos="0">
                <a:srgbClr val="0078D4"/>
              </a:gs>
              <a:gs pos="100000">
                <a:srgbClr val="C53F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AA5CBE-6D52-36DE-04D0-114D69063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229" y="157347"/>
            <a:ext cx="11018520" cy="705642"/>
          </a:xfrm>
        </p:spPr>
        <p:txBody>
          <a:bodyPr>
            <a:spAutoFit/>
          </a:bodyPr>
          <a:lstStyle/>
          <a:p>
            <a:r>
              <a:rPr lang="de-de">
                <a:latin typeface="Segoe UI Semibold" panose="020B0702040204020203" pitchFamily="34" charset="0"/>
                <a:cs typeface="Segoe UI Semibold" panose="020B0702040204020203" pitchFamily="34" charset="0"/>
              </a:rPr>
              <a:t>Anwendungsfall 1 – Neue Lizenzen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936AACB-5F97-38D5-101E-933BC050C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288119" y="1385906"/>
            <a:ext cx="11534146" cy="5328346"/>
          </a:xfrm>
          <a:prstGeom prst="roundRect">
            <a:avLst>
              <a:gd name="adj" fmla="val 3401"/>
            </a:avLst>
          </a:prstGeom>
          <a:solidFill>
            <a:srgbClr val="FFFCFC"/>
          </a:solidFill>
          <a:ln w="12700">
            <a:noFill/>
          </a:ln>
          <a:effectLst>
            <a:outerShdw blurRad="177800" dist="254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14" name="Rectangle: Top Corners Rounded 13">
            <a:extLst>
              <a:ext uri="{FF2B5EF4-FFF2-40B4-BE49-F238E27FC236}">
                <a16:creationId xmlns:a16="http://schemas.microsoft.com/office/drawing/2014/main" id="{4F1A2E3C-BDA7-EB6D-C435-D43A0E6C81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271506" y="1384349"/>
            <a:ext cx="11551099" cy="416560"/>
          </a:xfrm>
          <a:prstGeom prst="round2SameRect">
            <a:avLst>
              <a:gd name="adj1" fmla="val 33484"/>
              <a:gd name="adj2" fmla="val 0"/>
            </a:avLst>
          </a:prstGeom>
          <a:gradFill flip="none" rotWithShape="1">
            <a:gsLst>
              <a:gs pos="0">
                <a:srgbClr val="0078D4"/>
              </a:gs>
              <a:gs pos="100000">
                <a:srgbClr val="C53F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 Semibold"/>
              <a:ea typeface="+mn-ea"/>
              <a:cs typeface="Segoe Sans Display Semibold" pitchFamily="2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2102A3-4B1E-F6BC-AEDD-285DC85D5F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5505" y="783242"/>
            <a:ext cx="11704320" cy="276999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de-de" sz="1600" dirty="0">
                <a:solidFill>
                  <a:srgbClr val="242424"/>
                </a:solidFill>
                <a:latin typeface="Segoe UI" panose="020B0502040204020203" pitchFamily="34" charset="0"/>
                <a:ea typeface="+mj-lt"/>
                <a:cs typeface="Segoe UI" panose="020B0502040204020203" pitchFamily="34" charset="0"/>
              </a:rPr>
              <a:t>Eine datengestützte Strategie bei der Bereitstellung von Microsoft 365 Copilot ermöglicht eine schnelle und effektive Einführung</a:t>
            </a:r>
            <a:endParaRPr lang="en-US" dirty="0">
              <a:solidFill>
                <a:srgbClr val="000000"/>
              </a:solidFill>
              <a:latin typeface="Segoe UI" panose="020B0502040204020203" pitchFamily="34" charset="0"/>
              <a:ea typeface="+mj-lt"/>
              <a:cs typeface="Segoe UI" panose="020B0502040204020203" pitchFamily="34" charset="0"/>
            </a:endParaRP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9A4C5D96-372B-B318-47E5-B5B43CD22A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903592"/>
              </p:ext>
            </p:extLst>
          </p:nvPr>
        </p:nvGraphicFramePr>
        <p:xfrm>
          <a:off x="325561" y="1479762"/>
          <a:ext cx="11533620" cy="5044297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787769">
                  <a:extLst>
                    <a:ext uri="{9D8B030D-6E8A-4147-A177-3AD203B41FA5}">
                      <a16:colId xmlns:a16="http://schemas.microsoft.com/office/drawing/2014/main" val="2746429965"/>
                    </a:ext>
                  </a:extLst>
                </a:gridCol>
                <a:gridCol w="2362977">
                  <a:extLst>
                    <a:ext uri="{9D8B030D-6E8A-4147-A177-3AD203B41FA5}">
                      <a16:colId xmlns:a16="http://schemas.microsoft.com/office/drawing/2014/main" val="937084765"/>
                    </a:ext>
                  </a:extLst>
                </a:gridCol>
                <a:gridCol w="7382874">
                  <a:extLst>
                    <a:ext uri="{9D8B030D-6E8A-4147-A177-3AD203B41FA5}">
                      <a16:colId xmlns:a16="http://schemas.microsoft.com/office/drawing/2014/main" val="893455128"/>
                    </a:ext>
                  </a:extLst>
                </a:gridCol>
              </a:tblGrid>
              <a:tr h="272022">
                <a:tc>
                  <a:txBody>
                    <a:bodyPr/>
                    <a:lstStyle/>
                    <a:p>
                      <a:r>
                        <a:rPr lang="de-de" sz="1400" b="1">
                          <a:solidFill>
                            <a:schemeClr val="bg1"/>
                          </a:solidFill>
                          <a:latin typeface="Segoe UI"/>
                          <a:ea typeface="+mj-ea"/>
                          <a:cs typeface="+mj-cs"/>
                        </a:rPr>
                        <a:t>Datenquelle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>
                          <a:solidFill>
                            <a:schemeClr val="bg1"/>
                          </a:solidFill>
                          <a:latin typeface="Segoe UI"/>
                          <a:ea typeface="+mj-ea"/>
                          <a:cs typeface="+mj-cs"/>
                        </a:rPr>
                        <a:t>Zweck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>
                          <a:solidFill>
                            <a:schemeClr val="bg1"/>
                          </a:solidFill>
                          <a:latin typeface="Segoe UI"/>
                          <a:ea typeface="+mj-ea"/>
                          <a:cs typeface="+mj-cs"/>
                        </a:rPr>
                        <a:t>Schritte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6804055"/>
                  </a:ext>
                </a:extLst>
              </a:tr>
              <a:tr h="20207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>
                          <a:gradFill flip="none">
                            <a:gsLst>
                              <a:gs pos="29000">
                                <a:srgbClr val="0078D4"/>
                              </a:gs>
                              <a:gs pos="100000">
                                <a:srgbClr val="C53FCC"/>
                              </a:gs>
                            </a:gsLst>
                            <a:lin ang="0" scaled="1"/>
                            <a:tileRect/>
                          </a:gradFill>
                          <a:latin typeface="Segoe UI"/>
                          <a:ea typeface="+mn-lt"/>
                          <a:cs typeface="Segoe UI"/>
                        </a:rPr>
                        <a:t>Funktion und Rolle</a:t>
                      </a:r>
                      <a:endParaRPr lang="en-US" sz="1400" b="1" i="0" u="none" strike="noStrike" kern="1200" cap="none" spc="0" normalizeH="0" baseline="0" noProof="0">
                        <a:ln>
                          <a:noFill/>
                        </a:ln>
                        <a:gradFill flip="none">
                          <a:gsLst>
                            <a:gs pos="29000">
                              <a:srgbClr val="0078D4"/>
                            </a:gs>
                            <a:gs pos="100000">
                              <a:srgbClr val="C53FCC"/>
                            </a:gs>
                          </a:gsLst>
                          <a:lin ang="0" scaled="1"/>
                          <a:tileRect/>
                        </a:gradFill>
                        <a:effectLst/>
                        <a:uLnTx/>
                        <a:uFillTx/>
                        <a:latin typeface="Segoe UI"/>
                        <a:ea typeface="+mn-lt"/>
                        <a:cs typeface="Segoe UI"/>
                      </a:endParaRPr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de-de" sz="140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Identifizieren Sie eine wertschöpfende Funktion mit Anwendungsfällen, </a:t>
                      </a:r>
                      <a:br>
                        <a:rPr lang="de-de" sz="140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</a:br>
                      <a:r>
                        <a:rPr lang="de-de" sz="140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die die Einführung von Copilot maßgeblich vorantreiben kann.</a:t>
                      </a:r>
                      <a:endParaRPr lang="en-US" sz="1400" dirty="0">
                        <a:latin typeface="Segoe UI"/>
                      </a:endParaRPr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de-de" sz="1400" b="1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  <a:t>Priorisieren Sie eine Funktion mit: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latin typeface="Segoe UI"/>
                      </a:endParaRPr>
                    </a:p>
                    <a:p>
                      <a:pPr marL="274320" lvl="0" indent="-274320" algn="l"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de-de" sz="1400" b="0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  <a:t>hohem Wertzuwachspotenzial für das Unternehmen</a:t>
                      </a:r>
                    </a:p>
                    <a:p>
                      <a:pPr marL="274320" lvl="0" indent="-274320" algn="l"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de-de" sz="1400" b="0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  <a:t>hohen Betriebskosten</a:t>
                      </a:r>
                    </a:p>
                    <a:p>
                      <a:pPr marL="274320" lvl="0" indent="-274320" algn="l"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de-de" sz="1400" b="0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  <a:t>identifizierten Geschäftsszenarien, die mit Copilot und </a:t>
                      </a:r>
                      <a:r>
                        <a:rPr lang="de-de" sz="1400" b="0" i="0" u="none" strike="noStrike" noProof="0" dirty="0" err="1">
                          <a:solidFill>
                            <a:schemeClr val="tx1"/>
                          </a:solidFill>
                          <a:latin typeface="Segoe UI"/>
                        </a:rPr>
                        <a:t>Agents</a:t>
                      </a:r>
                      <a:r>
                        <a:rPr lang="de-de" sz="1400" b="0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  <a:t> neu aufgestellt </a:t>
                      </a:r>
                      <a:br>
                        <a:rPr lang="de-de" sz="1400" b="0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</a:br>
                      <a:r>
                        <a:rPr lang="de-de" sz="1400" b="0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  <a:t>werden sollen</a:t>
                      </a:r>
                    </a:p>
                    <a:p>
                      <a:pPr marL="274320" lvl="0" indent="-274320" algn="l"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de-de" sz="1400" b="0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  <a:t>messbaren Prozessen: KPIs und SLAs verfügbar</a:t>
                      </a:r>
                    </a:p>
                    <a:p>
                      <a:pPr marL="0" lvl="0" indent="0" algn="l">
                        <a:buNone/>
                      </a:pPr>
                      <a:r>
                        <a:rPr lang="de-de" sz="1400" b="1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  <a:t>Priorisierte Rolle: </a:t>
                      </a:r>
                      <a:endParaRPr lang="en-US" sz="1400" b="0" i="0" u="none" strike="noStrike" noProof="0" dirty="0">
                        <a:solidFill>
                          <a:schemeClr val="tx1"/>
                        </a:solidFill>
                        <a:latin typeface="Segoe UI"/>
                      </a:endParaRPr>
                    </a:p>
                    <a:p>
                      <a:pPr marL="171450" lvl="0" indent="-171450" algn="l"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de-de" sz="1400" b="0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  <a:t>Relevante Kompetenzen</a:t>
                      </a:r>
                    </a:p>
                    <a:p>
                      <a:pPr marL="171450" lvl="0" indent="-171450" algn="l"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de-de" sz="1400" b="0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  <a:t>Hoher Wert und hohe Kosten </a:t>
                      </a:r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8898372"/>
                  </a:ext>
                </a:extLst>
              </a:tr>
              <a:tr h="10492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dirty="0">
                          <a:gradFill flip="none">
                            <a:gsLst>
                              <a:gs pos="29000">
                                <a:srgbClr val="0078D4"/>
                              </a:gs>
                              <a:gs pos="100000">
                                <a:srgbClr val="C53FCC"/>
                              </a:gs>
                            </a:gsLst>
                            <a:lin ang="0" scaled="1"/>
                            <a:tileRect/>
                          </a:gradFill>
                          <a:latin typeface="Segoe UI"/>
                          <a:ea typeface="+mn-lt"/>
                          <a:cs typeface="Segoe UI"/>
                        </a:rPr>
                        <a:t>Nutzende mit hoher Neigung</a:t>
                      </a:r>
                      <a:endParaRPr lang="en-US" sz="1400" b="1" i="0" u="none" strike="noStrike" kern="1200" cap="none" spc="0" normalizeH="0" baseline="0" noProof="0" dirty="0">
                        <a:ln>
                          <a:noFill/>
                        </a:ln>
                        <a:gradFill flip="none">
                          <a:gsLst>
                            <a:gs pos="29000">
                              <a:srgbClr val="0078D4"/>
                            </a:gs>
                            <a:gs pos="100000">
                              <a:srgbClr val="C53FCC"/>
                            </a:gs>
                          </a:gsLst>
                          <a:lin ang="0" scaled="1"/>
                          <a:tileRect/>
                        </a:gradFill>
                        <a:effectLst/>
                        <a:uLnTx/>
                        <a:uFillTx/>
                        <a:latin typeface="Segoe UI"/>
                        <a:ea typeface="+mn-lt"/>
                        <a:cs typeface="Segoe UI"/>
                      </a:endParaRPr>
                    </a:p>
                  </a:txBody>
                  <a:tcPr anchor="ctr">
                    <a:lnL w="0">
                      <a:noFill/>
                    </a:lnL>
                    <a:lnR w="0">
                      <a:noFill/>
                    </a:lnR>
                    <a:lnT w="12700">
                      <a:solidFill>
                        <a:schemeClr val="bg2"/>
                      </a:solidFill>
                    </a:lnT>
                    <a:lnB w="12700">
                      <a:solidFill>
                        <a:schemeClr val="bg2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de-de" sz="140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Nutzen Sie die Readiness-Daten von Copilot, </a:t>
                      </a:r>
                      <a:br>
                        <a:rPr lang="de-de" sz="140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</a:br>
                      <a:r>
                        <a:rPr lang="de-de" sz="140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um Mitarbeitende zu identifizieren, die intensiv mit </a:t>
                      </a:r>
                      <a:r>
                        <a:rPr lang="de-DE" sz="140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Microsoft 365 Apps</a:t>
                      </a:r>
                      <a:r>
                        <a:rPr lang="de-de" sz="140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 arbeiten.</a:t>
                      </a:r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de-de" sz="1400" b="0" i="0" u="none" strike="noStrike" noProof="0">
                          <a:solidFill>
                            <a:srgbClr val="424242"/>
                          </a:solidFill>
                          <a:latin typeface="Segoe UI"/>
                        </a:rPr>
                        <a:t>Prüfen Sie die </a:t>
                      </a:r>
                      <a:r>
                        <a:rPr lang="de-de" sz="1400" b="0" i="0" u="none" strike="noStrike" noProof="0">
                          <a:solidFill>
                            <a:srgbClr val="424242"/>
                          </a:solidFill>
                          <a:latin typeface="Segoe UI"/>
                          <a:hlinkClick r:id="rId3"/>
                        </a:rPr>
                        <a:t>Tabelle mit den Nutzungsaktivitäten</a:t>
                      </a:r>
                      <a:r>
                        <a:rPr lang="de-de" sz="1400" b="0" i="0" u="none" strike="noStrike" noProof="0">
                          <a:solidFill>
                            <a:srgbClr val="424242"/>
                          </a:solidFill>
                          <a:latin typeface="Segoe UI"/>
                        </a:rPr>
                        <a:t>, um potenzielle Kandidat*innen für Copilot-Lizenzen zu ermitteln.</a:t>
                      </a:r>
                      <a:endParaRPr lang="en-US"/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9545472"/>
                  </a:ext>
                </a:extLst>
              </a:tr>
              <a:tr h="13471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>
                          <a:gradFill flip="none">
                            <a:gsLst>
                              <a:gs pos="29000">
                                <a:srgbClr val="0078D4"/>
                              </a:gs>
                              <a:gs pos="100000">
                                <a:srgbClr val="C53FCC"/>
                              </a:gs>
                            </a:gsLst>
                            <a:lin ang="0" scaled="1"/>
                            <a:tileRect/>
                          </a:gradFill>
                          <a:latin typeface="Segoe UI"/>
                          <a:cs typeface="Segoe UI"/>
                        </a:rPr>
                        <a:t>Microsoft 365 Copilot Chat-Nutzung</a:t>
                      </a:r>
                      <a:endParaRPr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91F2C"/>
                        </a:solidFill>
                        <a:effectLst/>
                        <a:uLnTx/>
                        <a:uFillTx/>
                        <a:latin typeface="Segoe Sans Display"/>
                        <a:cs typeface="Segoe Sans Display"/>
                      </a:endParaRPr>
                    </a:p>
                  </a:txBody>
                  <a:tcPr anchor="ctr">
                    <a:lnL w="0">
                      <a:noFill/>
                    </a:lnL>
                    <a:lnR w="0">
                      <a:noFill/>
                    </a:lnR>
                    <a:lnT w="12700">
                      <a:solidFill>
                        <a:schemeClr val="bg2"/>
                      </a:solidFill>
                    </a:lnT>
                    <a:lnB w="12700">
                      <a:solidFill>
                        <a:schemeClr val="bg2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de-de" sz="1400" b="0" i="0" u="none" strike="noStrike" noProof="0">
                          <a:solidFill>
                            <a:srgbClr val="424242"/>
                          </a:solidFill>
                          <a:latin typeface="Segoe UI"/>
                        </a:rPr>
                        <a:t>Analysieren Sie die Daten von Microsoft 365 Copilot Chat, um die aktiven Benutzenden zu ermitteln. </a:t>
                      </a:r>
                      <a:endParaRPr lang="en-US"/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de-de" sz="140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Analysieren Sie </a:t>
                      </a:r>
                      <a:r>
                        <a:rPr lang="de-de" sz="140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  <a:hlinkClick r:id="rId4"/>
                        </a:rPr>
                        <a:t>de-anonymisierte nutzungsbezogene Daten</a:t>
                      </a:r>
                      <a:r>
                        <a:rPr lang="de-de" sz="140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, um Erkenntnisse über </a:t>
                      </a:r>
                      <a:br>
                        <a:rPr lang="de-de" sz="140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</a:br>
                      <a:r>
                        <a:rPr lang="de-de" sz="140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aktive Benutzende zu verschiedenen Zeiträumen und Anwendungen zu gewinnen.</a:t>
                      </a:r>
                      <a:endParaRPr lang="en-US" sz="1400" dirty="0">
                        <a:solidFill>
                          <a:schemeClr val="tx1"/>
                        </a:solidFill>
                        <a:latin typeface="Segoe UI"/>
                        <a:ea typeface="+mn-ea"/>
                        <a:cs typeface="+mn-cs"/>
                      </a:endParaRPr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46060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6181596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9C3A2A-37CC-9BB6-180F-E977EC6F42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731A03D-D84D-709D-E63C-035605405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"/>
            <a:ext cx="12192000" cy="1165224"/>
          </a:xfrm>
          <a:prstGeom prst="rect">
            <a:avLst/>
          </a:prstGeom>
          <a:gradFill flip="none" rotWithShape="1">
            <a:gsLst>
              <a:gs pos="40000">
                <a:srgbClr val="0078D4">
                  <a:alpha val="50000"/>
                </a:srgbClr>
              </a:gs>
              <a:gs pos="100000">
                <a:srgbClr val="C53FCC">
                  <a:alpha val="50000"/>
                </a:srgbClr>
              </a:gs>
            </a:gsLst>
            <a:lin ang="282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E29CFA9-DBF6-2EC0-7EE3-80B3E611AA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146941"/>
            <a:ext cx="12192000" cy="64008"/>
          </a:xfrm>
          <a:prstGeom prst="rect">
            <a:avLst/>
          </a:prstGeom>
          <a:gradFill flip="none" rotWithShape="1">
            <a:gsLst>
              <a:gs pos="0">
                <a:srgbClr val="0078D4"/>
              </a:gs>
              <a:gs pos="100000">
                <a:srgbClr val="C53F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816FDC-43DC-01EA-F974-CCEB70B85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229" y="173152"/>
            <a:ext cx="12289720" cy="674031"/>
          </a:xfrm>
        </p:spPr>
        <p:txBody>
          <a:bodyPr wrap="square">
            <a:spAutoFit/>
          </a:bodyPr>
          <a:lstStyle/>
          <a:p>
            <a:r>
              <a:rPr lang="de-de" sz="42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Anwendungsfall 2 – Neu zugewiesene Lizenzen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3584DA8-5D7D-2554-2083-E25C1FF684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296877" y="1420940"/>
            <a:ext cx="11551663" cy="3810702"/>
          </a:xfrm>
          <a:prstGeom prst="roundRect">
            <a:avLst>
              <a:gd name="adj" fmla="val 3401"/>
            </a:avLst>
          </a:prstGeom>
          <a:solidFill>
            <a:srgbClr val="FFFCFC"/>
          </a:solidFill>
          <a:ln w="12700">
            <a:noFill/>
          </a:ln>
          <a:effectLst>
            <a:outerShdw blurRad="177800" dist="254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14" name="Rectangle: Top Corners Rounded 13">
            <a:extLst>
              <a:ext uri="{FF2B5EF4-FFF2-40B4-BE49-F238E27FC236}">
                <a16:creationId xmlns:a16="http://schemas.microsoft.com/office/drawing/2014/main" id="{D3470FA2-E9DD-C191-6D28-28262AC622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271506" y="1384349"/>
            <a:ext cx="11551099" cy="416560"/>
          </a:xfrm>
          <a:prstGeom prst="round2SameRect">
            <a:avLst>
              <a:gd name="adj1" fmla="val 33484"/>
              <a:gd name="adj2" fmla="val 0"/>
            </a:avLst>
          </a:prstGeom>
          <a:gradFill flip="none" rotWithShape="1">
            <a:gsLst>
              <a:gs pos="0">
                <a:srgbClr val="0078D4"/>
              </a:gs>
              <a:gs pos="100000">
                <a:srgbClr val="C53F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 Semibold"/>
              <a:ea typeface="+mn-ea"/>
              <a:cs typeface="Segoe Sans Display Semibold" pitchFamily="2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DD63CE-00B1-AE5E-7633-9AEDA08725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5505" y="783242"/>
            <a:ext cx="12161520" cy="276999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de-de" sz="1550" dirty="0">
                <a:solidFill>
                  <a:srgbClr val="242424"/>
                </a:solidFill>
                <a:latin typeface="Segoe UI" panose="020B0502040204020203" pitchFamily="34" charset="0"/>
                <a:ea typeface="+mj-lt"/>
                <a:cs typeface="Segoe UI" panose="020B0502040204020203" pitchFamily="34" charset="0"/>
              </a:rPr>
              <a:t>Ein datengestützter Ansatz für die strategische Neuzuweisung von Microsoft 365 Copilot, der eine höhere Wertschöpfung ermöglicht</a:t>
            </a:r>
            <a:endParaRPr lang="en-US" sz="1550" dirty="0">
              <a:solidFill>
                <a:srgbClr val="000000"/>
              </a:solidFill>
              <a:latin typeface="Segoe UI" panose="020B0502040204020203" pitchFamily="34" charset="0"/>
              <a:ea typeface="+mj-lt"/>
              <a:cs typeface="Segoe UI" panose="020B0502040204020203" pitchFamily="34" charset="0"/>
            </a:endParaRP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F1109CEA-D24A-82F1-3BB1-A5D88A03E9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296967"/>
              </p:ext>
            </p:extLst>
          </p:nvPr>
        </p:nvGraphicFramePr>
        <p:xfrm>
          <a:off x="325561" y="1444727"/>
          <a:ext cx="11533620" cy="3705028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787769">
                  <a:extLst>
                    <a:ext uri="{9D8B030D-6E8A-4147-A177-3AD203B41FA5}">
                      <a16:colId xmlns:a16="http://schemas.microsoft.com/office/drawing/2014/main" val="2746429965"/>
                    </a:ext>
                  </a:extLst>
                </a:gridCol>
                <a:gridCol w="2394875">
                  <a:extLst>
                    <a:ext uri="{9D8B030D-6E8A-4147-A177-3AD203B41FA5}">
                      <a16:colId xmlns:a16="http://schemas.microsoft.com/office/drawing/2014/main" val="937084765"/>
                    </a:ext>
                  </a:extLst>
                </a:gridCol>
                <a:gridCol w="7350976">
                  <a:extLst>
                    <a:ext uri="{9D8B030D-6E8A-4147-A177-3AD203B41FA5}">
                      <a16:colId xmlns:a16="http://schemas.microsoft.com/office/drawing/2014/main" val="893455128"/>
                    </a:ext>
                  </a:extLst>
                </a:gridCol>
              </a:tblGrid>
              <a:tr h="286557">
                <a:tc>
                  <a:txBody>
                    <a:bodyPr/>
                    <a:lstStyle/>
                    <a:p>
                      <a:r>
                        <a:rPr lang="de-de" sz="1400" b="1" dirty="0">
                          <a:solidFill>
                            <a:schemeClr val="bg1"/>
                          </a:solidFill>
                          <a:latin typeface="Segoe UI"/>
                          <a:ea typeface="+mj-ea"/>
                          <a:cs typeface="+mj-cs"/>
                        </a:rPr>
                        <a:t>Datenquelle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>
                          <a:solidFill>
                            <a:schemeClr val="bg1"/>
                          </a:solidFill>
                          <a:latin typeface="Segoe UI"/>
                          <a:ea typeface="+mj-ea"/>
                          <a:cs typeface="+mj-cs"/>
                        </a:rPr>
                        <a:t>Zweck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>
                          <a:solidFill>
                            <a:schemeClr val="bg1"/>
                          </a:solidFill>
                          <a:latin typeface="Segoe UI"/>
                          <a:ea typeface="+mj-ea"/>
                          <a:cs typeface="+mj-cs"/>
                        </a:rPr>
                        <a:t>Schritte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6804055"/>
                  </a:ext>
                </a:extLst>
              </a:tr>
              <a:tr h="832382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>
                          <a:gradFill flip="none">
                            <a:gsLst>
                              <a:gs pos="29000">
                                <a:srgbClr val="0078D4"/>
                              </a:gs>
                              <a:gs pos="100000">
                                <a:srgbClr val="C53FCC"/>
                              </a:gs>
                            </a:gsLst>
                            <a:lin ang="0" scaled="1"/>
                            <a:tileRect/>
                          </a:gradFill>
                          <a:latin typeface="Segoe UI"/>
                          <a:ea typeface="+mn-lt"/>
                          <a:cs typeface="Segoe UI"/>
                        </a:rPr>
                        <a:t>Copilot Analytics</a:t>
                      </a:r>
                      <a:endParaRPr lang="en-US" sz="1400" b="1" i="0" u="none" strike="noStrike" kern="1200" cap="none" spc="0" normalizeH="0" baseline="0" noProof="0">
                        <a:ln>
                          <a:noFill/>
                        </a:ln>
                        <a:gradFill flip="none">
                          <a:gsLst>
                            <a:gs pos="29000">
                              <a:srgbClr val="0078D4"/>
                            </a:gs>
                            <a:gs pos="100000">
                              <a:srgbClr val="C53FCC"/>
                            </a:gs>
                          </a:gsLst>
                          <a:lin ang="0" scaled="1"/>
                          <a:tileRect/>
                        </a:gradFill>
                        <a:effectLst/>
                        <a:uLnTx/>
                        <a:uFillTx/>
                        <a:latin typeface="Segoe UI"/>
                        <a:ea typeface="+mn-lt"/>
                        <a:cs typeface="Segoe UI"/>
                      </a:endParaRPr>
                    </a:p>
                    <a:p>
                      <a:pPr lvl="0">
                        <a:buNone/>
                      </a:pPr>
                      <a:endParaRPr lang="en-US" sz="1400">
                        <a:solidFill>
                          <a:schemeClr val="accent1"/>
                        </a:solidFill>
                        <a:latin typeface="Segoe UI"/>
                        <a:ea typeface="+mn-ea"/>
                        <a:cs typeface="+mn-cs"/>
                      </a:endParaRPr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de-de" sz="140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Identifizieren Sie wichtige Funktionsbereiche </a:t>
                      </a:r>
                      <a:br>
                        <a:rPr lang="de-de" sz="140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</a:br>
                      <a:r>
                        <a:rPr lang="de-de" sz="140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und Rollen, in denen Copilot bereits intensiv genutzt wird.</a:t>
                      </a:r>
                      <a:endParaRPr lang="en-US" dirty="0"/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latin typeface="Segoe UI"/>
                          <a:ea typeface="+mn-ea"/>
                          <a:cs typeface="+mn-cs"/>
                        </a:rPr>
                        <a:t>Erstellen Sie eine </a:t>
                      </a:r>
                      <a:r>
                        <a:rPr lang="de-de" sz="1400" dirty="0">
                          <a:solidFill>
                            <a:schemeClr val="tx1"/>
                          </a:solidFill>
                          <a:latin typeface="Segoe UI"/>
                          <a:ea typeface="+mn-ea"/>
                          <a:cs typeface="+mn-cs"/>
                          <a:hlinkClick r:id="rId3"/>
                        </a:rPr>
                        <a:t>Datendatei</a:t>
                      </a:r>
                      <a:r>
                        <a:rPr lang="de-de" sz="1400" dirty="0">
                          <a:solidFill>
                            <a:schemeClr val="tx1"/>
                          </a:solidFill>
                          <a:latin typeface="Segoe UI"/>
                          <a:ea typeface="+mn-ea"/>
                          <a:cs typeface="+mn-cs"/>
                        </a:rPr>
                        <a:t> mit den Attributen </a:t>
                      </a:r>
                      <a:r>
                        <a:rPr lang="de-DE" sz="1400" dirty="0">
                          <a:solidFill>
                            <a:schemeClr val="tx1"/>
                          </a:solidFill>
                          <a:latin typeface="Segoe UI"/>
                          <a:ea typeface="+mn-ea"/>
                          <a:cs typeface="+mn-cs"/>
                        </a:rPr>
                        <a:t>„FunctionalType“, „Custom“ und „Role“</a:t>
                      </a:r>
                      <a:r>
                        <a:rPr lang="de-de" sz="1400" dirty="0">
                          <a:solidFill>
                            <a:schemeClr val="tx1"/>
                          </a:solidFill>
                          <a:latin typeface="Segoe UI"/>
                          <a:ea typeface="+mn-ea"/>
                          <a:cs typeface="+mn-cs"/>
                        </a:rPr>
                        <a:t> </a:t>
                      </a:r>
                      <a:br>
                        <a:rPr lang="de-de" sz="1400" dirty="0">
                          <a:solidFill>
                            <a:schemeClr val="tx1"/>
                          </a:solidFill>
                          <a:latin typeface="Segoe UI"/>
                          <a:ea typeface="+mn-ea"/>
                          <a:cs typeface="+mn-cs"/>
                        </a:rPr>
                      </a:br>
                      <a:r>
                        <a:rPr lang="de-de" sz="1400" dirty="0">
                          <a:solidFill>
                            <a:schemeClr val="tx1"/>
                          </a:solidFill>
                          <a:latin typeface="Segoe UI"/>
                          <a:ea typeface="+mn-ea"/>
                          <a:cs typeface="+mn-cs"/>
                        </a:rPr>
                        <a:t>zum Hochladen in Copilot Analytics.  </a:t>
                      </a:r>
                      <a:endParaRPr lang="en-US" dirty="0"/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8898372"/>
                  </a:ext>
                </a:extLst>
              </a:tr>
              <a:tr h="9801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0">
                      <a:noFill/>
                    </a:lnL>
                    <a:lnR w="0">
                      <a:noFill/>
                    </a:lnR>
                    <a:lnT w="12700">
                      <a:solidFill>
                        <a:schemeClr val="bg2"/>
                      </a:solidFill>
                    </a:lnT>
                    <a:lnB w="12700">
                      <a:solidFill>
                        <a:schemeClr val="bg2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de-de" sz="1400" b="0" i="0" u="none" strike="noStrike" noProof="0" dirty="0">
                          <a:solidFill>
                            <a:srgbClr val="161616"/>
                          </a:solidFill>
                          <a:latin typeface="Segoe UI"/>
                        </a:rPr>
                        <a:t>Analysieren Sie die Erkenntnisse aus dem </a:t>
                      </a:r>
                      <a:r>
                        <a:rPr lang="de-de" sz="1400" b="0" i="0" u="none" strike="noStrike" noProof="0" dirty="0">
                          <a:solidFill>
                            <a:srgbClr val="161616"/>
                          </a:solidFill>
                          <a:latin typeface="Segoe UI"/>
                          <a:hlinkClick r:id="rId4"/>
                        </a:rPr>
                        <a:t>Microsoft 365 Copilot-Einführungsbericht</a:t>
                      </a:r>
                      <a:r>
                        <a:rPr lang="de-de" sz="1400" b="0" i="0" u="none" strike="noStrike" noProof="0" dirty="0">
                          <a:solidFill>
                            <a:srgbClr val="161616"/>
                          </a:solidFill>
                          <a:latin typeface="Segoe UI"/>
                        </a:rPr>
                        <a:t>, </a:t>
                      </a:r>
                      <a:br>
                        <a:rPr lang="de-de" sz="1400" b="0" i="0" u="none" strike="noStrike" noProof="0" dirty="0">
                          <a:solidFill>
                            <a:srgbClr val="161616"/>
                          </a:solidFill>
                          <a:latin typeface="Segoe UI"/>
                        </a:rPr>
                      </a:br>
                      <a:r>
                        <a:rPr lang="de-de" sz="1400" b="0" i="0" u="none" strike="noStrike" noProof="0" dirty="0">
                          <a:solidFill>
                            <a:srgbClr val="161616"/>
                          </a:solidFill>
                          <a:latin typeface="Segoe UI"/>
                        </a:rPr>
                        <a:t>um zu verstehen, welche Funktionsbereiche und Rollen in Ihrem Unternehmen bei </a:t>
                      </a:r>
                      <a:br>
                        <a:rPr lang="de-de" sz="1400" b="0" i="0" u="none" strike="noStrike" noProof="0" dirty="0">
                          <a:solidFill>
                            <a:srgbClr val="161616"/>
                          </a:solidFill>
                          <a:latin typeface="Segoe UI"/>
                        </a:rPr>
                      </a:br>
                      <a:r>
                        <a:rPr lang="de-de" sz="1400" b="0" i="0" u="none" strike="noStrike" noProof="0" dirty="0">
                          <a:solidFill>
                            <a:srgbClr val="161616"/>
                          </a:solidFill>
                          <a:latin typeface="Segoe UI"/>
                        </a:rPr>
                        <a:t>der Einführung von Copilot einer Vorreiterrolle zukommen.</a:t>
                      </a:r>
                      <a:endParaRPr lang="en-US" dirty="0">
                        <a:solidFill>
                          <a:srgbClr val="161616"/>
                        </a:solidFill>
                      </a:endParaRPr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9545472"/>
                  </a:ext>
                </a:extLst>
              </a:tr>
              <a:tr h="8097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0">
                      <a:noFill/>
                    </a:lnL>
                    <a:lnR w="0">
                      <a:noFill/>
                    </a:lnR>
                    <a:lnT w="12700">
                      <a:solidFill>
                        <a:schemeClr val="bg2"/>
                      </a:solidFill>
                    </a:lnT>
                    <a:lnB w="12700">
                      <a:solidFill>
                        <a:schemeClr val="bg2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de-de" sz="1400" b="0" i="0" u="none" strike="noStrike" noProof="0">
                          <a:solidFill>
                            <a:srgbClr val="161616"/>
                          </a:solidFill>
                          <a:latin typeface="Segoe UI"/>
                        </a:rPr>
                        <a:t>Bitten Sie Ihr HRIS-Team um einen Bericht, um Mitarbeitende in wichtigen Funktionsbereichen zu identifizieren, die Copilot intensiv nutzen.</a:t>
                      </a:r>
                      <a:endParaRPr lang="en-US" sz="1400">
                        <a:solidFill>
                          <a:srgbClr val="161616"/>
                        </a:solidFill>
                        <a:latin typeface="Segoe UI"/>
                      </a:endParaRPr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4606072"/>
                  </a:ext>
                </a:extLst>
              </a:tr>
              <a:tr h="7779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dirty="0">
                          <a:gradFill flip="none">
                            <a:gsLst>
                              <a:gs pos="29000">
                                <a:srgbClr val="0078D4"/>
                              </a:gs>
                              <a:gs pos="100000">
                                <a:srgbClr val="C53FCC"/>
                              </a:gs>
                            </a:gsLst>
                            <a:lin ang="0" scaled="1"/>
                            <a:tileRect/>
                          </a:gradFill>
                          <a:latin typeface="Segoe UI"/>
                          <a:ea typeface="+mn-lt"/>
                          <a:cs typeface="Segoe UI"/>
                        </a:rPr>
                        <a:t>Neuzuweisung </a:t>
                      </a:r>
                      <a:br>
                        <a:rPr lang="de-de" sz="1400" b="1" dirty="0">
                          <a:gradFill flip="none">
                            <a:gsLst>
                              <a:gs pos="29000">
                                <a:srgbClr val="0078D4"/>
                              </a:gs>
                              <a:gs pos="100000">
                                <a:srgbClr val="C53FCC"/>
                              </a:gs>
                            </a:gsLst>
                            <a:lin ang="0" scaled="1"/>
                            <a:tileRect/>
                          </a:gradFill>
                          <a:latin typeface="Segoe UI"/>
                          <a:ea typeface="+mn-lt"/>
                          <a:cs typeface="Segoe UI"/>
                        </a:rPr>
                      </a:br>
                      <a:r>
                        <a:rPr lang="de-de" sz="1400" b="1" dirty="0">
                          <a:gradFill flip="none">
                            <a:gsLst>
                              <a:gs pos="29000">
                                <a:srgbClr val="0078D4"/>
                              </a:gs>
                              <a:gs pos="100000">
                                <a:srgbClr val="C53FCC"/>
                              </a:gs>
                            </a:gsLst>
                            <a:lin ang="0" scaled="1"/>
                            <a:tileRect/>
                          </a:gradFill>
                          <a:latin typeface="Segoe UI"/>
                          <a:ea typeface="+mn-lt"/>
                          <a:cs typeface="Segoe UI"/>
                        </a:rPr>
                        <a:t>von Lizenzen</a:t>
                      </a:r>
                      <a:endParaRPr lang="en-US" sz="1400" b="1" i="0" u="none" strike="noStrike" kern="1200" cap="none" spc="0" normalizeH="0" baseline="0" noProof="0" dirty="0">
                        <a:ln>
                          <a:noFill/>
                        </a:ln>
                        <a:gradFill flip="none">
                          <a:gsLst>
                            <a:gs pos="29000">
                              <a:srgbClr val="0078D4"/>
                            </a:gs>
                            <a:gs pos="100000">
                              <a:srgbClr val="C53FCC"/>
                            </a:gs>
                          </a:gsLst>
                          <a:lin ang="0" scaled="1"/>
                          <a:tileRect/>
                        </a:gradFill>
                        <a:effectLst/>
                        <a:uLnTx/>
                        <a:uFillTx/>
                        <a:latin typeface="Segoe UI"/>
                        <a:ea typeface="+mn-lt"/>
                        <a:cs typeface="Segoe UI"/>
                      </a:endParaRPr>
                    </a:p>
                    <a:p>
                      <a:pPr lvl="0">
                        <a:buNone/>
                      </a:pPr>
                      <a:endParaRPr lang="en-US" sz="1400" dirty="0">
                        <a:solidFill>
                          <a:schemeClr val="accent1"/>
                        </a:solidFill>
                        <a:latin typeface="Segoe UI"/>
                        <a:ea typeface="+mn-ea"/>
                        <a:cs typeface="+mn-cs"/>
                      </a:endParaRPr>
                    </a:p>
                  </a:txBody>
                  <a:tcPr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12700">
                      <a:solidFill>
                        <a:schemeClr val="bg2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de-de" sz="1400" b="0" i="0" u="none" strike="noStrike" noProof="0">
                          <a:solidFill>
                            <a:srgbClr val="161616"/>
                          </a:solidFill>
                          <a:latin typeface="Segoe UI"/>
                        </a:rPr>
                        <a:t>Weisen Sie Lizenzen auf Grundlage des optimierten Modells neu zu. </a:t>
                      </a:r>
                      <a:endParaRPr lang="en-US"/>
                    </a:p>
                  </a:txBody>
                  <a:tcPr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12700">
                      <a:solidFill>
                        <a:schemeClr val="bg2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de-de" sz="1400" b="0" i="0" u="none" strike="noStrike" noProof="0" dirty="0">
                          <a:solidFill>
                            <a:srgbClr val="161616"/>
                          </a:solidFill>
                          <a:latin typeface="Segoe UI"/>
                        </a:rPr>
                        <a:t>Fahren Sie fort und führen Sie Anwendungsfall 1 aus.</a:t>
                      </a:r>
                    </a:p>
                  </a:txBody>
                  <a:tcPr anchor="ctr">
                    <a:lnL w="0">
                      <a:noFill/>
                    </a:lnL>
                    <a:lnR w="0">
                      <a:noFill/>
                    </a:lnR>
                    <a:lnT w="12700">
                      <a:solidFill>
                        <a:schemeClr val="bg2"/>
                      </a:solidFill>
                    </a:lnT>
                    <a:lnB w="12700">
                      <a:solidFill>
                        <a:schemeClr val="bg2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9814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3831560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24d2b90-11f2-4fdf-990a-54fa46247cf8">
      <Terms xmlns="http://schemas.microsoft.com/office/infopath/2007/PartnerControls"/>
    </lcf76f155ced4ddcb4097134ff3c332f>
    <_ip_UnifiedCompliancePolicyUIAction xmlns="http://schemas.microsoft.com/sharepoint/v3" xsi:nil="true"/>
    <MCpostdate xmlns="324d2b90-11f2-4fdf-990a-54fa46247cf8" xsi:nil="true"/>
    <Recipients xmlns="324d2b90-11f2-4fdf-990a-54fa46247cf8" xsi:nil="true"/>
    <_ip_UnifiedCompliancePolicyProperties xmlns="http://schemas.microsoft.com/sharepoint/v3" xsi:nil="true"/>
    <TaxCatchAll xmlns="b817b00b-f121-400f-976b-40959b1c7d14" xsi:nil="true"/>
    <MCpostID xmlns="324d2b90-11f2-4fdf-990a-54fa46247cf8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AB4D63BEF6CE74A98DE71B79A4EFA2E" ma:contentTypeVersion="20" ma:contentTypeDescription="Create a new document." ma:contentTypeScope="" ma:versionID="cb9345eb3893610c45717ec70d2b3801">
  <xsd:schema xmlns:xsd="http://www.w3.org/2001/XMLSchema" xmlns:xs="http://www.w3.org/2001/XMLSchema" xmlns:p="http://schemas.microsoft.com/office/2006/metadata/properties" xmlns:ns1="http://schemas.microsoft.com/sharepoint/v3" xmlns:ns2="324d2b90-11f2-4fdf-990a-54fa46247cf8" xmlns:ns3="b817b00b-f121-400f-976b-40959b1c7d14" targetNamespace="http://schemas.microsoft.com/office/2006/metadata/properties" ma:root="true" ma:fieldsID="323b0e0f0e8756d44652f1531627ebfa" ns1:_="" ns2:_="" ns3:_="">
    <xsd:import namespace="http://schemas.microsoft.com/sharepoint/v3"/>
    <xsd:import namespace="324d2b90-11f2-4fdf-990a-54fa46247cf8"/>
    <xsd:import namespace="b817b00b-f121-400f-976b-40959b1c7d14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MediaServiceDateTaken" minOccurs="0"/>
                <xsd:element ref="ns3:SharedWithUsers" minOccurs="0"/>
                <xsd:element ref="ns3:SharedWithDetails" minOccurs="0"/>
                <xsd:element ref="ns2:MCpostID" minOccurs="0"/>
                <xsd:element ref="ns2:MCpostdate" minOccurs="0"/>
                <xsd:element ref="ns2:Recipient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4d2b90-11f2-4fdf-990a-54fa46247cf8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CpostID" ma:index="24" nillable="true" ma:displayName="MC post ID" ma:format="Dropdown" ma:internalName="MCpostID">
      <xsd:simpleType>
        <xsd:restriction base="dms:Text">
          <xsd:maxLength value="255"/>
        </xsd:restriction>
      </xsd:simpleType>
    </xsd:element>
    <xsd:element name="MCpostdate" ma:index="25" nillable="true" ma:displayName="MC post date " ma:format="Dropdown" ma:internalName="MCpostdate">
      <xsd:simpleType>
        <xsd:restriction base="dms:Text">
          <xsd:maxLength value="255"/>
        </xsd:restriction>
      </xsd:simpleType>
    </xsd:element>
    <xsd:element name="Recipients" ma:index="26" nillable="true" ma:displayName="Recipients " ma:format="Dropdown" ma:internalName="Recipients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17b00b-f121-400f-976b-40959b1c7d14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a2642221-0cbc-45a0-a534-f2e154e1d76e}" ma:internalName="TaxCatchAll" ma:showField="CatchAllData" ma:web="b817b00b-f121-400f-976b-40959b1c7d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7D362A-69E5-42BC-9539-F33D8791815B}">
  <ds:schemaRefs>
    <ds:schemaRef ds:uri="http://schemas.microsoft.com/sharepoint/v3"/>
    <ds:schemaRef ds:uri="http://www.w3.org/XML/1998/namespace"/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b817b00b-f121-400f-976b-40959b1c7d14"/>
    <ds:schemaRef ds:uri="324d2b90-11f2-4fdf-990a-54fa46247cf8"/>
  </ds:schemaRefs>
</ds:datastoreItem>
</file>

<file path=customXml/itemProps2.xml><?xml version="1.0" encoding="utf-8"?>
<ds:datastoreItem xmlns:ds="http://schemas.openxmlformats.org/officeDocument/2006/customXml" ds:itemID="{581AF965-4DBA-48AF-83C5-953C960F233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24d2b90-11f2-4fdf-990a-54fa46247cf8"/>
    <ds:schemaRef ds:uri="b817b00b-f121-400f-976b-40959b1c7d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DC64CD-7338-429D-A0A1-361B9031954F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2dc8b0f-4759-4afe-9348-41952eeaf98b}" enabled="0" method="" siteId="{42dc8b0f-4759-4afe-9348-41952eeaf98b}" removed="1"/>
  <clbl:label id="{f42aa342-8706-4288-bd11-ebb85995028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743</Words>
  <Application>Microsoft Office PowerPoint</Application>
  <PresentationFormat>Widescreen</PresentationFormat>
  <Paragraphs>73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Aptos</vt:lpstr>
      <vt:lpstr>Aptos Display</vt:lpstr>
      <vt:lpstr>Arial</vt:lpstr>
      <vt:lpstr>Calibri</vt:lpstr>
      <vt:lpstr>Segoe Sans Display</vt:lpstr>
      <vt:lpstr>Segoe Sans Display Semibold</vt:lpstr>
      <vt:lpstr>Segoe UI</vt:lpstr>
      <vt:lpstr>Segoe UI Semibold</vt:lpstr>
      <vt:lpstr>office theme</vt:lpstr>
      <vt:lpstr>Microsoft 365 Copilot – Leitfaden zur Lizenzzuweisung für schnelle Wertschöpfung</vt:lpstr>
      <vt:lpstr>Optimale Lizenzzuweisung</vt:lpstr>
      <vt:lpstr>Ineffiziente Lizenzzuweisung</vt:lpstr>
      <vt:lpstr>Vorteile einer optimierten Lizenzzuweisung</vt:lpstr>
      <vt:lpstr>Anwendungsfall 1 – Neue Lizenzen</vt:lpstr>
      <vt:lpstr>Anwendungsfall 2 – Neu zugewiesene Lizenzen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Jessie Hwang (MCAG)</cp:lastModifiedBy>
  <cp:revision>9</cp:revision>
  <dcterms:created xsi:type="dcterms:W3CDTF">2025-03-26T15:57:29Z</dcterms:created>
  <dcterms:modified xsi:type="dcterms:W3CDTF">2025-04-28T15:42:28Z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0x010100CAB4D63BEF6CE74A98DE71B79A4EFA2E</vt:lpwstr>
  </property>
  <property fmtid="{D5CDD505-2E9C-101B-9397-08002B2CF9AE}" pid="3" name="MediaServiceImageTags">
    <vt:lpwstr/>
  </property>
</Properties>
</file>