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962" r:id="rId5"/>
    <p:sldMasterId id="2147483976" r:id="rId6"/>
    <p:sldMasterId id="2147484161" r:id="rId7"/>
    <p:sldMasterId id="2147484212" r:id="rId8"/>
  </p:sldMasterIdLst>
  <p:notesMasterIdLst>
    <p:notesMasterId r:id="rId18"/>
  </p:notesMasterIdLst>
  <p:handoutMasterIdLst>
    <p:handoutMasterId r:id="rId19"/>
  </p:handoutMasterIdLst>
  <p:sldIdLst>
    <p:sldId id="2147470602" r:id="rId9"/>
    <p:sldId id="2147470600" r:id="rId10"/>
    <p:sldId id="2147470601" r:id="rId11"/>
    <p:sldId id="2147470593" r:id="rId12"/>
    <p:sldId id="2147470594" r:id="rId13"/>
    <p:sldId id="2147470592" r:id="rId14"/>
    <p:sldId id="2147470596" r:id="rId15"/>
    <p:sldId id="2147470599" r:id="rId16"/>
    <p:sldId id="2147470501" r:id="rId17"/>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BD80D-0B07-D6ED-2C37-2919697A9DB7}" name="Alex Fleck" initials="AF" userId="S::c-afleck@steyer.net::a3e744e0-d50b-47a7-8e53-2fca5ef1a1f0" providerId="AD"/>
  <p188:author id="{E665A912-D079-6FB1-B790-4898F4A04C9C}" name="Jeffrey Shomper" initials="JS" userId="S::jshomp@microsoft.com::04f7b4ef-fe02-45e3-a0be-3ba01671887b" providerId="AD"/>
  <p188:author id="{4B544F14-4844-75AA-2CC1-869C620A87CB}" name="Melissa Grant" initials="MG" userId="S::mgrant@microsoft.com::be0b8634-6b43-4c94-a1a9-bde89e26f865" providerId="AD"/>
  <p188:author id="{F29BBB1C-DDC8-F54A-C125-97DCC8AC0084}" name="Erik Wirsing" initials="EW" userId="S::erik.wirsing@sappington.co::0f6e50f2-ca4c-49de-9551-c453dc5eddef" providerId="AD"/>
  <p188:author id="{B3BB1820-43BF-E0AB-79E0-14929391C954}" name="Kate Fessler" initials="KF" userId="S::v-kafes@microsoft.com::3e40986d-c011-4f41-a792-5e9c64237573" providerId="AD"/>
  <p188:author id="{CCDB0325-321E-D28F-D713-626A249543E5}" name="Patrick Payette" initials="PP" userId="Patrick Payette" providerId="None"/>
  <p188:author id="{E5D2FB2E-C8F1-22FD-13B9-83B74E5B4F3F}" name="Serah Delaini" initials="SD" userId="S::serahdelaini@microsoft.com::cf31fa5d-0c15-4612-bd19-64d64cf3a95b" providerId="AD"/>
  <p188:author id="{D07EFD49-23E3-5365-21E6-DCDB0F5B96C1}" name="PARUL Shah" initials="PS" userId="S::v-pasha4@microsoft.com::cc01aa81-05ce-49b5-9e60-45a28bf17ebb" providerId="AD"/>
  <p188:author id="{FCD0794A-8BEC-7B1F-88F0-0A805466CE6B}" name="Susan Aznoff" initials="SA" userId="S::saznoff_salawpllc.com#ext#@microsoft.onmicrosoft.com::3ec01dc5-4b7d-4d8b-88ab-5368bbed5a05" providerId="AD"/>
  <p188:author id="{4AEE645B-BCF6-171E-B989-7572AE2446CC}" name="Alyson Ginesta" initials="AG" userId="S::aginesta@microsoft.com::01be673d-e37b-4c89-9281-5e438b6a8b1f" providerId="AD"/>
  <p188:author id="{23518488-632B-2319-8D3C-A97142D5C133}" name="Lynn Robitaille (ALLY INCORPORATED)" initials="LR(I" userId="S::v-lynnro@microsoft.com::61366752-923a-4d5a-9fd8-9dd086d48a69" providerId="AD"/>
  <p188:author id="{8FB40CB4-BBDF-21C6-6F6A-1D16DF04AB08}" name="Parul Shah" initials="PS" userId="Parul Shah" providerId="None"/>
  <p188:author id="{F2ED33D8-E74D-7A1A-17AC-3A73BF71EC86}" name="Bryan Taylor" initials="BT" userId="S::brytay@microsoft.com::cbfa43c0-1997-465a-87d1-79f8b28003d3" providerId="AD"/>
  <p188:author id="{59C95CED-91EC-AEC1-712F-9738BB0E52CB}" name="Susan Richwagen (BRIDGE PARTNERS LLC)" initials="SL" userId="S::v-srichwagen@microsoft.com::1c1c722a-6fcc-4c85-9191-d5595ab82ee0" providerId="AD"/>
  <p188:author id="{4314A5EE-6CE0-549D-4D61-78EB056FDB44}" name="PARUL Shah" initials="PS" userId="S::parulshah@microsoft.com::252d9dec-8735-480d-b651-fbd4050459c3" providerId="AD"/>
  <p188:author id="{F1F35BF2-2C82-0B2E-766A-AFD245DFB75A}" name="Tiffany Glant" initials="TG" userId="S::tglant@microsoft.com::fe5bbc5f-680e-46d6-93d9-981c8b68630d" providerId="AD"/>
  <p188:author id="{3DE2EAF3-EFAD-1FEC-BA25-0F37CBF8BDE6}" name="Adam Elkins" initials="AE" userId="S::aelkins@allytics.com::cd46b651-d185-400f-ada4-3af9bf108652" providerId="AD"/>
  <p188:author id="{184F3FF8-A67A-211B-4A71-B6602471AFD5}" name="Carolyn Carnes" initials="CC" userId="S::cacarnes@microsoft.com::56d65afe-05e2-4791-b89f-0c2152ae99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issa Grant" initials="MG" lastIdx="4" clrIdx="6">
    <p:extLst>
      <p:ext uri="{19B8F6BF-5375-455C-9EA6-DF929625EA0E}">
        <p15:presenceInfo xmlns:p15="http://schemas.microsoft.com/office/powerpoint/2012/main" userId="S::mgrant@microsoft.com::be0b8634-6b43-4c94-a1a9-bde89e26f865" providerId="AD"/>
      </p:ext>
    </p:extLst>
  </p:cmAuthor>
  <p:cmAuthor id="1" name="Jeffrey Hirsch" initials="JH" lastIdx="2" clrIdx="0">
    <p:extLst>
      <p:ext uri="{19B8F6BF-5375-455C-9EA6-DF929625EA0E}">
        <p15:presenceInfo xmlns:p15="http://schemas.microsoft.com/office/powerpoint/2012/main" userId="S::jeffrey.hirsch@sappington.co::7c4a2a4f-3732-4dce-83c3-b6b2a378cf88" providerId="AD"/>
      </p:ext>
    </p:extLst>
  </p:cmAuthor>
  <p:cmAuthor id="8" name="Patrick Payette" initials="PP" lastIdx="1" clrIdx="7">
    <p:extLst>
      <p:ext uri="{19B8F6BF-5375-455C-9EA6-DF929625EA0E}">
        <p15:presenceInfo xmlns:p15="http://schemas.microsoft.com/office/powerpoint/2012/main" userId="S::papayett@microsoft.com::a3880f7a-4b34-4f1c-ac25-ca8d910f2316" providerId="AD"/>
      </p:ext>
    </p:extLst>
  </p:cmAuthor>
  <p:cmAuthor id="2" name="Adam Elkins" initials="AE" lastIdx="67" clrIdx="1">
    <p:extLst>
      <p:ext uri="{19B8F6BF-5375-455C-9EA6-DF929625EA0E}">
        <p15:presenceInfo xmlns:p15="http://schemas.microsoft.com/office/powerpoint/2012/main" userId="S::aelkins@allytics.com::cd46b651-d185-400f-ada4-3af9bf108652" providerId="AD"/>
      </p:ext>
    </p:extLst>
  </p:cmAuthor>
  <p:cmAuthor id="9" name="Lynn Robitaille" initials="LR" lastIdx="7" clrIdx="8">
    <p:extLst>
      <p:ext uri="{19B8F6BF-5375-455C-9EA6-DF929625EA0E}">
        <p15:presenceInfo xmlns:p15="http://schemas.microsoft.com/office/powerpoint/2012/main" userId="S::lrobitaille@allytics.com::a5912e4b-3420-46f3-b9da-0876e9c38217" providerId="AD"/>
      </p:ext>
    </p:extLst>
  </p:cmAuthor>
  <p:cmAuthor id="3" name="Tiffany Glant" initials="TG" lastIdx="114" clrIdx="2">
    <p:extLst>
      <p:ext uri="{19B8F6BF-5375-455C-9EA6-DF929625EA0E}">
        <p15:presenceInfo xmlns:p15="http://schemas.microsoft.com/office/powerpoint/2012/main" userId="S::tglant@microsoft.com::fe5bbc5f-680e-46d6-93d9-981c8b68630d" providerId="AD"/>
      </p:ext>
    </p:extLst>
  </p:cmAuthor>
  <p:cmAuthor id="10" name="Kate Fessler" initials="KF" lastIdx="13" clrIdx="9">
    <p:extLst>
      <p:ext uri="{19B8F6BF-5375-455C-9EA6-DF929625EA0E}">
        <p15:presenceInfo xmlns:p15="http://schemas.microsoft.com/office/powerpoint/2012/main" userId="S::v-kafes@microsoft.com::3e40986d-c011-4f41-a792-5e9c64237573" providerId="AD"/>
      </p:ext>
    </p:extLst>
  </p:cmAuthor>
  <p:cmAuthor id="4" name="Vincent Joris" initials="VJ" lastIdx="2" clrIdx="3">
    <p:extLst>
      <p:ext uri="{19B8F6BF-5375-455C-9EA6-DF929625EA0E}">
        <p15:presenceInfo xmlns:p15="http://schemas.microsoft.com/office/powerpoint/2012/main" userId="S::vijoris@microsoft.com::5d032164-7f53-4a9a-b751-058b8e7fd78d" providerId="AD"/>
      </p:ext>
    </p:extLst>
  </p:cmAuthor>
  <p:cmAuthor id="5" name="PARUL Shah (NAYAMODE INC.)" initials="PI" lastIdx="3" clrIdx="4">
    <p:extLst>
      <p:ext uri="{19B8F6BF-5375-455C-9EA6-DF929625EA0E}">
        <p15:presenceInfo xmlns:p15="http://schemas.microsoft.com/office/powerpoint/2012/main" userId="S::v-pasha4@microsoft.com::cc01aa81-05ce-49b5-9e60-45a28bf17ebb" providerId="AD"/>
      </p:ext>
    </p:extLst>
  </p:cmAuthor>
  <p:cmAuthor id="6" name="Bryan Taylor" initials="BT" lastIdx="1" clrIdx="5">
    <p:extLst>
      <p:ext uri="{19B8F6BF-5375-455C-9EA6-DF929625EA0E}">
        <p15:presenceInfo xmlns:p15="http://schemas.microsoft.com/office/powerpoint/2012/main" userId="S::brytay@microsoft.com::cbfa43c0-1997-465a-87d1-79f8b28003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E6FF"/>
    <a:srgbClr val="99EBFF"/>
    <a:srgbClr val="60CDFF"/>
    <a:srgbClr val="00A1FF"/>
    <a:srgbClr val="001A68"/>
    <a:srgbClr val="F8FAFC"/>
    <a:srgbClr val="8661C5"/>
    <a:srgbClr val="B7F1FF"/>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EABAAB-FEED-4F41-9632-41C260DD9325}" v="123" dt="2023-04-05T23:43:13.696"/>
    <p1510:client id="{EA99088C-4290-4675-88EF-B70C37626CC4}" v="5" dt="2023-04-05T23:48:23.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4451" autoAdjust="0"/>
  </p:normalViewPr>
  <p:slideViewPr>
    <p:cSldViewPr snapToGrid="0">
      <p:cViewPr varScale="1">
        <p:scale>
          <a:sx n="70" d="100"/>
          <a:sy n="70" d="100"/>
        </p:scale>
        <p:origin x="512" y="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FFAEE-74A1-4A02-8274-F6A4AC072029}"/>
              </a:ext>
            </a:extLst>
          </p:cNvPr>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0E1FA3A-569E-48AE-A65E-C2B4D5F7125F}"/>
              </a:ext>
            </a:extLst>
          </p:cNvPr>
          <p:cNvSpPr>
            <a:spLocks noGrp="1"/>
          </p:cNvSpPr>
          <p:nvPr>
            <p:ph type="dt" sz="quarter" idx="1"/>
          </p:nvPr>
        </p:nvSpPr>
        <p:spPr>
          <a:xfrm>
            <a:off x="4143375" y="0"/>
            <a:ext cx="3170238" cy="619125"/>
          </a:xfrm>
          <a:prstGeom prst="rect">
            <a:avLst/>
          </a:prstGeom>
        </p:spPr>
        <p:txBody>
          <a:bodyPr vert="horz" lIns="91440" tIns="45720" rIns="91440" bIns="45720" rtlCol="0"/>
          <a:lstStyle>
            <a:lvl1pPr algn="r">
              <a:defRPr sz="1200"/>
            </a:lvl1pPr>
          </a:lstStyle>
          <a:p>
            <a:fld id="{783F839D-84B5-4329-884D-7A20CCFB9CE0}" type="datetimeFigureOut">
              <a:rPr lang="en-US" smtClean="0"/>
              <a:t>4/6/2023</a:t>
            </a:fld>
            <a:endParaRPr lang="en-US" dirty="0"/>
          </a:p>
        </p:txBody>
      </p:sp>
      <p:sp>
        <p:nvSpPr>
          <p:cNvPr id="4" name="Footer Placeholder 3">
            <a:extLst>
              <a:ext uri="{FF2B5EF4-FFF2-40B4-BE49-F238E27FC236}">
                <a16:creationId xmlns:a16="http://schemas.microsoft.com/office/drawing/2014/main" id="{D8F21796-7744-467C-9FE2-4A4092E532D2}"/>
              </a:ext>
            </a:extLst>
          </p:cNvPr>
          <p:cNvSpPr>
            <a:spLocks noGrp="1"/>
          </p:cNvSpPr>
          <p:nvPr>
            <p:ph type="ftr" sz="quarter" idx="2"/>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FA0748-352E-4DD1-A277-1DBFC84FF20D}"/>
              </a:ext>
            </a:extLst>
          </p:cNvPr>
          <p:cNvSpPr>
            <a:spLocks noGrp="1"/>
          </p:cNvSpPr>
          <p:nvPr>
            <p:ph type="sldNum" sz="quarter" idx="3"/>
          </p:nvPr>
        </p:nvSpPr>
        <p:spPr>
          <a:xfrm>
            <a:off x="4143375" y="11725275"/>
            <a:ext cx="3170238" cy="619125"/>
          </a:xfrm>
          <a:prstGeom prst="rect">
            <a:avLst/>
          </a:prstGeom>
        </p:spPr>
        <p:txBody>
          <a:bodyPr vert="horz" lIns="91440" tIns="45720" rIns="91440" bIns="45720" rtlCol="0" anchor="b"/>
          <a:lstStyle>
            <a:lvl1pPr algn="r">
              <a:defRPr sz="1200"/>
            </a:lvl1pPr>
          </a:lstStyle>
          <a:p>
            <a:fld id="{DDB68531-66D0-4CB7-9D21-97404259A1E6}" type="slidenum">
              <a:rPr lang="en-US" smtClean="0"/>
              <a:t>‹#›</a:t>
            </a:fld>
            <a:endParaRPr lang="en-US" dirty="0"/>
          </a:p>
        </p:txBody>
      </p:sp>
    </p:spTree>
    <p:extLst>
      <p:ext uri="{BB962C8B-B14F-4D97-AF65-F5344CB8AC3E}">
        <p14:creationId xmlns:p14="http://schemas.microsoft.com/office/powerpoint/2010/main" val="3355019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619125"/>
          </a:xfrm>
          <a:prstGeom prst="rect">
            <a:avLst/>
          </a:prstGeom>
        </p:spPr>
        <p:txBody>
          <a:bodyPr vert="horz" lIns="91440" tIns="45720" rIns="91440" bIns="45720" rtlCol="0"/>
          <a:lstStyle>
            <a:lvl1pPr algn="r">
              <a:defRPr sz="1200"/>
            </a:lvl1pPr>
          </a:lstStyle>
          <a:p>
            <a:fld id="{F1A7B969-53D6-40D9-89AA-8FC66BBC0DF4}" type="datetimeFigureOut">
              <a:rPr lang="en-US" smtClean="0"/>
              <a:t>4/6/2023</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5940425"/>
            <a:ext cx="5851525" cy="48609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11725275"/>
            <a:ext cx="3170238" cy="619125"/>
          </a:xfrm>
          <a:prstGeom prst="rect">
            <a:avLst/>
          </a:prstGeom>
        </p:spPr>
        <p:txBody>
          <a:bodyPr vert="horz" lIns="91440" tIns="45720" rIns="91440" bIns="45720" rtlCol="0" anchor="b"/>
          <a:lstStyle>
            <a:lvl1pPr algn="r">
              <a:defRPr sz="1200"/>
            </a:lvl1pPr>
          </a:lstStyle>
          <a:p>
            <a:fld id="{9AA244D7-4705-4214-8910-E1E9DAC42475}" type="slidenum">
              <a:rPr lang="en-US" smtClean="0"/>
              <a:t>‹#›</a:t>
            </a:fld>
            <a:endParaRPr lang="en-US" dirty="0"/>
          </a:p>
        </p:txBody>
      </p:sp>
    </p:spTree>
    <p:extLst>
      <p:ext uri="{BB962C8B-B14F-4D97-AF65-F5344CB8AC3E}">
        <p14:creationId xmlns:p14="http://schemas.microsoft.com/office/powerpoint/2010/main" val="34002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I’d like to share the results of a recent study we commissioned from Px</a:t>
            </a:r>
            <a:r>
              <a:rPr lang="en-US" sz="1200" baseline="30000" dirty="0">
                <a:effectLst/>
                <a:latin typeface="Segoe UI" panose="020B0502040204020203" pitchFamily="34" charset="0"/>
                <a:ea typeface="Calibri" panose="020F0502020204030204" pitchFamily="34" charset="0"/>
                <a:cs typeface="Times New Roman" panose="02020603050405020304" pitchFamily="18" charset="0"/>
              </a:rPr>
              <a:t>3</a:t>
            </a:r>
            <a:r>
              <a:rPr lang="en-US" sz="1200" dirty="0">
                <a:effectLst/>
                <a:latin typeface="Segoe UI" panose="020B0502040204020203" pitchFamily="34" charset="0"/>
                <a:ea typeface="Calibri" panose="020F0502020204030204" pitchFamily="34" charset="0"/>
                <a:cs typeface="Times New Roman" panose="02020603050405020304" pitchFamily="18" charset="0"/>
              </a:rPr>
              <a:t>. </a:t>
            </a:r>
            <a:r>
              <a:rPr lang="en-US" sz="1200" i="1" dirty="0">
                <a:effectLst/>
                <a:latin typeface="Segoe UI" panose="020B0502040204020203" pitchFamily="34" charset="0"/>
                <a:ea typeface="Calibri" panose="020F0502020204030204" pitchFamily="34" charset="0"/>
                <a:cs typeface="Times New Roman" panose="02020603050405020304" pitchFamily="18" charset="0"/>
              </a:rPr>
              <a:t>Driving climate action with Windows</a:t>
            </a:r>
            <a:r>
              <a:rPr lang="en-US" sz="1200" dirty="0">
                <a:effectLst/>
                <a:latin typeface="Segoe UI" panose="020B0502040204020203" pitchFamily="34" charset="0"/>
                <a:ea typeface="Calibri" panose="020F0502020204030204" pitchFamily="34" charset="0"/>
                <a:cs typeface="Times New Roman" panose="02020603050405020304" pitchFamily="18" charset="0"/>
              </a:rPr>
              <a:t> looks at how using Windows for your workforce can help you reduce emissions and save on energy costs.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AA244D7-4705-4214-8910-E1E9DAC42475}" type="slidenum">
              <a:rPr lang="en-US" smtClean="0"/>
              <a:t>1</a:t>
            </a:fld>
            <a:endParaRPr lang="en-US" dirty="0"/>
          </a:p>
        </p:txBody>
      </p:sp>
    </p:spTree>
    <p:extLst>
      <p:ext uri="{BB962C8B-B14F-4D97-AF65-F5344CB8AC3E}">
        <p14:creationId xmlns:p14="http://schemas.microsoft.com/office/powerpoint/2010/main" val="150411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Segoe UI" panose="020B0502040204020203" pitchFamily="34" charset="0"/>
                <a:ea typeface="Calibri" panose="020F0502020204030204" pitchFamily="34" charset="0"/>
                <a:cs typeface="Segoe UI" panose="020B0502040204020203" pitchFamily="34" charset="0"/>
              </a:rPr>
              <a:t>We wanted to understand the potential climate impact of Windows and Windows 365 at businesses like yours, so we commissioned this study from Px3</a:t>
            </a:r>
            <a:r>
              <a:rPr lang="en-CA" sz="1800" dirty="0">
                <a:effectLst/>
                <a:latin typeface="Segoe UI" panose="020B0502040204020203" pitchFamily="34" charset="0"/>
                <a:ea typeface="Calibri" panose="020F0502020204030204" pitchFamily="34" charset="0"/>
                <a:cs typeface="Times New Roman" panose="02020603050405020304" pitchFamily="18" charset="0"/>
              </a:rPr>
              <a:t>, a UK-based IT sustainability research and consulting organization.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Segoe UI" panose="020B0502040204020203" pitchFamily="34" charset="0"/>
              </a:rPr>
              <a:t> </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87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Px</a:t>
            </a:r>
            <a:r>
              <a:rPr lang="en-CA" sz="1800" baseline="30000" dirty="0">
                <a:effectLst/>
                <a:latin typeface="Segoe UI" panose="020B0502040204020203" pitchFamily="34" charset="0"/>
                <a:ea typeface="Calibri" panose="020F0502020204030204" pitchFamily="34" charset="0"/>
                <a:cs typeface="Times New Roman" panose="02020603050405020304" pitchFamily="18" charset="0"/>
              </a:rPr>
              <a:t>3</a:t>
            </a:r>
            <a:r>
              <a:rPr lang="en-CA" sz="1800" dirty="0">
                <a:effectLst/>
                <a:latin typeface="Segoe UI" panose="020B0502040204020203" pitchFamily="34" charset="0"/>
                <a:ea typeface="Calibri" panose="020F0502020204030204" pitchFamily="34" charset="0"/>
                <a:cs typeface="Times New Roman" panose="02020603050405020304" pitchFamily="18" charset="0"/>
              </a:rPr>
              <a:t> discovered that Windows 365 Cloud PCs can help reduce emissions associated with SDG 13 scope 2, electricity consumption. Virtual device infrastructure is much more efficient than on-premises hardware, so scope 2 emissions are dramatically lower when organizations use Windows 365.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By extending device lifecycles and enabling flexible work, Cloud PCs also help reduce scope 3 emissions, those that come from the supply chain and employee commuting.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47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4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Windows 365 in particular is all about simplicity and experience, and we love how those pair with sustainability. You can see from these excerpts that the same features that make Windows 365 Cloud PCs easy for IT to manage and employees to use also make them powerful tools in the fight against climate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And all of that scales easily alongside your organization.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A244D7-4705-4214-8910-E1E9DAC42475}" type="slidenum">
              <a:rPr lang="en-US" smtClean="0"/>
              <a:t>5</a:t>
            </a:fld>
            <a:endParaRPr lang="en-US" dirty="0"/>
          </a:p>
        </p:txBody>
      </p:sp>
    </p:spTree>
    <p:extLst>
      <p:ext uri="{BB962C8B-B14F-4D97-AF65-F5344CB8AC3E}">
        <p14:creationId xmlns:p14="http://schemas.microsoft.com/office/powerpoint/2010/main" val="12564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This study came about because we wanted to know how end-user computing, or EUC, affects greenhouse gas emissions and whether using Windows 365 Cloud PCs could help organizations meet their sustainability commitments.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Organizations around the world are working hard to align with UN Sustainable Development Goal number 13: climate action. Within SDG 13, scope 2 on electricity consumption and scope 3 on the supply chain and employee commuting are especially relevant.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By using SaaS solutions like Windows 365, organizations can transition their EUC workloads into more efficient cloud operations. That saves emissions everywhere from electricity usage through the supply chain and even commuting.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We partnered with the sustainable IT specialists at Px</a:t>
            </a:r>
            <a:r>
              <a:rPr lang="en-CA" sz="1800" baseline="30000" dirty="0">
                <a:effectLst/>
                <a:latin typeface="Segoe UI" panose="020B0502040204020203" pitchFamily="34" charset="0"/>
                <a:ea typeface="Calibri" panose="020F0502020204030204" pitchFamily="34" charset="0"/>
                <a:cs typeface="Times New Roman" panose="02020603050405020304" pitchFamily="18" charset="0"/>
              </a:rPr>
              <a:t>3</a:t>
            </a:r>
            <a:r>
              <a:rPr lang="en-CA" sz="1800" dirty="0">
                <a:effectLst/>
                <a:latin typeface="Segoe UI" panose="020B0502040204020203" pitchFamily="34" charset="0"/>
                <a:ea typeface="Calibri" panose="020F0502020204030204" pitchFamily="34" charset="0"/>
                <a:cs typeface="Times New Roman" panose="02020603050405020304" pitchFamily="18" charset="0"/>
              </a:rPr>
              <a:t> for this study. They took a look at Windows 365 and unpacked its environmental benefits.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87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Microsoft works with technology partners who have strong commitments to taking climate action.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HP is working to achieve net-zero greenhouse gas emissions by 2040 and carbon neutrality by 2030. On the way to their goals, they plan to reduce value-chain greenhouse gas emissions by 50% by 2030, reach carbon neutrality and zero waste in operations by 2025, attain 75% circularity for products and packaging by 2030, maintain zero deforestation for their own paper and packaging, and counteract deforestation for non-HP paper in their products by 2030.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You can read a little more about these goals through the resources you see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91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Dell and Lenovo are also taking big steps to fight climate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Dell is working toward renewable materials and environmentally sound practices like bamboo and ocean-bound plastics for packaging. They’re also launching new products that use bio-based rubber. It comes right down to designing according to high eco-labeling standards. Their goal is to achieve net-zero greenhouse gas emissions by 2050.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Segoe UI" panose="020B0502040204020203" pitchFamily="34" charset="0"/>
                <a:ea typeface="Calibri" panose="020F0502020204030204" pitchFamily="34" charset="0"/>
                <a:cs typeface="Times New Roman" panose="02020603050405020304" pitchFamily="18" charset="0"/>
              </a:rPr>
              <a:t>Lenovo is working to decrease emissions during raw material extraction and manufacturing as they improve energy efficiency for their products. A big part of that will be increasing the amount of recycled material in products and packaging, as well as better repair options. They’re also using more sustainable materials like bamboo and sugarcane. They share Dell’s goal of going net-zero by 2050.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8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cs typeface="Times New Roman" panose="02020603050405020304" pitchFamily="18" charset="0"/>
              </a:rPr>
              <a:t>Thanks so much! I’m happy to answer any questions you might have.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AA244D7-4705-4214-8910-E1E9DAC42475}" type="slidenum">
              <a:rPr lang="en-US" smtClean="0"/>
              <a:t>9</a:t>
            </a:fld>
            <a:endParaRPr lang="en-US" dirty="0"/>
          </a:p>
        </p:txBody>
      </p:sp>
    </p:spTree>
    <p:extLst>
      <p:ext uri="{BB962C8B-B14F-4D97-AF65-F5344CB8AC3E}">
        <p14:creationId xmlns:p14="http://schemas.microsoft.com/office/powerpoint/2010/main" val="37578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6062794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7696015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1041437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68489794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371601" y="906236"/>
            <a:ext cx="8955314" cy="5045526"/>
          </a:xfrm>
          <a:prstGeom prst="rect">
            <a:avLst/>
          </a:prstGeom>
        </p:spPr>
        <p:txBody>
          <a:bodyPr/>
          <a:lstStyle/>
          <a:p>
            <a:endParaRPr lang="en-US" dirty="0"/>
          </a:p>
        </p:txBody>
      </p:sp>
    </p:spTree>
    <p:extLst>
      <p:ext uri="{BB962C8B-B14F-4D97-AF65-F5344CB8AC3E}">
        <p14:creationId xmlns:p14="http://schemas.microsoft.com/office/powerpoint/2010/main" val="28223312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22086885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dirty="0"/>
              <a:t>drag &amp; drop your photo here </a:t>
            </a:r>
            <a:br>
              <a:rPr lang="en-US" dirty="0"/>
            </a:br>
            <a:r>
              <a:rPr lang="en-US" dirty="0"/>
              <a:t>or click the icon to insert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074573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382988382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Tree>
    <p:extLst>
      <p:ext uri="{BB962C8B-B14F-4D97-AF65-F5344CB8AC3E}">
        <p14:creationId xmlns:p14="http://schemas.microsoft.com/office/powerpoint/2010/main" val="23345017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796235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4472740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857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535012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8250149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223DEC-19E5-4BE9-B244-A54501801692}"/>
              </a:ext>
            </a:extLst>
          </p:cNvPr>
          <p:cNvSpPr/>
          <p:nvPr userDrawn="1"/>
        </p:nvSpPr>
        <p:spPr bwMode="auto">
          <a:xfrm>
            <a:off x="0" y="0"/>
            <a:ext cx="12192000" cy="6858000"/>
          </a:xfrm>
          <a:prstGeom prst="rect">
            <a:avLst/>
          </a:prstGeom>
          <a:gradFill>
            <a:gsLst>
              <a:gs pos="100000">
                <a:srgbClr val="8BA3CD"/>
              </a:gs>
              <a:gs pos="66372">
                <a:srgbClr val="89C2E0"/>
              </a:gs>
              <a:gs pos="32000">
                <a:schemeClr val="accent5">
                  <a:lumMod val="20000"/>
                  <a:lumOff val="80000"/>
                </a:schemeClr>
              </a:gs>
              <a:gs pos="0">
                <a:schemeClr val="accent6"/>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F2972752-DAC9-414E-85D2-AEA6E9CC4E2B}"/>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625601" y="906236"/>
            <a:ext cx="8955314" cy="5045526"/>
          </a:xfrm>
          <a:prstGeom prst="rect">
            <a:avLst/>
          </a:prstGeom>
        </p:spPr>
        <p:txBody>
          <a:bodyPr/>
          <a:lstStyle/>
          <a:p>
            <a:endParaRPr lang="en-US" dirty="0"/>
          </a:p>
        </p:txBody>
      </p:sp>
      <p:pic>
        <p:nvPicPr>
          <p:cNvPr id="14" name="Picture 13" descr="A picture containing bubble, glass, bell jar&#10;&#10;Description automatically generated">
            <a:extLst>
              <a:ext uri="{FF2B5EF4-FFF2-40B4-BE49-F238E27FC236}">
                <a16:creationId xmlns:a16="http://schemas.microsoft.com/office/drawing/2014/main" id="{3D957700-BC7F-4BAE-84EF-CF6B98EBC1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753214"/>
            <a:ext cx="5285015" cy="1104786"/>
          </a:xfrm>
          <a:prstGeom prst="rect">
            <a:avLst/>
          </a:prstGeom>
        </p:spPr>
      </p:pic>
    </p:spTree>
    <p:extLst>
      <p:ext uri="{BB962C8B-B14F-4D97-AF65-F5344CB8AC3E}">
        <p14:creationId xmlns:p14="http://schemas.microsoft.com/office/powerpoint/2010/main" val="1205770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234770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dirty="0"/>
              <a:t>drag &amp; drop your photo here </a:t>
            </a:r>
            <a:br>
              <a:rPr lang="en-US" dirty="0"/>
            </a:br>
            <a:r>
              <a:rPr lang="en-US" dirty="0"/>
              <a:t>or click the icon to insert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375713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516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dirty="0"/>
              <a:t>© Microsoft Corporation 					 	 	 Microsoft 365 </a:t>
            </a:r>
          </a:p>
        </p:txBody>
      </p:sp>
    </p:spTree>
    <p:extLst>
      <p:ext uri="{BB962C8B-B14F-4D97-AF65-F5344CB8AC3E}">
        <p14:creationId xmlns:p14="http://schemas.microsoft.com/office/powerpoint/2010/main" val="335178810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8F398BAD-B2D3-474C-B25E-29DB3C47564D}"/>
              </a:ext>
            </a:extLst>
          </p:cNvPr>
          <p:cNvSpPr txBox="1"/>
          <p:nvPr userDrawn="1"/>
        </p:nvSpPr>
        <p:spPr>
          <a:xfrm>
            <a:off x="685800" y="6544983"/>
            <a:ext cx="3848100" cy="123111"/>
          </a:xfrm>
          <a:prstGeom prst="rect">
            <a:avLst/>
          </a:prstGeom>
          <a:noFill/>
        </p:spPr>
        <p:txBody>
          <a:bodyPr wrap="square" lIns="0" tIns="0" rIns="0" bIns="0" rtlCol="0">
            <a:spAutoFit/>
          </a:bodyPr>
          <a:lstStyle/>
          <a:p>
            <a:pPr algn="l"/>
            <a:r>
              <a:rPr lang="en-US" sz="800" dirty="0"/>
              <a:t>© Microsoft confidential</a:t>
            </a:r>
            <a:endParaRPr lang="en-US" sz="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029936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43103-0211-42B9-B21F-76E1B9F4711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4" name="Picture 3" descr="Microsoft Ignite">
            <a:extLst>
              <a:ext uri="{FF2B5EF4-FFF2-40B4-BE49-F238E27FC236}">
                <a16:creationId xmlns:a16="http://schemas.microsoft.com/office/drawing/2014/main" id="{E4331205-A281-8347-98B5-A61FE2892D6F}"/>
              </a:ext>
            </a:extLst>
          </p:cNvPr>
          <p:cNvPicPr>
            <a:picLocks noChangeAspect="1"/>
          </p:cNvPicPr>
          <p:nvPr userDrawn="1"/>
        </p:nvPicPr>
        <p:blipFill>
          <a:blip r:embed="rId3"/>
          <a:srcRect/>
          <a:stretch/>
        </p:blipFill>
        <p:spPr bwMode="invGray">
          <a:xfrm>
            <a:off x="0" y="2235574"/>
            <a:ext cx="4208095" cy="2386850"/>
          </a:xfrm>
          <a:prstGeom prst="rect">
            <a:avLst/>
          </a:prstGeom>
        </p:spPr>
      </p:pic>
      <p:pic>
        <p:nvPicPr>
          <p:cNvPr id="12" name="MS logo white - EMF" descr="Microsoft logo white text version">
            <a:extLst>
              <a:ext uri="{FF2B5EF4-FFF2-40B4-BE49-F238E27FC236}">
                <a16:creationId xmlns:a16="http://schemas.microsoft.com/office/drawing/2014/main" id="{C4303FEB-00EB-724B-8D30-ED90558A7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93091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58672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46306411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A28C2-BA1C-43DA-9ED1-DF231C099F9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7" name="MS logo white - EMF" descr="Microsoft logo white text version">
            <a:extLst>
              <a:ext uri="{FF2B5EF4-FFF2-40B4-BE49-F238E27FC236}">
                <a16:creationId xmlns:a16="http://schemas.microsoft.com/office/drawing/2014/main" id="{43E26F68-C5A6-4D01-B5D7-018F82C5D2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5511800" cy="553998"/>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99901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66251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090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862393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458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6129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898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6846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7505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7235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1423467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260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204592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26885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5513248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215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7794663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044845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96858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88416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345752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dirty="0"/>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dirty="0"/>
              <a:t>© Microsoft confidential</a:t>
            </a:r>
            <a:endParaRPr lang="en-US" sz="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6910504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0715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788884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322250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023402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74919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5018908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984466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681286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619712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101529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18157225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63610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635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427882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46299" y="2948801"/>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53051" y="4781629"/>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dirty="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chemeClr val="accent1"/>
          </a:solidFill>
        </p:spPr>
        <p:txBody>
          <a:bodyPr wrap="square" lIns="288000" tIns="288000" rIns="288000" bIns="288000" rtlCol="0">
            <a:noAutofit/>
          </a:bodyPr>
          <a:lstStyle/>
          <a:p>
            <a:pPr defTabSz="914330">
              <a:spcAft>
                <a:spcPts val="600"/>
              </a:spcAft>
              <a:defRPr/>
            </a:pPr>
            <a:endParaRPr lang="en-US" sz="2000" dirty="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dirty="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dirty="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chemeClr val="accent3"/>
          </a:solidFill>
        </p:spPr>
        <p:txBody>
          <a:bodyPr wrap="square" lIns="288000" tIns="144000" rIns="288000" bIns="144000" rtlCol="0">
            <a:noAutofit/>
          </a:bodyPr>
          <a:lstStyle/>
          <a:p>
            <a:pPr defTabSz="914330">
              <a:defRPr/>
            </a:pPr>
            <a:endParaRPr lang="en-US" sz="1600" dirty="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dirty="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dirty="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dirty="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dirty="0">
                <a:solidFill>
                  <a:srgbClr val="0078D4"/>
                </a:solidFill>
                <a:latin typeface="Segoe UI Semibold"/>
              </a:rPr>
              <a:t>Production</a:t>
            </a:r>
          </a:p>
        </p:txBody>
      </p:sp>
    </p:spTree>
    <p:extLst>
      <p:ext uri="{BB962C8B-B14F-4D97-AF65-F5344CB8AC3E}">
        <p14:creationId xmlns:p14="http://schemas.microsoft.com/office/powerpoint/2010/main" val="4153000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60060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650260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359561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922901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88350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03271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
        <p:nvSpPr>
          <p:cNvPr id="4" name="TextBox 3">
            <a:extLst>
              <a:ext uri="{FF2B5EF4-FFF2-40B4-BE49-F238E27FC236}">
                <a16:creationId xmlns:a16="http://schemas.microsoft.com/office/drawing/2014/main" id="{36CDFB03-308B-4101-9BDC-FBDE38742F5B}"/>
              </a:ext>
            </a:extLst>
          </p:cNvPr>
          <p:cNvSpPr txBox="1"/>
          <p:nvPr userDrawn="1"/>
        </p:nvSpPr>
        <p:spPr>
          <a:xfrm>
            <a:off x="619298" y="6483437"/>
            <a:ext cx="3848100" cy="123111"/>
          </a:xfrm>
          <a:prstGeom prst="rect">
            <a:avLst/>
          </a:prstGeom>
          <a:noFill/>
        </p:spPr>
        <p:txBody>
          <a:bodyPr wrap="square" lIns="0" tIns="0" rIns="0" bIns="0" rtlCol="0">
            <a:spAutoFit/>
          </a:bodyPr>
          <a:lstStyle/>
          <a:p>
            <a:pPr algn="l"/>
            <a:r>
              <a:rPr lang="en-US" sz="800" dirty="0"/>
              <a:t>© Microsoft confidential</a:t>
            </a:r>
            <a:endParaRPr lang="en-US" sz="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85331616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29125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2394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3495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7024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323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61251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81770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06093511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2273647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916717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5996271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7199499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952354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dirty="0"/>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dirty="0"/>
              <a:t>© Microsoft confidential</a:t>
            </a:r>
            <a:endParaRPr lang="en-US" sz="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24447092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857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8644916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theme" Target="../theme/theme4.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80.xml"/><Relationship Id="rId7"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8393A7D5-EE33-8746-B192-219ED5B4E46F}"/>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045607429"/>
      </p:ext>
    </p:extLst>
  </p:cSld>
  <p:clrMap bg1="lt1" tx1="dk1" bg2="lt2" tx2="dk2" accent1="accent1" accent2="accent2" accent3="accent3" accent4="accent4" accent5="accent5" accent6="accent6" hlink="hlink" folHlink="folHlink"/>
  <p:sldLayoutIdLst>
    <p:sldLayoutId id="2147483805" r:id="rId1"/>
    <p:sldLayoutId id="2147483894" r:id="rId2"/>
    <p:sldLayoutId id="2147483929" r:id="rId3"/>
    <p:sldLayoutId id="2147483876" r:id="rId4"/>
    <p:sldLayoutId id="2147483874" r:id="rId5"/>
    <p:sldLayoutId id="2147484151" r:id="rId6"/>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7701399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2" r:id="rId9"/>
    <p:sldLayoutId id="2147483974" r:id="rId10"/>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E1AB6EA8-EE68-2DDC-68C6-56DED30E856E}"/>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76509959"/>
      </p:ext>
    </p:extLst>
  </p:cSld>
  <p:clrMap bg1="lt1" tx1="dk1" bg2="lt2" tx2="dk2" accent1="accent1" accent2="accent2" accent3="accent3" accent4="accent4" accent5="accent5" accent6="accent6" hlink="hlink" folHlink="folHlink"/>
  <p:sldLayoutIdLst>
    <p:sldLayoutId id="2147483977"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B79CA486-DB8D-1AAA-EDB9-AE6A70FA8B5A}"/>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46808998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184" r:id="rId23"/>
    <p:sldLayoutId id="2147484185" r:id="rId24"/>
    <p:sldLayoutId id="2147484186" r:id="rId25"/>
    <p:sldLayoutId id="2147484187" r:id="rId26"/>
    <p:sldLayoutId id="2147484188" r:id="rId27"/>
    <p:sldLayoutId id="2147484189" r:id="rId28"/>
    <p:sldLayoutId id="2147484190" r:id="rId29"/>
    <p:sldLayoutId id="2147484191" r:id="rId30"/>
    <p:sldLayoutId id="2147484192" r:id="rId31"/>
    <p:sldLayoutId id="2147484193" r:id="rId32"/>
    <p:sldLayoutId id="2147484194" r:id="rId33"/>
    <p:sldLayoutId id="2147484195" r:id="rId34"/>
    <p:sldLayoutId id="2147484196" r:id="rId35"/>
    <p:sldLayoutId id="2147484197" r:id="rId36"/>
    <p:sldLayoutId id="2147484198" r:id="rId37"/>
    <p:sldLayoutId id="2147484199" r:id="rId38"/>
    <p:sldLayoutId id="2147484200" r:id="rId39"/>
    <p:sldLayoutId id="2147484201" r:id="rId40"/>
    <p:sldLayoutId id="2147484202" r:id="rId41"/>
    <p:sldLayoutId id="2147484203" r:id="rId42"/>
    <p:sldLayoutId id="2147484204" r:id="rId43"/>
    <p:sldLayoutId id="2147484205" r:id="rId44"/>
    <p:sldLayoutId id="2147484206" r:id="rId45"/>
    <p:sldLayoutId id="2147484207" r:id="rId46"/>
    <p:sldLayoutId id="2147484208" r:id="rId47"/>
    <p:sldLayoutId id="2147484209" r:id="rId48"/>
    <p:sldLayoutId id="2147484210" r:id="rId49"/>
    <p:sldLayoutId id="2147484211"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7000">
              <a:srgbClr val="BFCDE5">
                <a:alpha val="10000"/>
              </a:srgbClr>
            </a:gs>
            <a:gs pos="34000">
              <a:srgbClr val="EEECEC">
                <a:alpha val="66000"/>
              </a:srgbClr>
            </a:gs>
          </a:gsLst>
          <a:lin ang="2700000" scaled="0"/>
          <a:tileRect/>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9EE00FA-12CC-4650-A024-3186CB2C8771}"/>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2210EB1D-201C-49B8-B84C-25F17BF3316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91A065A5-C540-4668-88D5-7A6E592BCF3A}"/>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01466095-4E92-4DF0-B7C8-C324A9C1089D}"/>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dirty="0">
                  <a:solidFill>
                    <a:srgbClr val="1B1B1B"/>
                  </a:solidFill>
                  <a:latin typeface="+mj-lt"/>
                  <a:ea typeface="+mn-ea"/>
                  <a:cs typeface="Segoe UI" pitchFamily="34" charset="0"/>
                </a:rPr>
                <a:t>White                                                        #FFFFFF</a:t>
              </a:r>
            </a:p>
            <a:p>
              <a:pPr defTabSz="777029" fontAlgn="base">
                <a:spcBef>
                  <a:spcPct val="0"/>
                </a:spcBef>
              </a:pPr>
              <a:r>
                <a:rPr lang="en-US" sz="500" dirty="0">
                  <a:solidFill>
                    <a:srgbClr val="1B1B1B"/>
                  </a:solidFill>
                  <a:cs typeface="Segoe UI" pitchFamily="34" charset="0"/>
                </a:rPr>
                <a:t>Content card background </a:t>
              </a:r>
            </a:p>
            <a:p>
              <a:pPr defTabSz="777029" fontAlgn="base">
                <a:spcBef>
                  <a:spcPct val="0"/>
                </a:spcBef>
              </a:pPr>
              <a:r>
                <a:rPr lang="en-US" sz="500" dirty="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C6E4285E-0516-43FE-A13A-0E4FBE019C55}"/>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dirty="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1A2D3630-2904-4DEE-9FDC-2745AD7F73F3}"/>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dirty="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E51A9529-8E97-4A53-B6ED-2A0C261CBA6C}"/>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a:t>
              </a:r>
              <a:r>
                <a:rPr lang="en-US" sz="500" kern="1200" dirty="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dirty="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5A5B7663-0208-4AEE-9FC1-357D04B92370}"/>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a:t>
              </a:r>
              <a:r>
                <a:rPr lang="en-US" sz="500" kern="1200" dirty="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dirty="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5513DB3-1A58-4A35-9DC0-3E71F9ECEC6A}"/>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dirty="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A68492FD-B53B-4F92-9ADA-287601E6D18D}"/>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D24EAAD3-C94F-468C-B975-9288D16ECA40}"/>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20DE3F07-4523-462D-AF8A-707A99611CED}"/>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Black</a:t>
              </a:r>
            </a:p>
            <a:p>
              <a:pPr defTabSz="777029" fontAlgn="base">
                <a:spcBef>
                  <a:spcPct val="0"/>
                </a:spcBef>
              </a:pPr>
              <a:r>
                <a:rPr lang="en-US" sz="500" dirty="0">
                  <a:solidFill>
                    <a:schemeClr val="bg1"/>
                  </a:solidFill>
                  <a:cs typeface="Segoe UI" pitchFamily="34" charset="0"/>
                </a:rPr>
                <a:t>#000000</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Default </a:t>
              </a:r>
            </a:p>
            <a:p>
              <a:pPr defTabSz="777029" fontAlgn="base">
                <a:spcBef>
                  <a:spcPct val="0"/>
                </a:spcBef>
              </a:pPr>
              <a:r>
                <a:rPr lang="en-US" sz="500" dirty="0">
                  <a:solidFill>
                    <a:schemeClr val="bg1"/>
                  </a:solidFill>
                  <a:cs typeface="Segoe UI" pitchFamily="34" charset="0"/>
                </a:rPr>
                <a:t>inverse </a:t>
              </a:r>
            </a:p>
            <a:p>
              <a:pPr defTabSz="777029" fontAlgn="base">
                <a:spcBef>
                  <a:spcPct val="0"/>
                </a:spcBef>
              </a:pPr>
              <a:r>
                <a:rPr lang="en-US" sz="500" dirty="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5893CEAE-7C28-4E02-8F57-4197506D267A}"/>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DT Gray 1</a:t>
              </a:r>
            </a:p>
            <a:p>
              <a:pPr defTabSz="777029" fontAlgn="base">
                <a:spcBef>
                  <a:spcPct val="0"/>
                </a:spcBef>
              </a:pPr>
              <a:r>
                <a:rPr lang="en-US" sz="500" dirty="0">
                  <a:solidFill>
                    <a:schemeClr val="bg1"/>
                  </a:solidFill>
                  <a:cs typeface="Segoe UI" pitchFamily="34" charset="0"/>
                </a:rPr>
                <a:t>#333333</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Default</a:t>
              </a:r>
            </a:p>
            <a:p>
              <a:pPr defTabSz="777029" fontAlgn="base">
                <a:spcBef>
                  <a:spcPct val="0"/>
                </a:spcBef>
              </a:pPr>
              <a:r>
                <a:rPr lang="en-US" sz="500" dirty="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27FAE340-427F-44AD-BD39-A12AC926461F}"/>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dirty="0">
                  <a:solidFill>
                    <a:schemeClr val="bg1"/>
                  </a:solidFill>
                  <a:ea typeface="Segoe UI" pitchFamily="34" charset="0"/>
                  <a:cs typeface="Segoe UI" pitchFamily="34" charset="0"/>
                </a:rPr>
                <a:t>#373737</a:t>
              </a:r>
            </a:p>
            <a:p>
              <a:pPr defTabSz="777029" fontAlgn="base">
                <a:spcBef>
                  <a:spcPct val="0"/>
                </a:spcBef>
                <a:spcAft>
                  <a:spcPct val="0"/>
                </a:spcAft>
              </a:pPr>
              <a:endParaRPr lang="en-US" sz="500" dirty="0">
                <a:solidFill>
                  <a:schemeClr val="bg1"/>
                </a:solidFill>
                <a:ea typeface="Segoe UI" pitchFamily="34" charset="0"/>
                <a:cs typeface="Segoe UI" pitchFamily="34" charset="0"/>
              </a:endParaRPr>
            </a:p>
            <a:p>
              <a:pPr defTabSz="777029" fontAlgn="base">
                <a:spcBef>
                  <a:spcPct val="0"/>
                </a:spcBef>
                <a:spcAft>
                  <a:spcPct val="0"/>
                </a:spcAft>
              </a:pPr>
              <a:r>
                <a:rPr lang="en-US" sz="500" dirty="0">
                  <a:solidFill>
                    <a:schemeClr val="bg1"/>
                  </a:solidFill>
                  <a:ea typeface="Segoe UI" pitchFamily="34" charset="0"/>
                  <a:cs typeface="Segoe UI" pitchFamily="34" charset="0"/>
                </a:rPr>
                <a:t>Content </a:t>
              </a:r>
            </a:p>
            <a:p>
              <a:pPr defTabSz="777029" fontAlgn="base">
                <a:spcBef>
                  <a:spcPct val="0"/>
                </a:spcBef>
                <a:spcAft>
                  <a:spcPct val="0"/>
                </a:spcAft>
              </a:pPr>
              <a:r>
                <a:rPr lang="en-US" sz="500" dirty="0">
                  <a:solidFill>
                    <a:schemeClr val="bg1"/>
                  </a:solidFill>
                  <a:ea typeface="Segoe UI" pitchFamily="34" charset="0"/>
                  <a:cs typeface="Segoe UI" pitchFamily="34" charset="0"/>
                </a:rPr>
                <a:t>card</a:t>
              </a:r>
            </a:p>
            <a:p>
              <a:pPr defTabSz="777029" fontAlgn="base">
                <a:spcBef>
                  <a:spcPct val="0"/>
                </a:spcBef>
                <a:spcAft>
                  <a:spcPct val="0"/>
                </a:spcAft>
              </a:pPr>
              <a:r>
                <a:rPr lang="en-US" sz="500" dirty="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44E9CA97-1AD5-4BBE-ABC8-D124FA845010}"/>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dirty="0">
                  <a:solidFill>
                    <a:schemeClr val="bg1"/>
                  </a:solidFill>
                  <a:ea typeface="Segoe UI" pitchFamily="34" charset="0"/>
                  <a:cs typeface="Segoe UI" pitchFamily="34" charset="0"/>
                </a:rPr>
                <a:t>#3B3B3B</a:t>
              </a:r>
            </a:p>
            <a:p>
              <a:pPr defTabSz="777029" fontAlgn="base">
                <a:spcBef>
                  <a:spcPct val="0"/>
                </a:spcBef>
                <a:spcAft>
                  <a:spcPct val="0"/>
                </a:spcAft>
              </a:pPr>
              <a:endParaRPr lang="en-US" sz="500" dirty="0">
                <a:solidFill>
                  <a:schemeClr val="bg1"/>
                </a:solidFill>
                <a:ea typeface="Segoe UI" pitchFamily="34" charset="0"/>
                <a:cs typeface="Segoe UI" pitchFamily="34" charset="0"/>
              </a:endParaRPr>
            </a:p>
            <a:p>
              <a:pPr defTabSz="777029" fontAlgn="base">
                <a:spcBef>
                  <a:spcPct val="0"/>
                </a:spcBef>
                <a:spcAft>
                  <a:spcPct val="0"/>
                </a:spcAft>
              </a:pPr>
              <a:r>
                <a:rPr lang="en-US" sz="500" dirty="0">
                  <a:solidFill>
                    <a:schemeClr val="bg1"/>
                  </a:solidFill>
                  <a:ea typeface="Segoe UI" pitchFamily="34" charset="0"/>
                  <a:cs typeface="Segoe UI" pitchFamily="34" charset="0"/>
                </a:rPr>
                <a:t>Default </a:t>
              </a:r>
            </a:p>
            <a:p>
              <a:pPr defTabSz="777029" fontAlgn="base">
                <a:spcBef>
                  <a:spcPct val="0"/>
                </a:spcBef>
                <a:spcAft>
                  <a:spcPct val="0"/>
                </a:spcAft>
              </a:pPr>
              <a:r>
                <a:rPr lang="en-US" sz="500" dirty="0">
                  <a:solidFill>
                    <a:schemeClr val="bg1"/>
                  </a:solidFill>
                  <a:ea typeface="Segoe UI" pitchFamily="34" charset="0"/>
                  <a:cs typeface="Segoe UI" pitchFamily="34" charset="0"/>
                </a:rPr>
                <a:t>border </a:t>
              </a:r>
            </a:p>
            <a:p>
              <a:pPr defTabSz="777029" fontAlgn="base">
                <a:spcBef>
                  <a:spcPct val="0"/>
                </a:spcBef>
                <a:spcAft>
                  <a:spcPct val="0"/>
                </a:spcAft>
              </a:pPr>
              <a:r>
                <a:rPr lang="en-US" sz="500" dirty="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1DF3A76A-FDDE-405F-B3DC-2547D02562F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dirty="0">
                  <a:solidFill>
                    <a:schemeClr val="bg1"/>
                  </a:solidFill>
                  <a:ea typeface="Segoe UI" pitchFamily="34" charset="0"/>
                  <a:cs typeface="Segoe UI" pitchFamily="34" charset="0"/>
                </a:rPr>
                <a:t>#4D4D4D</a:t>
              </a:r>
            </a:p>
            <a:p>
              <a:pPr defTabSz="777029" fontAlgn="base">
                <a:spcBef>
                  <a:spcPct val="0"/>
                </a:spcBef>
                <a:spcAft>
                  <a:spcPct val="0"/>
                </a:spcAft>
              </a:pPr>
              <a:endParaRPr lang="en-US" sz="500" dirty="0">
                <a:solidFill>
                  <a:schemeClr val="bg1"/>
                </a:solidFill>
                <a:ea typeface="Segoe UI" pitchFamily="34" charset="0"/>
                <a:cs typeface="Segoe UI" pitchFamily="34" charset="0"/>
              </a:endParaRPr>
            </a:p>
            <a:p>
              <a:pPr defTabSz="777029" fontAlgn="base">
                <a:spcBef>
                  <a:spcPct val="0"/>
                </a:spcBef>
                <a:spcAft>
                  <a:spcPct val="0"/>
                </a:spcAft>
              </a:pPr>
              <a:r>
                <a:rPr lang="en-US" sz="500" dirty="0">
                  <a:solidFill>
                    <a:schemeClr val="bg1"/>
                  </a:solidFill>
                  <a:ea typeface="Segoe UI" pitchFamily="34" charset="0"/>
                  <a:cs typeface="Segoe UI" pitchFamily="34" charset="0"/>
                </a:rPr>
                <a:t>Disabled</a:t>
              </a:r>
            </a:p>
            <a:p>
              <a:pPr defTabSz="777029" fontAlgn="base">
                <a:spcBef>
                  <a:spcPct val="0"/>
                </a:spcBef>
                <a:spcAft>
                  <a:spcPct val="0"/>
                </a:spcAft>
              </a:pPr>
              <a:r>
                <a:rPr lang="en-US" sz="500" dirty="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819BD042-F135-4B29-94F4-EECFE4A61653}"/>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dirty="0">
                  <a:solidFill>
                    <a:srgbClr val="050505"/>
                  </a:solidFill>
                  <a:ea typeface="Segoe UI" pitchFamily="34" charset="0"/>
                  <a:cs typeface="Segoe UI" pitchFamily="34" charset="0"/>
                </a:rPr>
                <a:t>#797979</a:t>
              </a:r>
            </a:p>
            <a:p>
              <a:pPr defTabSz="777029" fontAlgn="base">
                <a:spcBef>
                  <a:spcPct val="0"/>
                </a:spcBef>
                <a:spcAft>
                  <a:spcPct val="0"/>
                </a:spcAft>
              </a:pPr>
              <a:endParaRPr lang="en-US" sz="500" dirty="0">
                <a:solidFill>
                  <a:srgbClr val="050505"/>
                </a:solidFill>
                <a:ea typeface="Segoe UI" pitchFamily="34" charset="0"/>
                <a:cs typeface="Segoe UI" pitchFamily="34" charset="0"/>
              </a:endParaRPr>
            </a:p>
            <a:p>
              <a:pPr defTabSz="777029" fontAlgn="base">
                <a:spcBef>
                  <a:spcPct val="0"/>
                </a:spcBef>
                <a:spcAft>
                  <a:spcPct val="0"/>
                </a:spcAft>
              </a:pPr>
              <a:r>
                <a:rPr lang="en-US" sz="500" dirty="0">
                  <a:solidFill>
                    <a:srgbClr val="050505"/>
                  </a:solidFill>
                  <a:ea typeface="Segoe UI" pitchFamily="34" charset="0"/>
                  <a:cs typeface="Segoe UI" pitchFamily="34" charset="0"/>
                </a:rPr>
                <a:t>Disabled</a:t>
              </a:r>
            </a:p>
            <a:p>
              <a:pPr defTabSz="777029" fontAlgn="base">
                <a:spcBef>
                  <a:spcPct val="0"/>
                </a:spcBef>
                <a:spcAft>
                  <a:spcPct val="0"/>
                </a:spcAft>
              </a:pPr>
              <a:r>
                <a:rPr lang="en-US" sz="500" dirty="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D14EADE3-FF4F-40AC-96DD-BFF1602D51B4}"/>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dirty="0">
                  <a:solidFill>
                    <a:srgbClr val="050505"/>
                  </a:solidFill>
                  <a:ea typeface="Segoe UI" pitchFamily="34" charset="0"/>
                  <a:cs typeface="Segoe UI" pitchFamily="34" charset="0"/>
                </a:rPr>
                <a:t>#D1D1D1</a:t>
              </a:r>
            </a:p>
            <a:p>
              <a:pPr defTabSz="777029" fontAlgn="base">
                <a:spcBef>
                  <a:spcPct val="0"/>
                </a:spcBef>
                <a:spcAft>
                  <a:spcPct val="0"/>
                </a:spcAft>
              </a:pPr>
              <a:endParaRPr lang="en-US" sz="500" dirty="0">
                <a:solidFill>
                  <a:srgbClr val="050505"/>
                </a:solidFill>
                <a:ea typeface="Segoe UI" pitchFamily="34" charset="0"/>
                <a:cs typeface="Segoe UI" pitchFamily="34" charset="0"/>
              </a:endParaRPr>
            </a:p>
            <a:p>
              <a:pPr defTabSz="777029" fontAlgn="base">
                <a:spcBef>
                  <a:spcPct val="0"/>
                </a:spcBef>
                <a:spcAft>
                  <a:spcPct val="0"/>
                </a:spcAft>
              </a:pPr>
              <a:r>
                <a:rPr lang="en-US" sz="500" dirty="0">
                  <a:solidFill>
                    <a:srgbClr val="050505"/>
                  </a:solidFill>
                  <a:ea typeface="Segoe UI" pitchFamily="34" charset="0"/>
                  <a:cs typeface="Segoe UI" pitchFamily="34" charset="0"/>
                </a:rPr>
                <a:t>Secondary </a:t>
              </a:r>
            </a:p>
            <a:p>
              <a:pPr defTabSz="777029" fontAlgn="base">
                <a:spcBef>
                  <a:spcPct val="0"/>
                </a:spcBef>
                <a:spcAft>
                  <a:spcPct val="0"/>
                </a:spcAft>
              </a:pPr>
              <a:r>
                <a:rPr lang="en-US" sz="500" dirty="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A5A415D6-76DE-44B6-854C-01447B65C888}"/>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dirty="0">
                  <a:solidFill>
                    <a:srgbClr val="050505"/>
                  </a:solidFill>
                  <a:ea typeface="Segoe UI" pitchFamily="34" charset="0"/>
                  <a:cs typeface="Segoe UI" pitchFamily="34" charset="0"/>
                </a:rPr>
                <a:t>#FFFFFF</a:t>
              </a:r>
            </a:p>
            <a:p>
              <a:pPr defTabSz="777029" fontAlgn="base">
                <a:spcBef>
                  <a:spcPct val="0"/>
                </a:spcBef>
                <a:spcAft>
                  <a:spcPct val="0"/>
                </a:spcAft>
              </a:pPr>
              <a:endParaRPr lang="en-US" sz="500" dirty="0">
                <a:solidFill>
                  <a:srgbClr val="050505"/>
                </a:solidFill>
                <a:ea typeface="Segoe UI" pitchFamily="34" charset="0"/>
                <a:cs typeface="Segoe UI" pitchFamily="34" charset="0"/>
              </a:endParaRPr>
            </a:p>
            <a:p>
              <a:pPr defTabSz="777029" fontAlgn="base">
                <a:spcBef>
                  <a:spcPct val="0"/>
                </a:spcBef>
                <a:spcAft>
                  <a:spcPct val="0"/>
                </a:spcAft>
              </a:pPr>
              <a:r>
                <a:rPr lang="en-US" sz="500" dirty="0">
                  <a:solidFill>
                    <a:srgbClr val="050505"/>
                  </a:solidFill>
                  <a:ea typeface="Segoe UI" pitchFamily="34" charset="0"/>
                  <a:cs typeface="Segoe UI" pitchFamily="34" charset="0"/>
                </a:rPr>
                <a:t>Default</a:t>
              </a:r>
            </a:p>
            <a:p>
              <a:pPr defTabSz="777029" fontAlgn="base">
                <a:spcBef>
                  <a:spcPct val="0"/>
                </a:spcBef>
                <a:spcAft>
                  <a:spcPct val="0"/>
                </a:spcAft>
              </a:pPr>
              <a:r>
                <a:rPr lang="en-US" sz="500" dirty="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54750632-D539-442F-8FAE-C511AACB2F44}"/>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Core Blue                                                #0078D4</a:t>
            </a:r>
          </a:p>
          <a:p>
            <a:pPr defTabSz="777029" fontAlgn="base">
              <a:spcBef>
                <a:spcPct val="0"/>
              </a:spcBef>
            </a:pPr>
            <a:r>
              <a:rPr lang="en-US" sz="500" dirty="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6962A46C-E152-4E8C-9F63-6F9C9B6BBFEE}"/>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dirty="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78A2528E-438C-4C5F-A433-7713EB78DAB5}"/>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dirty="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75D11E1E-9E79-4BD1-97C6-AF87D6BB008C}"/>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E4223C9E-A0A1-4938-A2C9-F1BA76846794}"/>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LT success green                                       #107C10</a:t>
              </a:r>
            </a:p>
            <a:p>
              <a:pPr defTabSz="777029" fontAlgn="base">
                <a:spcBef>
                  <a:spcPct val="0"/>
                </a:spcBef>
              </a:pPr>
              <a:r>
                <a:rPr lang="en-US" sz="500" dirty="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21938BDE-1F16-4793-8F10-9247D6593F30}"/>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dirty="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EF51AB29-EC0B-47E5-BD91-6C4C30470034}"/>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10A71D3E-BE67-4B99-8BA0-94C5FBF4ECDB}"/>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Core Blue</a:t>
              </a:r>
            </a:p>
            <a:p>
              <a:pPr defTabSz="777029" fontAlgn="base">
                <a:spcBef>
                  <a:spcPct val="0"/>
                </a:spcBef>
              </a:pPr>
              <a:r>
                <a:rPr lang="en-US" sz="500" dirty="0">
                  <a:solidFill>
                    <a:srgbClr val="050505"/>
                  </a:solidFill>
                  <a:cs typeface="Segoe UI" pitchFamily="34" charset="0"/>
                </a:rPr>
                <a:t>#0078D4</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Default </a:t>
              </a:r>
            </a:p>
            <a:p>
              <a:pPr defTabSz="777029" fontAlgn="base">
                <a:spcBef>
                  <a:spcPct val="0"/>
                </a:spcBef>
              </a:pPr>
              <a:r>
                <a:rPr lang="en-US" sz="500" dirty="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C8F8F3D6-9819-434C-9A7F-E22E49402B5B}"/>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DT bright blue</a:t>
              </a:r>
            </a:p>
            <a:p>
              <a:pPr defTabSz="777029" fontAlgn="base">
                <a:spcBef>
                  <a:spcPct val="0"/>
                </a:spcBef>
              </a:pPr>
              <a:r>
                <a:rPr lang="en-US" sz="500" dirty="0">
                  <a:solidFill>
                    <a:srgbClr val="050505"/>
                  </a:solidFill>
                  <a:cs typeface="Segoe UI" pitchFamily="34" charset="0"/>
                </a:rPr>
                <a:t>#50E6FF</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Bright blue fill</a:t>
              </a:r>
            </a:p>
            <a:p>
              <a:pPr defTabSz="777029" fontAlgn="base">
                <a:spcBef>
                  <a:spcPct val="0"/>
                </a:spcBef>
              </a:pPr>
              <a:r>
                <a:rPr lang="en-US" sz="500" dirty="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14928D3A-0384-4324-A3FD-6D457A89FE7F}"/>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DT success green</a:t>
              </a:r>
            </a:p>
            <a:p>
              <a:pPr defTabSz="777029" fontAlgn="base">
                <a:spcBef>
                  <a:spcPct val="0"/>
                </a:spcBef>
              </a:pPr>
              <a:r>
                <a:rPr lang="en-US" sz="500" dirty="0">
                  <a:solidFill>
                    <a:srgbClr val="050505"/>
                  </a:solidFill>
                  <a:cs typeface="Segoe UI" pitchFamily="34" charset="0"/>
                </a:rPr>
                <a:t>#6CCB5F</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Green fill </a:t>
              </a:r>
            </a:p>
            <a:p>
              <a:pPr defTabSz="777029" fontAlgn="base">
                <a:spcBef>
                  <a:spcPct val="0"/>
                </a:spcBef>
              </a:pPr>
              <a:r>
                <a:rPr lang="en-US" sz="500" dirty="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0A7557B0-7A99-4385-B00D-C741F746B4F0}"/>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DT caution yellow</a:t>
              </a:r>
            </a:p>
            <a:p>
              <a:pPr defTabSz="777029" fontAlgn="base">
                <a:spcBef>
                  <a:spcPct val="0"/>
                </a:spcBef>
              </a:pPr>
              <a:r>
                <a:rPr lang="en-US" sz="500" dirty="0">
                  <a:solidFill>
                    <a:srgbClr val="050505"/>
                  </a:solidFill>
                  <a:cs typeface="Segoe UI" pitchFamily="34" charset="0"/>
                </a:rPr>
                <a:t>#FCE100</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Yellow fill </a:t>
              </a:r>
            </a:p>
            <a:p>
              <a:pPr defTabSz="777029" fontAlgn="base">
                <a:spcBef>
                  <a:spcPct val="0"/>
                </a:spcBef>
              </a:pPr>
              <a:r>
                <a:rPr lang="en-US" sz="500" dirty="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0BE1E4E7-6FCC-4F8E-BE5E-2C65C3D22165}"/>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DT critical red</a:t>
              </a:r>
            </a:p>
            <a:p>
              <a:pPr defTabSz="777029" fontAlgn="base">
                <a:spcBef>
                  <a:spcPct val="0"/>
                </a:spcBef>
              </a:pPr>
              <a:r>
                <a:rPr lang="en-US" sz="500" dirty="0">
                  <a:solidFill>
                    <a:srgbClr val="050505"/>
                  </a:solidFill>
                  <a:cs typeface="Segoe UI" pitchFamily="34" charset="0"/>
                </a:rPr>
                <a:t>#FF99A4</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Red fill </a:t>
              </a:r>
            </a:p>
            <a:p>
              <a:pPr defTabSz="777029" fontAlgn="base">
                <a:spcBef>
                  <a:spcPct val="0"/>
                </a:spcBef>
              </a:pPr>
              <a:r>
                <a:rPr lang="en-US" sz="500" dirty="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B6947167-F05C-4E54-A0DC-651D032987EF}"/>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DT success bg</a:t>
              </a:r>
            </a:p>
            <a:p>
              <a:pPr defTabSz="777029" fontAlgn="base">
                <a:spcBef>
                  <a:spcPct val="0"/>
                </a:spcBef>
              </a:pPr>
              <a:r>
                <a:rPr lang="en-US" sz="500" dirty="0">
                  <a:solidFill>
                    <a:schemeClr val="bg1"/>
                  </a:solidFill>
                  <a:cs typeface="Segoe UI" pitchFamily="34" charset="0"/>
                </a:rPr>
                <a:t>#393D1B</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Green bg to use </a:t>
              </a:r>
            </a:p>
            <a:p>
              <a:pPr defTabSz="777029" fontAlgn="base">
                <a:spcBef>
                  <a:spcPct val="0"/>
                </a:spcBef>
              </a:pPr>
              <a:r>
                <a:rPr lang="en-US" sz="500" dirty="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B3818026-74F7-4672-85A3-7FCD6E4CEA4D}"/>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dirty="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B3D7C656-1595-4847-A39C-7AB3C3B701B3}"/>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DT caution bg</a:t>
              </a:r>
            </a:p>
            <a:p>
              <a:pPr defTabSz="777029" fontAlgn="base">
                <a:spcBef>
                  <a:spcPct val="0"/>
                </a:spcBef>
              </a:pPr>
              <a:r>
                <a:rPr lang="en-US" sz="500" dirty="0">
                  <a:solidFill>
                    <a:schemeClr val="bg1"/>
                  </a:solidFill>
                  <a:cs typeface="Segoe UI" pitchFamily="34" charset="0"/>
                </a:rPr>
                <a:t>#433519</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Yellow bg to use</a:t>
              </a:r>
            </a:p>
            <a:p>
              <a:pPr defTabSz="777029" fontAlgn="base">
                <a:spcBef>
                  <a:spcPct val="0"/>
                </a:spcBef>
              </a:pPr>
              <a:r>
                <a:rPr lang="en-US" sz="500" dirty="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9EE39D5F-6F7C-48F1-816C-E8D376E355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DT critical bg</a:t>
              </a:r>
            </a:p>
            <a:p>
              <a:pPr defTabSz="777029" fontAlgn="base">
                <a:spcBef>
                  <a:spcPct val="0"/>
                </a:spcBef>
              </a:pPr>
              <a:r>
                <a:rPr lang="en-US" sz="500" dirty="0">
                  <a:solidFill>
                    <a:schemeClr val="bg1"/>
                  </a:solidFill>
                  <a:cs typeface="Segoe UI" pitchFamily="34" charset="0"/>
                </a:rPr>
                <a:t>#442726</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Red background to </a:t>
              </a:r>
            </a:p>
            <a:p>
              <a:pPr defTabSz="777029" fontAlgn="base">
                <a:spcBef>
                  <a:spcPct val="0"/>
                </a:spcBef>
              </a:pPr>
              <a:r>
                <a:rPr lang="en-US" sz="500" dirty="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B054FA9D-0332-4165-9246-9BB63E2AA847}"/>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chemeClr val="bg1"/>
                  </a:solidFill>
                  <a:latin typeface="+mj-lt"/>
                  <a:cs typeface="Segoe UI" pitchFamily="34" charset="0"/>
                </a:rPr>
                <a:t>Critical red</a:t>
              </a:r>
            </a:p>
            <a:p>
              <a:pPr defTabSz="777029" fontAlgn="base">
                <a:spcBef>
                  <a:spcPct val="0"/>
                </a:spcBef>
              </a:pPr>
              <a:r>
                <a:rPr lang="en-US" sz="500" dirty="0">
                  <a:solidFill>
                    <a:schemeClr val="bg1"/>
                  </a:solidFill>
                  <a:cs typeface="Segoe UI" pitchFamily="34" charset="0"/>
                </a:rPr>
                <a:t>#C42B1C</a:t>
              </a:r>
            </a:p>
            <a:p>
              <a:pPr defTabSz="777029" fontAlgn="base">
                <a:spcBef>
                  <a:spcPct val="0"/>
                </a:spcBef>
              </a:pPr>
              <a:endParaRPr lang="en-US" sz="500" dirty="0">
                <a:solidFill>
                  <a:schemeClr val="bg1"/>
                </a:solidFill>
                <a:cs typeface="Segoe UI" pitchFamily="34" charset="0"/>
              </a:endParaRPr>
            </a:p>
            <a:p>
              <a:pPr defTabSz="777029" fontAlgn="base">
                <a:spcBef>
                  <a:spcPct val="0"/>
                </a:spcBef>
              </a:pPr>
              <a:r>
                <a:rPr lang="en-US" sz="500" dirty="0">
                  <a:solidFill>
                    <a:schemeClr val="bg1"/>
                  </a:solidFill>
                  <a:cs typeface="Segoe UI" pitchFamily="34" charset="0"/>
                </a:rPr>
                <a:t>Red fill</a:t>
              </a:r>
            </a:p>
            <a:p>
              <a:pPr defTabSz="777029" fontAlgn="base">
                <a:spcBef>
                  <a:spcPct val="0"/>
                </a:spcBef>
              </a:pPr>
              <a:r>
                <a:rPr lang="en-US" sz="500" dirty="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78B8702-4C74-4552-928F-E0A30F48A42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7F675ABB-DA35-468D-B535-6C3AA02D41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dirty="0">
                  <a:solidFill>
                    <a:schemeClr val="bg1"/>
                  </a:solidFill>
                  <a:latin typeface="+mj-lt"/>
                  <a:cs typeface="Segoe UI" pitchFamily="34" charset="0"/>
                </a:rPr>
                <a:t>LT caution yellow                                    #9D5D00</a:t>
              </a:r>
            </a:p>
            <a:p>
              <a:pPr lvl="0" defTabSz="777029" fontAlgn="base">
                <a:spcBef>
                  <a:spcPct val="0"/>
                </a:spcBef>
              </a:pPr>
              <a:r>
                <a:rPr lang="en-US" sz="500" dirty="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5DFDAE6A-64A5-4AED-8C97-4D9F5E1DC0A5}"/>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Caution background </a:t>
              </a:r>
              <a:r>
                <a:rPr lang="en-US" sz="500" dirty="0">
                  <a:solidFill>
                    <a:srgbClr val="1B1B1B"/>
                  </a:solidFill>
                  <a:ea typeface="Segoe UI" pitchFamily="34" charset="0"/>
                  <a:cs typeface="Segoe UI" pitchFamily="34" charset="0"/>
                </a:rPr>
                <a:t>#FFF4CE</a:t>
              </a:r>
            </a:p>
            <a:p>
              <a:pPr defTabSz="777029" fontAlgn="base">
                <a:spcBef>
                  <a:spcPct val="0"/>
                </a:spcBef>
                <a:spcAft>
                  <a:spcPct val="0"/>
                </a:spcAft>
              </a:pPr>
              <a:r>
                <a:rPr lang="en-US" sz="500" dirty="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AE663342-4413-4C49-A2B3-B29030C48E2B}"/>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4142860C-8217-42B3-9B03-11A4511756C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dirty="0">
                  <a:solidFill>
                    <a:schemeClr val="bg1"/>
                  </a:solidFill>
                  <a:latin typeface="+mj-lt"/>
                  <a:cs typeface="Segoe UI" pitchFamily="34" charset="0"/>
                </a:rPr>
                <a:t>Critical red                                                #C42B1C</a:t>
              </a:r>
            </a:p>
            <a:p>
              <a:pPr lvl="0" defTabSz="777029" fontAlgn="base">
                <a:spcBef>
                  <a:spcPct val="0"/>
                </a:spcBef>
              </a:pPr>
              <a:r>
                <a:rPr lang="en-US" sz="500" dirty="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0A78679E-B338-4CBF-A6CD-A661DFA9F163}"/>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rgbClr val="1B1B1B"/>
                  </a:solidFill>
                  <a:latin typeface="+mj-lt"/>
                  <a:ea typeface="Segoe UI" pitchFamily="34" charset="0"/>
                  <a:cs typeface="Segoe UI" pitchFamily="34" charset="0"/>
                </a:rPr>
                <a:t>LT Critical background </a:t>
              </a:r>
              <a:r>
                <a:rPr lang="en-US" sz="500" dirty="0">
                  <a:solidFill>
                    <a:srgbClr val="1B1B1B"/>
                  </a:solidFill>
                  <a:ea typeface="Segoe UI" pitchFamily="34" charset="0"/>
                  <a:cs typeface="Segoe UI" pitchFamily="34" charset="0"/>
                </a:rPr>
                <a:t>#FDE7E9</a:t>
              </a:r>
            </a:p>
            <a:p>
              <a:pPr defTabSz="777029" fontAlgn="base">
                <a:spcBef>
                  <a:spcPct val="0"/>
                </a:spcBef>
                <a:spcAft>
                  <a:spcPct val="0"/>
                </a:spcAft>
              </a:pPr>
              <a:r>
                <a:rPr lang="en-US" sz="500" dirty="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E5716579-9F08-4D1B-B6F9-FE408BE030D3}"/>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5BA2F88-117C-403F-87BD-B2FF85D3B1B8}"/>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Core Blue</a:t>
              </a:r>
            </a:p>
            <a:p>
              <a:pPr defTabSz="777029" fontAlgn="base">
                <a:spcBef>
                  <a:spcPct val="0"/>
                </a:spcBef>
              </a:pPr>
              <a:r>
                <a:rPr lang="en-US" sz="500" dirty="0">
                  <a:solidFill>
                    <a:srgbClr val="050505"/>
                  </a:solidFill>
                  <a:cs typeface="Segoe UI" pitchFamily="34" charset="0"/>
                </a:rPr>
                <a:t>#0078D4</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Default </a:t>
              </a:r>
            </a:p>
            <a:p>
              <a:pPr defTabSz="777029" fontAlgn="base">
                <a:spcBef>
                  <a:spcPct val="0"/>
                </a:spcBef>
              </a:pPr>
              <a:r>
                <a:rPr lang="en-US" sz="500" dirty="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EE064FBD-6B3F-46EB-8E37-0344F6917DDC}"/>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dirty="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dirty="0">
                  <a:solidFill>
                    <a:srgbClr val="050505"/>
                  </a:solidFill>
                  <a:cs typeface="Segoe UI" pitchFamily="34" charset="0"/>
                </a:rPr>
                <a:t>#00A1FF</a:t>
              </a:r>
            </a:p>
            <a:p>
              <a:pPr defTabSz="777029" fontAlgn="base">
                <a:spcBef>
                  <a:spcPct val="0"/>
                </a:spcBef>
              </a:pPr>
              <a:endParaRPr lang="en-US" sz="500" dirty="0">
                <a:solidFill>
                  <a:srgbClr val="050505"/>
                </a:solidFill>
                <a:cs typeface="Segoe UI" pitchFamily="34" charset="0"/>
              </a:endParaRPr>
            </a:p>
            <a:p>
              <a:pPr defTabSz="777029" fontAlgn="base">
                <a:spcBef>
                  <a:spcPct val="0"/>
                </a:spcBef>
              </a:pPr>
              <a:r>
                <a:rPr lang="en-US" sz="500" dirty="0">
                  <a:solidFill>
                    <a:srgbClr val="050505"/>
                  </a:solidFill>
                  <a:cs typeface="Segoe UI" pitchFamily="34" charset="0"/>
                </a:rPr>
                <a:t>Default</a:t>
              </a:r>
            </a:p>
            <a:p>
              <a:pPr defTabSz="777029" fontAlgn="base">
                <a:spcBef>
                  <a:spcPct val="0"/>
                </a:spcBef>
              </a:pPr>
              <a:r>
                <a:rPr lang="en-US" sz="500" dirty="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D17AA96E-DD21-4618-A626-6FA235CC19C3}"/>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dirty="0">
                  <a:solidFill>
                    <a:srgbClr val="050505"/>
                  </a:solidFill>
                  <a:ea typeface="Segoe UI" pitchFamily="34" charset="0"/>
                  <a:cs typeface="Segoe UI" pitchFamily="34" charset="0"/>
                </a:rPr>
                <a:t>#60CDFF</a:t>
              </a:r>
            </a:p>
            <a:p>
              <a:pPr defTabSz="777029" fontAlgn="base">
                <a:spcBef>
                  <a:spcPct val="0"/>
                </a:spcBef>
                <a:spcAft>
                  <a:spcPct val="0"/>
                </a:spcAft>
              </a:pPr>
              <a:endParaRPr lang="en-US" sz="500" dirty="0">
                <a:solidFill>
                  <a:srgbClr val="050505"/>
                </a:solidFill>
                <a:ea typeface="Segoe UI" pitchFamily="34" charset="0"/>
                <a:cs typeface="Segoe UI" pitchFamily="34" charset="0"/>
              </a:endParaRPr>
            </a:p>
            <a:p>
              <a:pPr defTabSz="777029" fontAlgn="base">
                <a:spcBef>
                  <a:spcPct val="0"/>
                </a:spcBef>
                <a:spcAft>
                  <a:spcPct val="0"/>
                </a:spcAft>
              </a:pPr>
              <a:r>
                <a:rPr lang="en-US" sz="500" dirty="0">
                  <a:solidFill>
                    <a:srgbClr val="050505"/>
                  </a:solidFill>
                  <a:ea typeface="Segoe UI" pitchFamily="34" charset="0"/>
                  <a:cs typeface="Segoe UI" pitchFamily="34" charset="0"/>
                </a:rPr>
                <a:t>Secondary </a:t>
              </a:r>
            </a:p>
            <a:p>
              <a:pPr defTabSz="777029" fontAlgn="base">
                <a:spcBef>
                  <a:spcPct val="0"/>
                </a:spcBef>
                <a:spcAft>
                  <a:spcPct val="0"/>
                </a:spcAft>
              </a:pPr>
              <a:r>
                <a:rPr lang="en-US" sz="500" dirty="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7B197E1D-01EA-4C8B-9495-2C70C6C287F2}"/>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dirty="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dirty="0">
                  <a:solidFill>
                    <a:srgbClr val="050505"/>
                  </a:solidFill>
                  <a:ea typeface="Segoe UI" pitchFamily="34" charset="0"/>
                  <a:cs typeface="Segoe UI" pitchFamily="34" charset="0"/>
                </a:rPr>
                <a:t>#99EBFF</a:t>
              </a:r>
            </a:p>
            <a:p>
              <a:pPr defTabSz="777029" fontAlgn="base">
                <a:spcBef>
                  <a:spcPct val="0"/>
                </a:spcBef>
                <a:spcAft>
                  <a:spcPct val="0"/>
                </a:spcAft>
              </a:pPr>
              <a:endParaRPr lang="en-US" sz="500" dirty="0">
                <a:solidFill>
                  <a:srgbClr val="050505"/>
                </a:solidFill>
                <a:ea typeface="Segoe UI" pitchFamily="34" charset="0"/>
                <a:cs typeface="Segoe UI" pitchFamily="34" charset="0"/>
              </a:endParaRPr>
            </a:p>
            <a:p>
              <a:pPr defTabSz="777029" fontAlgn="base">
                <a:spcBef>
                  <a:spcPct val="0"/>
                </a:spcBef>
                <a:spcAft>
                  <a:spcPct val="0"/>
                </a:spcAft>
              </a:pPr>
              <a:r>
                <a:rPr lang="en-US" sz="500" dirty="0">
                  <a:solidFill>
                    <a:srgbClr val="050505"/>
                  </a:solidFill>
                  <a:ea typeface="Segoe UI" pitchFamily="34" charset="0"/>
                  <a:cs typeface="Segoe UI" pitchFamily="34" charset="0"/>
                </a:rPr>
                <a:t>Secondary </a:t>
              </a:r>
            </a:p>
            <a:p>
              <a:pPr defTabSz="777029" fontAlgn="base">
                <a:spcBef>
                  <a:spcPct val="0"/>
                </a:spcBef>
                <a:spcAft>
                  <a:spcPct val="0"/>
                </a:spcAft>
              </a:pPr>
              <a:r>
                <a:rPr lang="en-US" sz="500" dirty="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1E41ECB3-00AE-478D-B16A-FE0D1862B3F8}"/>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dirty="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FEB49E40-339C-49AD-A271-C5AFE38B23D7}"/>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dirty="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dirty="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EC39623-5E22-49DF-AF15-ECA9FC5CCE68}"/>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
        <p:nvSpPr>
          <p:cNvPr id="4" name="TextBox 3">
            <a:extLst>
              <a:ext uri="{FF2B5EF4-FFF2-40B4-BE49-F238E27FC236}">
                <a16:creationId xmlns:a16="http://schemas.microsoft.com/office/drawing/2014/main" id="{CEED52E1-18C2-F446-9BAB-BB0D467EF12C}"/>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4542254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7.png"/><Relationship Id="rId7" Type="http://schemas.openxmlformats.org/officeDocument/2006/relationships/hyperlink" Target="https://nam06.safelinks.protection.outlook.com/?url=https%3A%2F%2Fwww.hp.com%2Fus-en%2Fhp-information%2Fsustainable-impact%2Fplanet-product-solutions.html&amp;data=05%7C01%7Cserahdelaini%40microsoft.com%7C42a0d5a063424c22f67408db154216d4%7C72f988bf86f141af91ab2d7cd011db47%7C1%7C0%7C638127146017651755%7CUnknown%7CTWFpbGZsb3d8eyJWIjoiMC4wLjAwMDAiLCJQIjoiV2luMzIiLCJBTiI6Ik1haWwiLCJXVCI6Mn0%3D%7C3000%7C%7C%7C&amp;sdata=8vJ6wJY%2BZCc92fzL1mo1x%2BdckweIfZ2f9r229H0jnGg%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nam06.safelinks.protection.outlook.com/?url=https%3A%2F%2Fpress.hp.com%2Fus%2Fen%2Fblogs%2F2020%2Fhp-announces-the-worlds-most-sustainable-PC-portfolio.html&amp;data=05%7C01%7Cserahdelaini%40microsoft.com%7C42a0d5a063424c22f67408db154216d4%7C72f988bf86f141af91ab2d7cd011db47%7C1%7C0%7C638127146017651755%7CUnknown%7CTWFpbGZsb3d8eyJWIjoiMC4wLjAwMDAiLCJQIjoiV2luMzIiLCJBTiI6Ik1haWwiLCJXVCI6Mn0%3D%7C3000%7C%7C%7C&amp;sdata=bn1fZ7T6w4cY7ceJc2cSlCiEBV9sCBaNcDiCznSUeL4%3D&amp;reserved=0" TargetMode="External"/><Relationship Id="rId5" Type="http://schemas.openxmlformats.org/officeDocument/2006/relationships/hyperlink" Target="https://nam06.safelinks.protection.outlook.com/?url=https%3A%2F%2Fpress.hp.com%2Fus%2Fen%2Fpress-releases%2F2020%2Fhp-introduces-innovative-and-environmentally-friendly--packaging.html&amp;data=05%7C01%7Cserahdelaini%40microsoft.com%7C42a0d5a063424c22f67408db154216d4%7C72f988bf86f141af91ab2d7cd011db47%7C1%7C0%7C638127146017495098%7CUnknown%7CTWFpbGZsb3d8eyJWIjoiMC4wLjAwMDAiLCJQIjoiV2luMzIiLCJBTiI6Ik1haWwiLCJXVCI6Mn0%3D%7C3000%7C%7C%7C&amp;sdata=5VkByGhWVCdQ1KjsgfRQJPPKCciCs1XQTgZ%2FTsL5hG4%3D&amp;reserved=0" TargetMode="External"/><Relationship Id="rId4" Type="http://schemas.openxmlformats.org/officeDocument/2006/relationships/hyperlink" Target="https://nam06.safelinks.protection.outlook.com/?url=https%3A%2F%2Fpress.hp.com%2Fus%2Fen%2Fpress-releases%2F2021%2Fhp-inc-announces-ambitious-climate-action-goals.html&amp;data=05%7C01%7Cserahdelaini%40microsoft.com%7C42a0d5a063424c22f67408db154216d4%7C72f988bf86f141af91ab2d7cd011db47%7C1%7C0%7C638127146017495098%7CUnknown%7CTWFpbGZsb3d8eyJWIjoiMC4wLjAwMDAiLCJQIjoiV2luMzIiLCJBTiI6Ik1haWwiLCJXVCI6Mn0%3D%7C3000%7C%7C%7C&amp;sdata=u%2FNcPSkoB1HGFg2aK5sOsHkWkukzpg6okYvP4n3qblk%3D&amp;reserved=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nam06.safelinks.protection.outlook.com/?url=https%3A%2F%2Fnews.lenovo.com%2Fjourney-to-net-zero-sustainable-product-design%2F&amp;data=05%7C01%7Cserahdelaini%40microsoft.com%7C42a0d5a063424c22f67408db154216d4%7C72f988bf86f141af91ab2d7cd011db47%7C1%7C0%7C638127146017651755%7CUnknown%7CTWFpbGZsb3d8eyJWIjoiMC4wLjAwMDAiLCJQIjoiV2luMzIiLCJBTiI6Ik1haWwiLCJXVCI6Mn0%3D%7C3000%7C%7C%7C&amp;sdata=vzyTiu0wwSvkbLWQ%2FMH%2BMe7NFmXoVOVXe9paRsTD4OI%3D&amp;reserved=0" TargetMode="External"/><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nam06.safelinks.protection.outlook.com/?url=https%3A%2F%2Fwww.dell.com%2Fen-us%2Fdt%2Fcorporate%2Fsocial-impact%2Fadvancing-sustainability.htm&amp;data=05%7C01%7Cserahdelaini%40microsoft.com%7C42a0d5a063424c22f67408db154216d4%7C72f988bf86f141af91ab2d7cd011db47%7C1%7C0%7C638127146017651755%7CUnknown%7CTWFpbGZsb3d8eyJWIjoiMC4wLjAwMDAiLCJQIjoiV2luMzIiLCJBTiI6Ik1haWwiLCJXVCI6Mn0%3D%7C3000%7C%7C%7C&amp;sdata=FO0Zc6DYaQ6qp37JThd%2BLWWoJbh35BH1JG%2BMy71tYCc%3D&amp;reserved=0" TargetMode="External"/><Relationship Id="rId11" Type="http://schemas.openxmlformats.org/officeDocument/2006/relationships/image" Target="../media/image41.jpeg"/><Relationship Id="rId5" Type="http://schemas.openxmlformats.org/officeDocument/2006/relationships/hyperlink" Target="https://nam06.safelinks.protection.outlook.com/?url=https%3A%2F%2Fwww.dell.com%2Fen-us%2Fdt%2Fcorporate%2Fsocial-impact%2Fadvancing-sustainability%2Fsustainable-products-and-services.htm&amp;data=05%7C01%7Cserahdelaini%40microsoft.com%7C42a0d5a063424c22f67408db154216d4%7C72f988bf86f141af91ab2d7cd011db47%7C1%7C0%7C638127146017651755%7CUnknown%7CTWFpbGZsb3d8eyJWIjoiMC4wLjAwMDAiLCJQIjoiV2luMzIiLCJBTiI6Ik1haWwiLCJXVCI6Mn0%3D%7C3000%7C%7C%7C&amp;sdata=6e1BJcCXHezAN6ER4oprNZr0cFA0t0QkhhktZy3uYYI%3D&amp;reserved=0" TargetMode="External"/><Relationship Id="rId10" Type="http://schemas.openxmlformats.org/officeDocument/2006/relationships/hyperlink" Target="https://nam06.safelinks.protection.outlook.com/?url=https%3A%2F%2Fnews.lenovo.com%2Fpath-to-a-brighter-more-sustainable-future%2F&amp;data=05%7C01%7Cserahdelaini%40microsoft.com%7C42a0d5a063424c22f67408db154216d4%7C72f988bf86f141af91ab2d7cd011db47%7C1%7C0%7C638127146017651755%7CUnknown%7CTWFpbGZsb3d8eyJWIjoiMC4wLjAwMDAiLCJQIjoiV2luMzIiLCJBTiI6Ik1haWwiLCJXVCI6Mn0%3D%7C3000%7C%7C%7C&amp;sdata=6ia%2BCRvbQuYfFC7%2FXjETw9iiul2CY1Ucg0DHk2zGT7Q%3D&amp;reserved=0" TargetMode="External"/><Relationship Id="rId4" Type="http://schemas.openxmlformats.org/officeDocument/2006/relationships/hyperlink" Target="https://nam06.safelinks.protection.outlook.com/?url=https%3A%2F%2Fbusiness-review.eu%2Ftech%2Fdell-technologies-launches-new-products-and-sustainable-materials-229660&amp;data=05%7C01%7Cserahdelaini%40microsoft.com%7C42a0d5a063424c22f67408db154216d4%7C72f988bf86f141af91ab2d7cd011db47%7C1%7C0%7C638127146017651755%7CUnknown%7CTWFpbGZsb3d8eyJWIjoiMC4wLjAwMDAiLCJQIjoiV2luMzIiLCJBTiI6Ik1haWwiLCJXVCI6Mn0%3D%7C3000%7C%7C%7C&amp;sdata=gurcjVAteyrjltT7Hgsn7%2BB6j%2BoMLK0R3h%2BNHEde%2BWA%3D&amp;reserved=0" TargetMode="External"/><Relationship Id="rId9" Type="http://schemas.openxmlformats.org/officeDocument/2006/relationships/hyperlink" Target="https://nam06.safelinks.protection.outlook.com/?url=https%3A%2F%2Fnews.lenovo.com%2Fsustainable-innovation-for-a-smarter-future%2F&amp;data=05%7C01%7Cserahdelaini%40microsoft.com%7C42a0d5a063424c22f67408db154216d4%7C72f988bf86f141af91ab2d7cd011db47%7C1%7C0%7C638127146017651755%7CUnknown%7CTWFpbGZsb3d8eyJWIjoiMC4wLjAwMDAiLCJQIjoiV2luMzIiLCJBTiI6Ik1haWwiLCJXVCI6Mn0%3D%7C3000%7C%7C%7C&amp;sdata=IAcZqQRqDddDEbOgUNUedszUoRha72tbaCBq1stwwB0%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3A0DB-EB2A-CED8-F3EB-9D1C6ACD4D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2420" b="1242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0053BFD-9309-EA36-62F4-6F407AB52AC2}"/>
              </a:ext>
              <a:ext uri="{C183D7F6-B498-43B3-948B-1728B52AA6E4}">
                <adec:decorative xmlns:adec="http://schemas.microsoft.com/office/drawing/2017/decorative" val="1"/>
              </a:ext>
            </a:extLst>
          </p:cNvPr>
          <p:cNvSpPr/>
          <p:nvPr/>
        </p:nvSpPr>
        <p:spPr bwMode="auto">
          <a:xfrm>
            <a:off x="0" y="0"/>
            <a:ext cx="5425440" cy="6858001"/>
          </a:xfrm>
          <a:prstGeom prst="rect">
            <a:avLst/>
          </a:prstGeom>
          <a:solidFill>
            <a:schemeClr val="bg1">
              <a:alpha val="5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9940CF0-EC3A-A92D-1841-99764BBFDE2E}"/>
              </a:ext>
            </a:extLst>
          </p:cNvPr>
          <p:cNvSpPr>
            <a:spLocks noGrp="1"/>
          </p:cNvSpPr>
          <p:nvPr>
            <p:ph type="title"/>
          </p:nvPr>
        </p:nvSpPr>
        <p:spPr>
          <a:xfrm>
            <a:off x="427167" y="2129828"/>
            <a:ext cx="3946565" cy="2759273"/>
          </a:xfrm>
        </p:spPr>
        <p:txBody>
          <a:bodyPr/>
          <a:lstStyle/>
          <a:p>
            <a:r>
              <a:rPr lang="en-US" sz="3600" dirty="0">
                <a:solidFill>
                  <a:schemeClr val="accent1"/>
                </a:solidFill>
              </a:rPr>
              <a:t>D</a:t>
            </a:r>
            <a:r>
              <a:rPr lang="en-US" sz="3600" dirty="0">
                <a:solidFill>
                  <a:srgbClr val="0078D4"/>
                </a:solidFill>
              </a:rPr>
              <a:t>riving climate action with Windows 11 and Windows 365</a:t>
            </a:r>
          </a:p>
        </p:txBody>
      </p:sp>
      <p:sp>
        <p:nvSpPr>
          <p:cNvPr id="9" name="TextBox 8">
            <a:extLst>
              <a:ext uri="{FF2B5EF4-FFF2-40B4-BE49-F238E27FC236}">
                <a16:creationId xmlns:a16="http://schemas.microsoft.com/office/drawing/2014/main" id="{07616958-7904-DCB8-570E-CF97D185C7FF}"/>
              </a:ext>
            </a:extLst>
          </p:cNvPr>
          <p:cNvSpPr txBox="1"/>
          <p:nvPr/>
        </p:nvSpPr>
        <p:spPr>
          <a:xfrm>
            <a:off x="593217" y="4697359"/>
            <a:ext cx="3059430" cy="250133"/>
          </a:xfrm>
          <a:prstGeom prst="rect">
            <a:avLst/>
          </a:prstGeom>
          <a:noFill/>
        </p:spPr>
        <p:txBody>
          <a:bodyPr wrap="square" lIns="0" tIns="0" rIns="0" bIns="0" rtlCol="0">
            <a:spAutoFit/>
          </a:bodyPr>
          <a:lstStyle/>
          <a:p>
            <a:pPr marL="0" marR="0">
              <a:lnSpc>
                <a:spcPct val="107000"/>
              </a:lnSpc>
              <a:spcBef>
                <a:spcPts val="0"/>
              </a:spcBef>
              <a:spcAft>
                <a:spcPts val="800"/>
              </a:spcAft>
            </a:pPr>
            <a:r>
              <a:rPr lang="en-US" sz="1600" dirty="0">
                <a:effectLst/>
                <a:latin typeface="Segoe UI" panose="020B0502040204020203" pitchFamily="34" charset="0"/>
                <a:ea typeface="Calibri" panose="020F0502020204030204" pitchFamily="34" charset="0"/>
                <a:cs typeface="Times New Roman" panose="02020603050405020304" pitchFamily="18" charset="0"/>
              </a:rPr>
              <a:t>A study conducted by Px</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9694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 uri="{C183D7F6-B498-43B3-948B-1728B52AA6E4}">
                <adec:decorative xmlns:adec="http://schemas.microsoft.com/office/drawing/2017/decorative" val="0"/>
              </a:ext>
            </a:extLst>
          </p:cNvPr>
          <p:cNvSpPr txBox="1">
            <a:spLocks noGrp="1"/>
          </p:cNvSpPr>
          <p:nvPr>
            <p:ph type="title" idx="4294967295"/>
          </p:nvPr>
        </p:nvSpPr>
        <p:spPr>
          <a:xfrm>
            <a:off x="610060" y="897059"/>
            <a:ext cx="562584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Background and methodology</a:t>
            </a:r>
          </a:p>
        </p:txBody>
      </p:sp>
      <p:sp>
        <p:nvSpPr>
          <p:cNvPr id="9" name="Title 1">
            <a:extLst>
              <a:ext uri="{FF2B5EF4-FFF2-40B4-BE49-F238E27FC236}">
                <a16:creationId xmlns:a16="http://schemas.microsoft.com/office/drawing/2014/main" id="{D937740F-B5EE-FDAF-C727-4B3E463A82AA}"/>
              </a:ext>
              <a:ext uri="{C183D7F6-B498-43B3-948B-1728B52AA6E4}">
                <adec:decorative xmlns:adec="http://schemas.microsoft.com/office/drawing/2017/decorative" val="0"/>
              </a:ext>
            </a:extLst>
          </p:cNvPr>
          <p:cNvSpPr txBox="1">
            <a:spLocks/>
          </p:cNvSpPr>
          <p:nvPr/>
        </p:nvSpPr>
        <p:spPr>
          <a:xfrm>
            <a:off x="604837" y="496531"/>
            <a:ext cx="5625848" cy="246221"/>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dirty="0">
                <a:solidFill>
                  <a:schemeClr val="tx1"/>
                </a:solidFill>
                <a:latin typeface="Segoe UI Semibold" panose="020B0702040204020203" pitchFamily="34" charset="0"/>
                <a:cs typeface="Segoe UI Semibold" panose="020B0702040204020203" pitchFamily="34" charset="0"/>
              </a:rPr>
              <a:t>Windows sustainability study </a:t>
            </a:r>
            <a:r>
              <a:rPr lang="en-US" sz="1500" dirty="0">
                <a:solidFill>
                  <a:srgbClr val="B5B5B5"/>
                </a:solidFill>
                <a:latin typeface="Segoe UI Semibold" panose="020B0702040204020203" pitchFamily="34" charset="0"/>
                <a:cs typeface="Segoe UI Semibold" panose="020B0702040204020203" pitchFamily="34" charset="0"/>
              </a:rPr>
              <a:t>|</a:t>
            </a:r>
            <a:r>
              <a:rPr lang="en-US" sz="1500" dirty="0">
                <a:solidFill>
                  <a:schemeClr val="tx1"/>
                </a:solidFill>
                <a:latin typeface="Segoe UI Semibold" panose="020B0702040204020203" pitchFamily="34" charset="0"/>
                <a:cs typeface="Segoe UI Semibold" panose="020B0702040204020203" pitchFamily="34" charset="0"/>
              </a:rPr>
              <a:t> </a:t>
            </a:r>
            <a:r>
              <a:rPr lang="en-US" sz="1600" dirty="0">
                <a:effectLst/>
                <a:latin typeface="Segoe UI"/>
                <a:ea typeface="Calibri" panose="020F0502020204030204" pitchFamily="34" charset="0"/>
                <a:cs typeface="Times New Roman"/>
              </a:rPr>
              <a:t>Px</a:t>
            </a:r>
            <a:r>
              <a:rPr lang="en-US" sz="1600" baseline="30000" dirty="0">
                <a:effectLst/>
                <a:latin typeface="Segoe UI"/>
                <a:ea typeface="Calibri" panose="020F0502020204030204" pitchFamily="34" charset="0"/>
                <a:cs typeface="Times New Roman"/>
              </a:rPr>
              <a:t>3 </a:t>
            </a:r>
            <a:endParaRPr lang="en-US" sz="1500" dirty="0">
              <a:solidFill>
                <a:srgbClr val="0078D4"/>
              </a:solidFill>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18903CA5-4866-C35C-A880-EBE29A528F6D}"/>
              </a:ext>
            </a:extLst>
          </p:cNvPr>
          <p:cNvSpPr txBox="1"/>
          <p:nvPr/>
        </p:nvSpPr>
        <p:spPr>
          <a:xfrm>
            <a:off x="608447" y="1490141"/>
            <a:ext cx="5329003" cy="1107996"/>
          </a:xfrm>
          <a:prstGeom prst="rect">
            <a:avLst/>
          </a:prstGeom>
          <a:noFill/>
        </p:spPr>
        <p:txBody>
          <a:bodyPr wrap="square" lIns="0" tIns="0" rIns="0" bIns="0" rtlCol="0">
            <a:spAutoFit/>
          </a:bodyPr>
          <a:lstStyle/>
          <a:p>
            <a:pPr algn="l"/>
            <a:r>
              <a:rPr lang="en-US" sz="1800" dirty="0">
                <a:effectLst/>
                <a:latin typeface="Segoe UI"/>
                <a:ea typeface="Calibri" panose="020F0502020204030204" pitchFamily="34" charset="0"/>
                <a:cs typeface="Times New Roman"/>
              </a:rPr>
              <a:t>Microsoft commissioned ‘green IT’ analyst firm Px</a:t>
            </a:r>
            <a:r>
              <a:rPr lang="en-US" sz="1800" baseline="30000" dirty="0">
                <a:effectLst/>
                <a:latin typeface="Segoe UI"/>
                <a:ea typeface="Calibri" panose="020F0502020204030204" pitchFamily="34" charset="0"/>
                <a:cs typeface="Times New Roman"/>
              </a:rPr>
              <a:t>3 </a:t>
            </a:r>
            <a:r>
              <a:rPr lang="en-US" sz="1800" dirty="0">
                <a:effectLst/>
                <a:latin typeface="Segoe UI"/>
                <a:ea typeface="Calibri" panose="020F0502020204030204" pitchFamily="34" charset="0"/>
                <a:cs typeface="Times New Roman"/>
              </a:rPr>
              <a:t>to conduct a research study to examine the potential for carbon emissions or energy cost savings with the Windows operating system and devices.</a:t>
            </a:r>
            <a:endParaRPr lang="en-US" sz="1800" dirty="0">
              <a:gradFill>
                <a:gsLst>
                  <a:gs pos="2917">
                    <a:schemeClr val="tx1"/>
                  </a:gs>
                  <a:gs pos="30000">
                    <a:schemeClr val="tx1"/>
                  </a:gs>
                </a:gsLst>
                <a:lin ang="5400000" scaled="0"/>
              </a:gradFill>
            </a:endParaRPr>
          </a:p>
        </p:txBody>
      </p:sp>
      <p:sp>
        <p:nvSpPr>
          <p:cNvPr id="8" name="TextBox 7">
            <a:extLst>
              <a:ext uri="{FF2B5EF4-FFF2-40B4-BE49-F238E27FC236}">
                <a16:creationId xmlns:a16="http://schemas.microsoft.com/office/drawing/2014/main" id="{97D171FE-E86A-4883-EAB3-B04E03FC1822}"/>
              </a:ext>
              <a:ext uri="{C183D7F6-B498-43B3-948B-1728B52AA6E4}">
                <adec:decorative xmlns:adec="http://schemas.microsoft.com/office/drawing/2017/decorative" val="0"/>
              </a:ext>
            </a:extLst>
          </p:cNvPr>
          <p:cNvSpPr txBox="1"/>
          <p:nvPr/>
        </p:nvSpPr>
        <p:spPr>
          <a:xfrm>
            <a:off x="514553" y="2760332"/>
            <a:ext cx="5516792" cy="2754600"/>
          </a:xfrm>
          <a:prstGeom prst="rect">
            <a:avLst/>
          </a:prstGeom>
          <a:noFill/>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en-US" sz="1700" dirty="0">
                <a:effectLst/>
                <a:latin typeface="Segoe UI"/>
                <a:ea typeface="Calibri" panose="020F0502020204030204" pitchFamily="34" charset="0"/>
                <a:cs typeface="Times New Roman"/>
              </a:rPr>
              <a:t>Px</a:t>
            </a:r>
            <a:r>
              <a:rPr lang="en-US" sz="1700" baseline="30000" dirty="0">
                <a:effectLst/>
                <a:latin typeface="Segoe UI"/>
                <a:ea typeface="Calibri" panose="020F0502020204030204" pitchFamily="34" charset="0"/>
                <a:cs typeface="Times New Roman"/>
              </a:rPr>
              <a:t>3 </a:t>
            </a:r>
            <a:r>
              <a:rPr lang="en-US" sz="1700" dirty="0">
                <a:effectLst/>
                <a:latin typeface="Segoe UI"/>
                <a:ea typeface="Calibri" panose="020F0502020204030204" pitchFamily="34" charset="0"/>
                <a:cs typeface="Times New Roman"/>
              </a:rPr>
              <a:t>conducted lab tests on Windows </a:t>
            </a:r>
            <a:r>
              <a:rPr lang="en-US" sz="1700" dirty="0">
                <a:ea typeface="Calibri" panose="020F0502020204030204" pitchFamily="34" charset="0"/>
                <a:cs typeface="Times New Roman"/>
              </a:rPr>
              <a:t>365 running Windows </a:t>
            </a:r>
            <a:r>
              <a:rPr lang="en-US" sz="1700" dirty="0">
                <a:effectLst/>
                <a:latin typeface="Segoe UI"/>
                <a:ea typeface="Calibri" panose="020F0502020204030204" pitchFamily="34" charset="0"/>
                <a:cs typeface="Times New Roman"/>
              </a:rPr>
              <a:t>10 and Windows 11 on laptop devices and analyzed the results against industry benchmarks.</a:t>
            </a:r>
            <a:endParaRPr lang="en-US" sz="1700" dirty="0">
              <a:latin typeface="Segoe UI"/>
              <a:cs typeface="Segoe UI"/>
            </a:endParaRPr>
          </a:p>
          <a:p>
            <a:pPr marL="285750" indent="-285750">
              <a:spcBef>
                <a:spcPts val="600"/>
              </a:spcBef>
              <a:spcAft>
                <a:spcPts val="600"/>
              </a:spcAft>
              <a:buFont typeface="Arial" panose="020B0604020202020204" pitchFamily="34" charset="0"/>
              <a:buChar char="•"/>
            </a:pPr>
            <a:r>
              <a:rPr lang="en-US" sz="1700" dirty="0">
                <a:effectLst/>
                <a:latin typeface="Segoe UI"/>
                <a:ea typeface="Calibri" panose="020F0502020204030204" pitchFamily="34" charset="0"/>
                <a:cs typeface="Times New Roman"/>
              </a:rPr>
              <a:t>For the purposes of this study, Px</a:t>
            </a:r>
            <a:r>
              <a:rPr lang="en-US" sz="1700" baseline="30000" dirty="0">
                <a:effectLst/>
                <a:latin typeface="Segoe UI"/>
                <a:ea typeface="Calibri" panose="020F0502020204030204" pitchFamily="34" charset="0"/>
                <a:cs typeface="Times New Roman"/>
              </a:rPr>
              <a:t>3 </a:t>
            </a:r>
            <a:r>
              <a:rPr lang="en-US" sz="1700" dirty="0">
                <a:effectLst/>
                <a:latin typeface="Segoe UI"/>
                <a:ea typeface="Calibri" panose="020F0502020204030204" pitchFamily="34" charset="0"/>
                <a:cs typeface="Times New Roman"/>
              </a:rPr>
              <a:t>devised equations about typical carbon emissions of various PC configurations and applied them to a 1,000-person user group during the period 2023-2030. </a:t>
            </a:r>
          </a:p>
          <a:p>
            <a:pPr marL="285750" indent="-285750">
              <a:spcBef>
                <a:spcPts val="600"/>
              </a:spcBef>
              <a:spcAft>
                <a:spcPts val="600"/>
              </a:spcAft>
              <a:buFont typeface="Arial" panose="020B0604020202020204" pitchFamily="34" charset="0"/>
              <a:buChar char="•"/>
            </a:pPr>
            <a:r>
              <a:rPr lang="en-US" sz="1700" dirty="0">
                <a:latin typeface="Segoe UI"/>
                <a:ea typeface="Calibri" panose="020F0502020204030204" pitchFamily="34" charset="0"/>
                <a:cs typeface="Times New Roman"/>
              </a:rPr>
              <a:t>Utility and hardware procurement costs are also calculated.</a:t>
            </a:r>
            <a:endParaRPr lang="en-US" sz="1700" dirty="0">
              <a:latin typeface="Segoe UI"/>
              <a:cs typeface="Times New Roman"/>
            </a:endParaRPr>
          </a:p>
        </p:txBody>
      </p:sp>
      <p:pic>
        <p:nvPicPr>
          <p:cNvPr id="6" name="Picture Placeholder 5">
            <a:extLst>
              <a:ext uri="{FF2B5EF4-FFF2-40B4-BE49-F238E27FC236}">
                <a16:creationId xmlns:a16="http://schemas.microsoft.com/office/drawing/2014/main" id="{96038977-C960-4C7D-A465-89EE8E4543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103" b="7103"/>
          <a:stretch/>
        </p:blipFill>
        <p:spPr>
          <a:xfrm>
            <a:off x="6862997" y="0"/>
            <a:ext cx="5329003" cy="6858000"/>
          </a:xfrm>
          <a:prstGeom prst="rect">
            <a:avLst/>
          </a:prstGeom>
        </p:spPr>
      </p:pic>
    </p:spTree>
    <p:extLst>
      <p:ext uri="{BB962C8B-B14F-4D97-AF65-F5344CB8AC3E}">
        <p14:creationId xmlns:p14="http://schemas.microsoft.com/office/powerpoint/2010/main" val="1812389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Lst>
          </p:cNvPr>
          <p:cNvSpPr txBox="1">
            <a:spLocks noGrp="1"/>
          </p:cNvSpPr>
          <p:nvPr>
            <p:ph type="title"/>
          </p:nvPr>
        </p:nvSpPr>
        <p:spPr>
          <a:xfrm>
            <a:off x="584628" y="931531"/>
            <a:ext cx="536216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Windows sustainability data</a:t>
            </a:r>
          </a:p>
        </p:txBody>
      </p:sp>
      <p:sp>
        <p:nvSpPr>
          <p:cNvPr id="12" name="Title 1">
            <a:extLst>
              <a:ext uri="{FF2B5EF4-FFF2-40B4-BE49-F238E27FC236}">
                <a16:creationId xmlns:a16="http://schemas.microsoft.com/office/drawing/2014/main" id="{6563B26F-AAA2-29A6-F9FB-9A55280B8CC7}"/>
              </a:ext>
            </a:extLst>
          </p:cNvPr>
          <p:cNvSpPr txBox="1">
            <a:spLocks/>
          </p:cNvSpPr>
          <p:nvPr/>
        </p:nvSpPr>
        <p:spPr>
          <a:xfrm>
            <a:off x="696276" y="511771"/>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Driving Climate Action with Windows</a:t>
            </a:r>
          </a:p>
        </p:txBody>
      </p:sp>
      <p:sp>
        <p:nvSpPr>
          <p:cNvPr id="15" name="TextBox 14">
            <a:extLst>
              <a:ext uri="{FF2B5EF4-FFF2-40B4-BE49-F238E27FC236}">
                <a16:creationId xmlns:a16="http://schemas.microsoft.com/office/drawing/2014/main" id="{3B125695-C1B8-8F97-20F5-7D467EE2EEC8}"/>
              </a:ext>
            </a:extLst>
          </p:cNvPr>
          <p:cNvSpPr txBox="1"/>
          <p:nvPr/>
        </p:nvSpPr>
        <p:spPr>
          <a:xfrm>
            <a:off x="658330" y="1685118"/>
            <a:ext cx="6652321" cy="4431983"/>
          </a:xfrm>
          <a:prstGeom prst="rect">
            <a:avLst/>
          </a:prstGeom>
          <a:noFill/>
        </p:spPr>
        <p:txBody>
          <a:bodyPr wrap="square" lIns="0" tIns="0" rIns="0" bIns="0" rtlCol="0" anchor="t">
            <a:spAutoFit/>
          </a:bodyPr>
          <a:lstStyle/>
          <a:p>
            <a:pPr>
              <a:spcBef>
                <a:spcPts val="600"/>
              </a:spcBef>
              <a:spcAft>
                <a:spcPts val="600"/>
              </a:spcAft>
            </a:pPr>
            <a:r>
              <a:rPr lang="en-CA" dirty="0">
                <a:effectLst/>
                <a:latin typeface="Segoe UI"/>
                <a:ea typeface="Calibri" panose="020F0502020204030204" pitchFamily="34" charset="0"/>
                <a:cs typeface="Segoe UI"/>
              </a:rPr>
              <a:t>The research concluded that the Windows approach to modern workplace applications and endpoints can significantly reduce greenhouse emissions at scale. It helps reduce both energy use and embodied emissions. </a:t>
            </a:r>
          </a:p>
          <a:p>
            <a:pPr>
              <a:spcBef>
                <a:spcPts val="600"/>
              </a:spcBef>
              <a:spcAft>
                <a:spcPts val="600"/>
              </a:spcAft>
            </a:pPr>
            <a:r>
              <a:rPr lang="en-CA" dirty="0">
                <a:latin typeface="Segoe UI"/>
                <a:ea typeface="Calibri" panose="020F0502020204030204" pitchFamily="34" charset="0"/>
                <a:cs typeface="Times New Roman"/>
              </a:rPr>
              <a:t>Windows and Windows 365 enable responsible procurement policies and carbon consumption intensity that helps organizations fulfill SDG 13: climate action. </a:t>
            </a:r>
          </a:p>
          <a:p>
            <a:pPr>
              <a:spcBef>
                <a:spcPts val="600"/>
              </a:spcBef>
              <a:spcAft>
                <a:spcPts val="600"/>
              </a:spcAft>
            </a:pPr>
            <a:r>
              <a:rPr lang="en-US" dirty="0">
                <a:latin typeface="Segoe UI"/>
                <a:ea typeface="Calibri" panose="020F0502020204030204" pitchFamily="34" charset="0"/>
                <a:cs typeface="Times New Roman"/>
              </a:rPr>
              <a:t>In particular, compared to the on-premises result of 126,164 CO2e (figure 4), with Windows 365 running on an average laptop or desktop, 10,484 kgCO2e scope 2 (operating) GHG emissions are avoided. </a:t>
            </a:r>
          </a:p>
          <a:p>
            <a:pPr algn="ctr">
              <a:spcBef>
                <a:spcPts val="600"/>
              </a:spcBef>
              <a:spcAft>
                <a:spcPts val="600"/>
              </a:spcAft>
            </a:pPr>
            <a:r>
              <a:rPr lang="en-US" sz="2000" b="1" dirty="0">
                <a:latin typeface="Segoe UI"/>
                <a:ea typeface="Calibri" panose="020F0502020204030204" pitchFamily="34" charset="0"/>
                <a:cs typeface="Times New Roman"/>
              </a:rPr>
              <a:t>For each user group of 1,000, this avoids pollution equal to 39,000 car miles and requires two less forest acres per year for sequestration purposes.</a:t>
            </a:r>
            <a:endParaRPr lang="en-US" sz="2000" b="1"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p:txBody>
      </p:sp>
      <p:pic>
        <p:nvPicPr>
          <p:cNvPr id="10" name="Picture Placeholder 9" descr="Tropical palm trees silhouetted at sunrise">
            <a:extLst>
              <a:ext uri="{FF2B5EF4-FFF2-40B4-BE49-F238E27FC236}">
                <a16:creationId xmlns:a16="http://schemas.microsoft.com/office/drawing/2014/main" id="{73CB96EC-5E16-7900-A7D4-C09041158A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8446" r="16668"/>
          <a:stretch/>
        </p:blipFill>
        <p:spPr>
          <a:xfrm>
            <a:off x="7574506" y="0"/>
            <a:ext cx="4617493" cy="6858000"/>
          </a:xfrm>
        </p:spPr>
      </p:pic>
    </p:spTree>
    <p:extLst>
      <p:ext uri="{BB962C8B-B14F-4D97-AF65-F5344CB8AC3E}">
        <p14:creationId xmlns:p14="http://schemas.microsoft.com/office/powerpoint/2010/main" val="2712579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E94DC92-CE24-40E5-82CC-FDCFA2E3C10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8350" r="9438"/>
          <a:stretch/>
        </p:blipFill>
        <p:spPr>
          <a:xfrm>
            <a:off x="0" y="0"/>
            <a:ext cx="4345116" cy="6858000"/>
          </a:xfrm>
          <a:prstGeom prst="rect">
            <a:avLst/>
          </a:prstGeom>
        </p:spPr>
      </p:pic>
      <p:sp>
        <p:nvSpPr>
          <p:cNvPr id="5" name="Title 1">
            <a:extLst>
              <a:ext uri="{FF2B5EF4-FFF2-40B4-BE49-F238E27FC236}">
                <a16:creationId xmlns:a16="http://schemas.microsoft.com/office/drawing/2014/main" id="{920904C2-71B7-328F-AFAC-739B8409A3EB}"/>
              </a:ext>
            </a:extLst>
          </p:cNvPr>
          <p:cNvSpPr txBox="1">
            <a:spLocks noGrp="1"/>
          </p:cNvSpPr>
          <p:nvPr>
            <p:ph type="title" idx="4294967295"/>
          </p:nvPr>
        </p:nvSpPr>
        <p:spPr>
          <a:xfrm>
            <a:off x="4960984" y="1390980"/>
            <a:ext cx="685046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For an average 1,000-person user group:</a:t>
            </a:r>
          </a:p>
        </p:txBody>
      </p:sp>
      <p:sp>
        <p:nvSpPr>
          <p:cNvPr id="2" name="Title 1">
            <a:extLst>
              <a:ext uri="{FF2B5EF4-FFF2-40B4-BE49-F238E27FC236}">
                <a16:creationId xmlns:a16="http://schemas.microsoft.com/office/drawing/2014/main" id="{5E3186FD-F778-73C6-044E-BA6F367B640E}"/>
              </a:ext>
            </a:extLst>
          </p:cNvPr>
          <p:cNvSpPr txBox="1">
            <a:spLocks/>
          </p:cNvSpPr>
          <p:nvPr/>
        </p:nvSpPr>
        <p:spPr>
          <a:xfrm>
            <a:off x="4804877" y="496531"/>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Driving Climate Action with Windows</a:t>
            </a:r>
          </a:p>
        </p:txBody>
      </p:sp>
      <p:sp>
        <p:nvSpPr>
          <p:cNvPr id="7" name="globe">
            <a:extLst>
              <a:ext uri="{FF2B5EF4-FFF2-40B4-BE49-F238E27FC236}">
                <a16:creationId xmlns:a16="http://schemas.microsoft.com/office/drawing/2014/main" id="{693552D2-ADF0-BF9E-A193-5EBA9A71EB8D}"/>
              </a:ext>
              <a:ext uri="{C183D7F6-B498-43B3-948B-1728B52AA6E4}">
                <adec:decorative xmlns:adec="http://schemas.microsoft.com/office/drawing/2017/decorative" val="1"/>
              </a:ext>
            </a:extLst>
          </p:cNvPr>
          <p:cNvSpPr>
            <a:spLocks noChangeAspect="1" noEditPoints="1"/>
          </p:cNvSpPr>
          <p:nvPr/>
        </p:nvSpPr>
        <p:spPr bwMode="auto">
          <a:xfrm>
            <a:off x="4921879" y="2280546"/>
            <a:ext cx="562601" cy="693482"/>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2222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p>
        </p:txBody>
      </p:sp>
      <p:sp>
        <p:nvSpPr>
          <p:cNvPr id="34" name="TextBox 33">
            <a:extLst>
              <a:ext uri="{FF2B5EF4-FFF2-40B4-BE49-F238E27FC236}">
                <a16:creationId xmlns:a16="http://schemas.microsoft.com/office/drawing/2014/main" id="{FD952122-9145-4A51-BA8D-E6146551FCF2}"/>
              </a:ext>
            </a:extLst>
          </p:cNvPr>
          <p:cNvSpPr txBox="1"/>
          <p:nvPr/>
        </p:nvSpPr>
        <p:spPr>
          <a:xfrm>
            <a:off x="5901029" y="2139668"/>
            <a:ext cx="5457254" cy="1323439"/>
          </a:xfrm>
          <a:prstGeom prst="rect">
            <a:avLst/>
          </a:prstGeom>
          <a:noFill/>
        </p:spPr>
        <p:txBody>
          <a:bodyPr wrap="square" lIns="0">
            <a:spAutoFit/>
          </a:bodyPr>
          <a:lstStyle/>
          <a:p>
            <a:pPr lvl="0"/>
            <a:r>
              <a:rPr lang="en-US" sz="2000" dirty="0"/>
              <a:t>Microsoft-hosted Windows 365 Cloud PCs offer </a:t>
            </a:r>
            <a:r>
              <a:rPr lang="en-US" sz="2000" b="1" dirty="0"/>
              <a:t>4% reduced operating emissions from 2023 to 2030 </a:t>
            </a:r>
            <a:r>
              <a:rPr lang="en-US" sz="2000" dirty="0"/>
              <a:t>compared to on-premises virtual device and computing infrastructure. </a:t>
            </a:r>
          </a:p>
        </p:txBody>
      </p:sp>
      <p:sp>
        <p:nvSpPr>
          <p:cNvPr id="3" name="cloud_2">
            <a:extLst>
              <a:ext uri="{FF2B5EF4-FFF2-40B4-BE49-F238E27FC236}">
                <a16:creationId xmlns:a16="http://schemas.microsoft.com/office/drawing/2014/main" id="{4CF2CE04-FD12-31DC-C745-F9C0EC522BFE}"/>
              </a:ext>
              <a:ext uri="{C183D7F6-B498-43B3-948B-1728B52AA6E4}">
                <adec:decorative xmlns:adec="http://schemas.microsoft.com/office/drawing/2017/decorative" val="1"/>
              </a:ext>
            </a:extLst>
          </p:cNvPr>
          <p:cNvSpPr>
            <a:spLocks noChangeAspect="1" noEditPoints="1"/>
          </p:cNvSpPr>
          <p:nvPr/>
        </p:nvSpPr>
        <p:spPr bwMode="auto">
          <a:xfrm>
            <a:off x="4844709" y="4460615"/>
            <a:ext cx="716942" cy="508249"/>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noFill/>
          <a:ln w="22225" cap="sq">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0B802543-94CD-0454-0A2C-AC853E295771}"/>
              </a:ext>
            </a:extLst>
          </p:cNvPr>
          <p:cNvSpPr txBox="1"/>
          <p:nvPr/>
        </p:nvSpPr>
        <p:spPr>
          <a:xfrm>
            <a:off x="5901028" y="4315755"/>
            <a:ext cx="5721713" cy="1015663"/>
          </a:xfrm>
          <a:prstGeom prst="rect">
            <a:avLst/>
          </a:prstGeom>
          <a:noFill/>
        </p:spPr>
        <p:txBody>
          <a:bodyPr wrap="square" lIns="0">
            <a:spAutoFit/>
          </a:bodyPr>
          <a:lstStyle/>
          <a:p>
            <a:pPr lvl="0"/>
            <a:r>
              <a:rPr lang="en-US" sz="2000" dirty="0"/>
              <a:t>They also </a:t>
            </a:r>
            <a:r>
              <a:rPr lang="en-US" sz="2000" b="1" dirty="0"/>
              <a:t>offload power draw and processing </a:t>
            </a:r>
            <a:r>
              <a:rPr lang="en-US" sz="2000" dirty="0"/>
              <a:t>to cloud servers, extending the life of devices to significantly </a:t>
            </a:r>
            <a:r>
              <a:rPr lang="en-US" sz="2000" b="1" dirty="0"/>
              <a:t>reduce supply chain emissions</a:t>
            </a:r>
            <a:r>
              <a:rPr lang="en-US" sz="2000" dirty="0"/>
              <a:t>.</a:t>
            </a:r>
          </a:p>
        </p:txBody>
      </p:sp>
    </p:spTree>
    <p:extLst>
      <p:ext uri="{BB962C8B-B14F-4D97-AF65-F5344CB8AC3E}">
        <p14:creationId xmlns:p14="http://schemas.microsoft.com/office/powerpoint/2010/main" val="3833340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0F40E-16D1-973F-5DBC-D735864DD1F1}"/>
              </a:ext>
            </a:extLst>
          </p:cNvPr>
          <p:cNvSpPr>
            <a:spLocks noGrp="1"/>
          </p:cNvSpPr>
          <p:nvPr>
            <p:ph type="title"/>
          </p:nvPr>
        </p:nvSpPr>
        <p:spPr>
          <a:xfrm>
            <a:off x="0" y="-261258"/>
            <a:ext cx="0" cy="0"/>
          </a:xfrm>
          <a:noFill/>
        </p:spPr>
        <p:txBody>
          <a:bodyPr/>
          <a:lstStyle/>
          <a:p>
            <a:br>
              <a:rPr lang="en-US" dirty="0">
                <a:solidFill>
                  <a:schemeClr val="bg1">
                    <a:lumMod val="95000"/>
                  </a:schemeClr>
                </a:solidFill>
              </a:rPr>
            </a:br>
            <a:r>
              <a:rPr lang="en-US" dirty="0">
                <a:solidFill>
                  <a:schemeClr val="bg1">
                    <a:lumMod val="95000"/>
                  </a:schemeClr>
                </a:solidFill>
              </a:rPr>
              <a:t>How it works</a:t>
            </a:r>
          </a:p>
        </p:txBody>
      </p:sp>
      <p:sp>
        <p:nvSpPr>
          <p:cNvPr id="8" name="Title 1">
            <a:extLst>
              <a:ext uri="{FF2B5EF4-FFF2-40B4-BE49-F238E27FC236}">
                <a16:creationId xmlns:a16="http://schemas.microsoft.com/office/drawing/2014/main" id="{F4FF4715-B75E-82C1-551F-1C05916BC453}"/>
              </a:ext>
            </a:extLst>
          </p:cNvPr>
          <p:cNvSpPr txBox="1">
            <a:spLocks/>
          </p:cNvSpPr>
          <p:nvPr/>
        </p:nvSpPr>
        <p:spPr>
          <a:xfrm>
            <a:off x="758243" y="501726"/>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Driving Climate Action with Windows</a:t>
            </a:r>
          </a:p>
        </p:txBody>
      </p:sp>
      <p:sp>
        <p:nvSpPr>
          <p:cNvPr id="16" name="TextBox 15">
            <a:extLst>
              <a:ext uri="{FF2B5EF4-FFF2-40B4-BE49-F238E27FC236}">
                <a16:creationId xmlns:a16="http://schemas.microsoft.com/office/drawing/2014/main" id="{5F4872B7-7CA0-42C9-8812-561B365CB147}"/>
              </a:ext>
            </a:extLst>
          </p:cNvPr>
          <p:cNvSpPr txBox="1"/>
          <p:nvPr/>
        </p:nvSpPr>
        <p:spPr>
          <a:xfrm>
            <a:off x="643958" y="860845"/>
            <a:ext cx="4160629" cy="532903"/>
          </a:xfrm>
          <a:prstGeom prst="rect">
            <a:avLst/>
          </a:prstGeom>
          <a:noFill/>
        </p:spPr>
        <p:txBody>
          <a:bodyPr wrap="square">
            <a:spAutoFit/>
          </a:bodyPr>
          <a:lstStyle/>
          <a:p>
            <a:pPr marL="0" marR="0">
              <a:lnSpc>
                <a:spcPct val="107000"/>
              </a:lnSpc>
              <a:spcBef>
                <a:spcPts val="0"/>
              </a:spcBef>
              <a:spcAft>
                <a:spcPts val="800"/>
              </a:spcAft>
            </a:pPr>
            <a:r>
              <a:rPr lang="en-CA" sz="2800" b="1" dirty="0">
                <a:solidFill>
                  <a:schemeClr val="accent1"/>
                </a:solidFill>
                <a:effectLst/>
                <a:latin typeface="+mj-lt"/>
                <a:ea typeface="Calibri" panose="020F0502020204030204" pitchFamily="34" charset="0"/>
                <a:cs typeface="Times New Roman" panose="02020603050405020304" pitchFamily="18" charset="0"/>
              </a:rPr>
              <a:t>How it works</a:t>
            </a:r>
            <a:endParaRPr lang="en-US" sz="2800" dirty="0">
              <a:solidFill>
                <a:schemeClr val="accent1"/>
              </a:solidFill>
              <a:effectLst/>
              <a:latin typeface="+mj-lt"/>
              <a:ea typeface="Calibri" panose="020F0502020204030204" pitchFamily="34" charset="0"/>
              <a:cs typeface="Times New Roman" panose="02020603050405020304" pitchFamily="18" charset="0"/>
            </a:endParaRPr>
          </a:p>
        </p:txBody>
      </p:sp>
      <p:sp>
        <p:nvSpPr>
          <p:cNvPr id="15" name="Rectángulo 14">
            <a:extLst>
              <a:ext uri="{FF2B5EF4-FFF2-40B4-BE49-F238E27FC236}">
                <a16:creationId xmlns:a16="http://schemas.microsoft.com/office/drawing/2014/main" id="{33BDF3FD-E2FD-254D-8DFC-C4430C0F08C6}"/>
              </a:ext>
            </a:extLst>
          </p:cNvPr>
          <p:cNvSpPr/>
          <p:nvPr/>
        </p:nvSpPr>
        <p:spPr>
          <a:xfrm>
            <a:off x="597764" y="1532063"/>
            <a:ext cx="67518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115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11" name="TextBox 4">
            <a:extLst>
              <a:ext uri="{FF2B5EF4-FFF2-40B4-BE49-F238E27FC236}">
                <a16:creationId xmlns:a16="http://schemas.microsoft.com/office/drawing/2014/main" id="{F9176B55-9D48-FD46-98C2-A9DD712315C8}"/>
              </a:ext>
            </a:extLst>
          </p:cNvPr>
          <p:cNvSpPr txBox="1"/>
          <p:nvPr/>
        </p:nvSpPr>
        <p:spPr>
          <a:xfrm>
            <a:off x="1131654" y="1747538"/>
            <a:ext cx="6031508" cy="1754326"/>
          </a:xfrm>
          <a:prstGeom prst="rect">
            <a:avLst/>
          </a:prstGeom>
          <a:noFill/>
        </p:spPr>
        <p:txBody>
          <a:bodyPr wrap="square">
            <a:spAutoFit/>
          </a:bodyPr>
          <a:lstStyle/>
          <a:p>
            <a:pPr>
              <a:spcAft>
                <a:spcPts val="800"/>
              </a:spcAft>
            </a:pPr>
            <a:r>
              <a:rPr lang="en-CA" dirty="0">
                <a:effectLst/>
                <a:latin typeface="Segoe UI" panose="020B0502040204020203" pitchFamily="34" charset="0"/>
                <a:ea typeface="Calibri" panose="020F0502020204030204" pitchFamily="34" charset="0"/>
              </a:rPr>
              <a:t>The key to reductions is based upon the way end-user computing is consumed. Software as a Service (SaaS) solutions such as Windows 365 transition end-user computing workloads away from the end-point device and into highly efficient cloud data centers powered predominantly by renewable energy.</a:t>
            </a:r>
            <a:r>
              <a:rPr lang="en-US" dirty="0">
                <a:effectLst/>
              </a:rPr>
              <a:t>  </a:t>
            </a:r>
            <a:r>
              <a:rPr kumimoji="0" lang="en-US"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Px</a:t>
            </a:r>
            <a:r>
              <a:rPr kumimoji="0" lang="en-US" b="1" i="0" u="none" strike="noStrike" kern="1200" cap="none" spc="0" normalizeH="0" baseline="3000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r>
              <a:rPr kumimoji="0" lang="en-US"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 2023</a:t>
            </a:r>
          </a:p>
        </p:txBody>
      </p:sp>
      <p:sp>
        <p:nvSpPr>
          <p:cNvPr id="13" name="Rectángulo 12">
            <a:extLst>
              <a:ext uri="{FF2B5EF4-FFF2-40B4-BE49-F238E27FC236}">
                <a16:creationId xmlns:a16="http://schemas.microsoft.com/office/drawing/2014/main" id="{3CCF36B7-99A1-F440-A844-C9C2A7F74DBD}"/>
              </a:ext>
            </a:extLst>
          </p:cNvPr>
          <p:cNvSpPr/>
          <p:nvPr/>
        </p:nvSpPr>
        <p:spPr>
          <a:xfrm>
            <a:off x="6720570" y="2044495"/>
            <a:ext cx="1079142"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115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6" name="Rectángulo 14">
            <a:extLst>
              <a:ext uri="{FF2B5EF4-FFF2-40B4-BE49-F238E27FC236}">
                <a16:creationId xmlns:a16="http://schemas.microsoft.com/office/drawing/2014/main" id="{4D048217-F7BE-0BCB-78C5-BBF872019FDE}"/>
              </a:ext>
            </a:extLst>
          </p:cNvPr>
          <p:cNvSpPr/>
          <p:nvPr/>
        </p:nvSpPr>
        <p:spPr>
          <a:xfrm>
            <a:off x="597764" y="3767586"/>
            <a:ext cx="67518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115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7" name="TextBox 4">
            <a:extLst>
              <a:ext uri="{FF2B5EF4-FFF2-40B4-BE49-F238E27FC236}">
                <a16:creationId xmlns:a16="http://schemas.microsoft.com/office/drawing/2014/main" id="{B818DC17-2A15-4850-FDA4-38C316A5D935}"/>
              </a:ext>
            </a:extLst>
          </p:cNvPr>
          <p:cNvSpPr txBox="1"/>
          <p:nvPr/>
        </p:nvSpPr>
        <p:spPr>
          <a:xfrm>
            <a:off x="1131653" y="4019743"/>
            <a:ext cx="6031507" cy="1848711"/>
          </a:xfrm>
          <a:prstGeom prst="rect">
            <a:avLst/>
          </a:prstGeom>
          <a:noFill/>
        </p:spPr>
        <p:txBody>
          <a:bodyPr wrap="square">
            <a:spAutoFit/>
          </a:bodyPr>
          <a:lstStyle/>
          <a:p>
            <a:pPr marR="0" lvl="0">
              <a:lnSpc>
                <a:spcPct val="107000"/>
              </a:lnSpc>
              <a:spcBef>
                <a:spcPts val="0"/>
              </a:spcBef>
              <a:spcAft>
                <a:spcPts val="800"/>
              </a:spcAft>
            </a:pPr>
            <a:r>
              <a:rPr lang="en-CA" dirty="0">
                <a:effectLst/>
                <a:latin typeface="Segoe UI" panose="020B0502040204020203" pitchFamily="34" charset="0"/>
                <a:ea typeface="Calibri" panose="020F0502020204030204" pitchFamily="34" charset="0"/>
              </a:rPr>
              <a:t>The Windows 365 approach to modern workplace applications and endpoints at scale can deliver significant GHG abatement. Doing so enables responsible production and consumption and ultimately drives the United Nations Sustainable Development Goal (SDG) number 13, climate action.  </a:t>
            </a:r>
            <a:r>
              <a:rPr kumimoji="0" lang="en-US"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Px</a:t>
            </a:r>
            <a:r>
              <a:rPr kumimoji="0" lang="en-US" b="1" i="0" u="none" strike="noStrike" kern="1200" cap="none" spc="0" normalizeH="0" baseline="3000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r>
              <a:rPr kumimoji="0" lang="en-US"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 2023</a:t>
            </a:r>
            <a:endParaRPr kumimoji="0" lang="en-NL"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Rectángulo 12">
            <a:extLst>
              <a:ext uri="{FF2B5EF4-FFF2-40B4-BE49-F238E27FC236}">
                <a16:creationId xmlns:a16="http://schemas.microsoft.com/office/drawing/2014/main" id="{893AB121-B48B-CF11-2E15-9AAE1FF2EEDF}"/>
              </a:ext>
            </a:extLst>
          </p:cNvPr>
          <p:cNvSpPr/>
          <p:nvPr/>
        </p:nvSpPr>
        <p:spPr>
          <a:xfrm>
            <a:off x="6635672" y="4458785"/>
            <a:ext cx="1079142"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115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rPr>
              <a:t> </a:t>
            </a:r>
          </a:p>
        </p:txBody>
      </p:sp>
      <p:pic>
        <p:nvPicPr>
          <p:cNvPr id="2" name="Picture 1">
            <a:extLst>
              <a:ext uri="{FF2B5EF4-FFF2-40B4-BE49-F238E27FC236}">
                <a16:creationId xmlns:a16="http://schemas.microsoft.com/office/drawing/2014/main" id="{2F9DCB5A-342D-93C2-FA97-681345116D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8739" r="28739"/>
          <a:stretch/>
        </p:blipFill>
        <p:spPr>
          <a:xfrm>
            <a:off x="7823200" y="-239"/>
            <a:ext cx="4368800" cy="6858000"/>
          </a:xfrm>
          <a:prstGeom prst="rect">
            <a:avLst/>
          </a:prstGeom>
        </p:spPr>
      </p:pic>
    </p:spTree>
    <p:extLst>
      <p:ext uri="{BB962C8B-B14F-4D97-AF65-F5344CB8AC3E}">
        <p14:creationId xmlns:p14="http://schemas.microsoft.com/office/powerpoint/2010/main" val="25663758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Lst>
          </p:cNvPr>
          <p:cNvSpPr txBox="1">
            <a:spLocks noGrp="1"/>
          </p:cNvSpPr>
          <p:nvPr>
            <p:ph type="title" idx="4294967295"/>
          </p:nvPr>
        </p:nvSpPr>
        <p:spPr>
          <a:xfrm>
            <a:off x="701500" y="912299"/>
            <a:ext cx="1054977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Windows 365 and the UN Sustainable Development Goals</a:t>
            </a:r>
          </a:p>
        </p:txBody>
      </p:sp>
      <p:sp>
        <p:nvSpPr>
          <p:cNvPr id="12" name="Title 1">
            <a:extLst>
              <a:ext uri="{FF2B5EF4-FFF2-40B4-BE49-F238E27FC236}">
                <a16:creationId xmlns:a16="http://schemas.microsoft.com/office/drawing/2014/main" id="{6563B26F-AAA2-29A6-F9FB-9A55280B8CC7}"/>
              </a:ext>
            </a:extLst>
          </p:cNvPr>
          <p:cNvSpPr txBox="1">
            <a:spLocks/>
          </p:cNvSpPr>
          <p:nvPr/>
        </p:nvSpPr>
        <p:spPr>
          <a:xfrm>
            <a:off x="696276" y="511771"/>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Driving Climate Action with Windows</a:t>
            </a:r>
          </a:p>
        </p:txBody>
      </p:sp>
      <p:sp>
        <p:nvSpPr>
          <p:cNvPr id="7" name="Title 4">
            <a:extLst>
              <a:ext uri="{FF2B5EF4-FFF2-40B4-BE49-F238E27FC236}">
                <a16:creationId xmlns:a16="http://schemas.microsoft.com/office/drawing/2014/main" id="{9E84C59B-5702-8BE3-AA8B-6B51331D3DCC}"/>
              </a:ext>
            </a:extLst>
          </p:cNvPr>
          <p:cNvSpPr txBox="1">
            <a:spLocks/>
          </p:cNvSpPr>
          <p:nvPr/>
        </p:nvSpPr>
        <p:spPr>
          <a:xfrm>
            <a:off x="575341" y="1559048"/>
            <a:ext cx="6816993" cy="36290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spcAft>
                <a:spcPts val="800"/>
              </a:spcAft>
            </a:pPr>
            <a:r>
              <a:rPr lang="en-CA" sz="1400" dirty="0">
                <a:latin typeface="Segoe UI" panose="020B0502040204020203" pitchFamily="34" charset="0"/>
                <a:ea typeface="Calibri" panose="020F0502020204030204" pitchFamily="34" charset="0"/>
                <a:cs typeface="Times New Roman" panose="02020603050405020304" pitchFamily="18" charset="0"/>
              </a:rPr>
              <a:t>End-user computing (EUC) is a potentially rich source of greenhouse gas (GHG) emissions abatement. It generates 1% of annual global emissions from the yearly manufacture of 460M new devices and the electricity consumption of 4.2B users.</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CA" sz="1400" dirty="0">
                <a:latin typeface="Segoe UI" panose="020B0502040204020203" pitchFamily="34" charset="0"/>
                <a:ea typeface="Calibri" panose="020F0502020204030204" pitchFamily="34" charset="0"/>
                <a:cs typeface="Times New Roman" panose="02020603050405020304" pitchFamily="18" charset="0"/>
              </a:rPr>
              <a:t>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CA" sz="1400" dirty="0">
                <a:latin typeface="Segoe UI" panose="020B0502040204020203" pitchFamily="34" charset="0"/>
                <a:ea typeface="Calibri" panose="020F0502020204030204" pitchFamily="34" charset="0"/>
                <a:cs typeface="Times New Roman" panose="02020603050405020304" pitchFamily="18" charset="0"/>
              </a:rPr>
              <a:t>Organizations who want to align with UN Sustainable Development Goal (SDG) 13 on climate action can leverage end-user computing to make positive environmental impacts by significantly reducing scope 2 emissions from electricity consumption and scope 3 emissions related to the supply chain.</a:t>
            </a:r>
            <a:br>
              <a:rPr lang="en-CA" sz="1400" dirty="0">
                <a:latin typeface="Segoe UI" panose="020B0502040204020203" pitchFamily="34" charset="0"/>
                <a:ea typeface="Calibri" panose="020F0502020204030204" pitchFamily="34" charset="0"/>
                <a:cs typeface="Times New Roman" panose="02020603050405020304" pitchFamily="18" charset="0"/>
              </a:rPr>
            </a:br>
            <a:br>
              <a:rPr lang="en-CA" sz="1400" dirty="0">
                <a:latin typeface="Segoe UI" panose="020B0502040204020203" pitchFamily="34" charset="0"/>
                <a:ea typeface="Calibri" panose="020F0502020204030204" pitchFamily="34" charset="0"/>
                <a:cs typeface="Times New Roman" panose="02020603050405020304" pitchFamily="18" charset="0"/>
              </a:rPr>
            </a:br>
            <a:r>
              <a:rPr lang="en-CA" sz="1400" dirty="0">
                <a:latin typeface="Segoe UI" panose="020B0502040204020203" pitchFamily="34" charset="0"/>
                <a:ea typeface="Calibri" panose="020F0502020204030204" pitchFamily="34" charset="0"/>
                <a:cs typeface="Times New Roman" panose="02020603050405020304" pitchFamily="18" charset="0"/>
              </a:rPr>
              <a:t>They can also achieve indirect capabilities like reduced scope 3 emissions from employee commuting through ICT-enabled remote working solutions.</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CA" sz="1400" dirty="0">
                <a:latin typeface="Segoe UI" panose="020B0502040204020203" pitchFamily="34" charset="0"/>
                <a:ea typeface="Calibri" panose="020F0502020204030204" pitchFamily="34" charset="0"/>
                <a:cs typeface="Times New Roman" panose="02020603050405020304" pitchFamily="18" charset="0"/>
              </a:rPr>
              <a:t> </a:t>
            </a:r>
            <a:br>
              <a:rPr lang="en-US" sz="1400" dirty="0">
                <a:latin typeface="Calibri" panose="020F0502020204030204" pitchFamily="34" charset="0"/>
                <a:ea typeface="Calibri" panose="020F0502020204030204" pitchFamily="34" charset="0"/>
                <a:cs typeface="Times New Roman" panose="02020603050405020304" pitchFamily="18" charset="0"/>
              </a:rPr>
            </a:b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4">
            <a:extLst>
              <a:ext uri="{FF2B5EF4-FFF2-40B4-BE49-F238E27FC236}">
                <a16:creationId xmlns:a16="http://schemas.microsoft.com/office/drawing/2014/main" id="{0072F6A6-1C6D-B488-961C-BF450D9060C0}"/>
              </a:ext>
            </a:extLst>
          </p:cNvPr>
          <p:cNvSpPr txBox="1">
            <a:spLocks/>
          </p:cNvSpPr>
          <p:nvPr/>
        </p:nvSpPr>
        <p:spPr>
          <a:xfrm>
            <a:off x="685800" y="4322339"/>
            <a:ext cx="6816992" cy="2064411"/>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a:lnSpc>
                <a:spcPct val="107000"/>
              </a:lnSpc>
              <a:spcAft>
                <a:spcPts val="800"/>
              </a:spcAft>
            </a:pPr>
            <a:r>
              <a:rPr lang="en-CA" sz="1400" dirty="0">
                <a:effectLst/>
                <a:latin typeface="Segoe UI" panose="020B0502040204020203" pitchFamily="34" charset="0"/>
                <a:ea typeface="Calibri" panose="020F0502020204030204" pitchFamily="34" charset="0"/>
                <a:cs typeface="Times New Roman" panose="02020603050405020304" pitchFamily="18" charset="0"/>
              </a:rPr>
              <a:t>The key to these reductions comes from how organizations consume end-user computing. Software as a service (SaaS) solutions like Windows 365 transition EUC workloads away from the endpoint device and into highly efficient cloud data centers predominantly powered by renewable energy.</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CA" sz="1400" dirty="0">
                <a:effectLst/>
                <a:latin typeface="Segoe UI" panose="020B0502040204020203" pitchFamily="34" charset="0"/>
                <a:ea typeface="Calibri" panose="020F0502020204030204" pitchFamily="34" charset="0"/>
                <a:cs typeface="Times New Roman" panose="02020603050405020304" pitchFamily="18" charset="0"/>
              </a:rPr>
              <a:t>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CA" sz="1400" dirty="0">
                <a:effectLst/>
                <a:latin typeface="Segoe UI" panose="020B0502040204020203" pitchFamily="34" charset="0"/>
                <a:ea typeface="Calibri" panose="020F0502020204030204" pitchFamily="34" charset="0"/>
                <a:cs typeface="Times New Roman" panose="02020603050405020304" pitchFamily="18" charset="0"/>
              </a:rPr>
              <a:t>Empirical research conducted by specialist sustainable IT consultancy Px</a:t>
            </a:r>
            <a:r>
              <a:rPr lang="en-CA" sz="1400" baseline="30000" dirty="0">
                <a:effectLst/>
                <a:latin typeface="Segoe UI" panose="020B0502040204020203" pitchFamily="34" charset="0"/>
                <a:ea typeface="Calibri" panose="020F0502020204030204" pitchFamily="34" charset="0"/>
                <a:cs typeface="Times New Roman" panose="02020603050405020304" pitchFamily="18" charset="0"/>
              </a:rPr>
              <a:t>3</a:t>
            </a:r>
            <a:r>
              <a:rPr lang="en-CA" sz="1400" dirty="0">
                <a:effectLst/>
                <a:latin typeface="Segoe UI" panose="020B0502040204020203" pitchFamily="34" charset="0"/>
                <a:ea typeface="Calibri" panose="020F0502020204030204" pitchFamily="34" charset="0"/>
                <a:cs typeface="Times New Roman" panose="02020603050405020304" pitchFamily="18" charset="0"/>
              </a:rPr>
              <a:t> showcases how Windows 365 offers environmental benefits compared to on-premises device operations as part of the new generation of Microsoft modern workplace applications.</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endParaRPr lang="en-CA"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Graphic 27">
            <a:extLst>
              <a:ext uri="{FF2B5EF4-FFF2-40B4-BE49-F238E27FC236}">
                <a16:creationId xmlns:a16="http://schemas.microsoft.com/office/drawing/2014/main" id="{7EDF0749-88AD-ED03-EBCC-B5EE42036E01}"/>
              </a:ext>
              <a:ext uri="{C183D7F6-B498-43B3-948B-1728B52AA6E4}">
                <adec:decorative xmlns:adec="http://schemas.microsoft.com/office/drawing/2017/decorative" val="1"/>
              </a:ext>
            </a:extLst>
          </p:cNvPr>
          <p:cNvSpPr/>
          <p:nvPr/>
        </p:nvSpPr>
        <p:spPr>
          <a:xfrm>
            <a:off x="8224700" y="1824136"/>
            <a:ext cx="3281499" cy="1814716"/>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gradFill>
            <a:gsLst>
              <a:gs pos="0">
                <a:srgbClr val="50E6FF"/>
              </a:gs>
              <a:gs pos="76000">
                <a:srgbClr val="0078D4"/>
              </a:gs>
              <a:gs pos="100000">
                <a:srgbClr val="8661C5"/>
              </a:gs>
            </a:gsLst>
            <a:lin ang="10800000" scaled="0"/>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BCEA60F2-F7F3-C8D6-4558-B254A475E64D}"/>
              </a:ext>
              <a:ext uri="{C183D7F6-B498-43B3-948B-1728B52AA6E4}">
                <adec:decorative xmlns:adec="http://schemas.microsoft.com/office/drawing/2017/decorative" val="1"/>
              </a:ext>
            </a:extLst>
          </p:cNvPr>
          <p:cNvGrpSpPr/>
          <p:nvPr/>
        </p:nvGrpSpPr>
        <p:grpSpPr>
          <a:xfrm>
            <a:off x="7745614" y="3077906"/>
            <a:ext cx="4446386" cy="2501092"/>
            <a:chOff x="6134879" y="3092213"/>
            <a:chExt cx="4713072" cy="2651103"/>
          </a:xfrm>
        </p:grpSpPr>
        <p:pic>
          <p:nvPicPr>
            <p:cNvPr id="11" name="Picture 10" descr="A picture containing text, monitor, electronics, indoor&#10;&#10;Description automatically generated">
              <a:extLst>
                <a:ext uri="{FF2B5EF4-FFF2-40B4-BE49-F238E27FC236}">
                  <a16:creationId xmlns:a16="http://schemas.microsoft.com/office/drawing/2014/main" id="{988B14B2-AA71-64DE-51CB-8EDD5D2DBC60}"/>
                </a:ext>
              </a:extLst>
            </p:cNvPr>
            <p:cNvPicPr>
              <a:picLocks noChangeAspect="1"/>
            </p:cNvPicPr>
            <p:nvPr/>
          </p:nvPicPr>
          <p:blipFill>
            <a:blip r:embed="rId3"/>
            <a:stretch>
              <a:fillRect/>
            </a:stretch>
          </p:blipFill>
          <p:spPr>
            <a:xfrm>
              <a:off x="6134879" y="3092213"/>
              <a:ext cx="4713072" cy="2651103"/>
            </a:xfrm>
            <a:prstGeom prst="rect">
              <a:avLst/>
            </a:prstGeom>
          </p:spPr>
        </p:pic>
        <p:pic>
          <p:nvPicPr>
            <p:cNvPr id="13" name="Picture 12" descr="A screenshot of a computer&#10;&#10;Description automatically generated with low confidence">
              <a:extLst>
                <a:ext uri="{FF2B5EF4-FFF2-40B4-BE49-F238E27FC236}">
                  <a16:creationId xmlns:a16="http://schemas.microsoft.com/office/drawing/2014/main" id="{53C2025C-5E81-ED0E-C735-EE4C2698871A}"/>
                </a:ext>
              </a:extLst>
            </p:cNvPr>
            <p:cNvPicPr>
              <a:picLocks noChangeAspect="1"/>
            </p:cNvPicPr>
            <p:nvPr/>
          </p:nvPicPr>
          <p:blipFill rotWithShape="1">
            <a:blip r:embed="rId4"/>
            <a:srcRect l="5518" t="9161" r="3592" b="5534"/>
            <a:stretch/>
          </p:blipFill>
          <p:spPr>
            <a:xfrm>
              <a:off x="7240872" y="3583321"/>
              <a:ext cx="2505676" cy="1590416"/>
            </a:xfrm>
            <a:prstGeom prst="rect">
              <a:avLst/>
            </a:prstGeom>
          </p:spPr>
        </p:pic>
      </p:grpSp>
    </p:spTree>
    <p:extLst>
      <p:ext uri="{BB962C8B-B14F-4D97-AF65-F5344CB8AC3E}">
        <p14:creationId xmlns:p14="http://schemas.microsoft.com/office/powerpoint/2010/main" val="84835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9598-AA9F-FF6C-7BE9-D4A8F0B95D93}"/>
              </a:ext>
            </a:extLst>
          </p:cNvPr>
          <p:cNvSpPr>
            <a:spLocks noGrp="1"/>
          </p:cNvSpPr>
          <p:nvPr>
            <p:ph type="title"/>
          </p:nvPr>
        </p:nvSpPr>
        <p:spPr>
          <a:xfrm>
            <a:off x="743228" y="-502697"/>
            <a:ext cx="4298950" cy="307777"/>
          </a:xfrm>
        </p:spPr>
        <p:txBody>
          <a:bodyPr vert="horz" wrap="square" lIns="0" tIns="0" rIns="0" bIns="0" rtlCol="0" anchor="b">
            <a:spAutoFit/>
          </a:bodyPr>
          <a:lstStyle/>
          <a:p>
            <a:r>
              <a:rPr lang="en-US" dirty="0"/>
              <a:t>HP</a:t>
            </a:r>
          </a:p>
        </p:txBody>
      </p:sp>
      <p:sp>
        <p:nvSpPr>
          <p:cNvPr id="8" name="Title 1">
            <a:extLst>
              <a:ext uri="{FF2B5EF4-FFF2-40B4-BE49-F238E27FC236}">
                <a16:creationId xmlns:a16="http://schemas.microsoft.com/office/drawing/2014/main" id="{5EEEC632-AC6E-E4BC-FBC7-DAB12E8CC2A8}"/>
              </a:ext>
            </a:extLst>
          </p:cNvPr>
          <p:cNvSpPr txBox="1">
            <a:spLocks/>
          </p:cNvSpPr>
          <p:nvPr/>
        </p:nvSpPr>
        <p:spPr>
          <a:xfrm>
            <a:off x="696276" y="511771"/>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Our partners’ climate action commitments</a:t>
            </a:r>
          </a:p>
        </p:txBody>
      </p:sp>
      <p:pic>
        <p:nvPicPr>
          <p:cNvPr id="21" name="Picture 20" descr="HP logo">
            <a:extLst>
              <a:ext uri="{FF2B5EF4-FFF2-40B4-BE49-F238E27FC236}">
                <a16:creationId xmlns:a16="http://schemas.microsoft.com/office/drawing/2014/main" id="{78BA4E24-F20C-58E1-6EE6-1DC40344D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45" y="1047045"/>
            <a:ext cx="522112" cy="522112"/>
          </a:xfrm>
          <a:prstGeom prst="rect">
            <a:avLst/>
          </a:prstGeom>
        </p:spPr>
      </p:pic>
      <p:sp>
        <p:nvSpPr>
          <p:cNvPr id="13" name="TextBox 12">
            <a:extLst>
              <a:ext uri="{FF2B5EF4-FFF2-40B4-BE49-F238E27FC236}">
                <a16:creationId xmlns:a16="http://schemas.microsoft.com/office/drawing/2014/main" id="{8D221CB1-F41F-5A07-F33A-36A3F1BDD336}"/>
              </a:ext>
            </a:extLst>
          </p:cNvPr>
          <p:cNvSpPr txBox="1"/>
          <p:nvPr/>
        </p:nvSpPr>
        <p:spPr>
          <a:xfrm>
            <a:off x="696276" y="1710905"/>
            <a:ext cx="6948802" cy="4921475"/>
          </a:xfrm>
          <a:prstGeom prst="rect">
            <a:avLst/>
          </a:prstGeom>
          <a:noFill/>
        </p:spPr>
        <p:txBody>
          <a:bodyPr wrap="square" lIns="91440" tIns="45720" rIns="91440" bIns="45720" anchor="t">
            <a:spAutoFit/>
          </a:bodyPr>
          <a:lstStyle/>
          <a:p>
            <a:pPr marL="171450" marR="0" lvl="0" indent="-171450">
              <a:lnSpc>
                <a:spcPct val="107000"/>
              </a:lnSpc>
              <a:spcBef>
                <a:spcPts val="0"/>
              </a:spcBef>
              <a:spcAft>
                <a:spcPts val="0"/>
              </a:spcAft>
              <a:buFont typeface="Arial"/>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Climate action Goals:</a:t>
            </a:r>
            <a:r>
              <a:rPr lang="en-US" sz="1400" b="1" dirty="0">
                <a:effectLst/>
                <a:latin typeface="Segoe UI" panose="020B0502040204020203" pitchFamily="34" charset="0"/>
                <a:ea typeface="Calibri" panose="020F0502020204030204" pitchFamily="34" charset="0"/>
                <a:cs typeface="Times New Roman" panose="02020603050405020304" pitchFamily="18" charset="0"/>
              </a:rPr>
              <a:t>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4"/>
              </a:rPr>
              <a:t>HP Inc. Announces Ambitious Climate Action Goals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Achieve net-zero greenhouse gas (GHG) emissions across the HP value chain by 2040, beginning with the supplies business, achieving carbon neutrality by 2030.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Reduce HP value chain GHG emissions 50% by 2030.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Reach carbon neutrality and zero waste in HP operations by 2025.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Reach 75% circularity for products and packaging by 2030.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Maintain zero deforestation for HP paper and paper-based packaging.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Segoe UI" panose="020B0502040204020203" pitchFamily="34" charset="0"/>
                <a:ea typeface="Calibri" panose="020F0502020204030204" pitchFamily="34" charset="0"/>
                <a:cs typeface="Times New Roman" panose="02020603050405020304" pitchFamily="18" charset="0"/>
              </a:rPr>
              <a:t>Counteract deforestation for non-HP paper used in our products and print services by 2030.</a:t>
            </a:r>
            <a:br>
              <a:rPr lang="en-US" sz="1400" dirty="0">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Introducing environmentally friendly packaging and recycling solutions: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5"/>
              </a:rPr>
              <a:t>HP Introduces Innovative and Environmentally Friendly Packaging and Production Solution</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Having the most sustainable PC portfolio based on the criteria set out by EPEAT—the most comprehensive, measurable, and transparent eco-label in the IT industry: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6"/>
              </a:rPr>
              <a:t>HP Announces the World’s Most Sustainable PC Portfolio</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Sourcing paper only from certified responsibly managed forests or recycled content: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7"/>
              </a:rPr>
              <a:t>HP Sustainable Products and Solutions | HP® Official Site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F80ED13-746E-4C20-8463-0B424007122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28739" r="28739"/>
          <a:stretch/>
        </p:blipFill>
        <p:spPr>
          <a:xfrm>
            <a:off x="7823200" y="0"/>
            <a:ext cx="4368800" cy="6858000"/>
          </a:xfrm>
          <a:prstGeom prst="rect">
            <a:avLst/>
          </a:prstGeom>
        </p:spPr>
      </p:pic>
    </p:spTree>
    <p:extLst>
      <p:ext uri="{BB962C8B-B14F-4D97-AF65-F5344CB8AC3E}">
        <p14:creationId xmlns:p14="http://schemas.microsoft.com/office/powerpoint/2010/main" val="22629761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00FF-E80B-67E6-DE78-A07D88C81D2F}"/>
              </a:ext>
            </a:extLst>
          </p:cNvPr>
          <p:cNvSpPr>
            <a:spLocks noGrp="1"/>
          </p:cNvSpPr>
          <p:nvPr>
            <p:ph type="title"/>
          </p:nvPr>
        </p:nvSpPr>
        <p:spPr>
          <a:xfrm>
            <a:off x="685800" y="-615553"/>
            <a:ext cx="4298950" cy="615553"/>
          </a:xfrm>
        </p:spPr>
        <p:txBody>
          <a:bodyPr vert="horz" wrap="square" lIns="0" tIns="0" rIns="0" bIns="0" rtlCol="0" anchor="b">
            <a:spAutoFit/>
          </a:bodyPr>
          <a:lstStyle/>
          <a:p>
            <a:r>
              <a:rPr lang="en-US" dirty="0"/>
              <a:t>Dell and Lenovo</a:t>
            </a:r>
            <a:br>
              <a:rPr lang="en-US" dirty="0"/>
            </a:br>
            <a:endParaRPr lang="en-US" dirty="0"/>
          </a:p>
        </p:txBody>
      </p:sp>
      <p:sp>
        <p:nvSpPr>
          <p:cNvPr id="8" name="Title 1">
            <a:extLst>
              <a:ext uri="{FF2B5EF4-FFF2-40B4-BE49-F238E27FC236}">
                <a16:creationId xmlns:a16="http://schemas.microsoft.com/office/drawing/2014/main" id="{5EEEC632-AC6E-E4BC-FBC7-DAB12E8CC2A8}"/>
              </a:ext>
            </a:extLst>
          </p:cNvPr>
          <p:cNvSpPr txBox="1">
            <a:spLocks/>
          </p:cNvSpPr>
          <p:nvPr/>
        </p:nvSpPr>
        <p:spPr>
          <a:xfrm>
            <a:off x="696276" y="511771"/>
            <a:ext cx="6002997" cy="18466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200" dirty="0">
                <a:solidFill>
                  <a:schemeClr val="tx1"/>
                </a:solidFill>
                <a:latin typeface="Segoe UI Semibold" panose="020B0702040204020203" pitchFamily="34" charset="0"/>
                <a:cs typeface="Segoe UI Semibold" panose="020B0702040204020203" pitchFamily="34" charset="0"/>
              </a:rPr>
              <a:t>Windows Sustainability </a:t>
            </a:r>
            <a:r>
              <a:rPr lang="en-US" sz="1200" dirty="0">
                <a:solidFill>
                  <a:srgbClr val="B5B5B5"/>
                </a:solidFill>
                <a:latin typeface="Segoe UI Semibold" panose="020B0702040204020203" pitchFamily="34" charset="0"/>
                <a:cs typeface="Segoe UI Semibold" panose="020B0702040204020203" pitchFamily="34" charset="0"/>
              </a:rPr>
              <a:t>|</a:t>
            </a:r>
            <a:r>
              <a:rPr lang="en-US" sz="1200" dirty="0">
                <a:solidFill>
                  <a:schemeClr val="tx1"/>
                </a:solidFill>
                <a:latin typeface="Segoe UI Semibold" panose="020B0702040204020203" pitchFamily="34" charset="0"/>
                <a:cs typeface="Segoe UI Semibold" panose="020B0702040204020203" pitchFamily="34" charset="0"/>
              </a:rPr>
              <a:t> </a:t>
            </a:r>
            <a:r>
              <a:rPr lang="en-US" sz="1200" dirty="0">
                <a:solidFill>
                  <a:srgbClr val="0078D4"/>
                </a:solidFill>
                <a:latin typeface="Segoe UI Semibold" panose="020B0702040204020203" pitchFamily="34" charset="0"/>
                <a:cs typeface="Segoe UI Semibold" panose="020B0702040204020203" pitchFamily="34" charset="0"/>
              </a:rPr>
              <a:t>Our partners’ climate action commitments</a:t>
            </a:r>
          </a:p>
        </p:txBody>
      </p:sp>
      <p:pic>
        <p:nvPicPr>
          <p:cNvPr id="15" name="Picture 14" descr="Dell logo">
            <a:extLst>
              <a:ext uri="{FF2B5EF4-FFF2-40B4-BE49-F238E27FC236}">
                <a16:creationId xmlns:a16="http://schemas.microsoft.com/office/drawing/2014/main" id="{33DA4CA7-6919-E31C-51E2-E7C76E8DC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6" y="993848"/>
            <a:ext cx="929928" cy="281796"/>
          </a:xfrm>
          <a:prstGeom prst="rect">
            <a:avLst/>
          </a:prstGeom>
        </p:spPr>
      </p:pic>
      <p:sp>
        <p:nvSpPr>
          <p:cNvPr id="13" name="TextBox 12">
            <a:extLst>
              <a:ext uri="{FF2B5EF4-FFF2-40B4-BE49-F238E27FC236}">
                <a16:creationId xmlns:a16="http://schemas.microsoft.com/office/drawing/2014/main" id="{8D221CB1-F41F-5A07-F33A-36A3F1BDD336}"/>
              </a:ext>
            </a:extLst>
          </p:cNvPr>
          <p:cNvSpPr txBox="1"/>
          <p:nvPr/>
        </p:nvSpPr>
        <p:spPr>
          <a:xfrm>
            <a:off x="649773" y="1363068"/>
            <a:ext cx="4705997" cy="3754874"/>
          </a:xfrm>
          <a:prstGeom prst="rect">
            <a:avLst/>
          </a:prstGeom>
          <a:noFill/>
        </p:spPr>
        <p:txBody>
          <a:bodyPr wrap="square">
            <a:spAutoFit/>
          </a:bodyPr>
          <a:lstStyle/>
          <a:p>
            <a:pPr marL="171450" indent="-171450">
              <a:buFont typeface="Arial" panose="020B0604020202020204" pitchFamily="34" charset="0"/>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Using renewable materials and environmentally sound practices for packaging, such as bamboo and ocean-bound plastics</a:t>
            </a:r>
            <a:br>
              <a:rPr lang="en-US" sz="1400" dirty="0">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Segoe UI" panose="020B0502040204020203"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Launching new products and accessories with bio-based rubber from castor beans and recycled plastics: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4"/>
              </a:rPr>
              <a:t>Dell Technologies launches new products and sustainable materials - Business Review (business-review.eu)</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u="sng" dirty="0">
              <a:solidFill>
                <a:srgbClr val="0563C1"/>
              </a:solidFill>
              <a:latin typeface="Segoe UI" panose="020B0502040204020203"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Designing according to the high standards of eco-labeling: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5"/>
              </a:rPr>
              <a:t>Responsible products | Dell USA</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Working to reduce emissions across all scopes and achieve their net-zero target by 2050: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6"/>
              </a:rPr>
              <a:t>Advancing Sustainability | Dell USA</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Segoe UI" panose="020B0502040204020203" pitchFamily="34" charset="0"/>
                <a:ea typeface="Calibri" panose="020F0502020204030204" pitchFamily="34" charset="0"/>
                <a:cs typeface="Times New Roman" panose="02020603050405020304" pitchFamily="18" charset="0"/>
              </a:rPr>
              <a:t> </a:t>
            </a:r>
            <a:endParaRPr lang="en-US" sz="1400" dirty="0"/>
          </a:p>
        </p:txBody>
      </p:sp>
      <p:pic>
        <p:nvPicPr>
          <p:cNvPr id="18" name="Picture 17" descr="Lenovo logo">
            <a:extLst>
              <a:ext uri="{FF2B5EF4-FFF2-40B4-BE49-F238E27FC236}">
                <a16:creationId xmlns:a16="http://schemas.microsoft.com/office/drawing/2014/main" id="{A50450CF-D86D-0E5C-47EE-794168349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457" y="1003414"/>
            <a:ext cx="1271212" cy="268399"/>
          </a:xfrm>
          <a:prstGeom prst="rect">
            <a:avLst/>
          </a:prstGeom>
        </p:spPr>
      </p:pic>
      <p:sp>
        <p:nvSpPr>
          <p:cNvPr id="16" name="TextBox 15">
            <a:extLst>
              <a:ext uri="{FF2B5EF4-FFF2-40B4-BE49-F238E27FC236}">
                <a16:creationId xmlns:a16="http://schemas.microsoft.com/office/drawing/2014/main" id="{F0B3A4B9-ECBA-661F-EB2D-58A3499E1D20}"/>
              </a:ext>
            </a:extLst>
          </p:cNvPr>
          <p:cNvSpPr txBox="1"/>
          <p:nvPr/>
        </p:nvSpPr>
        <p:spPr>
          <a:xfrm>
            <a:off x="5928235" y="1363068"/>
            <a:ext cx="5371763" cy="3999428"/>
          </a:xfrm>
          <a:prstGeom prst="rect">
            <a:avLst/>
          </a:prstGeom>
          <a:noFill/>
        </p:spPr>
        <p:txBody>
          <a:bodyPr wrap="square" lIns="91440" tIns="45720" rIns="91440" bIns="45720" anchor="t">
            <a:spAutoFit/>
          </a:bodyPr>
          <a:lstStyle/>
          <a:p>
            <a:pPr marL="342900" marR="0" lvl="0" indent="-342900">
              <a:lnSpc>
                <a:spcPct val="107000"/>
              </a:lnSpc>
              <a:spcBef>
                <a:spcPts val="0"/>
              </a:spcBef>
              <a:spcAft>
                <a:spcPts val="0"/>
              </a:spcAft>
              <a:buFont typeface="Arial" pitchFamily="2" charset="2"/>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Decreasing emissions during the extraction of raw materials and product manufacturing processes, and improving energy efficiency of products over the course of their lifetime by 2030: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8"/>
              </a:rPr>
              <a:t>Lenovo’s Journey to Net-Zero: Sustainable Product Design - Lenovo StoryHub</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itchFamily="2" charset="2"/>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Increasing the amount of recycled material in their products and packaging while offering repair solutions and second-life server options </a:t>
            </a:r>
            <a:br>
              <a:rPr lang="en-US" sz="1400" dirty="0">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itchFamily="2" charset="2"/>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Designing packaging to use more sustainable materials like bamboo and sugar cane: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9"/>
              </a:rPr>
              <a:t>Sustainable Innovation for a Smarter Future - Lenovo StoryHub</a:t>
            </a:r>
            <a:b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itchFamily="2" charset="2"/>
              <a:buChar char="•"/>
            </a:pPr>
            <a:r>
              <a:rPr lang="en-US" sz="1400" dirty="0">
                <a:effectLst/>
                <a:latin typeface="Segoe UI" panose="020B0502040204020203" pitchFamily="34" charset="0"/>
                <a:ea typeface="Calibri" panose="020F0502020204030204" pitchFamily="34" charset="0"/>
                <a:cs typeface="Times New Roman" panose="02020603050405020304" pitchFamily="18" charset="0"/>
              </a:rPr>
              <a:t>Committing to achieving net-zero GHG emissions by 2050: </a:t>
            </a:r>
            <a:r>
              <a:rPr lang="en-US" sz="1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10"/>
              </a:rPr>
              <a:t>Lenovo’s Path to a Brighter, More Sustainable Future - Lenovo StoryHub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F80ED13-746E-4C20-8463-0B4240071227}"/>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l="1218" t="53380" r="1348" b="30301"/>
          <a:stretch/>
        </p:blipFill>
        <p:spPr>
          <a:xfrm>
            <a:off x="0" y="5494931"/>
            <a:ext cx="12192000" cy="1363069"/>
          </a:xfrm>
          <a:prstGeom prst="rect">
            <a:avLst/>
          </a:prstGeom>
        </p:spPr>
      </p:pic>
    </p:spTree>
    <p:extLst>
      <p:ext uri="{BB962C8B-B14F-4D97-AF65-F5344CB8AC3E}">
        <p14:creationId xmlns:p14="http://schemas.microsoft.com/office/powerpoint/2010/main" val="35208285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64388-46B3-42BE-ABE7-90F366B30C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292A1C49-D6B6-447B-820E-BDA8E6951545}"/>
              </a:ext>
            </a:extLst>
          </p:cNvPr>
          <p:cNvSpPr>
            <a:spLocks noGrp="1"/>
          </p:cNvSpPr>
          <p:nvPr>
            <p:ph type="title"/>
          </p:nvPr>
        </p:nvSpPr>
        <p:spPr>
          <a:xfrm>
            <a:off x="604837" y="2228850"/>
            <a:ext cx="10906125" cy="646331"/>
          </a:xfrm>
        </p:spPr>
        <p:txBody>
          <a:bodyPr/>
          <a:lstStyle/>
          <a:p>
            <a:r>
              <a:rPr lang="en-US" sz="4200" dirty="0">
                <a:solidFill>
                  <a:schemeClr val="tx1">
                    <a:lumMod val="90000"/>
                    <a:lumOff val="10000"/>
                  </a:schemeClr>
                </a:solidFill>
              </a:rPr>
              <a:t>Thank you</a:t>
            </a:r>
          </a:p>
        </p:txBody>
      </p:sp>
    </p:spTree>
    <p:extLst>
      <p:ext uri="{BB962C8B-B14F-4D97-AF65-F5344CB8AC3E}">
        <p14:creationId xmlns:p14="http://schemas.microsoft.com/office/powerpoint/2010/main" val="1947197110"/>
      </p:ext>
    </p:extLst>
  </p:cSld>
  <p:clrMapOvr>
    <a:masterClrMapping/>
  </p:clrMapOvr>
  <p:transition>
    <p:fade/>
  </p:transition>
</p:sld>
</file>

<file path=ppt/theme/theme1.xml><?xml version="1.0" encoding="utf-8"?>
<a:theme xmlns:a="http://schemas.openxmlformats.org/drawingml/2006/main" name="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2.xml><?xml version="1.0" encoding="utf-8"?>
<a:theme xmlns:a="http://schemas.openxmlformats.org/drawingml/2006/main" name="1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3.xml><?xml version="1.0" encoding="utf-8"?>
<a:theme xmlns:a="http://schemas.openxmlformats.org/drawingml/2006/main" name="2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4.xml><?xml version="1.0" encoding="utf-8"?>
<a:theme xmlns:a="http://schemas.openxmlformats.org/drawingml/2006/main" name="Microsoft Ignite 16/9 White Template">
  <a:themeElements>
    <a:clrScheme name="Ignite 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9" id="{276F6B2A-4EEB-4865-B110-43C23313330F}" vid="{E1F1AFA1-150D-49D2-B8E0-F972522D67AA}"/>
    </a:ext>
  </a:extLst>
</a:theme>
</file>

<file path=ppt/theme/theme5.xml><?xml version="1.0" encoding="utf-8"?>
<a:theme xmlns:a="http://schemas.openxmlformats.org/drawingml/2006/main" name="4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8be407-83f3-4cab-82bb-62146e9ec6cf">
      <Terms xmlns="http://schemas.microsoft.com/office/infopath/2007/PartnerControls"/>
    </lcf76f155ced4ddcb4097134ff3c332f>
    <TaxCatchAll xmlns="230e9df3-be65-4c73-a93b-d1236ebd677e" xsi:nil="true"/>
    <_ip_UnifiedCompliancePolicyUIAction xmlns="http://schemas.microsoft.com/sharepoint/v3" xsi:nil="true"/>
    <_ip_UnifiedCompliancePolicyProperties xmlns="http://schemas.microsoft.com/sharepoint/v3" xsi:nil="true"/>
    <SharedWithUsers xmlns="029c3913-02b9-4e8d-bc37-30c6798a7a44">
      <UserInfo>
        <DisplayName>David Stoeckel</DisplayName>
        <AccountId>3732</AccountId>
        <AccountType/>
      </UserInfo>
      <UserInfo>
        <DisplayName>Jeremy Bustin (HE/HIM)</DisplayName>
        <AccountId>1198</AccountId>
        <AccountType/>
      </UserInfo>
      <UserInfo>
        <DisplayName>Alice Atkinson-Bonasio</DisplayName>
        <AccountId>3506</AccountId>
        <AccountType/>
      </UserInfo>
      <UserInfo>
        <DisplayName>Chris Stinson (Nayamode Inc)</DisplayName>
        <AccountId>1140</AccountId>
        <AccountType/>
      </UserInfo>
      <UserInfo>
        <DisplayName>Brian Schwartz (Nayamode Inc)</DisplayName>
        <AccountId>1217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B51081C6549D458FDA9E67C265EA45" ma:contentTypeVersion="19" ma:contentTypeDescription="Create a new document." ma:contentTypeScope="" ma:versionID="d303877efd7a7e1c565c4c10411b9b20">
  <xsd:schema xmlns:xsd="http://www.w3.org/2001/XMLSchema" xmlns:xs="http://www.w3.org/2001/XMLSchema" xmlns:p="http://schemas.microsoft.com/office/2006/metadata/properties" xmlns:ns1="http://schemas.microsoft.com/sharepoint/v3" xmlns:ns2="e68be407-83f3-4cab-82bb-62146e9ec6cf" xmlns:ns3="029c3913-02b9-4e8d-bc37-30c6798a7a44" xmlns:ns4="230e9df3-be65-4c73-a93b-d1236ebd677e" targetNamespace="http://schemas.microsoft.com/office/2006/metadata/properties" ma:root="true" ma:fieldsID="1f30da86a37079e8b5a640301083bb4a" ns1:_="" ns2:_="" ns3:_="" ns4:_="">
    <xsd:import namespace="http://schemas.microsoft.com/sharepoint/v3"/>
    <xsd:import namespace="e68be407-83f3-4cab-82bb-62146e9ec6cf"/>
    <xsd:import namespace="029c3913-02b9-4e8d-bc37-30c6798a7a4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be407-83f3-4cab-82bb-62146e9ec6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c3913-02b9-4e8d-bc37-30c6798a7a4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726e69-9d18-401e-b71e-b5e29514d3ed}" ma:internalName="TaxCatchAll" ma:showField="CatchAllData" ma:web="029c3913-02b9-4e8d-bc37-30c6798a7a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7A9D4C-1864-4B23-A476-2C12E4B9DD86}">
  <ds:schemaRefs>
    <ds:schemaRef ds:uri="http://www.w3.org/XML/1998/namespace"/>
    <ds:schemaRef ds:uri="e68be407-83f3-4cab-82bb-62146e9ec6cf"/>
    <ds:schemaRef ds:uri="029c3913-02b9-4e8d-bc37-30c6798a7a44"/>
    <ds:schemaRef ds:uri="http://purl.org/dc/terms/"/>
    <ds:schemaRef ds:uri="http://schemas.microsoft.com/office/2006/documentManagement/types"/>
    <ds:schemaRef ds:uri="http://schemas.microsoft.com/sharepoint/v3"/>
    <ds:schemaRef ds:uri="http://purl.org/dc/elements/1.1/"/>
    <ds:schemaRef ds:uri="http://schemas.microsoft.com/office/2006/metadata/properties"/>
    <ds:schemaRef ds:uri="http://schemas.openxmlformats.org/package/2006/metadata/core-properties"/>
    <ds:schemaRef ds:uri="http://purl.org/dc/dcmitype/"/>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C7C9BF28-D8C2-4A11-B30C-A87891002994}">
  <ds:schemaRefs>
    <ds:schemaRef ds:uri="http://schemas.microsoft.com/sharepoint/v3/contenttype/forms"/>
  </ds:schemaRefs>
</ds:datastoreItem>
</file>

<file path=customXml/itemProps3.xml><?xml version="1.0" encoding="utf-8"?>
<ds:datastoreItem xmlns:ds="http://schemas.openxmlformats.org/officeDocument/2006/customXml" ds:itemID="{37016E02-DD6E-4F5C-A746-F88F7F718010}">
  <ds:schemaRefs>
    <ds:schemaRef ds:uri="029c3913-02b9-4e8d-bc37-30c6798a7a44"/>
    <ds:schemaRef ds:uri="230e9df3-be65-4c73-a93b-d1236ebd677e"/>
    <ds:schemaRef ds:uri="e68be407-83f3-4cab-82bb-62146e9ec6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15</TotalTime>
  <Words>1666</Words>
  <Application>Microsoft Office PowerPoint</Application>
  <PresentationFormat>Widescreen</PresentationFormat>
  <Paragraphs>91</Paragraphs>
  <Slides>9</Slides>
  <Notes>9</Notes>
  <HiddenSlides>0</HiddenSlides>
  <MMClips>0</MMClips>
  <ScaleCrop>false</ScaleCrop>
  <HeadingPairs>
    <vt:vector size="4" baseType="variant">
      <vt:variant>
        <vt:lpstr>Theme</vt:lpstr>
      </vt:variant>
      <vt:variant>
        <vt:i4>5</vt:i4>
      </vt:variant>
      <vt:variant>
        <vt:lpstr>Slide Titles</vt:lpstr>
      </vt:variant>
      <vt:variant>
        <vt:i4>9</vt:i4>
      </vt:variant>
    </vt:vector>
  </HeadingPairs>
  <TitlesOfParts>
    <vt:vector size="14" baseType="lpstr">
      <vt:lpstr>Document template - light mode</vt:lpstr>
      <vt:lpstr>1_Document template - light mode</vt:lpstr>
      <vt:lpstr>2_Document template - light mode</vt:lpstr>
      <vt:lpstr>Microsoft Ignite 16/9 White Template</vt:lpstr>
      <vt:lpstr>4_Document template - light mode</vt:lpstr>
      <vt:lpstr>Driving climate action with Windows 11 and Windows 365</vt:lpstr>
      <vt:lpstr>Background and methodology</vt:lpstr>
      <vt:lpstr>Windows sustainability data</vt:lpstr>
      <vt:lpstr>For an average 1,000-person user group:</vt:lpstr>
      <vt:lpstr> How it works</vt:lpstr>
      <vt:lpstr>Windows 365 and the UN Sustainable Development Goals</vt:lpstr>
      <vt:lpstr>HP</vt:lpstr>
      <vt:lpstr>Dell and Lenovo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AND PROJECT NAME</dc:title>
  <dc:creator>Emily Kohler</dc:creator>
  <cp:lastModifiedBy>Susan Richwagen</cp:lastModifiedBy>
  <cp:revision>4</cp:revision>
  <cp:lastPrinted>2018-05-04T16:40:39Z</cp:lastPrinted>
  <dcterms:created xsi:type="dcterms:W3CDTF">2021-04-05T17:02:02Z</dcterms:created>
  <dcterms:modified xsi:type="dcterms:W3CDTF">2023-04-06T16:19:51Z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0x01010074B51081C6549D458FDA9E67C265EA45</vt:lpwstr>
  </property>
  <property fmtid="{D5CDD505-2E9C-101B-9397-08002B2CF9AE}" pid="3" name="Order">
    <vt:r8>29800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y fmtid="{D5CDD505-2E9C-101B-9397-08002B2CF9AE}" pid="9" name="ClassificationContentMarkingFooterText">
    <vt:lpwstr>Classified as Microsoft Confidential</vt:lpwstr>
  </property>
  <property fmtid="{D5CDD505-2E9C-101B-9397-08002B2CF9AE}" pid="10" name="ClassificationContentMarkingFooterLocations">
    <vt:lpwstr>Document template - light mode:4\1_Document template - light mode:4\2_Document template - light mode:4\Microsoft Ignite 16/9 White Template:6\4_Document template - light mode:4</vt:lpwstr>
  </property>
</Properties>
</file>