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85" r:id="rId2"/>
    <p:sldId id="316" r:id="rId3"/>
    <p:sldId id="317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21" r:id="rId24"/>
    <p:sldId id="308" r:id="rId25"/>
    <p:sldId id="318" r:id="rId26"/>
    <p:sldId id="326" r:id="rId27"/>
    <p:sldId id="309" r:id="rId28"/>
    <p:sldId id="322" r:id="rId29"/>
    <p:sldId id="310" r:id="rId30"/>
    <p:sldId id="311" r:id="rId31"/>
    <p:sldId id="312" r:id="rId32"/>
    <p:sldId id="313" r:id="rId33"/>
    <p:sldId id="327" r:id="rId34"/>
    <p:sldId id="323" r:id="rId35"/>
    <p:sldId id="324" r:id="rId36"/>
    <p:sldId id="325" r:id="rId37"/>
  </p:sldIdLst>
  <p:sldSz cx="9144000" cy="6858000" type="screen4x3"/>
  <p:notesSz cx="6934200" cy="9220200"/>
  <p:custDataLst>
    <p:tags r:id="rId4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84499" autoAdjust="0"/>
  </p:normalViewPr>
  <p:slideViewPr>
    <p:cSldViewPr>
      <p:cViewPr>
        <p:scale>
          <a:sx n="70" d="100"/>
          <a:sy n="70" d="100"/>
        </p:scale>
        <p:origin x="-24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311 Wi13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1</a:t>
            </a:r>
            <a:r>
              <a:rPr lang="en-US" dirty="0" smtClean="0"/>
              <a:t>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81038"/>
            <a:ext cx="4643437" cy="348138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32" y="4388908"/>
            <a:ext cx="5135500" cy="4163352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i.e., anything that satisfies</a:t>
            </a:r>
            <a:r>
              <a:rPr lang="en-US" baseline="0" dirty="0" smtClean="0"/>
              <a:t> the stronger specification also satisfies the weaker one, but not vice versa</a:t>
            </a:r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B stronger than A (any implementation satisfying</a:t>
            </a:r>
            <a:r>
              <a:rPr lang="en-US" baseline="0" dirty="0" smtClean="0"/>
              <a:t> B satisfies A, but not vice versa); possible values returned by B are a subset of those returned by A.  Stronger specification places more restriction on the value returned.</a:t>
            </a:r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C stronger.  Any</a:t>
            </a:r>
            <a:r>
              <a:rPr lang="en-US" baseline="0" dirty="0" smtClean="0"/>
              <a:t> implementation satisfying C will also satisfy A – C is defined on a larger set of inputs.</a:t>
            </a:r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57976" y="4388909"/>
            <a:ext cx="4823914" cy="350850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58900" y="922338"/>
            <a:ext cx="4214813" cy="3160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1057976" y="4388909"/>
            <a:ext cx="4823914" cy="3508508"/>
          </a:xfrm>
          <a:noFill/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5.0/docs/api/java/lang/NullPointerException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924800" cy="1752600"/>
          </a:xfrm>
        </p:spPr>
        <p:txBody>
          <a:bodyPr/>
          <a:lstStyle/>
          <a:p>
            <a:r>
              <a:rPr lang="en-US" dirty="0" smtClean="0"/>
              <a:t>Dan Grossman</a:t>
            </a:r>
            <a:endParaRPr lang="en-US" dirty="0"/>
          </a:p>
          <a:p>
            <a:r>
              <a:rPr lang="en-US" dirty="0" smtClean="0"/>
              <a:t>Spring 2015</a:t>
            </a:r>
            <a:endParaRPr lang="en-US" dirty="0"/>
          </a:p>
          <a:p>
            <a:r>
              <a:rPr lang="en-US" dirty="0"/>
              <a:t>Lecture 4 – </a:t>
            </a:r>
            <a:r>
              <a:rPr lang="en-US" dirty="0" smtClean="0"/>
              <a:t>Specifications</a:t>
            </a:r>
            <a:endParaRPr lang="en-US" dirty="0"/>
          </a:p>
          <a:p>
            <a:r>
              <a:rPr lang="en-US" sz="1800" dirty="0"/>
              <a:t>(Based on slides by Mike Ernst, Dan Grossman, David </a:t>
            </a:r>
            <a:r>
              <a:rPr lang="en-US" sz="1800" dirty="0" err="1"/>
              <a:t>Notkin</a:t>
            </a:r>
            <a:r>
              <a:rPr lang="en-US" sz="1800" dirty="0"/>
              <a:t>, Hal Perkins)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</a:t>
            </a:r>
            <a:r>
              <a:rPr lang="en-GB" dirty="0" smtClean="0"/>
              <a:t>ode </a:t>
            </a:r>
            <a:r>
              <a:rPr lang="en-GB" dirty="0"/>
              <a:t>is ambiguous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seems unambiguous and concrete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which details of code's behavior are </a:t>
            </a:r>
            <a:r>
              <a:rPr lang="en-GB" sz="2000" dirty="0">
                <a:solidFill>
                  <a:schemeClr val="accent2"/>
                </a:solidFill>
              </a:rPr>
              <a:t>essential</a:t>
            </a:r>
            <a:r>
              <a:rPr lang="en-GB" sz="2000" dirty="0"/>
              <a:t>, and which are </a:t>
            </a:r>
            <a:r>
              <a:rPr lang="en-GB" sz="2000" dirty="0" smtClean="0">
                <a:solidFill>
                  <a:schemeClr val="accent2"/>
                </a:solidFill>
              </a:rPr>
              <a:t>incidental</a:t>
            </a:r>
            <a:r>
              <a:rPr lang="en-GB" sz="2000" dirty="0" smtClean="0"/>
              <a:t>? </a:t>
            </a:r>
            <a:endParaRPr lang="en-GB" sz="2000" dirty="0" smtClean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invariably gets </a:t>
            </a:r>
            <a:r>
              <a:rPr lang="en-GB" sz="2000" dirty="0" smtClean="0"/>
              <a:t>rewritten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Client </a:t>
            </a:r>
            <a:r>
              <a:rPr lang="en-GB" sz="2000" dirty="0"/>
              <a:t>needs to know what they can rely on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</a:t>
            </a:r>
            <a:r>
              <a:rPr lang="en-GB" sz="2000" dirty="0" smtClean="0"/>
              <a:t>hat </a:t>
            </a:r>
            <a:r>
              <a:rPr lang="en-GB" sz="2000" dirty="0"/>
              <a:t>properties will be maintained over time?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W</a:t>
            </a:r>
            <a:r>
              <a:rPr lang="en-GB" sz="2000" dirty="0" smtClean="0"/>
              <a:t>hat </a:t>
            </a:r>
            <a:r>
              <a:rPr lang="en-GB" sz="2000" dirty="0"/>
              <a:t>properties might be changed by future optimization, improved algorithms, or </a:t>
            </a:r>
            <a:r>
              <a:rPr lang="en-GB" sz="2000" dirty="0" smtClean="0"/>
              <a:t>bug </a:t>
            </a:r>
            <a:r>
              <a:rPr lang="en-GB" sz="2000" dirty="0"/>
              <a:t>fixes</a:t>
            </a:r>
            <a:r>
              <a:rPr lang="en-GB" sz="2000" dirty="0" smtClean="0"/>
              <a:t>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solidFill>
                  <a:schemeClr val="accent2"/>
                </a:solidFill>
              </a:rPr>
              <a:t>Implementer needs </a:t>
            </a:r>
            <a:r>
              <a:rPr lang="en-GB" sz="2000" dirty="0">
                <a:solidFill>
                  <a:schemeClr val="accent2"/>
                </a:solidFill>
              </a:rPr>
              <a:t>to know what features the client depends on, and which can be changed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447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Comments are essential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Most comments convey only an informal, general </a:t>
            </a:r>
            <a:r>
              <a:rPr lang="en-GB" sz="2000" dirty="0">
                <a:cs typeface="Times New Roman" pitchFamily="18" charset="0"/>
              </a:rPr>
              <a:t>idea of what that the code does</a:t>
            </a:r>
            <a:r>
              <a:rPr lang="en-GB" sz="2000" dirty="0" smtClean="0">
                <a:cs typeface="Times New Roman" pitchFamily="18" charset="0"/>
              </a:rPr>
              <a:t>: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i="1" dirty="0">
              <a:cs typeface="Times New Roman" pitchFamily="18" charset="0"/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method checks if "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part"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appears as a 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sub-sequence in 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static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  <a:endParaRPr lang="en-GB" sz="2000" b="1" i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i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>
              <a:latin typeface="Courier 10 Pitch" pitchFamily="1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Problem:  ambiguity remains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What </a:t>
            </a:r>
            <a:r>
              <a:rPr lang="en-GB" sz="2000" dirty="0">
                <a:cs typeface="Times New Roman" pitchFamily="18" charset="0"/>
              </a:rPr>
              <a:t>if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dirty="0">
                <a:cs typeface="Times New Roman" pitchFamily="18" charset="0"/>
              </a:rPr>
              <a:t> and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dirty="0">
                <a:cs typeface="Times New Roman" pitchFamily="18" charset="0"/>
              </a:rPr>
              <a:t> are both empty </a:t>
            </a:r>
            <a:r>
              <a:rPr lang="en-GB" sz="2000" dirty="0" smtClean="0">
                <a:cs typeface="Times New Roman" pitchFamily="18" charset="0"/>
              </a:rPr>
              <a:t>lists?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When does the function return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GB" sz="2000" dirty="0" smtClean="0">
                <a:cs typeface="Times New Roman" pitchFamily="18" charset="0"/>
              </a:rPr>
              <a:t>?</a:t>
            </a:r>
            <a:r>
              <a:rPr lang="en-GB" sz="2000" i="1" dirty="0" smtClean="0">
                <a:cs typeface="Times New Roman" pitchFamily="18" charset="0"/>
              </a:rPr>
              <a:t> </a:t>
            </a:r>
            <a:endParaRPr lang="en-GB" sz="2000" i="1" dirty="0"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324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From vague comments to specifications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Roles of a specification:</a:t>
            </a:r>
            <a:endParaRPr lang="en-GB" sz="2000" dirty="0">
              <a:cs typeface="Times New Roman" pitchFamily="18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Client </a:t>
            </a:r>
            <a:r>
              <a:rPr lang="en-GB" sz="2000" dirty="0"/>
              <a:t>agrees to rely </a:t>
            </a:r>
            <a:r>
              <a:rPr lang="en-GB" sz="2000" i="1" dirty="0"/>
              <a:t>only</a:t>
            </a:r>
            <a:r>
              <a:rPr lang="en-GB" sz="2000" dirty="0"/>
              <a:t> on information in the description in their use of the </a:t>
            </a:r>
            <a:r>
              <a:rPr lang="en-GB" sz="2000" dirty="0" smtClean="0"/>
              <a:t>part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Implementer </a:t>
            </a:r>
            <a:r>
              <a:rPr lang="en-GB" sz="2000" dirty="0"/>
              <a:t>of the part promises to support everything in the </a:t>
            </a:r>
            <a:r>
              <a:rPr lang="en-GB" sz="2000" dirty="0" smtClean="0"/>
              <a:t>description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Otherwise </a:t>
            </a:r>
            <a:r>
              <a:rPr lang="en-GB" sz="2000" dirty="0"/>
              <a:t>is perfectly at </a:t>
            </a:r>
            <a:r>
              <a:rPr lang="en-GB" sz="2000" dirty="0" smtClean="0"/>
              <a:t>liberty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>
                <a:cs typeface="Times New Roman" pitchFamily="18" charset="0"/>
              </a:rPr>
              <a:t>Sadly, much code lacks a specification</a:t>
            </a:r>
            <a:endParaRPr lang="en-GB" sz="2000" dirty="0">
              <a:cs typeface="Times New Roman" pitchFamily="18" charset="0"/>
            </a:endParaRP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Clients often work out what a method/class does in ambiguous cases by </a:t>
            </a:r>
            <a:r>
              <a:rPr lang="en-GB" sz="2000" dirty="0" smtClean="0"/>
              <a:t>running it and </a:t>
            </a:r>
            <a:r>
              <a:rPr lang="en-GB" sz="2000" dirty="0"/>
              <a:t>depending on the results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Leads </a:t>
            </a:r>
            <a:r>
              <a:rPr lang="en-GB" sz="2000" dirty="0"/>
              <a:t>to </a:t>
            </a:r>
            <a:r>
              <a:rPr lang="en-GB" sz="2000" dirty="0" smtClean="0"/>
              <a:t>bugs and programs </a:t>
            </a:r>
            <a:r>
              <a:rPr lang="en-GB" sz="2000" dirty="0"/>
              <a:t>with unclear dependencies, reducing simplicity and flexibility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244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Recall the sublist example</a:t>
            </a:r>
            <a:endParaRPr lang="en-GB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53400" cy="4495800"/>
          </a:xfrm>
          <a:ln/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2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2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200" b="1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2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src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(elt.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part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true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part_index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false</a:t>
            </a:r>
            <a:r>
              <a:rPr lang="en-GB" sz="22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879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/>
              <a:t>more careful description of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495800"/>
          </a:xfrm>
          <a:ln/>
        </p:spPr>
        <p:txBody>
          <a:bodyPr>
            <a:noAutofit/>
          </a:bodyPr>
          <a:lstStyle/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10 Pitch" pitchFamily="1" charset="0"/>
              </a:rPr>
              <a:t>    // Check whether “part” appears as a </a:t>
            </a:r>
            <a:r>
              <a:rPr lang="en-GB" sz="2000" b="1" i="1" dirty="0" smtClean="0">
                <a:solidFill>
                  <a:srgbClr val="000000"/>
                </a:solidFill>
                <a:latin typeface="Courier 10 Pitch" pitchFamily="1" charset="0"/>
              </a:rPr>
              <a:t>sub-sequence </a:t>
            </a:r>
            <a:r>
              <a:rPr lang="en-GB" sz="2000" b="1" i="1" dirty="0">
                <a:solidFill>
                  <a:srgbClr val="000000"/>
                </a:solidFill>
                <a:latin typeface="Courier 10 Pitch" pitchFamily="1" charset="0"/>
              </a:rPr>
              <a:t>in “</a:t>
            </a:r>
            <a:r>
              <a:rPr lang="en-GB" sz="2000" b="1" i="1" dirty="0" err="1">
                <a:solidFill>
                  <a:srgbClr val="000000"/>
                </a:solidFill>
                <a:latin typeface="Courier 10 Pitch" pitchFamily="1" charset="0"/>
              </a:rPr>
              <a:t>src</a:t>
            </a:r>
            <a:r>
              <a:rPr lang="en-GB" sz="2000" b="1" i="1" dirty="0" smtClean="0">
                <a:solidFill>
                  <a:srgbClr val="000000"/>
                </a:solidFill>
                <a:latin typeface="Courier 10 Pitch" pitchFamily="1" charset="0"/>
              </a:rPr>
              <a:t>”</a:t>
            </a:r>
            <a:endParaRPr lang="en-GB" sz="2000" b="1" i="1" dirty="0">
              <a:solidFill>
                <a:srgbClr val="000000"/>
              </a:solidFill>
              <a:latin typeface="Courier 10 Pitch" pitchFamily="1" charset="0"/>
            </a:endParaRP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b="1" i="1" dirty="0">
              <a:solidFill>
                <a:srgbClr val="000000"/>
              </a:solidFill>
              <a:latin typeface="Courier 10 Pitch" pitchFamily="1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needs to be given some </a:t>
            </a:r>
            <a:r>
              <a:rPr lang="en-GB" sz="2000" dirty="0" smtClean="0"/>
              <a:t>caveats (why?):</a:t>
            </a:r>
            <a:endParaRPr lang="en-GB" sz="2000" dirty="0"/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10 Pitch" pitchFamily="1" charset="0"/>
              </a:rPr>
              <a:t>   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// * src and part cannot be null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* If src is empty list, always returns </a:t>
            </a: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false</a:t>
            </a:r>
            <a:endParaRPr lang="en-GB" sz="2000" i="1" dirty="0">
              <a:solidFill>
                <a:srgbClr val="000000"/>
              </a:solidFill>
              <a:latin typeface="Courier 10 Pitch" pitchFamily="1" charset="0"/>
            </a:endParaRP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* Results may be unexpected if partial matches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  can happen right before a real match; e.g.,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  list (1,2,1,3) will not be identified as a </a:t>
            </a:r>
            <a:b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</a:b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  sub sequence of (1,2,1,2,1,3).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or replaced with a more detailed description: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i="1" dirty="0">
                <a:solidFill>
                  <a:srgbClr val="000000"/>
                </a:solidFill>
                <a:latin typeface="Courier 10 Pitch" pitchFamily="1" charset="0"/>
              </a:rPr>
              <a:t>   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// This method scans the “src” list from beginning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to end, building up a match for “part”, and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    // resetting that match every time that...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724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A better approach</a:t>
            </a:r>
            <a:endParaRPr lang="en-GB" dirty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76800"/>
          </a:xfrm>
          <a:ln/>
        </p:spPr>
        <p:txBody>
          <a:bodyPr>
            <a:noAutofit/>
          </a:bodyPr>
          <a:lstStyle/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>
                <a:solidFill>
                  <a:schemeClr val="accent2"/>
                </a:solidFill>
              </a:rPr>
              <a:t>It’s better to simplify </a:t>
            </a:r>
            <a:r>
              <a:rPr lang="en-GB" sz="2000" i="1" dirty="0" smtClean="0">
                <a:solidFill>
                  <a:schemeClr val="accent2"/>
                </a:solidFill>
              </a:rPr>
              <a:t> than </a:t>
            </a:r>
            <a:r>
              <a:rPr lang="en-GB" sz="2000" i="1" dirty="0">
                <a:solidFill>
                  <a:schemeClr val="accent2"/>
                </a:solidFill>
              </a:rPr>
              <a:t>to describe </a:t>
            </a:r>
            <a:r>
              <a:rPr lang="en-GB" sz="2000" i="1" dirty="0" smtClean="0">
                <a:solidFill>
                  <a:schemeClr val="accent2"/>
                </a:solidFill>
              </a:rPr>
              <a:t>complexity!</a:t>
            </a:r>
            <a:endParaRPr lang="en-GB" sz="2000" i="1" dirty="0">
              <a:solidFill>
                <a:schemeClr val="accent2"/>
              </a:solidFill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000" dirty="0" smtClean="0"/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Complicated </a:t>
            </a:r>
            <a:r>
              <a:rPr lang="en-GB" sz="2000" dirty="0"/>
              <a:t>description suggests poor design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Rewrite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dirty="0" smtClean="0"/>
              <a:t> </a:t>
            </a:r>
            <a:r>
              <a:rPr lang="en-GB" sz="2000" dirty="0"/>
              <a:t>to be more sensible, and easier to </a:t>
            </a:r>
            <a:r>
              <a:rPr lang="en-GB" sz="2000" dirty="0" smtClean="0"/>
              <a:t>describe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1000" dirty="0" smtClean="0"/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 //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returns true iff sequences A, B exist such that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//   src = A : part : B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i="1" dirty="0" smtClean="0">
                <a:solidFill>
                  <a:srgbClr val="000000"/>
                </a:solidFill>
                <a:latin typeface="Courier 10 Pitch" pitchFamily="1" charset="0"/>
              </a:rPr>
              <a:t> </a:t>
            </a:r>
            <a:r>
              <a:rPr lang="en-GB" sz="2000" i="1" dirty="0">
                <a:solidFill>
                  <a:srgbClr val="000000"/>
                </a:solidFill>
                <a:latin typeface="Courier 10 Pitch" pitchFamily="1" charset="0"/>
              </a:rPr>
              <a:t>// where “:” is sequence concatenation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GB" sz="2000" b="1" i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Mathematical </a:t>
            </a:r>
            <a:r>
              <a:rPr lang="en-GB" sz="2000" dirty="0" err="1"/>
              <a:t>flavor</a:t>
            </a:r>
            <a:r>
              <a:rPr lang="en-GB" sz="2000" dirty="0"/>
              <a:t> </a:t>
            </a:r>
            <a:r>
              <a:rPr lang="en-GB" sz="2000" dirty="0" smtClean="0"/>
              <a:t>not always necessary</a:t>
            </a:r>
            <a:r>
              <a:rPr lang="en-GB" sz="2000" dirty="0"/>
              <a:t>, but </a:t>
            </a:r>
            <a:r>
              <a:rPr lang="en-GB" sz="2000" dirty="0" smtClean="0"/>
              <a:t>often helps </a:t>
            </a:r>
            <a:r>
              <a:rPr lang="en-GB" sz="2000" dirty="0"/>
              <a:t>avoid </a:t>
            </a:r>
            <a:r>
              <a:rPr lang="en-GB" sz="2000" dirty="0" smtClean="0"/>
              <a:t>ambiguity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 smtClean="0"/>
              <a:t>“Declarative” style is important: avoids reciting or depending on operational/implementation details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327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neaky </a:t>
            </a:r>
            <a:r>
              <a:rPr lang="en-GB" dirty="0"/>
              <a:t>fringe benefit of specs #1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The discipline of writing specifications changes the incentive structure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of coding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Rewards code that is easy to describe and understand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Punishes code that is hard to describe and understand 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Even if it is shorter or easier to write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you find yourself writing complicated specifications, it is an incentive to redesign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/>
              <a:t>In </a:t>
            </a:r>
            <a:r>
              <a:rPr lang="en-GB" sz="2000" b="1"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dirty="0"/>
              <a:t>,</a:t>
            </a:r>
            <a:r>
              <a:rPr lang="en-GB" sz="2000"/>
              <a:t> </a:t>
            </a:r>
            <a:r>
              <a:rPr lang="en-GB" sz="2000" dirty="0"/>
              <a:t>code that does exactly the right thing may be slightly slower than a hack that assumes no partial matches before true matches, but cost of forcing client to understand the details is too high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666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Writing specifications with </a:t>
            </a:r>
            <a:r>
              <a:rPr lang="en-GB" dirty="0" err="1" smtClean="0"/>
              <a:t>Javadoc</a:t>
            </a:r>
            <a:endParaRPr lang="en-GB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Javadoc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Sometimes can be daunting; get </a:t>
            </a:r>
            <a:r>
              <a:rPr lang="en-GB" sz="2000" dirty="0"/>
              <a:t>used to </a:t>
            </a:r>
            <a:r>
              <a:rPr lang="en-GB" sz="2000" dirty="0" smtClean="0"/>
              <a:t>using it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Javadoc convention for writing specifications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Method signature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Text </a:t>
            </a:r>
            <a:r>
              <a:rPr lang="en-GB" sz="2000" dirty="0"/>
              <a:t>description of method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GB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GB" sz="2000" dirty="0" smtClean="0"/>
              <a:t>:  description </a:t>
            </a:r>
            <a:r>
              <a:rPr lang="en-GB" sz="2000" dirty="0"/>
              <a:t>of what gets passed in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</a:t>
            </a:r>
            <a:r>
              <a:rPr lang="en-GB" sz="2000" dirty="0" smtClean="0"/>
              <a:t>:  </a:t>
            </a:r>
            <a:r>
              <a:rPr lang="en-GB" sz="2000" dirty="0"/>
              <a:t>description of what gets returned</a:t>
            </a:r>
          </a:p>
          <a:p>
            <a:pPr lvl="1">
              <a:buClr>
                <a:schemeClr val="tx1"/>
              </a:buCl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@throws</a:t>
            </a:r>
            <a:r>
              <a:rPr lang="en-GB" sz="2000" dirty="0" smtClean="0"/>
              <a:t>:  exceptions </a:t>
            </a:r>
            <a:r>
              <a:rPr lang="en-GB" sz="2000" dirty="0"/>
              <a:t>that may occur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281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924800" cy="1143000"/>
          </a:xfrm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3200" dirty="0"/>
              <a:t>E</a:t>
            </a:r>
            <a:r>
              <a:rPr lang="en-GB" sz="3200" dirty="0" smtClean="0"/>
              <a:t>xample</a:t>
            </a:r>
            <a:r>
              <a:rPr lang="en-GB" sz="3200" dirty="0"/>
              <a:t>: Javadoc for </a:t>
            </a:r>
            <a:r>
              <a:rPr lang="en-GB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String.contains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 indent="-195843">
              <a:lnSpc>
                <a:spcPct val="97000"/>
              </a:lnSpc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contains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CharSequence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indent="-195843"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 true if and only if this string contains the specified sequence of char values.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Parameters:</a:t>
            </a:r>
          </a:p>
          <a:p>
            <a:pPr indent="-195843">
              <a:lnSpc>
                <a:spcPct val="94000"/>
              </a:lnSpc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s- the sequence to search for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Returns: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true if this string contains s, false otherwise 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Throws:</a:t>
            </a: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NullPointerException</a:t>
            </a: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if s is null</a:t>
            </a:r>
            <a:endParaRPr lang="en-GB" sz="20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  <a:hlinkClick r:id="rId3"/>
            </a:endParaRPr>
          </a:p>
          <a:p>
            <a:pPr indent="-195843">
              <a:spcAft>
                <a:spcPts val="522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Since:</a:t>
            </a:r>
          </a:p>
          <a:p>
            <a:pPr indent="-195843">
              <a:spcAft>
                <a:spcPts val="511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1.5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68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CSE 331 </a:t>
            </a:r>
            <a:r>
              <a:rPr lang="en-GB" dirty="0"/>
              <a:t>specifications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4958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The </a:t>
            </a:r>
            <a:r>
              <a:rPr lang="en-GB" sz="2000" i="1" dirty="0" smtClean="0">
                <a:solidFill>
                  <a:srgbClr val="00AE00"/>
                </a:solidFill>
              </a:rPr>
              <a:t>precondition</a:t>
            </a:r>
            <a:r>
              <a:rPr lang="en-GB" sz="2000" dirty="0" smtClean="0"/>
              <a:t>: </a:t>
            </a:r>
            <a:r>
              <a:rPr lang="en-GB" sz="2000" dirty="0"/>
              <a:t>constraints that hold before the method is called (if not, all bets are off)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@requires</a:t>
            </a:r>
            <a:r>
              <a:rPr lang="en-GB" sz="2000" dirty="0" smtClean="0"/>
              <a:t>:  spells </a:t>
            </a:r>
            <a:r>
              <a:rPr lang="en-GB" sz="2000" dirty="0"/>
              <a:t>out any obligations on </a:t>
            </a:r>
            <a:r>
              <a:rPr lang="en-GB" sz="2000" dirty="0" smtClean="0"/>
              <a:t>client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dirty="0"/>
              <a:t>The </a:t>
            </a:r>
            <a:r>
              <a:rPr lang="en-GB" sz="2000" i="1" dirty="0" err="1" smtClean="0">
                <a:solidFill>
                  <a:srgbClr val="00AE00"/>
                </a:solidFill>
              </a:rPr>
              <a:t>postcondition</a:t>
            </a:r>
            <a:r>
              <a:rPr lang="en-GB" sz="2000" dirty="0" smtClean="0"/>
              <a:t>: </a:t>
            </a:r>
            <a:r>
              <a:rPr lang="en-GB" sz="2000" dirty="0"/>
              <a:t>constraints that hold after the method is called (if the precondition held)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@modifies</a:t>
            </a:r>
            <a:r>
              <a:rPr lang="en-GB" sz="2000" dirty="0" smtClean="0"/>
              <a:t>:  lists </a:t>
            </a:r>
            <a:r>
              <a:rPr lang="en-GB" sz="2000" dirty="0"/>
              <a:t>objects that may be affected by method; any object not listed is guaranteed to be untouched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@throws</a:t>
            </a:r>
            <a:r>
              <a:rPr lang="en-GB" sz="2000" dirty="0" smtClean="0"/>
              <a:t>:  lists </a:t>
            </a:r>
            <a:r>
              <a:rPr lang="en-GB" sz="2000" dirty="0"/>
              <a:t>possible </a:t>
            </a:r>
            <a:r>
              <a:rPr lang="en-GB" sz="2000" dirty="0" smtClean="0"/>
              <a:t>exceptions </a:t>
            </a:r>
            <a:r>
              <a:rPr lang="en-GB" sz="2000" dirty="0" smtClean="0"/>
              <a:t>and conditions under which they are thrown (Javadoc </a:t>
            </a:r>
            <a:r>
              <a:rPr lang="en-GB" sz="2000" dirty="0" smtClean="0"/>
              <a:t>uses this too)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GB" sz="2000" dirty="0" smtClean="0"/>
              <a:t>:  gives </a:t>
            </a:r>
            <a:r>
              <a:rPr lang="en-GB" sz="2000" dirty="0"/>
              <a:t>guarantees on </a:t>
            </a:r>
            <a:r>
              <a:rPr lang="en-GB" sz="2000" dirty="0" smtClean="0"/>
              <a:t>final </a:t>
            </a:r>
            <a:r>
              <a:rPr lang="en-GB" sz="2000" dirty="0"/>
              <a:t>state of modified objects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</a:t>
            </a:r>
            <a:r>
              <a:rPr lang="en-GB" sz="2000" dirty="0" smtClean="0"/>
              <a:t>:  describes </a:t>
            </a:r>
            <a:r>
              <a:rPr lang="en-GB" sz="2000" dirty="0"/>
              <a:t>return </a:t>
            </a:r>
            <a:r>
              <a:rPr lang="en-GB" sz="2000" dirty="0" smtClean="0"/>
              <a:t>value (Javadoc uses this too)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169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Goals of Software System Building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Building the </a:t>
            </a:r>
            <a:r>
              <a:rPr lang="en-US" sz="2000" i="1" dirty="0" smtClean="0"/>
              <a:t>right system</a:t>
            </a:r>
          </a:p>
          <a:p>
            <a:pPr lvl="1"/>
            <a:r>
              <a:rPr lang="en-US" sz="2000" dirty="0" smtClean="0"/>
              <a:t>Does the program meet the user’s needs?</a:t>
            </a:r>
          </a:p>
          <a:p>
            <a:pPr lvl="1"/>
            <a:r>
              <a:rPr lang="en-US" sz="2000" dirty="0" smtClean="0"/>
              <a:t>Determining this is usually called </a:t>
            </a:r>
            <a:r>
              <a:rPr lang="en-US" sz="2000" i="1" dirty="0" smtClean="0">
                <a:solidFill>
                  <a:schemeClr val="accent2"/>
                </a:solidFill>
              </a:rPr>
              <a:t>validation</a:t>
            </a:r>
          </a:p>
          <a:p>
            <a:endParaRPr lang="en-US" sz="2000" dirty="0" smtClean="0"/>
          </a:p>
          <a:p>
            <a:r>
              <a:rPr lang="en-US" sz="2000" dirty="0" smtClean="0"/>
              <a:t>Building the </a:t>
            </a:r>
            <a:r>
              <a:rPr lang="en-US" sz="2000" i="1" dirty="0" smtClean="0"/>
              <a:t>system right</a:t>
            </a:r>
          </a:p>
          <a:p>
            <a:pPr lvl="1"/>
            <a:r>
              <a:rPr lang="en-US" sz="2000" dirty="0" smtClean="0"/>
              <a:t>Does the program meet the specification?</a:t>
            </a:r>
          </a:p>
          <a:p>
            <a:pPr lvl="1"/>
            <a:r>
              <a:rPr lang="en-US" sz="2000" dirty="0" smtClean="0"/>
              <a:t>Determining this is usually called </a:t>
            </a:r>
            <a:r>
              <a:rPr lang="en-US" sz="2000" i="1" dirty="0" smtClean="0">
                <a:solidFill>
                  <a:schemeClr val="accent2"/>
                </a:solidFill>
              </a:rPr>
              <a:t>verification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</a:p>
          <a:p>
            <a:endParaRPr lang="en-US" sz="2000" dirty="0"/>
          </a:p>
          <a:p>
            <a:r>
              <a:rPr lang="en-US" sz="2000" dirty="0" smtClean="0"/>
              <a:t>CSE 331: the second goal is the focus – creating a correctly functioning artifact</a:t>
            </a:r>
          </a:p>
          <a:p>
            <a:pPr lvl="1"/>
            <a:r>
              <a:rPr lang="en-US" sz="2000" dirty="0" smtClean="0"/>
              <a:t>Surprisingly hard to specify, design, implement, test, and debug even simple programs</a:t>
            </a:r>
          </a:p>
          <a:p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1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44148" cy="4495800"/>
          </a:xfrm>
        </p:spPr>
        <p:txBody>
          <a:bodyPr>
            <a:noAutofit/>
          </a:bodyPr>
          <a:lstStyle/>
          <a:p>
            <a:pPr marL="414726" indent="-414726">
              <a:lnSpc>
                <a:spcPct val="83000"/>
              </a:lnSpc>
              <a:buNone/>
              <a:tabLst>
                <a:tab pos="414726" algn="l"/>
              </a:tabLst>
            </a:pPr>
            <a:r>
              <a:rPr lang="en-US" sz="2000" dirty="0" smtClean="0"/>
              <a:t>static 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2"/>
                </a:solidFill>
              </a:rPr>
              <a:t>change</a:t>
            </a:r>
            <a:r>
              <a:rPr lang="en-US" sz="2000" dirty="0" smtClean="0"/>
              <a:t>(</a:t>
            </a:r>
            <a:r>
              <a:rPr lang="en-US" sz="2000" dirty="0"/>
              <a:t>List&lt;T&gt; </a:t>
            </a:r>
            <a:r>
              <a:rPr lang="en-US" sz="2000" dirty="0">
                <a:solidFill>
                  <a:schemeClr val="accent2"/>
                </a:solidFill>
              </a:rPr>
              <a:t>lst</a:t>
            </a:r>
            <a:r>
              <a:rPr lang="en-US" sz="2000" dirty="0"/>
              <a:t>, T </a:t>
            </a:r>
            <a:r>
              <a:rPr lang="en-US" sz="2000" dirty="0">
                <a:solidFill>
                  <a:schemeClr val="accent2"/>
                </a:solidFill>
              </a:rPr>
              <a:t>oldelt</a:t>
            </a:r>
            <a:r>
              <a:rPr lang="en-US" sz="2000" dirty="0"/>
              <a:t>, T </a:t>
            </a:r>
            <a:r>
              <a:rPr lang="en-US" sz="2000" dirty="0">
                <a:solidFill>
                  <a:schemeClr val="accent2"/>
                </a:solidFill>
              </a:rPr>
              <a:t>newelt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sz="2000" dirty="0" smtClean="0">
                <a:solidFill>
                  <a:schemeClr val="accent2"/>
                </a:solidFill>
              </a:rPr>
              <a:t>requires</a:t>
            </a:r>
            <a:r>
              <a:rPr lang="en-US" sz="2000" dirty="0" smtClean="0"/>
              <a:t> </a:t>
            </a:r>
            <a:r>
              <a:rPr lang="en-US" sz="2000" dirty="0"/>
              <a:t>	lst, </a:t>
            </a:r>
            <a:r>
              <a:rPr lang="en-US" sz="2000" dirty="0" smtClean="0"/>
              <a:t>oldelt, </a:t>
            </a:r>
            <a:r>
              <a:rPr lang="en-US" sz="2000" dirty="0"/>
              <a:t>and newelt are </a:t>
            </a:r>
            <a:r>
              <a:rPr lang="en-US" sz="2000" dirty="0" smtClean="0"/>
              <a:t>non-null.</a:t>
            </a:r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		oldelt </a:t>
            </a:r>
            <a:r>
              <a:rPr lang="en-US" sz="2000" dirty="0"/>
              <a:t>occurs in </a:t>
            </a:r>
            <a:r>
              <a:rPr lang="en-US" sz="2000" dirty="0" err="1" smtClean="0"/>
              <a:t>lst</a:t>
            </a:r>
            <a:r>
              <a:rPr lang="en-US" sz="2000" dirty="0" smtClean="0"/>
              <a:t>.</a:t>
            </a:r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800" dirty="0"/>
              <a:t/>
            </a:r>
            <a:br>
              <a:rPr lang="en-US" sz="800" dirty="0"/>
            </a:br>
            <a:r>
              <a:rPr lang="en-US" sz="2000" dirty="0" smtClean="0">
                <a:solidFill>
                  <a:schemeClr val="accent2"/>
                </a:solidFill>
              </a:rPr>
              <a:t>modifies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err="1" smtClean="0"/>
              <a:t>lst</a:t>
            </a:r>
            <a:endParaRPr lang="en-US" sz="2000" dirty="0" smtClean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800" dirty="0"/>
              <a:t/>
            </a:r>
            <a:br>
              <a:rPr lang="en-US" sz="800" dirty="0"/>
            </a:br>
            <a:r>
              <a:rPr lang="en-US" sz="2000" dirty="0" smtClean="0">
                <a:solidFill>
                  <a:schemeClr val="accent2"/>
                </a:solidFill>
              </a:rPr>
              <a:t>effects </a:t>
            </a:r>
            <a:r>
              <a:rPr lang="en-US" sz="2000" dirty="0"/>
              <a:t>	</a:t>
            </a:r>
            <a:r>
              <a:rPr lang="en-US" sz="2000" dirty="0" smtClean="0"/>
              <a:t>change </a:t>
            </a:r>
            <a:r>
              <a:rPr lang="en-US" sz="2000" dirty="0"/>
              <a:t>the first occurrence of oldelt in lst to newelt</a:t>
            </a:r>
            <a:br>
              <a:rPr lang="en-US" sz="2000" dirty="0"/>
            </a:br>
            <a:r>
              <a:rPr lang="en-US" sz="2000" dirty="0"/>
              <a:t> 		</a:t>
            </a:r>
            <a:r>
              <a:rPr lang="en-US" sz="2000" dirty="0" smtClean="0"/>
              <a:t>&amp; </a:t>
            </a:r>
            <a:r>
              <a:rPr lang="en-US" sz="2000" dirty="0"/>
              <a:t>makes no other changes to </a:t>
            </a:r>
            <a:r>
              <a:rPr lang="en-US" sz="2000" dirty="0" err="1" smtClean="0"/>
              <a:t>lst</a:t>
            </a:r>
            <a:endParaRPr lang="en-US" sz="2000" dirty="0" smtClean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r>
              <a:rPr lang="en-US" sz="800" dirty="0"/>
              <a:t/>
            </a:r>
            <a:br>
              <a:rPr lang="en-US" sz="800" dirty="0"/>
            </a:br>
            <a:r>
              <a:rPr lang="en-US" sz="2000" dirty="0" smtClean="0">
                <a:solidFill>
                  <a:schemeClr val="accent2"/>
                </a:solidFill>
              </a:rPr>
              <a:t>returns </a:t>
            </a:r>
            <a:r>
              <a:rPr lang="en-US" sz="2000" dirty="0"/>
              <a:t>	</a:t>
            </a:r>
            <a:r>
              <a:rPr lang="en-US" sz="2000" dirty="0" smtClean="0"/>
              <a:t>the position </a:t>
            </a:r>
            <a:r>
              <a:rPr lang="en-US" sz="2000" dirty="0"/>
              <a:t>of the element </a:t>
            </a:r>
            <a:r>
              <a:rPr lang="en-US" sz="2000" dirty="0" smtClean="0"/>
              <a:t>in </a:t>
            </a:r>
            <a:r>
              <a:rPr lang="en-US" sz="2000" dirty="0"/>
              <a:t>lst that was </a:t>
            </a:r>
            <a:r>
              <a:rPr lang="en-US" sz="2000" dirty="0" err="1"/>
              <a:t>oldelt</a:t>
            </a:r>
            <a:r>
              <a:rPr lang="en-US" sz="2000" dirty="0"/>
              <a:t> </a:t>
            </a:r>
            <a:r>
              <a:rPr lang="en-US" sz="2000" dirty="0" smtClean="0"/>
              <a:t>and</a:t>
            </a:r>
            <a:br>
              <a:rPr lang="en-US" sz="2000" dirty="0" smtClean="0"/>
            </a:br>
            <a:r>
              <a:rPr lang="en-US" sz="2000" dirty="0" smtClean="0"/>
              <a:t>		is </a:t>
            </a:r>
            <a:r>
              <a:rPr lang="en-US" sz="2000" dirty="0"/>
              <a:t>now newelt</a:t>
            </a:r>
            <a:br>
              <a:rPr lang="en-US" sz="2000" dirty="0"/>
            </a:br>
            <a:endParaRPr lang="en-US" sz="400" dirty="0" smtClean="0"/>
          </a:p>
          <a:p>
            <a:pPr marL="414726" indent="-414726">
              <a:lnSpc>
                <a:spcPct val="63000"/>
              </a:lnSpc>
              <a:buNone/>
              <a:tabLst>
                <a:tab pos="414726" algn="l"/>
              </a:tabLst>
            </a:pPr>
            <a:endParaRPr lang="en-US" sz="2000" b="1" i="1" dirty="0">
              <a:solidFill>
                <a:srgbClr val="800080"/>
              </a:solidFill>
              <a:latin typeface="Courier New" pitchFamily="49" charset="0"/>
            </a:endParaRP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 smtClean="0">
                <a:latin typeface="Courier New" pitchFamily="49" charset="0"/>
              </a:rPr>
              <a:t>static 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</a:rPr>
              <a:t>&gt; </a:t>
            </a:r>
            <a:r>
              <a:rPr lang="en-US" sz="2000" b="1" dirty="0" err="1" smtClean="0">
                <a:latin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change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>
                <a:latin typeface="Courier New" pitchFamily="49" charset="0"/>
              </a:rPr>
              <a:t>List&lt;T&gt;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</a:rPr>
              <a:t>, </a:t>
            </a:r>
            <a:endParaRPr lang="en-US" sz="2000" b="1" dirty="0" smtClean="0">
              <a:latin typeface="Courier New" pitchFamily="49" charset="0"/>
            </a:endParaRP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              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oldelt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smtClean="0">
                <a:latin typeface="Courier New" pitchFamily="49" charset="0"/>
              </a:rPr>
              <a:t>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newelt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</a:rPr>
              <a:t>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= 0;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	for (T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curr</a:t>
            </a:r>
            <a:r>
              <a:rPr lang="en-US" sz="2000" b="1" dirty="0">
                <a:latin typeface="Courier New" pitchFamily="49" charset="0"/>
              </a:rPr>
              <a:t> : lst)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	if (curr == oldelt) {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</a:rPr>
              <a:t>lst.set</a:t>
            </a:r>
            <a:r>
              <a:rPr lang="en-US" sz="2000" b="1" dirty="0" smtClean="0">
                <a:latin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</a:rPr>
              <a:t>newelt</a:t>
            </a:r>
            <a:r>
              <a:rPr lang="en-US" sz="2000" b="1" dirty="0">
                <a:latin typeface="Courier New" pitchFamily="49" charset="0"/>
              </a:rPr>
              <a:t>, i);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</a:rPr>
              <a:t>   return </a:t>
            </a:r>
            <a:r>
              <a:rPr lang="en-US" sz="2000" b="1" dirty="0">
                <a:latin typeface="Courier New" pitchFamily="49" charset="0"/>
              </a:rPr>
              <a:t>i;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  	}</a:t>
            </a:r>
          </a:p>
          <a:p>
            <a:pPr marL="1244178" lvl="1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 err="1" smtClean="0">
                <a:latin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= i + 1;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  	</a:t>
            </a: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 smtClean="0">
                <a:latin typeface="Courier New" pitchFamily="49" charset="0"/>
              </a:rPr>
              <a:t>   return </a:t>
            </a:r>
            <a:r>
              <a:rPr lang="en-US" sz="2000" b="1" dirty="0">
                <a:latin typeface="Courier New" pitchFamily="49" charset="0"/>
              </a:rPr>
              <a:t>-1;</a:t>
            </a:r>
          </a:p>
          <a:p>
            <a:pPr marL="414726" indent="-414726">
              <a:lnSpc>
                <a:spcPct val="63000"/>
              </a:lnSpc>
              <a:spcBef>
                <a:spcPts val="200"/>
              </a:spcBef>
              <a:buNone/>
              <a:tabLst>
                <a:tab pos="414726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14981" y="3733800"/>
            <a:ext cx="89149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3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>
            <a:noAutofit/>
          </a:bodyPr>
          <a:lstStyle/>
          <a:p>
            <a:pPr>
              <a:lnSpc>
                <a:spcPct val="113000"/>
              </a:lnSpc>
              <a:buNone/>
            </a:pPr>
            <a:r>
              <a:rPr lang="en-US" sz="2000" dirty="0" smtClean="0"/>
              <a:t>static </a:t>
            </a:r>
            <a:r>
              <a:rPr lang="sv-SE" sz="2000" dirty="0"/>
              <a:t>List&lt;Integer&gt; </a:t>
            </a:r>
            <a:r>
              <a:rPr lang="sv-SE" sz="2000" dirty="0" smtClean="0">
                <a:solidFill>
                  <a:schemeClr val="accent2"/>
                </a:solidFill>
              </a:rPr>
              <a:t>zipSum</a:t>
            </a:r>
            <a:r>
              <a:rPr lang="sv-SE" sz="2000" dirty="0" smtClean="0"/>
              <a:t>(List&lt;Integer</a:t>
            </a:r>
            <a:r>
              <a:rPr lang="sv-SE" sz="2000" dirty="0"/>
              <a:t>&gt; </a:t>
            </a:r>
            <a:r>
              <a:rPr lang="sv-SE" sz="2000" dirty="0">
                <a:solidFill>
                  <a:schemeClr val="accent2"/>
                </a:solidFill>
              </a:rPr>
              <a:t>lst1</a:t>
            </a:r>
            <a:r>
              <a:rPr lang="sv-SE" sz="2000" dirty="0"/>
              <a:t>, List&lt;Integer&gt; </a:t>
            </a:r>
            <a:r>
              <a:rPr lang="sv-SE" sz="2000" dirty="0">
                <a:solidFill>
                  <a:schemeClr val="accent2"/>
                </a:solidFill>
              </a:rPr>
              <a:t>lst2</a:t>
            </a:r>
            <a:r>
              <a:rPr lang="sv-SE" sz="2000" dirty="0"/>
              <a:t>) </a:t>
            </a:r>
          </a:p>
          <a:p>
            <a:pPr>
              <a:lnSpc>
                <a:spcPct val="83000"/>
              </a:lnSpc>
              <a:buNone/>
            </a:pPr>
            <a:r>
              <a:rPr lang="en-US" sz="2000" dirty="0"/>
              <a:t> </a:t>
            </a:r>
            <a:r>
              <a:rPr lang="en-US" sz="2000" dirty="0" smtClean="0"/>
              <a:t>	</a:t>
            </a:r>
            <a:r>
              <a:rPr lang="en-US" sz="2000" dirty="0" smtClean="0">
                <a:solidFill>
                  <a:schemeClr val="accent2"/>
                </a:solidFill>
              </a:rPr>
              <a:t>  </a:t>
            </a:r>
            <a:r>
              <a:rPr lang="en-US" sz="2000" dirty="0">
                <a:solidFill>
                  <a:schemeClr val="accent2"/>
                </a:solidFill>
              </a:rPr>
              <a:t>requires </a:t>
            </a:r>
            <a:r>
              <a:rPr lang="en-US" sz="2000" dirty="0"/>
              <a:t>	lst1 and lst2 are </a:t>
            </a:r>
            <a:r>
              <a:rPr lang="en-US" sz="2000" dirty="0" smtClean="0"/>
              <a:t>non-null.</a:t>
            </a:r>
            <a:br>
              <a:rPr lang="en-US" sz="2000" dirty="0" smtClean="0"/>
            </a:br>
            <a:r>
              <a:rPr lang="en-US" sz="2000" dirty="0" smtClean="0"/>
              <a:t>		lst1 </a:t>
            </a:r>
            <a:r>
              <a:rPr lang="en-US" sz="2000" dirty="0"/>
              <a:t>and lst2 are the same </a:t>
            </a:r>
            <a:r>
              <a:rPr lang="en-US" sz="2000" dirty="0" smtClean="0"/>
              <a:t>size.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/>
              <a:t> 	none</a:t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/>
              <a:t> 	</a:t>
            </a:r>
            <a:r>
              <a:rPr lang="en-US" sz="2000" dirty="0" smtClean="0"/>
              <a:t>none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 </a:t>
            </a:r>
            <a:r>
              <a:rPr lang="en-US" sz="2000" dirty="0"/>
              <a:t>	a list of same size where the ith element is 		 </a:t>
            </a:r>
            <a:r>
              <a:rPr lang="en-US" sz="2000" dirty="0" smtClean="0"/>
              <a:t>	the </a:t>
            </a:r>
            <a:r>
              <a:rPr lang="en-US" sz="2000" dirty="0"/>
              <a:t>sum of the ith elements of lst1 and lst2</a:t>
            </a:r>
            <a:br>
              <a:rPr lang="en-US" sz="2000" dirty="0"/>
            </a:br>
            <a:endParaRPr lang="en-US" sz="2000" b="1" dirty="0">
              <a:solidFill>
                <a:srgbClr val="80008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  <a:buNone/>
            </a:pPr>
            <a:r>
              <a:rPr lang="en-US" sz="2000" b="1" dirty="0" smtClean="0">
                <a:solidFill>
                  <a:srgbClr val="80008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static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List&lt;Integer&gt;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zipSum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lst1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 charset="0"/>
              </a:rPr>
              <a:t>                         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lst2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res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2000" b="1" dirty="0">
                <a:latin typeface="Courier New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ArrayList&lt;Integer&gt;();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0; i &lt; lst1.size(); i++)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res.add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(lst1.get(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+ lst2.get(i));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return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res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94212" name="Line 4"/>
          <p:cNvSpPr>
            <a:spLocks noChangeShapeType="1"/>
          </p:cNvSpPr>
          <p:nvPr/>
        </p:nvSpPr>
        <p:spPr bwMode="auto">
          <a:xfrm>
            <a:off x="229032" y="37338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2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000" dirty="0"/>
              <a:t>static </a:t>
            </a:r>
            <a:r>
              <a:rPr lang="sv-SE" sz="2000" dirty="0" err="1"/>
              <a:t>void</a:t>
            </a:r>
            <a:r>
              <a:rPr lang="sv-SE" sz="2000" dirty="0"/>
              <a:t> </a:t>
            </a:r>
            <a:r>
              <a:rPr lang="sv-SE" sz="2000" dirty="0" err="1" smtClean="0">
                <a:solidFill>
                  <a:schemeClr val="accent2"/>
                </a:solidFill>
              </a:rPr>
              <a:t>listAdd</a:t>
            </a:r>
            <a:r>
              <a:rPr lang="sv-SE" sz="2000" dirty="0" smtClean="0"/>
              <a:t>(List&lt;Integer</a:t>
            </a:r>
            <a:r>
              <a:rPr lang="sv-SE" sz="2000" dirty="0"/>
              <a:t>&gt; </a:t>
            </a:r>
            <a:r>
              <a:rPr lang="sv-SE" sz="2000" dirty="0">
                <a:solidFill>
                  <a:schemeClr val="accent2"/>
                </a:solidFill>
              </a:rPr>
              <a:t>lst1</a:t>
            </a:r>
            <a:r>
              <a:rPr lang="sv-SE" sz="2000" dirty="0"/>
              <a:t>, List&lt;Integer&gt; </a:t>
            </a:r>
            <a:r>
              <a:rPr lang="sv-SE" sz="2000" dirty="0">
                <a:solidFill>
                  <a:schemeClr val="accent2"/>
                </a:solidFill>
              </a:rPr>
              <a:t>lst2</a:t>
            </a:r>
            <a:r>
              <a:rPr lang="sv-SE" sz="2000" dirty="0"/>
              <a:t>) 	</a:t>
            </a:r>
            <a:r>
              <a:rPr lang="sv-SE" sz="2000" dirty="0" smtClean="0"/>
              <a:t> </a:t>
            </a:r>
            <a:endParaRPr lang="sv-SE" sz="2000" dirty="0"/>
          </a:p>
          <a:p>
            <a:pPr>
              <a:lnSpc>
                <a:spcPct val="113000"/>
              </a:lnSpc>
              <a:buNone/>
            </a:pPr>
            <a:r>
              <a:rPr lang="en-US" sz="2000" dirty="0" smtClean="0"/>
              <a:t>       </a:t>
            </a:r>
            <a:r>
              <a:rPr lang="en-US" sz="2000" dirty="0">
                <a:solidFill>
                  <a:schemeClr val="accent2"/>
                </a:solidFill>
              </a:rPr>
              <a:t>requires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lst1 </a:t>
            </a:r>
            <a:r>
              <a:rPr lang="en-US" sz="2000" dirty="0"/>
              <a:t>and lst2 are </a:t>
            </a:r>
            <a:r>
              <a:rPr lang="en-US" sz="2000" dirty="0" smtClean="0"/>
              <a:t>non-null.</a:t>
            </a:r>
            <a:br>
              <a:rPr lang="en-US" sz="2000" dirty="0" smtClean="0"/>
            </a:br>
            <a:r>
              <a:rPr lang="en-US" sz="2000" dirty="0" smtClean="0"/>
              <a:t>		lst1 </a:t>
            </a:r>
            <a:r>
              <a:rPr lang="en-US" sz="2000" dirty="0"/>
              <a:t>and lst2 are the same </a:t>
            </a:r>
            <a:r>
              <a:rPr lang="en-US" sz="2000" dirty="0" smtClean="0"/>
              <a:t>size.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lst1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ith </a:t>
            </a:r>
            <a:r>
              <a:rPr lang="en-US" sz="2000" dirty="0"/>
              <a:t>element of lst2 is added to the ith element of lst1 </a:t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none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b="1" dirty="0">
                <a:latin typeface="Courier New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</a:rPr>
              <a:t>listAdd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lst1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, 					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List&lt;Integer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lst2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</a:rPr>
              <a:t>for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 = 0; i &lt; lst1.size(); i++) {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	lst1.set(i, lst1.get(i) + lst2.get(i));</a:t>
            </a:r>
          </a:p>
          <a:p>
            <a:pPr>
              <a:buNone/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</a:rPr>
              <a:t>	}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152688" y="39624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1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 (Watch out for bugs!)</a:t>
            </a:r>
            <a:endParaRPr lang="en-US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sz="2000" dirty="0"/>
              <a:t>static void </a:t>
            </a:r>
            <a:r>
              <a:rPr lang="sv-SE" sz="2000" dirty="0" smtClean="0">
                <a:solidFill>
                  <a:schemeClr val="accent2"/>
                </a:solidFill>
              </a:rPr>
              <a:t>uniquify</a:t>
            </a:r>
            <a:r>
              <a:rPr lang="sv-SE" sz="2000" dirty="0" smtClean="0"/>
              <a:t>(List&lt;Integer</a:t>
            </a:r>
            <a:r>
              <a:rPr lang="sv-SE" sz="2000" dirty="0"/>
              <a:t>&gt; </a:t>
            </a:r>
            <a:r>
              <a:rPr lang="sv-SE" sz="2000" dirty="0" smtClean="0">
                <a:solidFill>
                  <a:schemeClr val="accent2"/>
                </a:solidFill>
              </a:rPr>
              <a:t>lst</a:t>
            </a:r>
            <a:r>
              <a:rPr lang="sv-SE" sz="2000" dirty="0" smtClean="0"/>
              <a:t>) </a:t>
            </a:r>
            <a:r>
              <a:rPr lang="sv-SE" sz="2000" dirty="0"/>
              <a:t>	</a:t>
            </a:r>
            <a:r>
              <a:rPr lang="sv-SE" sz="2000" dirty="0" smtClean="0"/>
              <a:t> </a:t>
            </a:r>
            <a:endParaRPr lang="sv-SE" sz="2000" dirty="0"/>
          </a:p>
          <a:p>
            <a:pPr>
              <a:lnSpc>
                <a:spcPct val="113000"/>
              </a:lnSpc>
              <a:buNone/>
            </a:pPr>
            <a:r>
              <a:rPr lang="en-US" sz="2000" dirty="0" smtClean="0"/>
              <a:t>       </a:t>
            </a:r>
            <a:r>
              <a:rPr lang="en-US" sz="2000" dirty="0">
                <a:solidFill>
                  <a:schemeClr val="accent2"/>
                </a:solidFill>
              </a:rPr>
              <a:t>requires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br>
              <a:rPr lang="en-US" sz="2000" dirty="0" smtClean="0"/>
            </a:br>
            <a:r>
              <a:rPr lang="en-US" sz="2000" dirty="0" smtClean="0"/>
              <a:t>		???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modifies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effects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  </a:t>
            </a:r>
            <a:r>
              <a:rPr lang="en-US" sz="2000" dirty="0">
                <a:solidFill>
                  <a:schemeClr val="accent2"/>
                </a:solidFill>
              </a:rPr>
              <a:t>returns</a:t>
            </a:r>
            <a:r>
              <a:rPr lang="en-US" sz="2000" dirty="0" smtClean="0"/>
              <a:t> </a:t>
            </a:r>
            <a:r>
              <a:rPr lang="en-US" sz="2000" dirty="0"/>
              <a:t>	</a:t>
            </a:r>
            <a:r>
              <a:rPr lang="en-US" sz="2000" dirty="0" smtClean="0"/>
              <a:t>???</a:t>
            </a: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static void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uniquify</a:t>
            </a:r>
            <a:r>
              <a:rPr lang="en-US" sz="2000" b="1" dirty="0">
                <a:latin typeface="Courier New" pitchFamily="49" charset="0"/>
              </a:rPr>
              <a:t>(List&lt;Integer&gt;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for (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=0;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&lt; </a:t>
            </a:r>
            <a:r>
              <a:rPr lang="en-US" sz="2000" b="1" dirty="0" err="1">
                <a:latin typeface="Courier New" pitchFamily="49" charset="0"/>
              </a:rPr>
              <a:t>lst.size</a:t>
            </a:r>
            <a:r>
              <a:rPr lang="en-US" sz="2000" b="1" dirty="0">
                <a:latin typeface="Courier New" pitchFamily="49" charset="0"/>
              </a:rPr>
              <a:t>()-1;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++) 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</a:t>
            </a:r>
            <a:r>
              <a:rPr lang="en-US" sz="2000" b="1" dirty="0">
                <a:latin typeface="Courier New" pitchFamily="49" charset="0"/>
              </a:rPr>
              <a:t>if (</a:t>
            </a:r>
            <a:r>
              <a:rPr lang="en-US" sz="2000" b="1" dirty="0" err="1">
                <a:latin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) == </a:t>
            </a:r>
            <a:r>
              <a:rPr lang="en-US" sz="2000" b="1" dirty="0" err="1">
                <a:latin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</a:rPr>
              <a:t>(i+1))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         </a:t>
            </a:r>
            <a:r>
              <a:rPr lang="en-US" sz="2000" b="1" dirty="0" err="1">
                <a:latin typeface="Courier New" pitchFamily="49" charset="0"/>
              </a:rPr>
              <a:t>lst.remove</a:t>
            </a: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3000"/>
              </a:lnSpc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6020" name="Line 4"/>
          <p:cNvSpPr>
            <a:spLocks noChangeShapeType="1"/>
          </p:cNvSpPr>
          <p:nvPr/>
        </p:nvSpPr>
        <p:spPr bwMode="auto">
          <a:xfrm>
            <a:off x="152688" y="3962400"/>
            <a:ext cx="891496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8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hould </a:t>
            </a:r>
            <a:r>
              <a:rPr lang="en-GB" dirty="0"/>
              <a:t>requires clause be checked?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the client calls a method without meeting the precondition, the code is free to do </a:t>
            </a:r>
            <a:r>
              <a:rPr lang="en-GB" sz="2000" i="1" dirty="0" smtClean="0"/>
              <a:t>anything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Including </a:t>
            </a:r>
            <a:r>
              <a:rPr lang="en-GB" sz="2000" dirty="0"/>
              <a:t>pass corrupted data back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It is polite, nevertheless, to </a:t>
            </a:r>
            <a:r>
              <a:rPr lang="en-GB" sz="2000" i="1" dirty="0" smtClean="0">
                <a:solidFill>
                  <a:schemeClr val="accent2"/>
                </a:solidFill>
              </a:rPr>
              <a:t>fail fast</a:t>
            </a:r>
            <a:r>
              <a:rPr lang="en-GB" sz="2000" dirty="0"/>
              <a:t>: to provide an immediate error, rather than </a:t>
            </a:r>
            <a:r>
              <a:rPr lang="en-GB" sz="2000" dirty="0" smtClean="0"/>
              <a:t>permitting mysterious </a:t>
            </a:r>
            <a:r>
              <a:rPr lang="en-GB" sz="2000" dirty="0"/>
              <a:t>bad </a:t>
            </a:r>
            <a:r>
              <a:rPr lang="en-GB" sz="2000" dirty="0" err="1" smtClean="0"/>
              <a:t>behavior</a:t>
            </a:r>
            <a:endParaRPr lang="en-GB" sz="2000" dirty="0" smtClean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Preconditions are common in </a:t>
            </a:r>
            <a:r>
              <a:rPr lang="en-GB" sz="2000" dirty="0"/>
              <a:t>“helper” </a:t>
            </a:r>
            <a:r>
              <a:rPr lang="en-GB" sz="2000" dirty="0" smtClean="0"/>
              <a:t>methods/classes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In </a:t>
            </a:r>
            <a:r>
              <a:rPr lang="en-GB" sz="2000" dirty="0"/>
              <a:t>public </a:t>
            </a:r>
            <a:r>
              <a:rPr lang="en-GB" sz="2000" dirty="0" smtClean="0"/>
              <a:t>libraries, it’s friendlier </a:t>
            </a:r>
            <a:r>
              <a:rPr lang="en-GB" sz="2000" dirty="0"/>
              <a:t>to </a:t>
            </a:r>
            <a:r>
              <a:rPr lang="en-GB" sz="2000" dirty="0" smtClean="0"/>
              <a:t>deal </a:t>
            </a:r>
            <a:r>
              <a:rPr lang="en-GB" sz="2000" dirty="0"/>
              <a:t>with all possible input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Example: binary search would normally impose </a:t>
            </a:r>
            <a:r>
              <a:rPr lang="en-GB" sz="2000" i="1" dirty="0"/>
              <a:t>a </a:t>
            </a:r>
            <a:r>
              <a:rPr lang="en-GB" sz="2000" i="1" dirty="0" smtClean="0"/>
              <a:t>pre-condition </a:t>
            </a:r>
            <a:r>
              <a:rPr lang="en-GB" sz="2000" i="1" dirty="0"/>
              <a:t>rather than simply failing if list is not </a:t>
            </a:r>
            <a:r>
              <a:rPr lang="en-GB" sz="2000" i="1" dirty="0" smtClean="0"/>
              <a:t>sorted.  Why?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i="1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Rule of </a:t>
            </a:r>
            <a:r>
              <a:rPr lang="en-GB" sz="2000" dirty="0" smtClean="0"/>
              <a:t>thumb</a:t>
            </a:r>
            <a:r>
              <a:rPr lang="en-GB" sz="2000" dirty="0"/>
              <a:t>: Check if cheap to do so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Example: </a:t>
            </a:r>
            <a:r>
              <a:rPr lang="en-GB" sz="2000" i="1" dirty="0"/>
              <a:t>list has to be non-null </a:t>
            </a:r>
            <a:r>
              <a:rPr lang="en-GB" sz="2000" i="1" dirty="0">
                <a:sym typeface="Wingdings" pitchFamily="2" charset="2"/>
              </a:rPr>
              <a:t> check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Example: </a:t>
            </a:r>
            <a:r>
              <a:rPr lang="en-GB" sz="2000" i="1" dirty="0"/>
              <a:t>list has to be sorted </a:t>
            </a:r>
            <a:r>
              <a:rPr lang="en-GB" sz="2000" i="1" dirty="0">
                <a:sym typeface="Wingdings" pitchFamily="2" charset="2"/>
              </a:rPr>
              <a:t> skip</a:t>
            </a:r>
            <a:endParaRPr lang="en-GB"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9312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924800" cy="1143000"/>
          </a:xfrm>
        </p:spPr>
        <p:txBody>
          <a:bodyPr/>
          <a:lstStyle/>
          <a:p>
            <a:r>
              <a:rPr lang="en-US" dirty="0" smtClean="0"/>
              <a:t>Satisfaction of a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Let M be an implementation and S a specification</a:t>
            </a:r>
          </a:p>
          <a:p>
            <a:pPr marL="0" indent="0">
              <a:buClr>
                <a:schemeClr val="tx1"/>
              </a:buClr>
              <a:buNone/>
            </a:pPr>
            <a:endParaRPr lang="en-US" sz="2000" i="1" dirty="0" smtClean="0">
              <a:solidFill>
                <a:srgbClr val="FF000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M satisfies 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if and only if</a:t>
            </a:r>
          </a:p>
          <a:p>
            <a:pPr lvl="1"/>
            <a:r>
              <a:rPr lang="en-US" sz="2000" dirty="0" smtClean="0"/>
              <a:t>Every behavior of M is permitted by S</a:t>
            </a:r>
          </a:p>
          <a:p>
            <a:pPr lvl="1"/>
            <a:r>
              <a:rPr lang="en-US" sz="2000" dirty="0" smtClean="0"/>
              <a:t>“The behavior of M is a subset of S”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statement “M is correct” is meaningless!</a:t>
            </a:r>
          </a:p>
          <a:p>
            <a:pPr lvl="1"/>
            <a:r>
              <a:rPr lang="en-US" sz="2000" dirty="0" smtClean="0"/>
              <a:t>Though often made!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If M does not satisfy S, either (or both!) could be “wrong”</a:t>
            </a:r>
          </a:p>
          <a:p>
            <a:pPr lvl="1"/>
            <a:r>
              <a:rPr lang="en-US" sz="2000" i="1" dirty="0" smtClean="0"/>
              <a:t>“One person’s feature is another person’s bug.”</a:t>
            </a:r>
          </a:p>
          <a:p>
            <a:pPr lvl="1"/>
            <a:r>
              <a:rPr lang="en-US" sz="2000" dirty="0" smtClean="0"/>
              <a:t>Usually better to change the program than the spec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0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neaky </a:t>
            </a:r>
            <a:r>
              <a:rPr lang="en-GB" dirty="0"/>
              <a:t>fringe benefit of specs #2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Specification means that client doesn't need to look at implementation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So </a:t>
            </a:r>
            <a:r>
              <a:rPr lang="en-GB" sz="2000" dirty="0" smtClean="0"/>
              <a:t>the code </a:t>
            </a:r>
            <a:r>
              <a:rPr lang="en-GB" sz="2000" dirty="0">
                <a:solidFill>
                  <a:schemeClr val="tx2"/>
                </a:solidFill>
              </a:rPr>
              <a:t>may not even exist </a:t>
            </a:r>
            <a:r>
              <a:rPr lang="en-GB" sz="2000" dirty="0"/>
              <a:t>yet</a:t>
            </a:r>
            <a:r>
              <a:rPr lang="en-GB" sz="2000" dirty="0" smtClean="0"/>
              <a:t>!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Write </a:t>
            </a:r>
            <a:r>
              <a:rPr lang="en-GB" sz="2000" dirty="0"/>
              <a:t>specifications first, make sure system will fit together, and then assign separate </a:t>
            </a:r>
            <a:r>
              <a:rPr lang="en-GB" sz="2000" dirty="0" smtClean="0"/>
              <a:t>implementers </a:t>
            </a:r>
            <a:r>
              <a:rPr lang="en-GB" sz="2000" dirty="0"/>
              <a:t>to different modules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Allows teamwork and parallel </a:t>
            </a:r>
            <a:r>
              <a:rPr lang="en-GB" sz="2000" dirty="0" smtClean="0"/>
              <a:t>development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Also </a:t>
            </a:r>
            <a:r>
              <a:rPr lang="en-GB" sz="2000" dirty="0"/>
              <a:t>helps with </a:t>
            </a:r>
            <a:r>
              <a:rPr lang="en-GB" sz="2000" dirty="0" smtClean="0"/>
              <a:t>testing (future topic)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658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C</a:t>
            </a:r>
            <a:r>
              <a:rPr lang="en-GB" dirty="0" smtClean="0"/>
              <a:t>omparing </a:t>
            </a:r>
            <a:r>
              <a:rPr lang="en-GB" dirty="0"/>
              <a:t>specifications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Occasionally, we need to compare different versions of a </a:t>
            </a:r>
            <a:r>
              <a:rPr lang="en-GB" sz="2000" dirty="0" smtClean="0"/>
              <a:t>specification (</a:t>
            </a:r>
            <a:r>
              <a:rPr lang="en-GB" sz="2000" i="1" dirty="0" smtClean="0"/>
              <a:t>Why?</a:t>
            </a:r>
            <a:r>
              <a:rPr lang="en-GB" sz="2000" dirty="0" smtClean="0"/>
              <a:t>)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For that, </a:t>
            </a:r>
            <a:r>
              <a:rPr lang="en-GB" sz="2000" dirty="0" smtClean="0"/>
              <a:t>talk </a:t>
            </a:r>
            <a:r>
              <a:rPr lang="en-GB" sz="2000" dirty="0"/>
              <a:t>about </a:t>
            </a:r>
            <a:r>
              <a:rPr lang="en-GB" sz="2000" i="1" dirty="0" smtClean="0"/>
              <a:t>weaker</a:t>
            </a:r>
            <a:r>
              <a:rPr lang="en-GB" sz="2000" dirty="0" smtClean="0"/>
              <a:t> </a:t>
            </a:r>
            <a:r>
              <a:rPr lang="en-GB" sz="2000" dirty="0"/>
              <a:t>and </a:t>
            </a:r>
            <a:r>
              <a:rPr lang="en-GB" sz="2000" i="1" dirty="0" smtClean="0"/>
              <a:t>stronger</a:t>
            </a:r>
            <a:r>
              <a:rPr lang="en-GB" sz="2000" dirty="0" smtClean="0"/>
              <a:t> </a:t>
            </a:r>
            <a:r>
              <a:rPr lang="en-GB" sz="2000" dirty="0" smtClean="0"/>
              <a:t>specifications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weaker </a:t>
            </a:r>
            <a:r>
              <a:rPr lang="en-GB" sz="2000" dirty="0"/>
              <a:t>specification </a:t>
            </a:r>
            <a:r>
              <a:rPr lang="en-GB" sz="2000" dirty="0" smtClean="0"/>
              <a:t>gives </a:t>
            </a:r>
            <a:r>
              <a:rPr lang="en-GB" sz="2000" dirty="0"/>
              <a:t>greater freedom to the </a:t>
            </a:r>
            <a:r>
              <a:rPr lang="en-GB" sz="2000" dirty="0" smtClean="0"/>
              <a:t>implementer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If specification S</a:t>
            </a:r>
            <a:r>
              <a:rPr lang="en-GB" sz="2000" baseline="-33000" dirty="0"/>
              <a:t>1</a:t>
            </a:r>
            <a:r>
              <a:rPr lang="en-GB" sz="2000" dirty="0"/>
              <a:t> is weaker than S</a:t>
            </a:r>
            <a:r>
              <a:rPr lang="en-GB" sz="2000" baseline="-33000" dirty="0"/>
              <a:t>2</a:t>
            </a:r>
            <a:r>
              <a:rPr lang="en-GB" sz="2000" dirty="0"/>
              <a:t>, then for any implementation </a:t>
            </a:r>
            <a:r>
              <a:rPr lang="en-GB" sz="2000" dirty="0" smtClean="0"/>
              <a:t>M,</a:t>
            </a:r>
            <a:endParaRPr lang="en-GB" sz="2000" dirty="0"/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 </a:t>
            </a:r>
            <a:r>
              <a:rPr lang="en-GB" sz="2000" dirty="0"/>
              <a:t>satisfies S</a:t>
            </a:r>
            <a:r>
              <a:rPr lang="en-GB" sz="2000" baseline="-33000" dirty="0"/>
              <a:t>2</a:t>
            </a:r>
            <a:r>
              <a:rPr lang="en-GB" sz="2000" dirty="0"/>
              <a:t>    =&gt;   </a:t>
            </a:r>
            <a:r>
              <a:rPr lang="en-GB" sz="2000" dirty="0" smtClean="0"/>
              <a:t>M </a:t>
            </a:r>
            <a:r>
              <a:rPr lang="en-GB" sz="2000" dirty="0"/>
              <a:t>satisfies S</a:t>
            </a:r>
            <a:r>
              <a:rPr lang="en-GB" sz="2000" baseline="-33000" dirty="0"/>
              <a:t>1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but the opposite implication does not hold in </a:t>
            </a:r>
            <a:r>
              <a:rPr lang="en-GB" sz="2000" dirty="0" smtClean="0"/>
              <a:t>general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Given two specifications, they may be </a:t>
            </a:r>
            <a:r>
              <a:rPr lang="en-GB" sz="2000" i="1" dirty="0" smtClean="0"/>
              <a:t>incomparable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Neither is weaker/stronger than the other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i="1" dirty="0" smtClean="0"/>
              <a:t>Some</a:t>
            </a:r>
            <a:r>
              <a:rPr lang="en-GB" sz="2000" dirty="0" smtClean="0"/>
              <a:t> implementations might still satisfy them both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040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compare specifications?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en-US" sz="2000" dirty="0" smtClean="0"/>
              <a:t>We wish to relate </a:t>
            </a:r>
            <a:r>
              <a:rPr lang="en-US" sz="2000" dirty="0" smtClean="0">
                <a:solidFill>
                  <a:schemeClr val="accent2"/>
                </a:solidFill>
              </a:rPr>
              <a:t>procedures to specifications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Does the procedure satisfy the specification?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Has the implementer succeeded?</a:t>
            </a:r>
          </a:p>
          <a:p>
            <a:pPr marL="457200" indent="-457200">
              <a:lnSpc>
                <a:spcPct val="90000"/>
              </a:lnSpc>
            </a:pPr>
            <a:endParaRPr lang="en-US" sz="2000" dirty="0" smtClean="0"/>
          </a:p>
          <a:p>
            <a:pPr marL="457200" indent="-457200">
              <a:lnSpc>
                <a:spcPct val="90000"/>
              </a:lnSpc>
              <a:buNone/>
            </a:pPr>
            <a:r>
              <a:rPr lang="en-US" sz="2000" dirty="0" smtClean="0"/>
              <a:t>We wish to compare </a:t>
            </a:r>
            <a:r>
              <a:rPr lang="en-US" sz="2000" dirty="0" smtClean="0">
                <a:solidFill>
                  <a:schemeClr val="accent2"/>
                </a:solidFill>
              </a:rPr>
              <a:t>specifications to one another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Which specification (if either) is stronger?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 smtClean="0"/>
              <a:t>A procedure satisfying a stronger specification can be used anywhere that a weaker specification is required</a:t>
            </a:r>
          </a:p>
          <a:p>
            <a:pPr marL="1314450" lvl="2" indent="-457200">
              <a:lnSpc>
                <a:spcPct val="90000"/>
              </a:lnSpc>
            </a:pPr>
            <a:r>
              <a:rPr lang="en-US" sz="2000" dirty="0" smtClean="0"/>
              <a:t>Substitutability principle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4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Example 1</a:t>
            </a:r>
            <a:endParaRPr lang="en-GB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408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find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[] 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,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value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for (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=0;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&lt;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a.length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++) {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if (a[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]==value) 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  return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}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return -1;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}</a:t>
            </a:r>
          </a:p>
          <a:p>
            <a:pPr>
              <a:lnSpc>
                <a:spcPct val="80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Specification </a:t>
            </a:r>
            <a:r>
              <a:rPr lang="en-GB" sz="2000" dirty="0"/>
              <a:t>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requires: value occurs in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returns: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/>
              <a:t> such that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a[i]</a:t>
            </a:r>
            <a:r>
              <a:rPr lang="en-GB" sz="2000" dirty="0"/>
              <a:t> =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6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Specification </a:t>
            </a:r>
            <a:r>
              <a:rPr lang="en-GB" sz="2000" dirty="0"/>
              <a:t>B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requires: value occurs in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GB" sz="20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returns: </a:t>
            </a:r>
            <a:r>
              <a:rPr lang="en-GB" sz="2000" i="1" dirty="0"/>
              <a:t>smallest</a:t>
            </a:r>
            <a:r>
              <a:rPr lang="en-GB" sz="2000" dirty="0"/>
              <a:t> </a:t>
            </a:r>
            <a:r>
              <a:rPr lang="en-GB" sz="2000" dirty="0" smtClean="0"/>
              <a:t>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dirty="0" smtClean="0"/>
              <a:t> </a:t>
            </a:r>
            <a:r>
              <a:rPr lang="en-GB" sz="2000" dirty="0"/>
              <a:t>such that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GB" sz="2000" dirty="0"/>
              <a:t> =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798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we 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We’ve started to see how to reason about code</a:t>
            </a:r>
          </a:p>
          <a:p>
            <a:r>
              <a:rPr lang="en-US" sz="2000" dirty="0" smtClean="0"/>
              <a:t>We’ll build on those skills in many places: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Specification</a:t>
            </a:r>
            <a:r>
              <a:rPr lang="en-US" sz="2000" dirty="0" smtClean="0"/>
              <a:t>: What are we supposed to build?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Design</a:t>
            </a:r>
            <a:r>
              <a:rPr lang="en-US" sz="2000" dirty="0" smtClean="0"/>
              <a:t>: How do we decompose the job into manageable pieces?  Which designs are “better”?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Implementation</a:t>
            </a:r>
            <a:r>
              <a:rPr lang="en-US" sz="2000" dirty="0" smtClean="0"/>
              <a:t>: Building code that meets the specification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Testing</a:t>
            </a:r>
            <a:r>
              <a:rPr lang="en-US" sz="2000" dirty="0" smtClean="0"/>
              <a:t>: Systematically finding problems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Debugging</a:t>
            </a:r>
            <a:r>
              <a:rPr lang="en-US" sz="2000" dirty="0" smtClean="0"/>
              <a:t>: Systematically fixing problems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Maintenance</a:t>
            </a:r>
            <a:r>
              <a:rPr lang="en-US" sz="2000" dirty="0" smtClean="0"/>
              <a:t>: How does the artifact adapt over time?</a:t>
            </a:r>
          </a:p>
          <a:p>
            <a:pPr lvl="1">
              <a:spcBef>
                <a:spcPts val="1080"/>
              </a:spcBef>
            </a:pPr>
            <a:r>
              <a:rPr lang="en-US" sz="2000" i="1" dirty="0" smtClean="0"/>
              <a:t>Documentation</a:t>
            </a:r>
            <a:r>
              <a:rPr lang="en-US" sz="2000" dirty="0" smtClean="0"/>
              <a:t>: What do we need to know to do these things?  How/where do we write that down?  </a:t>
            </a:r>
            <a:endParaRPr 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5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Example 2</a:t>
            </a:r>
            <a:endParaRPr lang="en-GB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pPr>
              <a:lnSpc>
                <a:spcPct val="82000"/>
              </a:lnSpc>
              <a:spcBef>
                <a:spcPts val="408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9C20EE"/>
                </a:solidFill>
                <a:latin typeface="Courier 10 Pitch" pitchFamily="1" charset="0"/>
                <a:ea typeface="Courier 10 Pitch" pitchFamily="1" charset="0"/>
                <a:cs typeface="Courier 10 Pitch" pitchFamily="1" charset="0"/>
              </a:rPr>
              <a:t>    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find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[]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,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value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) {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for (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rgbClr val="0000FF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=0;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&lt;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a.length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++) {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if (a[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]==value) 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      return </a:t>
            </a:r>
            <a:r>
              <a:rPr lang="en-GB" sz="2000" b="1" dirty="0" err="1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;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}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    return -1;</a:t>
            </a:r>
          </a:p>
          <a:p>
            <a:pPr>
              <a:lnSpc>
                <a:spcPct val="97000"/>
              </a:lnSpc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ea typeface="Courier 10 Pitch" pitchFamily="1" charset="0"/>
                <a:cs typeface="Courier New" panose="02070309020205020404" pitchFamily="49" charset="0"/>
              </a:rPr>
              <a:t>    }</a:t>
            </a:r>
            <a:endParaRPr lang="en-GB" sz="2000" dirty="0">
              <a:solidFill>
                <a:srgbClr val="000000"/>
              </a:solidFill>
              <a:latin typeface="Courier 10 Pitch" pitchFamily="1" charset="0"/>
              <a:ea typeface="Courier 10 Pitch" pitchFamily="1" charset="0"/>
              <a:cs typeface="Courier 10 Pitch" pitchFamily="1" charset="0"/>
            </a:endParaRP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Specification </a:t>
            </a:r>
            <a:r>
              <a:rPr lang="en-GB" sz="2200" dirty="0"/>
              <a:t>A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requires: value occurs in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GB" sz="2200" dirty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returns: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200" dirty="0" smtClean="0"/>
              <a:t> </a:t>
            </a:r>
            <a:r>
              <a:rPr lang="en-GB" sz="2200" dirty="0"/>
              <a:t>such that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GB" sz="2000" dirty="0"/>
              <a:t> =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endParaRPr lang="en-GB" sz="2200" dirty="0" smtClean="0"/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2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 smtClean="0"/>
              <a:t>Specification </a:t>
            </a:r>
            <a:r>
              <a:rPr lang="en-GB" sz="2200" dirty="0"/>
              <a:t>C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200" dirty="0"/>
              <a:t>returns: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200" dirty="0" smtClean="0"/>
              <a:t> </a:t>
            </a:r>
            <a:r>
              <a:rPr lang="en-GB" sz="2200" dirty="0"/>
              <a:t>such that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GB" sz="2000" dirty="0"/>
              <a:t> =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GB" sz="2200" dirty="0" smtClean="0"/>
              <a:t>, </a:t>
            </a:r>
            <a:r>
              <a:rPr lang="en-GB" sz="2200" dirty="0"/>
              <a:t>or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GB" sz="2200" dirty="0"/>
              <a:t> if value is not in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endParaRPr lang="en-GB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880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/>
              <a:t>S</a:t>
            </a:r>
            <a:r>
              <a:rPr lang="en-GB" dirty="0" smtClean="0"/>
              <a:t>tronger </a:t>
            </a:r>
            <a:r>
              <a:rPr lang="en-GB" dirty="0"/>
              <a:t>and </a:t>
            </a:r>
            <a:r>
              <a:rPr lang="en-GB" dirty="0" smtClean="0"/>
              <a:t>weaker specifications</a:t>
            </a:r>
            <a:endParaRPr lang="en-GB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stronger specification is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Harder to satisfy (more constraints on the implementation)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Easier to use (more guarantees, more predictable, client can make more assumptions)</a:t>
            </a:r>
          </a:p>
          <a:p>
            <a:pPr marL="457200" lvl="1" indent="0"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 weaker specification is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Easier to satisfy (easier to implement, more implementations satisfy it)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Harder to use (makes fewer guarantees)</a:t>
            </a:r>
          </a:p>
          <a:p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5023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Strengthening a specification</a:t>
            </a:r>
            <a:endParaRPr lang="en-GB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Strengthen </a:t>
            </a:r>
            <a:r>
              <a:rPr lang="en-GB" sz="2000" dirty="0"/>
              <a:t>a specification by: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Promising more – any or all of: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Effects </a:t>
            </a:r>
            <a:r>
              <a:rPr lang="en-GB" sz="2000" dirty="0"/>
              <a:t>clause harder to </a:t>
            </a:r>
            <a:r>
              <a:rPr lang="en-GB" sz="2000" dirty="0" smtClean="0"/>
              <a:t>satisfy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Returns </a:t>
            </a:r>
            <a:r>
              <a:rPr lang="en-GB" sz="2000" dirty="0"/>
              <a:t>clause harder to satisfy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Fewer </a:t>
            </a:r>
            <a:r>
              <a:rPr lang="en-GB" sz="2000" dirty="0"/>
              <a:t>objects in modifies </a:t>
            </a:r>
            <a:r>
              <a:rPr lang="en-GB" sz="2000" dirty="0" smtClean="0"/>
              <a:t>clause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More specific exceptions (subclasses)</a:t>
            </a:r>
            <a:endParaRPr lang="en-GB" dirty="0" smtClean="0"/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Asking </a:t>
            </a:r>
            <a:r>
              <a:rPr lang="en-GB" sz="2000" dirty="0"/>
              <a:t>less of </a:t>
            </a:r>
            <a:r>
              <a:rPr lang="en-GB" sz="2000" dirty="0" smtClean="0"/>
              <a:t>client</a:t>
            </a:r>
          </a:p>
          <a:p>
            <a:pPr lvl="2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Requires </a:t>
            </a:r>
            <a:r>
              <a:rPr lang="en-GB" sz="2000" dirty="0"/>
              <a:t>clause easier to </a:t>
            </a:r>
            <a:r>
              <a:rPr lang="en-GB" sz="2000" dirty="0" smtClean="0"/>
              <a:t>satisfy</a:t>
            </a: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000" dirty="0" smtClean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Weaken </a:t>
            </a:r>
            <a:r>
              <a:rPr lang="en-GB" sz="2000" dirty="0"/>
              <a:t>a specification by: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(Opposite of everything above)</a:t>
            </a: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4" name="Picture 4" descr="weakl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7898" y="0"/>
            <a:ext cx="1086102" cy="1904520"/>
          </a:xfrm>
          <a:prstGeom prst="rect">
            <a:avLst/>
          </a:prstGeo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37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“Strange” case: @throws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[Prior versions of course, including old exams, were clumsy/wrong about this]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Compare:</a:t>
            </a:r>
          </a:p>
          <a:p>
            <a:pPr marL="0" indent="0">
              <a:buNone/>
            </a:pPr>
            <a:r>
              <a:rPr lang="en-US" sz="2000" dirty="0" smtClean="0"/>
              <a:t>S1: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@throws </a:t>
            </a:r>
            <a:r>
              <a:rPr lang="en-US" sz="2000" dirty="0" err="1" smtClean="0"/>
              <a:t>FooException</a:t>
            </a:r>
            <a:r>
              <a:rPr lang="en-US" sz="2000" dirty="0" smtClean="0"/>
              <a:t> if x&lt;0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@return x+3</a:t>
            </a:r>
          </a:p>
          <a:p>
            <a:pPr marL="0" indent="0">
              <a:buNone/>
            </a:pPr>
            <a:r>
              <a:rPr lang="en-US" sz="2000" dirty="0" smtClean="0"/>
              <a:t>S2: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@return x+3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These are </a:t>
            </a:r>
            <a:r>
              <a:rPr lang="en-US" sz="2000" i="1" dirty="0" smtClean="0"/>
              <a:t>incomparable </a:t>
            </a:r>
            <a:r>
              <a:rPr lang="en-US" sz="2000" dirty="0" smtClean="0"/>
              <a:t>because they promise different, incomparable things when x&lt;0</a:t>
            </a:r>
          </a:p>
          <a:p>
            <a:r>
              <a:rPr lang="en-US" sz="2000" dirty="0" smtClean="0"/>
              <a:t>Both are </a:t>
            </a:r>
            <a:r>
              <a:rPr lang="en-US" sz="2000" i="1" dirty="0" smtClean="0"/>
              <a:t>stronger</a:t>
            </a:r>
            <a:r>
              <a:rPr lang="en-US" sz="2000" dirty="0" smtClean="0"/>
              <a:t> than @requires x&gt;=0; @return x+3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899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Stronger does not always mean better!</a:t>
            </a:r>
          </a:p>
          <a:p>
            <a:endParaRPr lang="en-US" sz="2000" dirty="0"/>
          </a:p>
          <a:p>
            <a:r>
              <a:rPr lang="en-US" sz="2000" dirty="0" smtClean="0"/>
              <a:t>Weaker does not always mean better!</a:t>
            </a:r>
          </a:p>
          <a:p>
            <a:endParaRPr lang="en-US" sz="2000" dirty="0"/>
          </a:p>
          <a:p>
            <a:r>
              <a:rPr lang="en-US" sz="2000" dirty="0" smtClean="0"/>
              <a:t>Strength of specification trades off:</a:t>
            </a:r>
          </a:p>
          <a:p>
            <a:pPr lvl="1"/>
            <a:r>
              <a:rPr lang="en-US" sz="2000" dirty="0" smtClean="0"/>
              <a:t>Usefulness to client</a:t>
            </a:r>
          </a:p>
          <a:p>
            <a:pPr lvl="1"/>
            <a:r>
              <a:rPr lang="en-US" sz="2000" dirty="0" smtClean="0"/>
              <a:t>Ease of simple, efficient, correct implementation</a:t>
            </a:r>
          </a:p>
          <a:p>
            <a:pPr lvl="1"/>
            <a:r>
              <a:rPr lang="en-US" sz="2000" dirty="0" smtClean="0"/>
              <a:t>Promotion of reuse and modularity</a:t>
            </a:r>
          </a:p>
          <a:p>
            <a:pPr lvl="1"/>
            <a:r>
              <a:rPr lang="en-US" sz="2000" dirty="0" smtClean="0"/>
              <a:t>Clarity of specification itself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“It depends”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formal stronger/weaker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2000" dirty="0" smtClean="0"/>
              <a:t>A specification is a logical formula</a:t>
            </a:r>
          </a:p>
          <a:p>
            <a:pPr lvl="1"/>
            <a:r>
              <a:rPr lang="en-US" sz="2000" dirty="0" smtClean="0"/>
              <a:t>S1 stronger than S2 if S1 implies S2</a:t>
            </a:r>
          </a:p>
          <a:p>
            <a:pPr lvl="1"/>
            <a:r>
              <a:rPr lang="en-US" sz="2000" dirty="0" smtClean="0"/>
              <a:t>From implication all things follows:</a:t>
            </a:r>
          </a:p>
          <a:p>
            <a:pPr lvl="2"/>
            <a:r>
              <a:rPr lang="en-US" sz="2000" dirty="0" smtClean="0"/>
              <a:t>Example: S1 stronger if requires is weaker</a:t>
            </a:r>
          </a:p>
          <a:p>
            <a:pPr lvl="2"/>
            <a:r>
              <a:rPr lang="en-US" sz="2000" dirty="0" smtClean="0"/>
              <a:t>Example: S1 stronger if returns is stronger</a:t>
            </a:r>
          </a:p>
          <a:p>
            <a:pPr lvl="2"/>
            <a:endParaRPr lang="en-US" sz="1400" dirty="0"/>
          </a:p>
          <a:p>
            <a:r>
              <a:rPr lang="en-US" sz="2000" dirty="0" smtClean="0"/>
              <a:t>As in all logic (cf. CSE311), two rigorous ways to check implication</a:t>
            </a:r>
          </a:p>
          <a:p>
            <a:pPr lvl="1"/>
            <a:r>
              <a:rPr lang="en-US" sz="2000" dirty="0" smtClean="0"/>
              <a:t>Convert entire specifications to logical formulas and use logic rules to check implication (e.g., P1 </a:t>
            </a:r>
            <a:r>
              <a:rPr lang="en-US" sz="2000" dirty="0">
                <a:sym typeface="Symbol" pitchFamily="18" charset="2"/>
              </a:rPr>
              <a:t></a:t>
            </a:r>
            <a:r>
              <a:rPr lang="en-US" sz="2000" dirty="0" smtClean="0"/>
              <a:t> P2 </a:t>
            </a:r>
            <a:r>
              <a:rPr lang="en-US" sz="2000" dirty="0">
                <a:sym typeface="Symbol" pitchFamily="18" charset="2"/>
              </a:rPr>
              <a:t></a:t>
            </a:r>
            <a:r>
              <a:rPr lang="en-US" sz="2000" dirty="0" smtClean="0"/>
              <a:t> P2)</a:t>
            </a:r>
          </a:p>
          <a:p>
            <a:pPr lvl="1"/>
            <a:r>
              <a:rPr lang="en-US" sz="2000" dirty="0" smtClean="0"/>
              <a:t>Check every </a:t>
            </a:r>
            <a:r>
              <a:rPr lang="en-US" sz="2000" i="1" dirty="0" smtClean="0"/>
              <a:t>behavior</a:t>
            </a:r>
            <a:r>
              <a:rPr lang="en-US" sz="2000" dirty="0" smtClean="0"/>
              <a:t> described by stronger also described by the other</a:t>
            </a:r>
          </a:p>
          <a:p>
            <a:pPr lvl="2"/>
            <a:r>
              <a:rPr lang="en-US" sz="2000" dirty="0" smtClean="0"/>
              <a:t>CSE311: truth tables</a:t>
            </a:r>
          </a:p>
          <a:p>
            <a:pPr lvl="2"/>
            <a:r>
              <a:rPr lang="en-US" sz="2000" dirty="0" smtClean="0"/>
              <a:t>CSE331: </a:t>
            </a:r>
            <a:r>
              <a:rPr lang="en-US" sz="2000" i="1" dirty="0" smtClean="0"/>
              <a:t>transition relations</a:t>
            </a:r>
            <a:endParaRPr lang="en-US" sz="20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is a program state before a method call and after</a:t>
            </a:r>
          </a:p>
          <a:p>
            <a:pPr lvl="1"/>
            <a:r>
              <a:rPr lang="en-US" sz="2000" dirty="0" smtClean="0"/>
              <a:t>All memory, values of all parameters/result, whether exception happened, etc.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A specification “means” a set of pairs of program states</a:t>
            </a:r>
          </a:p>
          <a:p>
            <a:pPr lvl="1"/>
            <a:r>
              <a:rPr lang="en-US" sz="2000" dirty="0" smtClean="0"/>
              <a:t>The legal pre/post-states</a:t>
            </a:r>
          </a:p>
          <a:p>
            <a:pPr lvl="1"/>
            <a:r>
              <a:rPr lang="en-US" sz="2000" dirty="0" smtClean="0"/>
              <a:t>This is the transition relation defined by the spec</a:t>
            </a:r>
          </a:p>
          <a:p>
            <a:pPr lvl="2"/>
            <a:r>
              <a:rPr lang="en-US" sz="2000" dirty="0" smtClean="0"/>
              <a:t>Could be infinite</a:t>
            </a:r>
          </a:p>
          <a:p>
            <a:pPr lvl="2"/>
            <a:r>
              <a:rPr lang="en-US" sz="2000" dirty="0" smtClean="0"/>
              <a:t>Could be multiple legal outputs for same input</a:t>
            </a:r>
          </a:p>
          <a:p>
            <a:pPr lvl="2"/>
            <a:endParaRPr lang="en-US" sz="2000" dirty="0"/>
          </a:p>
          <a:p>
            <a:r>
              <a:rPr lang="en-US" sz="2000" dirty="0" smtClean="0"/>
              <a:t>Stronger specification means the transition relation is a subset</a:t>
            </a:r>
          </a:p>
          <a:p>
            <a:endParaRPr lang="en-US" sz="2000" dirty="0"/>
          </a:p>
          <a:p>
            <a:r>
              <a:rPr lang="en-US" sz="2000" dirty="0" smtClean="0"/>
              <a:t>Note: Transition relations often are infinite in size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1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challenge of scaling software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 smtClean="0"/>
              <a:t>Small programs are simple and malleable</a:t>
            </a:r>
          </a:p>
          <a:p>
            <a:pPr lvl="1"/>
            <a:r>
              <a:rPr lang="en-GB" sz="2000" dirty="0" smtClean="0"/>
              <a:t>Easy to write</a:t>
            </a:r>
          </a:p>
          <a:p>
            <a:pPr lvl="1"/>
            <a:r>
              <a:rPr lang="en-GB" sz="2000" dirty="0" smtClean="0"/>
              <a:t>Easy to change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Big programs are (often) complex and inflexible</a:t>
            </a:r>
          </a:p>
          <a:p>
            <a:pPr lvl="1"/>
            <a:r>
              <a:rPr lang="en-GB" sz="2000" dirty="0" smtClean="0"/>
              <a:t>Hard to write</a:t>
            </a:r>
          </a:p>
          <a:p>
            <a:pPr lvl="1"/>
            <a:r>
              <a:rPr lang="en-GB" sz="2000" dirty="0" smtClean="0"/>
              <a:t>Hard to change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Why does this happen?  </a:t>
            </a:r>
          </a:p>
          <a:p>
            <a:pPr lvl="1"/>
            <a:r>
              <a:rPr lang="en-GB" sz="2000" dirty="0" smtClean="0"/>
              <a:t>Because </a:t>
            </a:r>
            <a:r>
              <a:rPr lang="en-GB" sz="2000" i="1" dirty="0" smtClean="0"/>
              <a:t>interactions</a:t>
            </a:r>
            <a:r>
              <a:rPr lang="en-GB" sz="2000" dirty="0" smtClean="0"/>
              <a:t> become unmanageable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How do we keep things simple and malleable?</a:t>
            </a:r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0645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discipline of modularity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 smtClean="0"/>
              <a:t>Two ways to view a program:</a:t>
            </a:r>
          </a:p>
          <a:p>
            <a:pPr lvl="1"/>
            <a:r>
              <a:rPr lang="en-GB" sz="2000" dirty="0" smtClean="0"/>
              <a:t>The implementer's view (how to build it)</a:t>
            </a:r>
          </a:p>
          <a:p>
            <a:pPr lvl="1"/>
            <a:r>
              <a:rPr lang="en-GB" sz="2000" dirty="0" smtClean="0"/>
              <a:t>The client's view (how to use it)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It helps to apply these views to program parts:</a:t>
            </a:r>
          </a:p>
          <a:p>
            <a:pPr lvl="1"/>
            <a:r>
              <a:rPr lang="en-GB" sz="2000" dirty="0" smtClean="0"/>
              <a:t>While implementing one part, consider yourself a client of any other parts it depends on</a:t>
            </a:r>
          </a:p>
          <a:p>
            <a:pPr lvl="1"/>
            <a:r>
              <a:rPr lang="en-GB" sz="2000" dirty="0" smtClean="0"/>
              <a:t>Try </a:t>
            </a:r>
            <a:r>
              <a:rPr lang="en-GB" sz="2000" i="1" dirty="0" smtClean="0"/>
              <a:t>not</a:t>
            </a:r>
            <a:r>
              <a:rPr lang="en-GB" sz="2000" dirty="0" smtClean="0"/>
              <a:t> to look at those other parts through an implementer's eyes</a:t>
            </a:r>
          </a:p>
          <a:p>
            <a:pPr lvl="1"/>
            <a:r>
              <a:rPr lang="en-GB" sz="2000" dirty="0" smtClean="0"/>
              <a:t>Helps dampen interactions between parts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Formalized through the idea of a </a:t>
            </a:r>
            <a:r>
              <a:rPr lang="en-GB" sz="2000" i="1" dirty="0" smtClean="0">
                <a:solidFill>
                  <a:schemeClr val="accent2"/>
                </a:solidFill>
              </a:rPr>
              <a:t>specification</a:t>
            </a:r>
            <a:endParaRPr lang="en-GB" sz="2000" i="1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600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 A specification is a contract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162800" cy="4800600"/>
          </a:xfrm>
        </p:spPr>
        <p:txBody>
          <a:bodyPr/>
          <a:lstStyle/>
          <a:p>
            <a:r>
              <a:rPr lang="en-GB" sz="2000" dirty="0" smtClean="0"/>
              <a:t>A set of requirements agreed to by the user and the manufacturer of the product</a:t>
            </a:r>
          </a:p>
          <a:p>
            <a:pPr lvl="1"/>
            <a:r>
              <a:rPr lang="en-GB" sz="2000" dirty="0" smtClean="0"/>
              <a:t>Describes their expectations of each other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Facilitates simplicity via </a:t>
            </a:r>
            <a:r>
              <a:rPr lang="en-GB" sz="2000" i="1" dirty="0" smtClean="0"/>
              <a:t>two-way </a:t>
            </a:r>
            <a:r>
              <a:rPr lang="en-GB" sz="2000" dirty="0" smtClean="0"/>
              <a:t>isolation</a:t>
            </a:r>
          </a:p>
          <a:p>
            <a:pPr lvl="1"/>
            <a:r>
              <a:rPr lang="en-GB" sz="2000" dirty="0" smtClean="0"/>
              <a:t>Isolate client from implementation details</a:t>
            </a:r>
          </a:p>
          <a:p>
            <a:pPr lvl="1"/>
            <a:r>
              <a:rPr lang="en-GB" sz="2000" dirty="0" smtClean="0"/>
              <a:t>Isolate implementer from how the part is used</a:t>
            </a:r>
          </a:p>
          <a:p>
            <a:pPr lvl="1"/>
            <a:r>
              <a:rPr lang="en-GB" sz="2000" dirty="0" smtClean="0"/>
              <a:t>Discourages implicit, unwritten expectations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r>
              <a:rPr lang="en-GB" sz="2000" dirty="0" smtClean="0"/>
              <a:t>Facilitates change</a:t>
            </a:r>
          </a:p>
          <a:p>
            <a:pPr lvl="1"/>
            <a:r>
              <a:rPr lang="en-GB" sz="2000" dirty="0" smtClean="0"/>
              <a:t>Reduces the “Medusa effect”: the specification, rather than the code, gets “turned to stone” by client dependencies</a:t>
            </a:r>
          </a:p>
          <a:p>
            <a:pPr lvl="1"/>
            <a:endParaRPr lang="en-GB" sz="2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1664" y="304800"/>
            <a:ext cx="1322336" cy="1168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7" name="Picture 2" descr="http://th00.deviantart.net/fs70/PRE/i/2012/056/d/2/medusa_by_dragonwings13-d4r0c4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050" y="5334000"/>
            <a:ext cx="1348303" cy="149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403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Isn’t the interface sufficient?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4495800"/>
          </a:xfrm>
        </p:spPr>
        <p:txBody>
          <a:bodyPr>
            <a:noAutofit/>
          </a:bodyPr>
          <a:lstStyle/>
          <a:p>
            <a:pPr>
              <a:lnSpc>
                <a:spcPct val="83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The interface defines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the boundary between </a:t>
            </a:r>
            <a:r>
              <a:rPr lang="en-GB" sz="2000" dirty="0" smtClean="0">
                <a:solidFill>
                  <a:srgbClr val="000000"/>
                </a:solidFill>
                <a:cs typeface="Times New Roman" pitchFamily="18" charset="0"/>
              </a:rPr>
              <a:t>implementers and 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users:</a:t>
            </a:r>
          </a:p>
          <a:p>
            <a:pPr>
              <a:lnSpc>
                <a:spcPct val="83000"/>
              </a:lnSpc>
              <a:spcAft>
                <a:spcPct val="0"/>
              </a:spcAft>
              <a:buFont typeface="StarSymbol" charset="0"/>
              <a:buNone/>
            </a:pPr>
            <a:endParaRPr lang="en-GB" sz="1000" b="1" i="1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{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 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x) { return null; }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x, E y){}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{}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(int, E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){} 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…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GB" sz="2000" b="1" dirty="0" smtClean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GB" sz="2000" b="1" dirty="0">
                <a:solidFill>
                  <a:srgbClr val="800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isSub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(List&lt;T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&gt;, List&lt;T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&gt;){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return false;</a:t>
            </a: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Bef>
                <a:spcPts val="0"/>
              </a:spcBef>
              <a:spcAft>
                <a:spcPct val="0"/>
              </a:spcAft>
              <a:buFont typeface="StarSymbol" charset="0"/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US" sz="1000" b="1" i="1" dirty="0">
                <a:solidFill>
                  <a:srgbClr val="9C20EE"/>
                </a:solidFill>
                <a:latin typeface="Courier 10 Pitch" pitchFamily="1" charset="0"/>
              </a:rPr>
              <a:t> </a:t>
            </a:r>
            <a:endParaRPr lang="en-GB" sz="1000" b="1" i="1" dirty="0">
              <a:solidFill>
                <a:srgbClr val="9C20EE"/>
              </a:solidFill>
              <a:latin typeface="Courier 10 Pitch" pitchFamily="1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1000" i="1" dirty="0">
                <a:solidFill>
                  <a:srgbClr val="9C20EE"/>
                </a:solidFill>
                <a:latin typeface="Courier 10 Pitch" pitchFamily="1" charset="0"/>
              </a:rPr>
              <a:t>	</a:t>
            </a:r>
            <a:r>
              <a:rPr lang="en-GB" sz="2000" dirty="0">
                <a:solidFill>
                  <a:srgbClr val="000000"/>
                </a:solidFill>
                <a:cs typeface="Times New Roman" pitchFamily="18" charset="0"/>
              </a:rPr>
              <a:t>Interface provides the </a:t>
            </a:r>
            <a:r>
              <a:rPr lang="en-GB" sz="2000" i="1" dirty="0" smtClean="0">
                <a:cs typeface="Times New Roman" pitchFamily="18" charset="0"/>
              </a:rPr>
              <a:t>syntax and types</a:t>
            </a:r>
            <a:endParaRPr lang="en-GB" sz="2000" i="1" dirty="0">
              <a:cs typeface="Times New Roman" pitchFamily="18" charset="0"/>
            </a:endParaRPr>
          </a:p>
          <a:p>
            <a:pPr>
              <a:lnSpc>
                <a:spcPct val="97000"/>
              </a:lnSpc>
              <a:spcAft>
                <a:spcPct val="0"/>
              </a:spcAft>
              <a:buFont typeface="StarSymbol" charset="0"/>
              <a:buNone/>
            </a:pPr>
            <a:r>
              <a:rPr lang="en-GB" sz="2000" dirty="0">
                <a:cs typeface="Times New Roman" pitchFamily="18" charset="0"/>
              </a:rPr>
              <a:t>	But nothing </a:t>
            </a:r>
            <a:r>
              <a:rPr lang="en-GB" sz="2000" dirty="0" smtClean="0">
                <a:cs typeface="Times New Roman" pitchFamily="18" charset="0"/>
              </a:rPr>
              <a:t>about the </a:t>
            </a:r>
            <a:r>
              <a:rPr lang="en-GB" sz="2000" i="1" dirty="0" smtClean="0">
                <a:cs typeface="Times New Roman" pitchFamily="18" charset="0"/>
              </a:rPr>
              <a:t>behavior and effects</a:t>
            </a:r>
          </a:p>
          <a:p>
            <a:pPr lvl="1">
              <a:lnSpc>
                <a:spcPct val="97000"/>
              </a:lnSpc>
            </a:pPr>
            <a:r>
              <a:rPr lang="en-GB" sz="2000" i="1" dirty="0" smtClean="0">
                <a:cs typeface="Times New Roman" pitchFamily="18" charset="0"/>
              </a:rPr>
              <a:t>Provides too little information to clients</a:t>
            </a:r>
          </a:p>
          <a:p>
            <a:pPr lvl="1">
              <a:lnSpc>
                <a:spcPct val="97000"/>
              </a:lnSpc>
            </a:pPr>
            <a:endParaRPr lang="en-GB" sz="1000" i="1" dirty="0">
              <a:cs typeface="Times New Roman" pitchFamily="18" charset="0"/>
            </a:endParaRPr>
          </a:p>
          <a:p>
            <a:pPr marL="0" indent="0">
              <a:lnSpc>
                <a:spcPct val="97000"/>
              </a:lnSpc>
              <a:buNone/>
            </a:pPr>
            <a:r>
              <a:rPr lang="en-GB" sz="2000" i="1" dirty="0" smtClean="0">
                <a:cs typeface="Times New Roman" pitchFamily="18" charset="0"/>
              </a:rPr>
              <a:t>Note: Code above is right concept but is not legal Java</a:t>
            </a:r>
          </a:p>
          <a:p>
            <a:pPr lvl="1">
              <a:lnSpc>
                <a:spcPct val="97000"/>
              </a:lnSpc>
            </a:pPr>
            <a:r>
              <a:rPr lang="en-GB" sz="2000" i="1" dirty="0" smtClean="0">
                <a:cs typeface="Times New Roman" pitchFamily="18" charset="0"/>
              </a:rPr>
              <a:t>Parameters need names; no static interface methods until Java 8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0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Why </a:t>
            </a:r>
            <a:r>
              <a:rPr lang="en-GB" dirty="0"/>
              <a:t>not just read code?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77200" cy="4648200"/>
          </a:xfrm>
          <a:ln/>
        </p:spPr>
        <p:txBody>
          <a:bodyPr>
            <a:noAutofit/>
          </a:bodyPr>
          <a:lstStyle/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GB" sz="2000" b="1" dirty="0" smtClean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GB" sz="2000" b="1" dirty="0">
                <a:solidFill>
                  <a:srgbClr val="9C20E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(List&lt;T&gt;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List&lt;T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GB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for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if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elt.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if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</a:t>
            </a:r>
            <a:r>
              <a:rPr lang="en-GB" sz="2000" b="1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return true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}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} 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part_index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}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return false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lnSpc>
                <a:spcPct val="97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1400" dirty="0">
              <a:latin typeface="Courier 10 Pitch" pitchFamily="1" charset="0"/>
            </a:endParaRPr>
          </a:p>
          <a:p>
            <a:pPr marL="0" indent="0">
              <a:lnSpc>
                <a:spcPct val="97000"/>
              </a:lnSpc>
              <a:spcAft>
                <a:spcPct val="0"/>
              </a:spcAft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Why are you better off with a specification?</a:t>
            </a:r>
            <a:endParaRPr lang="en-GB" sz="2000" dirty="0">
              <a:latin typeface="Courier 10 Pitch" pitchFamily="1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106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dirty="0" smtClean="0"/>
              <a:t>Code is complicated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Code gives more detail than needed by </a:t>
            </a:r>
            <a:r>
              <a:rPr lang="en-GB" sz="2000" dirty="0" smtClean="0"/>
              <a:t>client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 smtClean="0"/>
              <a:t>Understanding </a:t>
            </a:r>
            <a:r>
              <a:rPr lang="en-GB" sz="2000" dirty="0"/>
              <a:t>or even reading every line of code is an excessive burden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Suppose you had to read source code of Java libraries </a:t>
            </a:r>
            <a:r>
              <a:rPr lang="en-GB" sz="2000" dirty="0" smtClean="0"/>
              <a:t>to </a:t>
            </a:r>
            <a:r>
              <a:rPr lang="en-GB" sz="2000" dirty="0"/>
              <a:t>use them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Same applies to developers of different parts of the </a:t>
            </a:r>
            <a:r>
              <a:rPr lang="en-GB" sz="2000" dirty="0" smtClean="0"/>
              <a:t>libraries</a:t>
            </a:r>
          </a:p>
          <a:p>
            <a:pPr lvl="1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GB" sz="2000" dirty="0"/>
              <a:t>Client cares only about </a:t>
            </a:r>
            <a:r>
              <a:rPr lang="en-GB" sz="2000" i="1" dirty="0">
                <a:solidFill>
                  <a:schemeClr val="accent2"/>
                </a:solidFill>
              </a:rPr>
              <a:t>what</a:t>
            </a:r>
            <a:r>
              <a:rPr lang="en-GB" sz="2000" dirty="0"/>
              <a:t> </a:t>
            </a:r>
            <a:r>
              <a:rPr lang="en-GB" sz="2000" dirty="0" smtClean="0"/>
              <a:t>the code </a:t>
            </a:r>
            <a:r>
              <a:rPr lang="en-GB" sz="2000" dirty="0"/>
              <a:t>does, not </a:t>
            </a:r>
            <a:r>
              <a:rPr lang="en-GB" sz="2000" i="1" dirty="0">
                <a:solidFill>
                  <a:schemeClr val="accent2"/>
                </a:solidFill>
              </a:rPr>
              <a:t>how</a:t>
            </a:r>
            <a:r>
              <a:rPr lang="en-GB" sz="2000" dirty="0"/>
              <a:t> it does it</a:t>
            </a:r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GB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 331 Spring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741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3699</TotalTime>
  <Words>2630</Words>
  <Application>Microsoft Office PowerPoint</Application>
  <PresentationFormat>On-screen Show (4:3)</PresentationFormat>
  <Paragraphs>490</Paragraphs>
  <Slides>36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simple</vt:lpstr>
      <vt:lpstr>CSE 331 Software Design &amp; Implementation</vt:lpstr>
      <vt:lpstr>2 Goals of Software System Building</vt:lpstr>
      <vt:lpstr>Where we are</vt:lpstr>
      <vt:lpstr>The challenge of scaling software</vt:lpstr>
      <vt:lpstr>A discipline of modularity</vt:lpstr>
      <vt:lpstr> A specification is a contract</vt:lpstr>
      <vt:lpstr>Isn’t the interface sufficient?</vt:lpstr>
      <vt:lpstr>Why not just read code?</vt:lpstr>
      <vt:lpstr>Code is complicated</vt:lpstr>
      <vt:lpstr>Code is ambiguous</vt:lpstr>
      <vt:lpstr>Comments are essential</vt:lpstr>
      <vt:lpstr>From vague comments to specifications</vt:lpstr>
      <vt:lpstr>Recall the sublist example</vt:lpstr>
      <vt:lpstr>A more careful description of sub</vt:lpstr>
      <vt:lpstr>A better approach</vt:lpstr>
      <vt:lpstr>Sneaky fringe benefit of specs #1</vt:lpstr>
      <vt:lpstr>Writing specifications with Javadoc</vt:lpstr>
      <vt:lpstr>Example: Javadoc for String.contains</vt:lpstr>
      <vt:lpstr>CSE 331 specifications</vt:lpstr>
      <vt:lpstr>Example 1</vt:lpstr>
      <vt:lpstr>Example 2</vt:lpstr>
      <vt:lpstr>Example 3</vt:lpstr>
      <vt:lpstr>Example 4 (Watch out for bugs!)</vt:lpstr>
      <vt:lpstr>Should requires clause be checked?</vt:lpstr>
      <vt:lpstr>Satisfaction of a specification</vt:lpstr>
      <vt:lpstr>Sneaky fringe benefit of specs #2</vt:lpstr>
      <vt:lpstr>Comparing specifications</vt:lpstr>
      <vt:lpstr>Why compare specifications?</vt:lpstr>
      <vt:lpstr>Example 1</vt:lpstr>
      <vt:lpstr>Example 2</vt:lpstr>
      <vt:lpstr>Stronger and weaker specifications</vt:lpstr>
      <vt:lpstr>Strengthening a specification</vt:lpstr>
      <vt:lpstr>“Strange” case: @throws</vt:lpstr>
      <vt:lpstr>Which is better?</vt:lpstr>
      <vt:lpstr>More formal stronger/weaker</vt:lpstr>
      <vt:lpstr>Transition relations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CSE</cp:lastModifiedBy>
  <cp:revision>132</cp:revision>
  <cp:lastPrinted>2013-10-07T03:56:32Z</cp:lastPrinted>
  <dcterms:created xsi:type="dcterms:W3CDTF">2012-01-23T18:29:00Z</dcterms:created>
  <dcterms:modified xsi:type="dcterms:W3CDTF">2015-04-10T16:36:31Z</dcterms:modified>
</cp:coreProperties>
</file>