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1"/>
  </p:notesMasterIdLst>
  <p:handoutMasterIdLst>
    <p:handoutMasterId r:id="rId22"/>
  </p:handoutMasterIdLst>
  <p:sldIdLst>
    <p:sldId id="256" r:id="rId2"/>
    <p:sldId id="482" r:id="rId3"/>
    <p:sldId id="483" r:id="rId4"/>
    <p:sldId id="484" r:id="rId5"/>
    <p:sldId id="485" r:id="rId6"/>
    <p:sldId id="486" r:id="rId7"/>
    <p:sldId id="487" r:id="rId8"/>
    <p:sldId id="488" r:id="rId9"/>
    <p:sldId id="489" r:id="rId10"/>
    <p:sldId id="490" r:id="rId11"/>
    <p:sldId id="491" r:id="rId12"/>
    <p:sldId id="492" r:id="rId13"/>
    <p:sldId id="493" r:id="rId14"/>
    <p:sldId id="494" r:id="rId15"/>
    <p:sldId id="495" r:id="rId16"/>
    <p:sldId id="496" r:id="rId17"/>
    <p:sldId id="497" r:id="rId18"/>
    <p:sldId id="498" r:id="rId19"/>
    <p:sldId id="499" r:id="rId20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99" d="100"/>
          <a:sy n="99" d="100"/>
        </p:scale>
        <p:origin x="-150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574" y="1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/>
          <a:lstStyle>
            <a:lvl1pPr algn="r">
              <a:defRPr sz="1100"/>
            </a:lvl1pPr>
          </a:lstStyle>
          <a:p>
            <a:fld id="{82884B81-6372-4314-A9FF-3FEEA5BA7FD8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8276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574" y="8758276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 anchor="b"/>
          <a:lstStyle>
            <a:lvl1pPr algn="r">
              <a:defRPr sz="1100"/>
            </a:lvl1pPr>
          </a:lstStyle>
          <a:p>
            <a:fld id="{5FBCB171-D845-4996-B264-125C6B72D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828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775" y="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420" y="4379595"/>
            <a:ext cx="5547360" cy="414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759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775" y="875759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fld id="{C142CCA2-2949-4325-A78A-A7C3B63D73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582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C47610-A579-4DD1-AA62-8EA40B23FA17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115C0-909B-4E1C-9E6E-04B3E91035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82AAE3-B489-4A15-89C7-18993943A3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883048-0376-4A94-A445-C2F5CD3FC3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EA12F5-03B5-4BEE-BF40-7EC1D15EBE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FCB40-9664-45B5-BAA8-170CAD3533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D69B1-7287-44D7-BAC9-82A718B312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CE0B5-4587-46C9-88FF-288BD15E32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7DB5F-D2ED-41DB-B30F-B019AB82D7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279E5-AC96-4A1A-8381-1C3686D400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3B048AC8-D41E-4C7B-8EE3-A52489AA1F0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/>
  <p:hf hdr="0"/>
  <p:txStyles>
    <p:titleStyle>
      <a:lvl1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67000"/>
            <a:ext cx="7772400" cy="2209800"/>
          </a:xfrm>
        </p:spPr>
        <p:txBody>
          <a:bodyPr/>
          <a:lstStyle/>
          <a:p>
            <a:pPr algn="ctr"/>
            <a:r>
              <a:rPr lang="en-US" sz="3200" i="0" dirty="0" smtClean="0"/>
              <a:t>CSE341: Programming Languages</a:t>
            </a:r>
            <a:br>
              <a:rPr lang="en-US" sz="3200" i="0" dirty="0" smtClean="0"/>
            </a:br>
            <a:r>
              <a:rPr lang="en-US" sz="1400" i="0" dirty="0" smtClean="0"/>
              <a:t/>
            </a:r>
            <a:br>
              <a:rPr lang="en-US" sz="1400" i="0" dirty="0" smtClean="0"/>
            </a:br>
            <a:r>
              <a:rPr lang="en-US" sz="3200" i="0" dirty="0" smtClean="0"/>
              <a:t>Lecture 21</a:t>
            </a:r>
            <a:br>
              <a:rPr lang="en-US" sz="3200" i="0" dirty="0" smtClean="0"/>
            </a:br>
            <a:r>
              <a:rPr lang="en-US" sz="3200" i="0" dirty="0"/>
              <a:t>Dynamic Dispatch Precisely, </a:t>
            </a:r>
            <a:r>
              <a:rPr lang="en-US" sz="3200" i="0" dirty="0" smtClean="0"/>
              <a:t/>
            </a:r>
            <a:br>
              <a:rPr lang="en-US" sz="3200" i="0" dirty="0" smtClean="0"/>
            </a:br>
            <a:r>
              <a:rPr lang="en-US" sz="3200" i="0" dirty="0" smtClean="0"/>
              <a:t>and </a:t>
            </a:r>
            <a:r>
              <a:rPr lang="en-US" sz="3200" i="0" dirty="0"/>
              <a:t>Manually in </a:t>
            </a:r>
            <a:r>
              <a:rPr lang="en-US" sz="3200" i="0" dirty="0" smtClean="0"/>
              <a:t>Racket</a:t>
            </a:r>
            <a:endParaRPr lang="en-US" sz="3200" i="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13744" y="5410200"/>
            <a:ext cx="6629400" cy="1219200"/>
          </a:xfrm>
        </p:spPr>
        <p:txBody>
          <a:bodyPr/>
          <a:lstStyle/>
          <a:p>
            <a:r>
              <a:rPr lang="en-US" sz="2400" dirty="0" smtClean="0"/>
              <a:t>Dan Grossman</a:t>
            </a:r>
          </a:p>
          <a:p>
            <a:r>
              <a:rPr lang="en-US" sz="2400" dirty="0" smtClean="0"/>
              <a:t>Spring </a:t>
            </a:r>
            <a:r>
              <a:rPr lang="en-US" sz="2400" dirty="0" smtClean="0"/>
              <a:t>2016</a:t>
            </a:r>
            <a:endParaRPr lang="en-US" sz="2400" dirty="0"/>
          </a:p>
        </p:txBody>
      </p:sp>
      <p:pic>
        <p:nvPicPr>
          <p:cNvPr id="2052" name="Picture 4" descr="cse_logo_80x13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838200"/>
            <a:ext cx="1905000" cy="1146175"/>
          </a:xfrm>
          <a:prstGeom prst="rect">
            <a:avLst/>
          </a:prstGeom>
          <a:noFill/>
        </p:spPr>
      </p:pic>
      <p:pic>
        <p:nvPicPr>
          <p:cNvPr id="2062" name="Picture 14" descr="WashingtonColorSeal-21-cli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6600" y="762000"/>
            <a:ext cx="1371600" cy="13716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A simple example, part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In Ruby (and other OOP languages), subclasses can change the behavior of methods they do not override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914400" y="1981200"/>
            <a:ext cx="7467600" cy="43434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class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A</a:t>
            </a:r>
            <a:endParaRPr lang="en-US" sz="2000" kern="0" dirty="0" smtClean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</a:t>
            </a: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even x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if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x==0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then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true 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else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odd  (x-1)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end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end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</a:t>
            </a: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odd x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 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if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x==0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then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false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else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even (x-1)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end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end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end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class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B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&lt;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A  </a:t>
            </a:r>
            <a:r>
              <a:rPr lang="en-US" sz="2000" kern="0" dirty="0" smtClean="0">
                <a:solidFill>
                  <a:srgbClr val="7030A0"/>
                </a:solidFill>
                <a:latin typeface="Courier New" pitchFamily="49" charset="0"/>
              </a:rPr>
              <a:t># improves odd in B objects</a:t>
            </a:r>
            <a:endParaRPr lang="en-US" sz="2000" kern="0" dirty="0">
              <a:solidFill>
                <a:srgbClr val="7030A0"/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</a:t>
            </a: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even x </a:t>
            </a:r>
            <a:r>
              <a:rPr lang="en-US" sz="2000" kern="0" dirty="0" smtClean="0">
                <a:latin typeface="Courier New" pitchFamily="49" charset="0"/>
              </a:rPr>
              <a:t>;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x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% 2 ==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end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end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class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C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&lt; 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A  </a:t>
            </a:r>
            <a:r>
              <a:rPr lang="en-US" sz="2000" kern="0" dirty="0">
                <a:solidFill>
                  <a:srgbClr val="7030A0"/>
                </a:solidFill>
                <a:latin typeface="Courier New" pitchFamily="49" charset="0"/>
              </a:rPr>
              <a:t># </a:t>
            </a:r>
            <a:r>
              <a:rPr lang="en-US" sz="2000" kern="0" dirty="0" smtClean="0">
                <a:solidFill>
                  <a:srgbClr val="7030A0"/>
                </a:solidFill>
                <a:latin typeface="Courier New" pitchFamily="49" charset="0"/>
              </a:rPr>
              <a:t>breaks odd in C objects</a:t>
            </a:r>
            <a:endParaRPr lang="en-US" sz="2000" kern="0" dirty="0">
              <a:solidFill>
                <a:srgbClr val="7030A0"/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</a:t>
            </a:r>
            <a:r>
              <a:rPr lang="en-US" sz="2000" kern="0" dirty="0" err="1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even x </a:t>
            </a:r>
            <a:r>
              <a:rPr lang="en-US" sz="2000" kern="0" dirty="0">
                <a:latin typeface="Courier New" pitchFamily="49" charset="0"/>
              </a:rPr>
              <a:t>;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end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end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kern="0" dirty="0" smtClean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7260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OOP trade-off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Any method that makes calls to </a:t>
            </a:r>
            <a:r>
              <a:rPr lang="en-US" dirty="0" err="1" smtClean="0"/>
              <a:t>overridable</a:t>
            </a:r>
            <a:r>
              <a:rPr lang="en-US" dirty="0" smtClean="0"/>
              <a:t> methods can have its behavior changed in subclasses even if it is not overridden</a:t>
            </a:r>
          </a:p>
          <a:p>
            <a:pPr lvl="1"/>
            <a:r>
              <a:rPr lang="en-US" dirty="0" smtClean="0"/>
              <a:t>Maybe on purpose, maybe by mistake</a:t>
            </a:r>
          </a:p>
          <a:p>
            <a:pPr lvl="1"/>
            <a:r>
              <a:rPr lang="en-US" dirty="0" smtClean="0"/>
              <a:t>Observable behavior includes calls-to-</a:t>
            </a:r>
            <a:r>
              <a:rPr lang="en-US" dirty="0" err="1" smtClean="0"/>
              <a:t>overridable</a:t>
            </a:r>
            <a:r>
              <a:rPr lang="en-US" dirty="0" smtClean="0"/>
              <a:t> methods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So </a:t>
            </a:r>
            <a:r>
              <a:rPr lang="en-US" i="1" dirty="0" smtClean="0"/>
              <a:t>harder</a:t>
            </a:r>
            <a:r>
              <a:rPr lang="en-US" dirty="0" smtClean="0"/>
              <a:t> to reason about “the code you're looking at”</a:t>
            </a:r>
          </a:p>
          <a:p>
            <a:pPr lvl="1"/>
            <a:r>
              <a:rPr lang="en-US" dirty="0" smtClean="0"/>
              <a:t>Can avoid by disallowing overriding </a:t>
            </a:r>
          </a:p>
          <a:p>
            <a:pPr lvl="2"/>
            <a:r>
              <a:rPr lang="en-US" dirty="0" smtClean="0"/>
              <a:t>“private” or “final” methods</a:t>
            </a:r>
          </a:p>
          <a:p>
            <a:pPr lvl="1"/>
            <a:endParaRPr lang="en-US" dirty="0"/>
          </a:p>
          <a:p>
            <a:r>
              <a:rPr lang="en-US" dirty="0" smtClean="0"/>
              <a:t>So </a:t>
            </a:r>
            <a:r>
              <a:rPr lang="en-US" i="1" dirty="0" smtClean="0"/>
              <a:t>easier</a:t>
            </a:r>
            <a:r>
              <a:rPr lang="en-US" dirty="0" smtClean="0"/>
              <a:t> for subclasses to affect behavior without copying code</a:t>
            </a:r>
          </a:p>
          <a:p>
            <a:pPr lvl="1"/>
            <a:r>
              <a:rPr lang="en-US" dirty="0" smtClean="0"/>
              <a:t>Provided method in superclass is not modified later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3107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Manual dynamic dispatch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Now: Write Racket code with little more than pairs and functions that </a:t>
            </a:r>
            <a:r>
              <a:rPr lang="en-US" i="1" dirty="0" smtClean="0"/>
              <a:t>acts like</a:t>
            </a:r>
            <a:r>
              <a:rPr lang="en-US" dirty="0" smtClean="0"/>
              <a:t> objects with dynamic dispatch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Why do this?</a:t>
            </a:r>
          </a:p>
          <a:p>
            <a:pPr lvl="1"/>
            <a:r>
              <a:rPr lang="en-US" dirty="0" smtClean="0"/>
              <a:t>(Racket actually has classes and objects available)</a:t>
            </a:r>
          </a:p>
          <a:p>
            <a:endParaRPr lang="en-US" dirty="0"/>
          </a:p>
          <a:p>
            <a:r>
              <a:rPr lang="en-US" dirty="0" smtClean="0"/>
              <a:t>Demonstrates how one language's </a:t>
            </a:r>
            <a:r>
              <a:rPr lang="en-US" i="1" dirty="0" smtClean="0"/>
              <a:t>semantics</a:t>
            </a:r>
            <a:r>
              <a:rPr lang="en-US" dirty="0" smtClean="0"/>
              <a:t> is an idiom in another language</a:t>
            </a:r>
          </a:p>
          <a:p>
            <a:r>
              <a:rPr lang="en-US" dirty="0" smtClean="0"/>
              <a:t>Understand dynamic dispatch better by coding it up </a:t>
            </a:r>
          </a:p>
          <a:p>
            <a:pPr lvl="1"/>
            <a:r>
              <a:rPr lang="en-US" dirty="0" smtClean="0"/>
              <a:t>Roughly how an interpreter/compiler might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Analogy: Earlier optional material encoding higher-order functions using objects and explicit environments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1961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Many ways to do it;  our code does this:</a:t>
            </a:r>
          </a:p>
          <a:p>
            <a:pPr lvl="1"/>
            <a:r>
              <a:rPr lang="en-US" dirty="0" smtClean="0"/>
              <a:t>An “object” has a list of field pairs and a list of method pairs</a:t>
            </a:r>
          </a:p>
          <a:p>
            <a:pPr marL="457200" lvl="1" indent="0" algn="ctr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sz="1000" dirty="0" smtClean="0"/>
          </a:p>
          <a:p>
            <a:pPr lvl="1"/>
            <a:r>
              <a:rPr lang="en-US" dirty="0" smtClean="0"/>
              <a:t>Field-list element example: </a:t>
            </a:r>
          </a:p>
          <a:p>
            <a:pPr marL="457200" lvl="1" indent="0" algn="ctr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mcons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'x 17)</a:t>
            </a:r>
          </a:p>
          <a:p>
            <a:pPr lvl="1"/>
            <a:r>
              <a:rPr lang="en-US" dirty="0" smtClean="0"/>
              <a:t>Method-list element example: </a:t>
            </a:r>
          </a:p>
          <a:p>
            <a:pPr marL="457200" lvl="1" indent="0" algn="ctr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(cons 'get-x (lambda (self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…))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Notes:</a:t>
            </a:r>
          </a:p>
          <a:p>
            <a:r>
              <a:rPr lang="en-US" dirty="0" smtClean="0"/>
              <a:t>Lists sufficient but not efficient</a:t>
            </a:r>
          </a:p>
          <a:p>
            <a:r>
              <a:rPr lang="en-US" dirty="0" smtClean="0"/>
              <a:t>Not class-based: object has a list of methods, not a class that has a list of methods [could do it that way instead]</a:t>
            </a:r>
          </a:p>
          <a:p>
            <a:r>
              <a:rPr lang="en-US" dirty="0" smtClean="0"/>
              <a:t>Key trick is lambdas taking an extra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self</a:t>
            </a:r>
            <a:r>
              <a:rPr lang="en-US" dirty="0" smtClean="0"/>
              <a:t> argument</a:t>
            </a:r>
          </a:p>
          <a:p>
            <a:pPr lvl="1"/>
            <a:r>
              <a:rPr lang="en-US" dirty="0" smtClean="0"/>
              <a:t>All “regular” arguments put in a list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dirty="0" smtClean="0"/>
              <a:t> for simplicity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362200" y="2286000"/>
            <a:ext cx="4724400" cy="381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struct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obj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fields methods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))</a:t>
            </a:r>
            <a:endParaRPr lang="en-US" sz="2000" kern="0" dirty="0" smtClean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7568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point object bound to </a:t>
            </a:r>
            <a:r>
              <a:rPr lang="en-US" b="1" i="0" dirty="0" smtClean="0">
                <a:latin typeface="Courier New" pitchFamily="49" charset="0"/>
                <a:cs typeface="Courier New" pitchFamily="49" charset="0"/>
              </a:rPr>
              <a:t>x</a:t>
            </a:r>
            <a:endParaRPr lang="en-US" b="1" i="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071962" y="3352800"/>
            <a:ext cx="685800" cy="457200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19556" y="3733800"/>
            <a:ext cx="7841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smtClean="0">
                <a:latin typeface="+mj-lt"/>
              </a:rPr>
              <a:t>fields</a:t>
            </a:r>
            <a:endParaRPr lang="en-US" sz="2000" b="0" dirty="0"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749296" y="3352800"/>
            <a:ext cx="685800" cy="457200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27545" y="3733800"/>
            <a:ext cx="11673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smtClean="0">
                <a:latin typeface="+mj-lt"/>
              </a:rPr>
              <a:t>methods</a:t>
            </a:r>
            <a:endParaRPr lang="en-US" sz="2000" b="0" dirty="0">
              <a:latin typeface="+mj-lt"/>
            </a:endParaRPr>
          </a:p>
        </p:txBody>
      </p:sp>
      <p:cxnSp>
        <p:nvCxnSpPr>
          <p:cNvPr id="12" name="Straight Arrow Connector 11"/>
          <p:cNvCxnSpPr>
            <a:endCxn id="7" idx="1"/>
          </p:cNvCxnSpPr>
          <p:nvPr/>
        </p:nvCxnSpPr>
        <p:spPr bwMode="auto">
          <a:xfrm flipV="1">
            <a:off x="566406" y="3581400"/>
            <a:ext cx="505556" cy="3416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55239" y="3415504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x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4" name="Straight Arrow Connector 13"/>
          <p:cNvCxnSpPr>
            <a:endCxn id="25" idx="1"/>
          </p:cNvCxnSpPr>
          <p:nvPr/>
        </p:nvCxnSpPr>
        <p:spPr bwMode="auto">
          <a:xfrm flipV="1">
            <a:off x="1414862" y="2863334"/>
            <a:ext cx="140650" cy="752225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2032858" y="1459468"/>
            <a:ext cx="685800" cy="457200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'x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980452" y="1840468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 smtClean="0">
                <a:latin typeface="+mj-lt"/>
              </a:rPr>
              <a:t>mcar</a:t>
            </a:r>
            <a:endParaRPr lang="en-US" sz="1800" b="0" dirty="0">
              <a:latin typeface="+mj-lt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2710192" y="1459468"/>
            <a:ext cx="685800" cy="457200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-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688441" y="1840468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 smtClean="0">
                <a:latin typeface="+mj-lt"/>
              </a:rPr>
              <a:t>mcdr</a:t>
            </a:r>
            <a:endParaRPr lang="en-US" sz="1800" b="0" dirty="0">
              <a:latin typeface="+mj-lt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1607918" y="2297668"/>
            <a:ext cx="685800" cy="457200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555512" y="267866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latin typeface="+mj-lt"/>
              </a:rPr>
              <a:t>car</a:t>
            </a:r>
            <a:endParaRPr lang="en-US" sz="1800" b="0" dirty="0">
              <a:latin typeface="+mj-lt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2285252" y="2297668"/>
            <a:ext cx="685800" cy="457200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263501" y="267866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 smtClean="0">
                <a:latin typeface="+mj-lt"/>
              </a:rPr>
              <a:t>cdr</a:t>
            </a:r>
            <a:endParaRPr lang="en-US" sz="1800" b="0" dirty="0">
              <a:latin typeface="+mj-lt"/>
            </a:endParaRPr>
          </a:p>
        </p:txBody>
      </p:sp>
      <p:cxnSp>
        <p:nvCxnSpPr>
          <p:cNvPr id="29" name="Straight Arrow Connector 28"/>
          <p:cNvCxnSpPr/>
          <p:nvPr/>
        </p:nvCxnSpPr>
        <p:spPr bwMode="auto">
          <a:xfrm flipV="1">
            <a:off x="1950818" y="2013466"/>
            <a:ext cx="109961" cy="512802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Rectangle 31"/>
          <p:cNvSpPr/>
          <p:nvPr/>
        </p:nvSpPr>
        <p:spPr bwMode="auto">
          <a:xfrm>
            <a:off x="3665318" y="1447800"/>
            <a:ext cx="685800" cy="457200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'y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612912" y="182880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 smtClean="0">
                <a:latin typeface="+mj-lt"/>
              </a:rPr>
              <a:t>mcar</a:t>
            </a:r>
            <a:endParaRPr lang="en-US" sz="1800" b="0" dirty="0">
              <a:latin typeface="+mj-lt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342652" y="1447800"/>
            <a:ext cx="685800" cy="457200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320901" y="182880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 smtClean="0">
                <a:latin typeface="+mj-lt"/>
              </a:rPr>
              <a:t>mcdr</a:t>
            </a:r>
            <a:endParaRPr lang="en-US" sz="1800" b="0" dirty="0">
              <a:latin typeface="+mj-lt"/>
            </a:endParaRPr>
          </a:p>
        </p:txBody>
      </p:sp>
      <p:cxnSp>
        <p:nvCxnSpPr>
          <p:cNvPr id="36" name="Straight Arrow Connector 35"/>
          <p:cNvCxnSpPr/>
          <p:nvPr/>
        </p:nvCxnSpPr>
        <p:spPr bwMode="auto">
          <a:xfrm>
            <a:off x="2632491" y="2570202"/>
            <a:ext cx="561217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Rectangle 37"/>
          <p:cNvSpPr/>
          <p:nvPr/>
        </p:nvSpPr>
        <p:spPr bwMode="auto">
          <a:xfrm>
            <a:off x="3252058" y="2286000"/>
            <a:ext cx="685800" cy="457200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199652" y="266700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latin typeface="+mj-lt"/>
              </a:rPr>
              <a:t>car</a:t>
            </a:r>
            <a:endParaRPr lang="en-US" sz="1800" b="0" dirty="0">
              <a:latin typeface="+mj-lt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3929392" y="2286000"/>
            <a:ext cx="756160" cy="457200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'()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907641" y="266700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 smtClean="0">
                <a:latin typeface="+mj-lt"/>
              </a:rPr>
              <a:t>cdr</a:t>
            </a:r>
            <a:endParaRPr lang="en-US" sz="1800" b="0" dirty="0">
              <a:latin typeface="+mj-lt"/>
            </a:endParaRPr>
          </a:p>
        </p:txBody>
      </p:sp>
      <p:cxnSp>
        <p:nvCxnSpPr>
          <p:cNvPr id="43" name="Straight Arrow Connector 42"/>
          <p:cNvCxnSpPr/>
          <p:nvPr/>
        </p:nvCxnSpPr>
        <p:spPr bwMode="auto">
          <a:xfrm flipV="1">
            <a:off x="3546891" y="1981200"/>
            <a:ext cx="109961" cy="512802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5" name="Rectangle 44"/>
          <p:cNvSpPr/>
          <p:nvPr/>
        </p:nvSpPr>
        <p:spPr bwMode="auto">
          <a:xfrm>
            <a:off x="1374426" y="4690646"/>
            <a:ext cx="1213818" cy="457200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'get-x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439334" y="507164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latin typeface="+mj-lt"/>
              </a:rPr>
              <a:t>car</a:t>
            </a:r>
            <a:endParaRPr lang="en-US" sz="1800" b="0" dirty="0">
              <a:latin typeface="+mj-lt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2590800" y="4690646"/>
            <a:ext cx="685800" cy="457200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559011" y="507164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 smtClean="0">
                <a:latin typeface="+mj-lt"/>
              </a:rPr>
              <a:t>cdr</a:t>
            </a:r>
            <a:endParaRPr lang="en-US" sz="1800" b="0" dirty="0">
              <a:latin typeface="+mj-lt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838200" y="5585936"/>
            <a:ext cx="685800" cy="457200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140478" y="603146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latin typeface="+mj-lt"/>
              </a:rPr>
              <a:t>car</a:t>
            </a:r>
            <a:endParaRPr lang="en-US" sz="1800" b="0" dirty="0">
              <a:latin typeface="+mj-lt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1524000" y="5585936"/>
            <a:ext cx="685800" cy="457200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848467" y="603146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 smtClean="0">
                <a:latin typeface="+mj-lt"/>
              </a:rPr>
              <a:t>cdr</a:t>
            </a:r>
            <a:endParaRPr lang="en-US" sz="1800" b="0" dirty="0">
              <a:latin typeface="+mj-lt"/>
            </a:endParaRPr>
          </a:p>
        </p:txBody>
      </p:sp>
      <p:cxnSp>
        <p:nvCxnSpPr>
          <p:cNvPr id="53" name="Straight Arrow Connector 52"/>
          <p:cNvCxnSpPr/>
          <p:nvPr/>
        </p:nvCxnSpPr>
        <p:spPr bwMode="auto">
          <a:xfrm flipV="1">
            <a:off x="1140478" y="5244644"/>
            <a:ext cx="379183" cy="512802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4" name="Rectangle 53"/>
          <p:cNvSpPr/>
          <p:nvPr/>
        </p:nvSpPr>
        <p:spPr bwMode="auto">
          <a:xfrm>
            <a:off x="3546891" y="4724400"/>
            <a:ext cx="1138661" cy="457200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'set-x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537460" y="521237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latin typeface="+mj-lt"/>
              </a:rPr>
              <a:t>car</a:t>
            </a:r>
            <a:endParaRPr lang="en-US" sz="1800" b="0" dirty="0">
              <a:latin typeface="+mj-lt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4679304" y="4724400"/>
            <a:ext cx="685800" cy="457200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752533" y="522404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 smtClean="0">
                <a:latin typeface="+mj-lt"/>
              </a:rPr>
              <a:t>cdr</a:t>
            </a:r>
            <a:endParaRPr lang="en-US" sz="1800" b="0" dirty="0">
              <a:latin typeface="+mj-lt"/>
            </a:endParaRPr>
          </a:p>
        </p:txBody>
      </p:sp>
      <p:cxnSp>
        <p:nvCxnSpPr>
          <p:cNvPr id="58" name="Straight Arrow Connector 57"/>
          <p:cNvCxnSpPr/>
          <p:nvPr/>
        </p:nvCxnSpPr>
        <p:spPr bwMode="auto">
          <a:xfrm>
            <a:off x="1848467" y="5874603"/>
            <a:ext cx="1328139" cy="4465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9" name="Rectangle 58"/>
          <p:cNvSpPr/>
          <p:nvPr/>
        </p:nvSpPr>
        <p:spPr bwMode="auto">
          <a:xfrm>
            <a:off x="3176606" y="5650468"/>
            <a:ext cx="685800" cy="457200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124200" y="603146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latin typeface="+mj-lt"/>
              </a:rPr>
              <a:t>car</a:t>
            </a:r>
            <a:endParaRPr lang="en-US" sz="1800" b="0" dirty="0">
              <a:latin typeface="+mj-lt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3853940" y="5638800"/>
            <a:ext cx="756160" cy="457200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832189" y="601980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 smtClean="0">
                <a:latin typeface="+mj-lt"/>
              </a:rPr>
              <a:t>cdr</a:t>
            </a:r>
            <a:endParaRPr lang="en-US" sz="1800" b="0" dirty="0">
              <a:latin typeface="+mj-lt"/>
            </a:endParaRPr>
          </a:p>
        </p:txBody>
      </p:sp>
      <p:cxnSp>
        <p:nvCxnSpPr>
          <p:cNvPr id="63" name="Straight Arrow Connector 62"/>
          <p:cNvCxnSpPr/>
          <p:nvPr/>
        </p:nvCxnSpPr>
        <p:spPr bwMode="auto">
          <a:xfrm flipV="1">
            <a:off x="3471439" y="5257800"/>
            <a:ext cx="109961" cy="512802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/>
          <p:nvPr/>
        </p:nvCxnSpPr>
        <p:spPr bwMode="auto">
          <a:xfrm flipH="1">
            <a:off x="913652" y="3615559"/>
            <a:ext cx="1020234" cy="1901619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5" name="Rectangle 74"/>
          <p:cNvSpPr/>
          <p:nvPr/>
        </p:nvSpPr>
        <p:spPr bwMode="auto">
          <a:xfrm>
            <a:off x="5791200" y="4755178"/>
            <a:ext cx="2133600" cy="457200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'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distToOrigin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509260" y="513617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latin typeface="+mj-lt"/>
              </a:rPr>
              <a:t>car</a:t>
            </a:r>
            <a:endParaRPr lang="en-US" sz="1800" b="0" dirty="0">
              <a:latin typeface="+mj-lt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7924800" y="4755178"/>
            <a:ext cx="685800" cy="457200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7903049" y="513617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 smtClean="0">
                <a:latin typeface="+mj-lt"/>
              </a:rPr>
              <a:t>cdr</a:t>
            </a:r>
            <a:endParaRPr lang="en-US" sz="1800" b="0" dirty="0">
              <a:latin typeface="+mj-lt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6148406" y="5593378"/>
            <a:ext cx="685800" cy="457200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096000" y="597437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latin typeface="+mj-lt"/>
              </a:rPr>
              <a:t>car</a:t>
            </a:r>
            <a:endParaRPr lang="en-US" sz="1800" b="0" dirty="0">
              <a:latin typeface="+mj-lt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6825740" y="5593378"/>
            <a:ext cx="756160" cy="457200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'()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803989" y="597437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 smtClean="0">
                <a:latin typeface="+mj-lt"/>
              </a:rPr>
              <a:t>cdr</a:t>
            </a:r>
            <a:endParaRPr lang="en-US" sz="1800" b="0" dirty="0">
              <a:latin typeface="+mj-lt"/>
            </a:endParaRPr>
          </a:p>
        </p:txBody>
      </p:sp>
      <p:cxnSp>
        <p:nvCxnSpPr>
          <p:cNvPr id="83" name="Straight Arrow Connector 82"/>
          <p:cNvCxnSpPr/>
          <p:nvPr/>
        </p:nvCxnSpPr>
        <p:spPr bwMode="auto">
          <a:xfrm flipV="1">
            <a:off x="6443239" y="5288578"/>
            <a:ext cx="109961" cy="512802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Straight Arrow Connector 83"/>
          <p:cNvCxnSpPr/>
          <p:nvPr/>
        </p:nvCxnSpPr>
        <p:spPr bwMode="auto">
          <a:xfrm>
            <a:off x="4232020" y="5877580"/>
            <a:ext cx="747296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6" name="TextBox 85"/>
          <p:cNvSpPr txBox="1"/>
          <p:nvPr/>
        </p:nvSpPr>
        <p:spPr>
          <a:xfrm>
            <a:off x="5029200" y="56388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…</a:t>
            </a:r>
            <a:endParaRPr lang="en-US" sz="1800" dirty="0">
              <a:latin typeface="+mj-lt"/>
            </a:endParaRPr>
          </a:p>
        </p:txBody>
      </p:sp>
      <p:cxnSp>
        <p:nvCxnSpPr>
          <p:cNvPr id="87" name="Straight Arrow Connector 86"/>
          <p:cNvCxnSpPr/>
          <p:nvPr/>
        </p:nvCxnSpPr>
        <p:spPr bwMode="auto">
          <a:xfrm flipV="1">
            <a:off x="5612484" y="5801380"/>
            <a:ext cx="635916" cy="893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Straight Arrow Connector 88"/>
          <p:cNvCxnSpPr/>
          <p:nvPr/>
        </p:nvCxnSpPr>
        <p:spPr bwMode="auto">
          <a:xfrm flipV="1">
            <a:off x="2895600" y="4286310"/>
            <a:ext cx="109961" cy="512802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0" name="TextBox 89"/>
          <p:cNvSpPr txBox="1"/>
          <p:nvPr/>
        </p:nvSpPr>
        <p:spPr>
          <a:xfrm>
            <a:off x="2818652" y="3933855"/>
            <a:ext cx="17123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ym typeface="Symbol"/>
              </a:rPr>
              <a:t></a:t>
            </a:r>
            <a:r>
              <a:rPr lang="en-US" sz="2000" dirty="0" smtClean="0"/>
              <a:t>(self </a:t>
            </a:r>
            <a:r>
              <a:rPr lang="en-US" sz="2000" dirty="0" err="1" smtClean="0"/>
              <a:t>args</a:t>
            </a:r>
            <a:r>
              <a:rPr lang="en-US" sz="2000" dirty="0" smtClean="0"/>
              <a:t>)…</a:t>
            </a:r>
            <a:endParaRPr lang="en-US" sz="2000" dirty="0"/>
          </a:p>
        </p:txBody>
      </p:sp>
      <p:cxnSp>
        <p:nvCxnSpPr>
          <p:cNvPr id="91" name="Straight Arrow Connector 90"/>
          <p:cNvCxnSpPr/>
          <p:nvPr/>
        </p:nvCxnSpPr>
        <p:spPr bwMode="auto">
          <a:xfrm flipV="1">
            <a:off x="4917072" y="4333965"/>
            <a:ext cx="109961" cy="512802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2" name="TextBox 91"/>
          <p:cNvSpPr txBox="1"/>
          <p:nvPr/>
        </p:nvSpPr>
        <p:spPr>
          <a:xfrm>
            <a:off x="4993272" y="3981510"/>
            <a:ext cx="17123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ym typeface="Symbol"/>
              </a:rPr>
              <a:t></a:t>
            </a:r>
            <a:r>
              <a:rPr lang="en-US" sz="2000" dirty="0" smtClean="0"/>
              <a:t>(self </a:t>
            </a:r>
            <a:r>
              <a:rPr lang="en-US" sz="2000" dirty="0" err="1" smtClean="0"/>
              <a:t>args</a:t>
            </a:r>
            <a:r>
              <a:rPr lang="en-US" sz="2000" dirty="0" smtClean="0"/>
              <a:t>)…</a:t>
            </a:r>
            <a:endParaRPr lang="en-US" sz="2000" dirty="0"/>
          </a:p>
        </p:txBody>
      </p:sp>
      <p:cxnSp>
        <p:nvCxnSpPr>
          <p:cNvPr id="93" name="Straight Arrow Connector 92"/>
          <p:cNvCxnSpPr/>
          <p:nvPr/>
        </p:nvCxnSpPr>
        <p:spPr bwMode="auto">
          <a:xfrm flipV="1">
            <a:off x="8153400" y="4410165"/>
            <a:ext cx="109961" cy="512802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4" name="TextBox 93"/>
          <p:cNvSpPr txBox="1"/>
          <p:nvPr/>
        </p:nvSpPr>
        <p:spPr>
          <a:xfrm>
            <a:off x="7355472" y="4038600"/>
            <a:ext cx="17123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ym typeface="Symbol"/>
              </a:rPr>
              <a:t></a:t>
            </a:r>
            <a:r>
              <a:rPr lang="en-US" sz="2000" dirty="0" smtClean="0"/>
              <a:t>(self </a:t>
            </a:r>
            <a:r>
              <a:rPr lang="en-US" sz="2000" dirty="0" err="1" smtClean="0"/>
              <a:t>args</a:t>
            </a:r>
            <a:r>
              <a:rPr lang="en-US" sz="2000" dirty="0" smtClean="0"/>
              <a:t>)…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308237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helper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Now define plain Racket functions to get field, set field, call method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990600" y="2209800"/>
            <a:ext cx="7543800" cy="39624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assoc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-m v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xs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…) ; </a:t>
            </a:r>
            <a:r>
              <a:rPr lang="en-US" sz="2000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assoc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for list of mutable pairs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1000" kern="0" dirty="0">
              <a:solidFill>
                <a:srgbClr val="7030A0"/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get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obj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fld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 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let </a:t>
            </a:r>
            <a:r>
              <a:rPr lang="en-US" sz="2000" kern="0" dirty="0" smtClean="0">
                <a:latin typeface="Courier New" pitchFamily="49" charset="0"/>
              </a:rPr>
              <a:t>([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pr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err="1" smtClean="0">
                <a:latin typeface="Courier New" pitchFamily="49" charset="0"/>
              </a:rPr>
              <a:t>assoc</a:t>
            </a:r>
            <a:r>
              <a:rPr lang="en-US" sz="2000" kern="0" dirty="0" smtClean="0">
                <a:latin typeface="Courier New" pitchFamily="49" charset="0"/>
              </a:rPr>
              <a:t>-m </a:t>
            </a:r>
            <a:r>
              <a:rPr lang="en-US" sz="2000" kern="0" dirty="0" err="1" smtClean="0">
                <a:latin typeface="Courier New" pitchFamily="49" charset="0"/>
              </a:rPr>
              <a:t>fld</a:t>
            </a:r>
            <a:r>
              <a:rPr lang="en-US" sz="2000" kern="0" dirty="0" smtClean="0">
                <a:latin typeface="Courier New" pitchFamily="49" charset="0"/>
              </a:rPr>
              <a:t> (</a:t>
            </a:r>
            <a:r>
              <a:rPr lang="en-US" sz="2000" kern="0" dirty="0" err="1" smtClean="0">
                <a:latin typeface="Courier New" pitchFamily="49" charset="0"/>
              </a:rPr>
              <a:t>obj</a:t>
            </a:r>
            <a:r>
              <a:rPr lang="en-US" sz="2000" kern="0" dirty="0" smtClean="0">
                <a:latin typeface="Courier New" pitchFamily="49" charset="0"/>
              </a:rPr>
              <a:t>-fields </a:t>
            </a:r>
            <a:r>
              <a:rPr lang="en-US" sz="2000" kern="0" dirty="0" err="1" smtClean="0">
                <a:latin typeface="Courier New" pitchFamily="49" charset="0"/>
              </a:rPr>
              <a:t>obj</a:t>
            </a:r>
            <a:r>
              <a:rPr lang="en-US" sz="2000" kern="0" dirty="0" smtClean="0">
                <a:latin typeface="Courier New" pitchFamily="49" charset="0"/>
              </a:rPr>
              <a:t>))])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if </a:t>
            </a:r>
            <a:r>
              <a:rPr lang="en-US" sz="2000" kern="0" dirty="0" err="1" smtClean="0">
                <a:latin typeface="Courier New" pitchFamily="49" charset="0"/>
              </a:rPr>
              <a:t>pr</a:t>
            </a:r>
            <a:r>
              <a:rPr lang="en-US" sz="2000" kern="0" dirty="0" smtClean="0">
                <a:latin typeface="Courier New" pitchFamily="49" charset="0"/>
              </a:rPr>
              <a:t> (</a:t>
            </a:r>
            <a:r>
              <a:rPr lang="en-US" sz="2000" kern="0" dirty="0" err="1" smtClean="0">
                <a:latin typeface="Courier New" pitchFamily="49" charset="0"/>
              </a:rPr>
              <a:t>mcdr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err="1" smtClean="0">
                <a:latin typeface="Courier New" pitchFamily="49" charset="0"/>
              </a:rPr>
              <a:t>pr</a:t>
            </a:r>
            <a:r>
              <a:rPr lang="en-US" sz="2000" kern="0" dirty="0" smtClean="0">
                <a:latin typeface="Courier New" pitchFamily="49" charset="0"/>
              </a:rPr>
              <a:t>) 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error</a:t>
            </a:r>
            <a:r>
              <a:rPr lang="en-US" sz="2000" kern="0" dirty="0" smtClean="0">
                <a:latin typeface="Courier New" pitchFamily="49" charset="0"/>
              </a:rPr>
              <a:t> …))))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1000" kern="0" dirty="0" smtClean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set </a:t>
            </a:r>
            <a:r>
              <a:rPr lang="en-US" sz="2000" kern="0" dirty="0" err="1">
                <a:solidFill>
                  <a:schemeClr val="accent2"/>
                </a:solidFill>
                <a:latin typeface="Courier New" pitchFamily="49" charset="0"/>
              </a:rPr>
              <a:t>obj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fld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v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 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let </a:t>
            </a:r>
            <a:r>
              <a:rPr lang="en-US" sz="2000" kern="0" dirty="0">
                <a:latin typeface="Courier New" pitchFamily="49" charset="0"/>
              </a:rPr>
              <a:t>([</a:t>
            </a:r>
            <a:r>
              <a:rPr lang="en-US" sz="2000" kern="0" dirty="0" err="1">
                <a:solidFill>
                  <a:schemeClr val="accent2"/>
                </a:solidFill>
                <a:latin typeface="Courier New" pitchFamily="49" charset="0"/>
              </a:rPr>
              <a:t>pr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 err="1">
                <a:latin typeface="Courier New" pitchFamily="49" charset="0"/>
              </a:rPr>
              <a:t>assoc</a:t>
            </a:r>
            <a:r>
              <a:rPr lang="en-US" sz="2000" kern="0" dirty="0">
                <a:latin typeface="Courier New" pitchFamily="49" charset="0"/>
              </a:rPr>
              <a:t>-m </a:t>
            </a:r>
            <a:r>
              <a:rPr lang="en-US" sz="2000" kern="0" dirty="0" err="1">
                <a:latin typeface="Courier New" pitchFamily="49" charset="0"/>
              </a:rPr>
              <a:t>fld</a:t>
            </a:r>
            <a:r>
              <a:rPr lang="en-US" sz="2000" kern="0" dirty="0">
                <a:latin typeface="Courier New" pitchFamily="49" charset="0"/>
              </a:rPr>
              <a:t> (</a:t>
            </a:r>
            <a:r>
              <a:rPr lang="en-US" sz="2000" kern="0" dirty="0" err="1">
                <a:latin typeface="Courier New" pitchFamily="49" charset="0"/>
              </a:rPr>
              <a:t>obj</a:t>
            </a:r>
            <a:r>
              <a:rPr lang="en-US" sz="2000" kern="0" dirty="0">
                <a:latin typeface="Courier New" pitchFamily="49" charset="0"/>
              </a:rPr>
              <a:t>-fields </a:t>
            </a:r>
            <a:r>
              <a:rPr lang="en-US" sz="2000" kern="0" dirty="0" err="1">
                <a:latin typeface="Courier New" pitchFamily="49" charset="0"/>
              </a:rPr>
              <a:t>obj</a:t>
            </a:r>
            <a:r>
              <a:rPr lang="en-US" sz="2000" kern="0" dirty="0">
                <a:latin typeface="Courier New" pitchFamily="49" charset="0"/>
              </a:rPr>
              <a:t>))])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if </a:t>
            </a:r>
            <a:r>
              <a:rPr lang="en-US" sz="2000" kern="0" dirty="0" err="1">
                <a:latin typeface="Courier New" pitchFamily="49" charset="0"/>
              </a:rPr>
              <a:t>pr</a:t>
            </a: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(set-</a:t>
            </a:r>
            <a:r>
              <a:rPr lang="en-US" sz="2000" kern="0" dirty="0" err="1" smtClean="0">
                <a:latin typeface="Courier New" pitchFamily="49" charset="0"/>
              </a:rPr>
              <a:t>mcdr</a:t>
            </a:r>
            <a:r>
              <a:rPr lang="en-US" sz="2000" kern="0" dirty="0" smtClean="0">
                <a:latin typeface="Courier New" pitchFamily="49" charset="0"/>
              </a:rPr>
              <a:t>! </a:t>
            </a:r>
            <a:r>
              <a:rPr lang="en-US" sz="2000" kern="0" dirty="0" err="1">
                <a:latin typeface="Courier New" pitchFamily="49" charset="0"/>
              </a:rPr>
              <a:t>p</a:t>
            </a:r>
            <a:r>
              <a:rPr lang="en-US" sz="2000" kern="0" dirty="0" err="1" smtClean="0">
                <a:latin typeface="Courier New" pitchFamily="49" charset="0"/>
              </a:rPr>
              <a:t>r</a:t>
            </a:r>
            <a:r>
              <a:rPr lang="en-US" sz="2000" kern="0" dirty="0" smtClean="0">
                <a:latin typeface="Courier New" pitchFamily="49" charset="0"/>
              </a:rPr>
              <a:t> v) 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error</a:t>
            </a:r>
            <a:r>
              <a:rPr lang="en-US" sz="2000" kern="0" dirty="0" smtClean="0">
                <a:latin typeface="Courier New" pitchFamily="49" charset="0"/>
              </a:rPr>
              <a:t> …))))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1000" kern="0" dirty="0" smtClean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send </a:t>
            </a:r>
            <a:r>
              <a:rPr lang="en-US" sz="2000" kern="0" dirty="0" err="1">
                <a:solidFill>
                  <a:schemeClr val="accent2"/>
                </a:solidFill>
                <a:latin typeface="Courier New" pitchFamily="49" charset="0"/>
              </a:rPr>
              <a:t>obj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msg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.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args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 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let </a:t>
            </a:r>
            <a:r>
              <a:rPr lang="en-US" sz="2000" kern="0" dirty="0">
                <a:latin typeface="Courier New" pitchFamily="49" charset="0"/>
              </a:rPr>
              <a:t>([</a:t>
            </a:r>
            <a:r>
              <a:rPr lang="en-US" sz="2000" kern="0" dirty="0" err="1">
                <a:solidFill>
                  <a:schemeClr val="accent2"/>
                </a:solidFill>
                <a:latin typeface="Courier New" pitchFamily="49" charset="0"/>
              </a:rPr>
              <a:t>pr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 err="1" smtClean="0">
                <a:latin typeface="Courier New" pitchFamily="49" charset="0"/>
              </a:rPr>
              <a:t>assoc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err="1" smtClean="0">
                <a:latin typeface="Courier New" pitchFamily="49" charset="0"/>
              </a:rPr>
              <a:t>msg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 err="1" smtClean="0">
                <a:latin typeface="Courier New" pitchFamily="49" charset="0"/>
              </a:rPr>
              <a:t>obj</a:t>
            </a:r>
            <a:r>
              <a:rPr lang="en-US" sz="2000" kern="0" dirty="0" smtClean="0">
                <a:latin typeface="Courier New" pitchFamily="49" charset="0"/>
              </a:rPr>
              <a:t>-methods </a:t>
            </a:r>
            <a:r>
              <a:rPr lang="en-US" sz="2000" kern="0" dirty="0" err="1">
                <a:latin typeface="Courier New" pitchFamily="49" charset="0"/>
              </a:rPr>
              <a:t>obj</a:t>
            </a:r>
            <a:r>
              <a:rPr lang="en-US" sz="2000" kern="0" dirty="0">
                <a:latin typeface="Courier New" pitchFamily="49" charset="0"/>
              </a:rPr>
              <a:t>))])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if </a:t>
            </a:r>
            <a:r>
              <a:rPr lang="en-US" sz="2000" kern="0" dirty="0" err="1">
                <a:latin typeface="Courier New" pitchFamily="49" charset="0"/>
              </a:rPr>
              <a:t>pr</a:t>
            </a: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((</a:t>
            </a:r>
            <a:r>
              <a:rPr lang="en-US" sz="2000" kern="0" dirty="0" err="1" smtClean="0">
                <a:latin typeface="Courier New" pitchFamily="49" charset="0"/>
              </a:rPr>
              <a:t>cdr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err="1" smtClean="0">
                <a:latin typeface="Courier New" pitchFamily="49" charset="0"/>
              </a:rPr>
              <a:t>pr</a:t>
            </a:r>
            <a:r>
              <a:rPr lang="en-US" sz="2000" kern="0" dirty="0" smtClean="0">
                <a:latin typeface="Courier New" pitchFamily="49" charset="0"/>
              </a:rPr>
              <a:t>) </a:t>
            </a:r>
            <a:r>
              <a:rPr lang="en-US" sz="2000" kern="0" dirty="0" err="1" smtClean="0">
                <a:solidFill>
                  <a:srgbClr val="FF0000"/>
                </a:solidFill>
                <a:latin typeface="Courier New" pitchFamily="49" charset="0"/>
              </a:rPr>
              <a:t>obj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err="1" smtClean="0">
                <a:latin typeface="Courier New" pitchFamily="49" charset="0"/>
              </a:rPr>
              <a:t>args</a:t>
            </a:r>
            <a:r>
              <a:rPr lang="en-US" sz="2000" kern="0" dirty="0" smtClean="0">
                <a:latin typeface="Courier New" pitchFamily="49" charset="0"/>
              </a:rPr>
              <a:t>) 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error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>
                <a:latin typeface="Courier New" pitchFamily="49" charset="0"/>
              </a:rPr>
              <a:t>…))))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kern="0" dirty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kern="0" dirty="0" smtClean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8751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077200" cy="1143000"/>
          </a:xfrm>
        </p:spPr>
        <p:txBody>
          <a:bodyPr/>
          <a:lstStyle/>
          <a:p>
            <a:r>
              <a:rPr lang="en-US" b="1" i="0" dirty="0" smtClean="0">
                <a:latin typeface="Courier New" pitchFamily="49" charset="0"/>
                <a:cs typeface="Courier New" pitchFamily="49" charset="0"/>
              </a:rPr>
              <a:t>(send x '</a:t>
            </a:r>
            <a:r>
              <a:rPr lang="en-US" b="1" i="0" dirty="0" err="1" smtClean="0">
                <a:latin typeface="Courier New" pitchFamily="49" charset="0"/>
                <a:cs typeface="Courier New" pitchFamily="49" charset="0"/>
              </a:rPr>
              <a:t>distToOrigin</a:t>
            </a:r>
            <a:r>
              <a:rPr lang="en-US" b="1" i="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i="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071962" y="3352800"/>
            <a:ext cx="685800" cy="457200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19556" y="3733800"/>
            <a:ext cx="7841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smtClean="0">
                <a:latin typeface="+mj-lt"/>
              </a:rPr>
              <a:t>fields</a:t>
            </a:r>
            <a:endParaRPr lang="en-US" sz="2000" b="0" dirty="0"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749296" y="3352800"/>
            <a:ext cx="685800" cy="457200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27545" y="3733800"/>
            <a:ext cx="11673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smtClean="0">
                <a:latin typeface="+mj-lt"/>
              </a:rPr>
              <a:t>methods</a:t>
            </a:r>
            <a:endParaRPr lang="en-US" sz="2000" b="0" dirty="0">
              <a:latin typeface="+mj-lt"/>
            </a:endParaRPr>
          </a:p>
        </p:txBody>
      </p:sp>
      <p:cxnSp>
        <p:nvCxnSpPr>
          <p:cNvPr id="12" name="Straight Arrow Connector 11"/>
          <p:cNvCxnSpPr>
            <a:endCxn id="7" idx="1"/>
          </p:cNvCxnSpPr>
          <p:nvPr/>
        </p:nvCxnSpPr>
        <p:spPr bwMode="auto">
          <a:xfrm flipV="1">
            <a:off x="566406" y="3581400"/>
            <a:ext cx="505556" cy="3416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55239" y="3415504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x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4" name="Straight Arrow Connector 13"/>
          <p:cNvCxnSpPr>
            <a:endCxn id="25" idx="1"/>
          </p:cNvCxnSpPr>
          <p:nvPr/>
        </p:nvCxnSpPr>
        <p:spPr bwMode="auto">
          <a:xfrm flipV="1">
            <a:off x="1414862" y="2863334"/>
            <a:ext cx="140650" cy="752225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2032858" y="1459468"/>
            <a:ext cx="685800" cy="457200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'x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980452" y="1840468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 smtClean="0">
                <a:latin typeface="+mj-lt"/>
              </a:rPr>
              <a:t>mcar</a:t>
            </a:r>
            <a:endParaRPr lang="en-US" sz="1800" b="0" dirty="0">
              <a:latin typeface="+mj-lt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2710192" y="1459468"/>
            <a:ext cx="685800" cy="457200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-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688441" y="1840468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 smtClean="0">
                <a:latin typeface="+mj-lt"/>
              </a:rPr>
              <a:t>mcdr</a:t>
            </a:r>
            <a:endParaRPr lang="en-US" sz="1800" b="0" dirty="0">
              <a:latin typeface="+mj-lt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1607918" y="2297668"/>
            <a:ext cx="685800" cy="457200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555512" y="267866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latin typeface="+mj-lt"/>
              </a:rPr>
              <a:t>car</a:t>
            </a:r>
            <a:endParaRPr lang="en-US" sz="1800" b="0" dirty="0">
              <a:latin typeface="+mj-lt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2285252" y="2297668"/>
            <a:ext cx="685800" cy="457200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263501" y="267866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 smtClean="0">
                <a:latin typeface="+mj-lt"/>
              </a:rPr>
              <a:t>cdr</a:t>
            </a:r>
            <a:endParaRPr lang="en-US" sz="1800" b="0" dirty="0">
              <a:latin typeface="+mj-lt"/>
            </a:endParaRPr>
          </a:p>
        </p:txBody>
      </p:sp>
      <p:cxnSp>
        <p:nvCxnSpPr>
          <p:cNvPr id="29" name="Straight Arrow Connector 28"/>
          <p:cNvCxnSpPr/>
          <p:nvPr/>
        </p:nvCxnSpPr>
        <p:spPr bwMode="auto">
          <a:xfrm flipV="1">
            <a:off x="1950818" y="2013466"/>
            <a:ext cx="109961" cy="512802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Rectangle 31"/>
          <p:cNvSpPr/>
          <p:nvPr/>
        </p:nvSpPr>
        <p:spPr bwMode="auto">
          <a:xfrm>
            <a:off x="3665318" y="1447800"/>
            <a:ext cx="685800" cy="457200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'y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612912" y="182880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 smtClean="0">
                <a:latin typeface="+mj-lt"/>
              </a:rPr>
              <a:t>mcar</a:t>
            </a:r>
            <a:endParaRPr lang="en-US" sz="1800" b="0" dirty="0">
              <a:latin typeface="+mj-lt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342652" y="1447800"/>
            <a:ext cx="685800" cy="457200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320901" y="182880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 smtClean="0">
                <a:latin typeface="+mj-lt"/>
              </a:rPr>
              <a:t>mcdr</a:t>
            </a:r>
            <a:endParaRPr lang="en-US" sz="1800" b="0" dirty="0">
              <a:latin typeface="+mj-lt"/>
            </a:endParaRPr>
          </a:p>
        </p:txBody>
      </p:sp>
      <p:cxnSp>
        <p:nvCxnSpPr>
          <p:cNvPr id="36" name="Straight Arrow Connector 35"/>
          <p:cNvCxnSpPr/>
          <p:nvPr/>
        </p:nvCxnSpPr>
        <p:spPr bwMode="auto">
          <a:xfrm>
            <a:off x="2632491" y="2570202"/>
            <a:ext cx="561217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Rectangle 37"/>
          <p:cNvSpPr/>
          <p:nvPr/>
        </p:nvSpPr>
        <p:spPr bwMode="auto">
          <a:xfrm>
            <a:off x="3252058" y="2286000"/>
            <a:ext cx="685800" cy="457200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199652" y="266700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latin typeface="+mj-lt"/>
              </a:rPr>
              <a:t>car</a:t>
            </a:r>
            <a:endParaRPr lang="en-US" sz="1800" b="0" dirty="0">
              <a:latin typeface="+mj-lt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3929392" y="2286000"/>
            <a:ext cx="756160" cy="457200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'()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907641" y="266700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 smtClean="0">
                <a:latin typeface="+mj-lt"/>
              </a:rPr>
              <a:t>cdr</a:t>
            </a:r>
            <a:endParaRPr lang="en-US" sz="1800" b="0" dirty="0">
              <a:latin typeface="+mj-lt"/>
            </a:endParaRPr>
          </a:p>
        </p:txBody>
      </p:sp>
      <p:cxnSp>
        <p:nvCxnSpPr>
          <p:cNvPr id="43" name="Straight Arrow Connector 42"/>
          <p:cNvCxnSpPr/>
          <p:nvPr/>
        </p:nvCxnSpPr>
        <p:spPr bwMode="auto">
          <a:xfrm flipV="1">
            <a:off x="3546891" y="1981200"/>
            <a:ext cx="109961" cy="512802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5" name="Rectangle 44"/>
          <p:cNvSpPr/>
          <p:nvPr/>
        </p:nvSpPr>
        <p:spPr bwMode="auto">
          <a:xfrm>
            <a:off x="1374426" y="4690646"/>
            <a:ext cx="1213818" cy="457200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'get-x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439334" y="507164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latin typeface="+mj-lt"/>
              </a:rPr>
              <a:t>car</a:t>
            </a:r>
            <a:endParaRPr lang="en-US" sz="1800" b="0" dirty="0">
              <a:latin typeface="+mj-lt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2590800" y="4690646"/>
            <a:ext cx="685800" cy="457200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559011" y="507164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 smtClean="0">
                <a:latin typeface="+mj-lt"/>
              </a:rPr>
              <a:t>cdr</a:t>
            </a:r>
            <a:endParaRPr lang="en-US" sz="1800" b="0" dirty="0">
              <a:latin typeface="+mj-lt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838200" y="5585936"/>
            <a:ext cx="685800" cy="457200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140478" y="603146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latin typeface="+mj-lt"/>
              </a:rPr>
              <a:t>car</a:t>
            </a:r>
            <a:endParaRPr lang="en-US" sz="1800" b="0" dirty="0">
              <a:latin typeface="+mj-lt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1524000" y="5585936"/>
            <a:ext cx="685800" cy="457200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848467" y="603146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 smtClean="0">
                <a:latin typeface="+mj-lt"/>
              </a:rPr>
              <a:t>cdr</a:t>
            </a:r>
            <a:endParaRPr lang="en-US" sz="1800" b="0" dirty="0">
              <a:latin typeface="+mj-lt"/>
            </a:endParaRPr>
          </a:p>
        </p:txBody>
      </p:sp>
      <p:cxnSp>
        <p:nvCxnSpPr>
          <p:cNvPr id="53" name="Straight Arrow Connector 52"/>
          <p:cNvCxnSpPr/>
          <p:nvPr/>
        </p:nvCxnSpPr>
        <p:spPr bwMode="auto">
          <a:xfrm flipV="1">
            <a:off x="1140478" y="5244644"/>
            <a:ext cx="379183" cy="512802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4" name="Rectangle 53"/>
          <p:cNvSpPr/>
          <p:nvPr/>
        </p:nvSpPr>
        <p:spPr bwMode="auto">
          <a:xfrm>
            <a:off x="3546891" y="4724400"/>
            <a:ext cx="1138661" cy="457200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'set-x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537460" y="521237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latin typeface="+mj-lt"/>
              </a:rPr>
              <a:t>car</a:t>
            </a:r>
            <a:endParaRPr lang="en-US" sz="1800" b="0" dirty="0">
              <a:latin typeface="+mj-lt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4686300" y="4724400"/>
            <a:ext cx="685800" cy="457200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752533" y="522404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 smtClean="0">
                <a:latin typeface="+mj-lt"/>
              </a:rPr>
              <a:t>cdr</a:t>
            </a:r>
            <a:endParaRPr lang="en-US" sz="1800" b="0" dirty="0">
              <a:latin typeface="+mj-lt"/>
            </a:endParaRPr>
          </a:p>
        </p:txBody>
      </p:sp>
      <p:cxnSp>
        <p:nvCxnSpPr>
          <p:cNvPr id="58" name="Straight Arrow Connector 57"/>
          <p:cNvCxnSpPr/>
          <p:nvPr/>
        </p:nvCxnSpPr>
        <p:spPr bwMode="auto">
          <a:xfrm>
            <a:off x="1848467" y="5874603"/>
            <a:ext cx="1328139" cy="4465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9" name="Rectangle 58"/>
          <p:cNvSpPr/>
          <p:nvPr/>
        </p:nvSpPr>
        <p:spPr bwMode="auto">
          <a:xfrm>
            <a:off x="3176606" y="5650468"/>
            <a:ext cx="685800" cy="457200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124200" y="603146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latin typeface="+mj-lt"/>
              </a:rPr>
              <a:t>car</a:t>
            </a:r>
            <a:endParaRPr lang="en-US" sz="1800" b="0" dirty="0">
              <a:latin typeface="+mj-lt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3853940" y="5638800"/>
            <a:ext cx="756160" cy="457200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832189" y="601980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 smtClean="0">
                <a:latin typeface="+mj-lt"/>
              </a:rPr>
              <a:t>cdr</a:t>
            </a:r>
            <a:endParaRPr lang="en-US" sz="1800" b="0" dirty="0">
              <a:latin typeface="+mj-lt"/>
            </a:endParaRPr>
          </a:p>
        </p:txBody>
      </p:sp>
      <p:cxnSp>
        <p:nvCxnSpPr>
          <p:cNvPr id="63" name="Straight Arrow Connector 62"/>
          <p:cNvCxnSpPr/>
          <p:nvPr/>
        </p:nvCxnSpPr>
        <p:spPr bwMode="auto">
          <a:xfrm flipV="1">
            <a:off x="3471439" y="5257800"/>
            <a:ext cx="109961" cy="512802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/>
          <p:nvPr/>
        </p:nvCxnSpPr>
        <p:spPr bwMode="auto">
          <a:xfrm flipH="1">
            <a:off x="913652" y="3615559"/>
            <a:ext cx="1020234" cy="1901619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5" name="Rectangle 74"/>
          <p:cNvSpPr/>
          <p:nvPr/>
        </p:nvSpPr>
        <p:spPr bwMode="auto">
          <a:xfrm>
            <a:off x="5791200" y="4755178"/>
            <a:ext cx="2133600" cy="457200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'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distToOrigin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509260" y="513617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latin typeface="+mj-lt"/>
              </a:rPr>
              <a:t>car</a:t>
            </a:r>
            <a:endParaRPr lang="en-US" sz="1800" b="0" dirty="0">
              <a:latin typeface="+mj-lt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7924800" y="4755178"/>
            <a:ext cx="685800" cy="457200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7903049" y="513617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 smtClean="0">
                <a:latin typeface="+mj-lt"/>
              </a:rPr>
              <a:t>cdr</a:t>
            </a:r>
            <a:endParaRPr lang="en-US" sz="1800" b="0" dirty="0">
              <a:latin typeface="+mj-lt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6148406" y="5593378"/>
            <a:ext cx="685800" cy="457200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096000" y="597437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latin typeface="+mj-lt"/>
              </a:rPr>
              <a:t>car</a:t>
            </a:r>
            <a:endParaRPr lang="en-US" sz="1800" b="0" dirty="0">
              <a:latin typeface="+mj-lt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6825740" y="5593378"/>
            <a:ext cx="756160" cy="457200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'()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803989" y="597437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 smtClean="0">
                <a:latin typeface="+mj-lt"/>
              </a:rPr>
              <a:t>cdr</a:t>
            </a:r>
            <a:endParaRPr lang="en-US" sz="1800" b="0" dirty="0">
              <a:latin typeface="+mj-lt"/>
            </a:endParaRPr>
          </a:p>
        </p:txBody>
      </p:sp>
      <p:cxnSp>
        <p:nvCxnSpPr>
          <p:cNvPr id="83" name="Straight Arrow Connector 82"/>
          <p:cNvCxnSpPr/>
          <p:nvPr/>
        </p:nvCxnSpPr>
        <p:spPr bwMode="auto">
          <a:xfrm flipV="1">
            <a:off x="6443239" y="5288578"/>
            <a:ext cx="109961" cy="512802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Straight Arrow Connector 83"/>
          <p:cNvCxnSpPr/>
          <p:nvPr/>
        </p:nvCxnSpPr>
        <p:spPr bwMode="auto">
          <a:xfrm>
            <a:off x="4232020" y="5877580"/>
            <a:ext cx="747296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6" name="TextBox 85"/>
          <p:cNvSpPr txBox="1"/>
          <p:nvPr/>
        </p:nvSpPr>
        <p:spPr>
          <a:xfrm>
            <a:off x="5029200" y="56388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…</a:t>
            </a:r>
            <a:endParaRPr lang="en-US" sz="1800" dirty="0">
              <a:latin typeface="+mj-lt"/>
            </a:endParaRPr>
          </a:p>
        </p:txBody>
      </p:sp>
      <p:cxnSp>
        <p:nvCxnSpPr>
          <p:cNvPr id="87" name="Straight Arrow Connector 86"/>
          <p:cNvCxnSpPr/>
          <p:nvPr/>
        </p:nvCxnSpPr>
        <p:spPr bwMode="auto">
          <a:xfrm flipV="1">
            <a:off x="5612484" y="5801380"/>
            <a:ext cx="635916" cy="893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Straight Arrow Connector 88"/>
          <p:cNvCxnSpPr/>
          <p:nvPr/>
        </p:nvCxnSpPr>
        <p:spPr bwMode="auto">
          <a:xfrm flipV="1">
            <a:off x="2895600" y="4286310"/>
            <a:ext cx="109961" cy="512802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0" name="TextBox 89"/>
          <p:cNvSpPr txBox="1"/>
          <p:nvPr/>
        </p:nvSpPr>
        <p:spPr>
          <a:xfrm>
            <a:off x="2818652" y="3933855"/>
            <a:ext cx="17123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ym typeface="Symbol"/>
              </a:rPr>
              <a:t></a:t>
            </a:r>
            <a:r>
              <a:rPr lang="en-US" sz="2000" dirty="0" smtClean="0"/>
              <a:t>(self </a:t>
            </a:r>
            <a:r>
              <a:rPr lang="en-US" sz="2000" dirty="0" err="1" smtClean="0"/>
              <a:t>args</a:t>
            </a:r>
            <a:r>
              <a:rPr lang="en-US" sz="2000" dirty="0" smtClean="0"/>
              <a:t>)…</a:t>
            </a:r>
            <a:endParaRPr lang="en-US" sz="2000" dirty="0"/>
          </a:p>
        </p:txBody>
      </p:sp>
      <p:cxnSp>
        <p:nvCxnSpPr>
          <p:cNvPr id="91" name="Straight Arrow Connector 90"/>
          <p:cNvCxnSpPr/>
          <p:nvPr/>
        </p:nvCxnSpPr>
        <p:spPr bwMode="auto">
          <a:xfrm flipV="1">
            <a:off x="4919239" y="4333965"/>
            <a:ext cx="109961" cy="512802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2" name="TextBox 91"/>
          <p:cNvSpPr txBox="1"/>
          <p:nvPr/>
        </p:nvSpPr>
        <p:spPr>
          <a:xfrm>
            <a:off x="4993272" y="3981510"/>
            <a:ext cx="17123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ym typeface="Symbol"/>
              </a:rPr>
              <a:t></a:t>
            </a:r>
            <a:r>
              <a:rPr lang="en-US" sz="2000" dirty="0" smtClean="0"/>
              <a:t>(self </a:t>
            </a:r>
            <a:r>
              <a:rPr lang="en-US" sz="2000" dirty="0" err="1" smtClean="0"/>
              <a:t>args</a:t>
            </a:r>
            <a:r>
              <a:rPr lang="en-US" sz="2000" dirty="0" smtClean="0"/>
              <a:t>)…</a:t>
            </a:r>
            <a:endParaRPr lang="en-US" sz="2000" dirty="0"/>
          </a:p>
        </p:txBody>
      </p:sp>
      <p:cxnSp>
        <p:nvCxnSpPr>
          <p:cNvPr id="93" name="Straight Arrow Connector 92"/>
          <p:cNvCxnSpPr/>
          <p:nvPr/>
        </p:nvCxnSpPr>
        <p:spPr bwMode="auto">
          <a:xfrm flipV="1">
            <a:off x="8153400" y="4410165"/>
            <a:ext cx="109961" cy="512802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4" name="TextBox 93"/>
          <p:cNvSpPr txBox="1"/>
          <p:nvPr/>
        </p:nvSpPr>
        <p:spPr>
          <a:xfrm>
            <a:off x="7355472" y="4038600"/>
            <a:ext cx="17123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sym typeface="Symbol"/>
              </a:rPr>
              <a:t></a:t>
            </a:r>
            <a:r>
              <a:rPr lang="en-US" sz="2000" dirty="0" smtClean="0">
                <a:solidFill>
                  <a:srgbClr val="FF0000"/>
                </a:solidFill>
              </a:rPr>
              <a:t>(self </a:t>
            </a:r>
            <a:r>
              <a:rPr lang="en-US" sz="2000" dirty="0" err="1" smtClean="0">
                <a:solidFill>
                  <a:srgbClr val="FF0000"/>
                </a:solidFill>
              </a:rPr>
              <a:t>args</a:t>
            </a:r>
            <a:r>
              <a:rPr lang="en-US" sz="2000" dirty="0" smtClean="0">
                <a:solidFill>
                  <a:srgbClr val="FF0000"/>
                </a:solidFill>
              </a:rPr>
              <a:t>)…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83295" y="1630740"/>
            <a:ext cx="3408305" cy="19389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Evaluate body of</a:t>
            </a:r>
          </a:p>
          <a:p>
            <a:r>
              <a:rPr lang="en-US" dirty="0">
                <a:solidFill>
                  <a:srgbClr val="FF0000"/>
                </a:solidFill>
                <a:sym typeface="Symbol"/>
              </a:rPr>
              <a:t></a:t>
            </a:r>
            <a:r>
              <a:rPr lang="en-US" dirty="0">
                <a:solidFill>
                  <a:srgbClr val="FF0000"/>
                </a:solidFill>
              </a:rPr>
              <a:t>(self </a:t>
            </a:r>
            <a:r>
              <a:rPr lang="en-US" dirty="0" err="1">
                <a:solidFill>
                  <a:srgbClr val="FF0000"/>
                </a:solidFill>
              </a:rPr>
              <a:t>args</a:t>
            </a:r>
            <a:r>
              <a:rPr lang="en-US" dirty="0">
                <a:solidFill>
                  <a:srgbClr val="FF0000"/>
                </a:solidFill>
              </a:rPr>
              <a:t>)…</a:t>
            </a:r>
          </a:p>
          <a:p>
            <a:r>
              <a:rPr lang="en-US" dirty="0" smtClean="0"/>
              <a:t>with self bound to</a:t>
            </a:r>
          </a:p>
          <a:p>
            <a:r>
              <a:rPr lang="en-US" i="1" dirty="0" smtClean="0"/>
              <a:t>entire object</a:t>
            </a:r>
          </a:p>
          <a:p>
            <a:r>
              <a:rPr lang="en-US" dirty="0" smtClean="0"/>
              <a:t>(and </a:t>
            </a:r>
            <a:r>
              <a:rPr lang="en-US" dirty="0" err="1" smtClean="0"/>
              <a:t>args</a:t>
            </a:r>
            <a:r>
              <a:rPr lang="en-US" dirty="0" smtClean="0"/>
              <a:t> bound to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'()</a:t>
            </a:r>
            <a:r>
              <a:rPr lang="en-US" dirty="0" smtClean="0"/>
              <a:t>)</a:t>
            </a:r>
            <a:endParaRPr lang="en-US" i="1" dirty="0"/>
          </a:p>
        </p:txBody>
      </p:sp>
      <p:cxnSp>
        <p:nvCxnSpPr>
          <p:cNvPr id="71" name="Straight Arrow Connector 70"/>
          <p:cNvCxnSpPr/>
          <p:nvPr/>
        </p:nvCxnSpPr>
        <p:spPr bwMode="auto">
          <a:xfrm flipV="1">
            <a:off x="7343044" y="2937640"/>
            <a:ext cx="505556" cy="3416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8725008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Constructing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01000" cy="4495800"/>
          </a:xfrm>
        </p:spPr>
        <p:txBody>
          <a:bodyPr/>
          <a:lstStyle/>
          <a:p>
            <a:r>
              <a:rPr lang="en-US" dirty="0" smtClean="0"/>
              <a:t>Plain-old Racket function can take initial field values and build a point object</a:t>
            </a:r>
          </a:p>
          <a:p>
            <a:pPr lvl="1"/>
            <a:r>
              <a:rPr lang="en-US" dirty="0" smtClean="0"/>
              <a:t>Use functions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set</a:t>
            </a:r>
            <a:r>
              <a:rPr lang="en-US" dirty="0" smtClean="0"/>
              <a:t>,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send</a:t>
            </a:r>
            <a:r>
              <a:rPr lang="en-US" dirty="0" smtClean="0"/>
              <a:t> on result and in “methods”</a:t>
            </a:r>
          </a:p>
          <a:p>
            <a:pPr lvl="1"/>
            <a:r>
              <a:rPr lang="en-US" dirty="0" smtClean="0"/>
              <a:t>Call to self: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(send self 'm …)</a:t>
            </a:r>
          </a:p>
          <a:p>
            <a:pPr lvl="1"/>
            <a:r>
              <a:rPr lang="en-US" dirty="0" smtClean="0"/>
              <a:t>Method arguments in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list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85800" y="3276600"/>
            <a:ext cx="8001000" cy="3048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1000" kern="0" dirty="0">
              <a:solidFill>
                <a:srgbClr val="7030A0"/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make-point _x _y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 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err="1" smtClean="0">
                <a:latin typeface="Courier New" pitchFamily="49" charset="0"/>
              </a:rPr>
              <a:t>obj</a:t>
            </a:r>
            <a:r>
              <a:rPr lang="en-US" sz="2000" kern="0" dirty="0" smtClean="0">
                <a:latin typeface="Courier New" pitchFamily="49" charset="0"/>
              </a:rPr>
              <a:t>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(list (</a:t>
            </a:r>
            <a:r>
              <a:rPr lang="en-US" sz="2000" kern="0" dirty="0" err="1" smtClean="0">
                <a:latin typeface="Courier New" pitchFamily="49" charset="0"/>
              </a:rPr>
              <a:t>mcons</a:t>
            </a:r>
            <a:r>
              <a:rPr lang="en-US" sz="2000" kern="0" dirty="0" smtClean="0">
                <a:latin typeface="Courier New" pitchFamily="49" charset="0"/>
              </a:rPr>
              <a:t> 'x _x)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     (</a:t>
            </a:r>
            <a:r>
              <a:rPr lang="en-US" sz="2000" kern="0" dirty="0" err="1" smtClean="0">
                <a:latin typeface="Courier New" pitchFamily="49" charset="0"/>
              </a:rPr>
              <a:t>mcons</a:t>
            </a:r>
            <a:r>
              <a:rPr lang="en-US" sz="2000" kern="0" dirty="0" smtClean="0">
                <a:latin typeface="Courier New" pitchFamily="49" charset="0"/>
              </a:rPr>
              <a:t> 'y _y))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(list (cons 'get-x (</a:t>
            </a:r>
            <a:r>
              <a:rPr lang="en-US" sz="2000" dirty="0" smtClean="0">
                <a:sym typeface="Symbol"/>
              </a:rPr>
              <a:t>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self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args</a:t>
            </a:r>
            <a:r>
              <a:rPr lang="en-US" sz="2000" kern="0" dirty="0" smtClean="0">
                <a:latin typeface="Courier New" pitchFamily="49" charset="0"/>
              </a:rPr>
              <a:t>)(get self 'x)))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        </a:t>
            </a:r>
            <a:r>
              <a:rPr lang="en-US" sz="2000" kern="0" dirty="0">
                <a:latin typeface="Courier New" pitchFamily="49" charset="0"/>
              </a:rPr>
              <a:t>(cons </a:t>
            </a:r>
            <a:r>
              <a:rPr lang="en-US" sz="2000" kern="0" dirty="0" smtClean="0">
                <a:latin typeface="Courier New" pitchFamily="49" charset="0"/>
              </a:rPr>
              <a:t>'get-y 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dirty="0">
                <a:sym typeface="Symbol"/>
              </a:rPr>
              <a:t>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self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args</a:t>
            </a:r>
            <a:r>
              <a:rPr lang="en-US" sz="2000" kern="0" dirty="0" smtClean="0">
                <a:latin typeface="Courier New" pitchFamily="49" charset="0"/>
              </a:rPr>
              <a:t>)(get </a:t>
            </a:r>
            <a:r>
              <a:rPr lang="en-US" sz="2000" kern="0" dirty="0">
                <a:latin typeface="Courier New" pitchFamily="49" charset="0"/>
              </a:rPr>
              <a:t>self </a:t>
            </a:r>
            <a:r>
              <a:rPr lang="en-US" sz="2000" kern="0" dirty="0" smtClean="0">
                <a:latin typeface="Courier New" pitchFamily="49" charset="0"/>
              </a:rPr>
              <a:t>'y)))</a:t>
            </a:r>
            <a:endParaRPr lang="en-US" sz="2000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        (cons 'set-x 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dirty="0">
                <a:sym typeface="Symbol"/>
              </a:rPr>
              <a:t>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self </a:t>
            </a:r>
            <a:r>
              <a:rPr lang="en-US" sz="2000" kern="0" dirty="0" err="1">
                <a:solidFill>
                  <a:schemeClr val="accent2"/>
                </a:solidFill>
                <a:latin typeface="Courier New" pitchFamily="49" charset="0"/>
              </a:rPr>
              <a:t>args</a:t>
            </a:r>
            <a:r>
              <a:rPr lang="en-US" sz="2000" kern="0" dirty="0" smtClean="0">
                <a:latin typeface="Courier New" pitchFamily="49" charset="0"/>
              </a:rPr>
              <a:t>)(…)))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     </a:t>
            </a:r>
            <a:r>
              <a:rPr lang="en-US" sz="2000" kern="0" dirty="0">
                <a:latin typeface="Courier New" pitchFamily="49" charset="0"/>
              </a:rPr>
              <a:t>(cons </a:t>
            </a:r>
            <a:r>
              <a:rPr lang="en-US" sz="2000" kern="0" dirty="0" smtClean="0">
                <a:latin typeface="Courier New" pitchFamily="49" charset="0"/>
              </a:rPr>
              <a:t>'set-y 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dirty="0">
                <a:sym typeface="Symbol"/>
              </a:rPr>
              <a:t>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self </a:t>
            </a:r>
            <a:r>
              <a:rPr lang="en-US" sz="2000" kern="0" dirty="0" err="1">
                <a:solidFill>
                  <a:schemeClr val="accent2"/>
                </a:solidFill>
                <a:latin typeface="Courier New" pitchFamily="49" charset="0"/>
              </a:rPr>
              <a:t>args</a:t>
            </a:r>
            <a:r>
              <a:rPr lang="en-US" sz="2000" kern="0" dirty="0" smtClean="0">
                <a:latin typeface="Courier New" pitchFamily="49" charset="0"/>
              </a:rPr>
              <a:t>)(…)))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        </a:t>
            </a:r>
            <a:r>
              <a:rPr lang="en-US" sz="2000" kern="0" dirty="0">
                <a:latin typeface="Courier New" pitchFamily="49" charset="0"/>
              </a:rPr>
              <a:t>(cons </a:t>
            </a:r>
            <a:r>
              <a:rPr lang="en-US" sz="2000" kern="0" dirty="0" smtClean="0">
                <a:latin typeface="Courier New" pitchFamily="49" charset="0"/>
              </a:rPr>
              <a:t>'</a:t>
            </a:r>
            <a:r>
              <a:rPr lang="en-US" sz="2000" kern="0" dirty="0" err="1" smtClean="0">
                <a:latin typeface="Courier New" pitchFamily="49" charset="0"/>
              </a:rPr>
              <a:t>distToOrigin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dirty="0">
                <a:sym typeface="Symbol"/>
              </a:rPr>
              <a:t>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self </a:t>
            </a:r>
            <a:r>
              <a:rPr lang="en-US" sz="2000" kern="0" dirty="0" err="1">
                <a:solidFill>
                  <a:schemeClr val="accent2"/>
                </a:solidFill>
                <a:latin typeface="Courier New" pitchFamily="49" charset="0"/>
              </a:rPr>
              <a:t>args</a:t>
            </a:r>
            <a:r>
              <a:rPr lang="en-US" sz="2000" kern="0" dirty="0" smtClean="0">
                <a:latin typeface="Courier New" pitchFamily="49" charset="0"/>
              </a:rPr>
              <a:t>)(…))))))</a:t>
            </a:r>
            <a:endParaRPr lang="en-US" sz="2000" kern="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6842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Subclassing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use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make-point</a:t>
            </a:r>
            <a:r>
              <a:rPr lang="en-US" dirty="0" smtClean="0"/>
              <a:t> to write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make-color-point</a:t>
            </a:r>
            <a:r>
              <a:rPr lang="en-US" dirty="0" smtClean="0"/>
              <a:t> or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make-polar-point</a:t>
            </a:r>
            <a:r>
              <a:rPr lang="en-US" dirty="0" smtClean="0"/>
              <a:t> functions (see code)</a:t>
            </a:r>
          </a:p>
          <a:p>
            <a:endParaRPr lang="en-US" dirty="0"/>
          </a:p>
          <a:p>
            <a:r>
              <a:rPr lang="en-US" dirty="0" smtClean="0"/>
              <a:t>Build a new object using fields and methods from “super” “constructor”</a:t>
            </a:r>
          </a:p>
          <a:p>
            <a:pPr lvl="1"/>
            <a:r>
              <a:rPr lang="en-US" dirty="0" smtClean="0"/>
              <a:t>Add new or overriding methods to the </a:t>
            </a:r>
            <a:r>
              <a:rPr lang="en-US" i="1" dirty="0" smtClean="0">
                <a:solidFill>
                  <a:schemeClr val="accent2"/>
                </a:solidFill>
              </a:rPr>
              <a:t>beginning</a:t>
            </a:r>
            <a:r>
              <a:rPr lang="en-US" dirty="0" smtClean="0">
                <a:solidFill>
                  <a:schemeClr val="accent2"/>
                </a:solidFill>
              </a:rPr>
              <a:t> of the list</a:t>
            </a:r>
          </a:p>
          <a:p>
            <a:pPr lvl="2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send</a:t>
            </a:r>
            <a:r>
              <a:rPr lang="en-US" dirty="0" smtClean="0"/>
              <a:t> will find the first matching method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Since </a:t>
            </a: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send</a:t>
            </a:r>
            <a:r>
              <a:rPr lang="en-US" dirty="0" smtClean="0">
                <a:solidFill>
                  <a:schemeClr val="accent2"/>
                </a:solidFill>
              </a:rPr>
              <a:t> passes the entire receiver for </a:t>
            </a: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self</a:t>
            </a:r>
            <a:r>
              <a:rPr lang="en-US" dirty="0" smtClean="0">
                <a:solidFill>
                  <a:schemeClr val="accent2"/>
                </a:solidFill>
              </a:rPr>
              <a:t>, dynamic dispatch works as desired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8561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not ML?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91000"/>
          </a:xfrm>
        </p:spPr>
        <p:txBody>
          <a:bodyPr/>
          <a:lstStyle/>
          <a:p>
            <a:r>
              <a:rPr lang="en-US" dirty="0" smtClean="0"/>
              <a:t>We were wise not to try this in ML!</a:t>
            </a:r>
          </a:p>
          <a:p>
            <a:pPr lvl="1"/>
            <a:endParaRPr lang="en-US" sz="1000" dirty="0" smtClean="0"/>
          </a:p>
          <a:p>
            <a:r>
              <a:rPr lang="en-US" dirty="0" smtClean="0"/>
              <a:t>ML's type system does not have subtyping for declaring a polar-point type that “is also a” point type</a:t>
            </a:r>
          </a:p>
          <a:p>
            <a:pPr lvl="1"/>
            <a:r>
              <a:rPr lang="en-US" dirty="0" smtClean="0"/>
              <a:t>Workarounds possible (e.g., one type for all objects)</a:t>
            </a:r>
          </a:p>
          <a:p>
            <a:pPr lvl="1"/>
            <a:r>
              <a:rPr lang="en-US" dirty="0" smtClean="0"/>
              <a:t>Still no good type for those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self</a:t>
            </a:r>
            <a:r>
              <a:rPr lang="en-US" dirty="0" smtClean="0"/>
              <a:t> arguments to functions </a:t>
            </a:r>
          </a:p>
          <a:p>
            <a:pPr lvl="2"/>
            <a:r>
              <a:rPr lang="en-US" dirty="0" smtClean="0"/>
              <a:t>Need quite sophisticated type systems to support dynamic dispatch if it is not </a:t>
            </a:r>
            <a:r>
              <a:rPr lang="en-US" i="1" dirty="0" smtClean="0"/>
              <a:t>built into the language</a:t>
            </a:r>
          </a:p>
          <a:p>
            <a:pPr lvl="1"/>
            <a:endParaRPr lang="en-US" sz="1000" dirty="0"/>
          </a:p>
          <a:p>
            <a:r>
              <a:rPr lang="en-US" dirty="0" smtClean="0"/>
              <a:t>In fairness, languages with subtyping but not generics make it analogously awkward to write generic code</a:t>
            </a:r>
          </a:p>
          <a:p>
            <a:pPr marL="457200" lvl="1" indent="0">
              <a:buNone/>
            </a:pPr>
            <a:endParaRPr lang="en-US" sz="1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8060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dispatch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i="1" dirty="0" smtClean="0">
                <a:solidFill>
                  <a:schemeClr val="accent2"/>
                </a:solidFill>
              </a:rPr>
              <a:t>Dynamic dispatch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dirty="0" smtClean="0"/>
              <a:t>Also known as </a:t>
            </a:r>
            <a:r>
              <a:rPr lang="en-US" i="1" dirty="0" smtClean="0"/>
              <a:t>late binding</a:t>
            </a:r>
            <a:r>
              <a:rPr lang="en-US" dirty="0" smtClean="0"/>
              <a:t> or </a:t>
            </a:r>
            <a:r>
              <a:rPr lang="en-US" i="1" dirty="0" smtClean="0"/>
              <a:t>virtual methods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Call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self.m2()</a:t>
            </a:r>
            <a:r>
              <a:rPr lang="en-US" dirty="0" smtClean="0"/>
              <a:t> in method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m1</a:t>
            </a:r>
            <a:r>
              <a:rPr lang="en-US" dirty="0" smtClean="0"/>
              <a:t> defined in 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dirty="0" smtClean="0"/>
              <a:t> can </a:t>
            </a:r>
            <a:r>
              <a:rPr lang="en-US" i="1" dirty="0" smtClean="0"/>
              <a:t>resolve to</a:t>
            </a:r>
            <a:r>
              <a:rPr lang="en-US" dirty="0" smtClean="0"/>
              <a:t> a method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m2</a:t>
            </a:r>
            <a:r>
              <a:rPr lang="en-US" dirty="0" smtClean="0"/>
              <a:t> defined in a subclass of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Most unique characteristic of OOP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Need to define the semantics of </a:t>
            </a:r>
            <a:r>
              <a:rPr lang="en-US" i="1" dirty="0" smtClean="0">
                <a:solidFill>
                  <a:schemeClr val="accent2"/>
                </a:solidFill>
              </a:rPr>
              <a:t>method lookup</a:t>
            </a:r>
            <a:r>
              <a:rPr lang="en-US" dirty="0" smtClean="0"/>
              <a:t> as carefully as we defined </a:t>
            </a:r>
            <a:r>
              <a:rPr lang="en-US" i="1" dirty="0" smtClean="0"/>
              <a:t>variable lookup</a:t>
            </a:r>
            <a:r>
              <a:rPr lang="en-US" dirty="0" smtClean="0"/>
              <a:t> for our PLs</a:t>
            </a:r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6285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variable lookup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Rules for “looking things up” is a key part of PL semantics</a:t>
            </a:r>
          </a:p>
          <a:p>
            <a:pPr marL="0" indent="0">
              <a:buNone/>
            </a:pPr>
            <a:endParaRPr lang="en-US" sz="1400" dirty="0"/>
          </a:p>
          <a:p>
            <a:r>
              <a:rPr lang="en-US" dirty="0" smtClean="0"/>
              <a:t>ML: Look up </a:t>
            </a:r>
            <a:r>
              <a:rPr lang="en-US" i="1" dirty="0" smtClean="0"/>
              <a:t>variables</a:t>
            </a:r>
            <a:r>
              <a:rPr lang="en-US" dirty="0" smtClean="0"/>
              <a:t> in the appropriate environment</a:t>
            </a:r>
          </a:p>
          <a:p>
            <a:pPr lvl="1"/>
            <a:r>
              <a:rPr lang="en-US" dirty="0" smtClean="0"/>
              <a:t>Lexical scope for closures</a:t>
            </a:r>
          </a:p>
          <a:p>
            <a:pPr lvl="1"/>
            <a:r>
              <a:rPr lang="en-US" i="1" dirty="0" smtClean="0"/>
              <a:t>Field names</a:t>
            </a:r>
            <a:r>
              <a:rPr lang="en-US" dirty="0" smtClean="0"/>
              <a:t> (for records) are different: not variables</a:t>
            </a:r>
          </a:p>
          <a:p>
            <a:pPr marL="457200" lvl="1" indent="0">
              <a:buNone/>
            </a:pPr>
            <a:endParaRPr lang="en-US" sz="1400" dirty="0"/>
          </a:p>
          <a:p>
            <a:r>
              <a:rPr lang="en-US" dirty="0" smtClean="0"/>
              <a:t>Racket: Like ML plus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let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letrec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dirty="0"/>
          </a:p>
          <a:p>
            <a:r>
              <a:rPr lang="en-US" dirty="0" smtClean="0"/>
              <a:t>Ruby: </a:t>
            </a:r>
          </a:p>
          <a:p>
            <a:pPr lvl="1"/>
            <a:r>
              <a:rPr lang="en-US" dirty="0" smtClean="0"/>
              <a:t>Local variables and blocks mostly like ML and Racket</a:t>
            </a:r>
          </a:p>
          <a:p>
            <a:pPr lvl="1"/>
            <a:r>
              <a:rPr lang="en-US" dirty="0" smtClean="0"/>
              <a:t>But also have instance variables, class variables, methods (all more like record fields)</a:t>
            </a:r>
          </a:p>
          <a:p>
            <a:pPr lvl="2"/>
            <a:r>
              <a:rPr lang="en-US" dirty="0" smtClean="0"/>
              <a:t>Look up in terms of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self</a:t>
            </a:r>
            <a:r>
              <a:rPr lang="en-US" dirty="0" smtClean="0"/>
              <a:t>, which is special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8261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b="1" i="0" dirty="0">
                <a:latin typeface="Courier New" pitchFamily="49" charset="0"/>
                <a:cs typeface="Courier New" pitchFamily="49" charset="0"/>
              </a:rPr>
              <a:t>self</a:t>
            </a:r>
            <a:endParaRPr lang="en-US" i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3124200"/>
          </a:xfrm>
        </p:spPr>
        <p:txBody>
          <a:bodyPr/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self</a:t>
            </a:r>
            <a:r>
              <a:rPr lang="en-US" dirty="0" smtClean="0"/>
              <a:t> maps to some “current” object</a:t>
            </a:r>
          </a:p>
          <a:p>
            <a:endParaRPr lang="en-US" dirty="0" smtClean="0"/>
          </a:p>
          <a:p>
            <a:r>
              <a:rPr lang="en-US" dirty="0" smtClean="0"/>
              <a:t>Look up instance variable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@x</a:t>
            </a:r>
            <a:r>
              <a:rPr lang="en-US" dirty="0" smtClean="0"/>
              <a:t> using object bound to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self</a:t>
            </a:r>
          </a:p>
          <a:p>
            <a:endParaRPr lang="en-US" dirty="0" smtClean="0"/>
          </a:p>
          <a:p>
            <a:r>
              <a:rPr lang="en-US" dirty="0" smtClean="0"/>
              <a:t>Look up class variables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@@x</a:t>
            </a:r>
            <a:r>
              <a:rPr lang="en-US" dirty="0" smtClean="0"/>
              <a:t> using object bound to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self.class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Look up methods…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1776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Ruby method lookup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305800" cy="5105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semantics for method calls also known as message sends</a:t>
            </a:r>
          </a:p>
          <a:p>
            <a:pPr marL="0" indent="0" algn="ctr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e0.m(e1,…,en)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Evaluate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e0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e1</a:t>
            </a:r>
            <a:r>
              <a:rPr lang="en-US" dirty="0" smtClean="0"/>
              <a:t>, …,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en</a:t>
            </a:r>
            <a:r>
              <a:rPr lang="en-US" dirty="0" smtClean="0"/>
              <a:t> to objects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obj0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obj1</a:t>
            </a:r>
            <a:r>
              <a:rPr lang="en-US" dirty="0" smtClean="0"/>
              <a:t>, …,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objn</a:t>
            </a:r>
            <a:endParaRPr lang="en-US" dirty="0" smtClean="0"/>
          </a:p>
          <a:p>
            <a:pPr lvl="1"/>
            <a:r>
              <a:rPr lang="en-US" dirty="0" smtClean="0"/>
              <a:t>As usual, may involve looking up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self</a:t>
            </a:r>
            <a:r>
              <a:rPr lang="en-US" dirty="0" smtClean="0"/>
              <a:t>, variables, fields, etc.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dirty="0" smtClean="0"/>
              <a:t> be the class of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obj0</a:t>
            </a:r>
            <a:r>
              <a:rPr lang="en-US" dirty="0" smtClean="0"/>
              <a:t> (every object has a class)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dirty="0" smtClean="0"/>
              <a:t> is defined in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dirty="0" smtClean="0"/>
              <a:t>, pick that method, else recur with the superclass of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dirty="0" smtClean="0"/>
              <a:t> unless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dirty="0" smtClean="0"/>
              <a:t> is already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Object</a:t>
            </a:r>
          </a:p>
          <a:p>
            <a:pPr lvl="1"/>
            <a:r>
              <a:rPr lang="en-US" dirty="0" smtClean="0"/>
              <a:t>If no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dirty="0" smtClean="0"/>
              <a:t> is found, call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method_missing</a:t>
            </a:r>
            <a:r>
              <a:rPr lang="en-US" dirty="0" smtClean="0"/>
              <a:t> instead</a:t>
            </a:r>
          </a:p>
          <a:p>
            <a:pPr lvl="2"/>
            <a:r>
              <a:rPr lang="en-US" dirty="0" smtClean="0"/>
              <a:t>Definition of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method_missing</a:t>
            </a:r>
            <a:r>
              <a:rPr lang="en-US" dirty="0" smtClean="0"/>
              <a:t> in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dirty="0" smtClean="0"/>
              <a:t> raises an error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Evaluate body of method picked:</a:t>
            </a:r>
          </a:p>
          <a:p>
            <a:pPr marL="857250" lvl="1" indent="-457200"/>
            <a:r>
              <a:rPr lang="en-US" dirty="0" smtClean="0"/>
              <a:t>With formal arguments bound to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obj1</a:t>
            </a:r>
            <a:r>
              <a:rPr lang="en-US" dirty="0"/>
              <a:t>, …,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objn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857250" lvl="1" indent="-457200"/>
            <a:r>
              <a:rPr lang="en-US" dirty="0" smtClean="0">
                <a:solidFill>
                  <a:schemeClr val="accent2"/>
                </a:solidFill>
              </a:rPr>
              <a:t>With </a:t>
            </a: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self</a:t>
            </a:r>
            <a:r>
              <a:rPr lang="en-US" dirty="0" smtClean="0">
                <a:solidFill>
                  <a:schemeClr val="accent2"/>
                </a:solidFill>
              </a:rPr>
              <a:t> bound to </a:t>
            </a: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obj0</a:t>
            </a:r>
            <a:r>
              <a:rPr lang="en-US" dirty="0" smtClean="0">
                <a:solidFill>
                  <a:schemeClr val="accent2"/>
                </a:solidFill>
              </a:rPr>
              <a:t>  -- this implements dynamic dispatch!</a:t>
            </a:r>
          </a:p>
          <a:p>
            <a:pPr marL="0" indent="0">
              <a:buNone/>
            </a:pPr>
            <a:endParaRPr lang="en-US" sz="15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US" dirty="0" smtClean="0"/>
              <a:t>Note: Step (3) complicated by </a:t>
            </a:r>
            <a:r>
              <a:rPr lang="en-US" i="1" dirty="0" err="1" smtClean="0"/>
              <a:t>mixins</a:t>
            </a:r>
            <a:r>
              <a:rPr lang="en-US" dirty="0" smtClean="0"/>
              <a:t>: will revise definition later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1892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Punch-line again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e0.m(e1,…,en)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To implement dynamic dispatch, evaluate the method body with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self</a:t>
            </a:r>
            <a:r>
              <a:rPr lang="en-US" dirty="0" smtClean="0"/>
              <a:t> mapping to the </a:t>
            </a:r>
            <a:r>
              <a:rPr lang="en-US" i="1" dirty="0" smtClean="0"/>
              <a:t>receiver </a:t>
            </a:r>
            <a:r>
              <a:rPr lang="en-US" dirty="0" smtClean="0"/>
              <a:t>(result of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e0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That way, any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self</a:t>
            </a:r>
            <a:r>
              <a:rPr lang="en-US" dirty="0" smtClean="0"/>
              <a:t> calls in body of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dirty="0" smtClean="0"/>
              <a:t> use the receiver's class, </a:t>
            </a:r>
          </a:p>
          <a:p>
            <a:pPr lvl="1"/>
            <a:r>
              <a:rPr lang="en-US" dirty="0" smtClean="0"/>
              <a:t>Not necessarily the class that defined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</a:t>
            </a:r>
          </a:p>
          <a:p>
            <a:endParaRPr lang="en-US" dirty="0"/>
          </a:p>
          <a:p>
            <a:r>
              <a:rPr lang="en-US" dirty="0" smtClean="0"/>
              <a:t>This much is the same in Ruby, Java, C#, Smalltalk, etc.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4465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on dynamic dispatch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495800"/>
          </a:xfrm>
        </p:spPr>
        <p:txBody>
          <a:bodyPr/>
          <a:lstStyle/>
          <a:p>
            <a:r>
              <a:rPr lang="en-US" dirty="0" smtClean="0"/>
              <a:t>This is why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distFromOrigin2</a:t>
            </a:r>
            <a:r>
              <a:rPr lang="en-US" dirty="0" smtClean="0"/>
              <a:t> worked in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PolarPoint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More complicated than the rules for closures</a:t>
            </a:r>
          </a:p>
          <a:p>
            <a:pPr lvl="1"/>
            <a:r>
              <a:rPr lang="en-US" dirty="0" smtClean="0"/>
              <a:t>Have to treat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self</a:t>
            </a:r>
            <a:r>
              <a:rPr lang="en-US" dirty="0" smtClean="0"/>
              <a:t> specially</a:t>
            </a:r>
          </a:p>
          <a:p>
            <a:pPr lvl="1"/>
            <a:r>
              <a:rPr lang="en-US" dirty="0" smtClean="0"/>
              <a:t>May seem simpler only if you learned it first</a:t>
            </a:r>
          </a:p>
          <a:p>
            <a:pPr lvl="1"/>
            <a:r>
              <a:rPr lang="en-US" dirty="0" smtClean="0"/>
              <a:t>Complicated does not necessarily mean inferior or superior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3785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overloading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Java/C#/C++, method-lookup rules are similar, but more complicated because &gt; 1 methods in a class can have same name</a:t>
            </a:r>
          </a:p>
          <a:p>
            <a:pPr lvl="1"/>
            <a:r>
              <a:rPr lang="en-US" dirty="0" smtClean="0"/>
              <a:t>Java/C/C++: Overriding only when number/types of arguments the same</a:t>
            </a:r>
          </a:p>
          <a:p>
            <a:pPr lvl="1"/>
            <a:r>
              <a:rPr lang="en-US" dirty="0" smtClean="0"/>
              <a:t>Ruby</a:t>
            </a:r>
            <a:r>
              <a:rPr lang="en-US" dirty="0"/>
              <a:t>:</a:t>
            </a:r>
            <a:r>
              <a:rPr lang="en-US" dirty="0" smtClean="0"/>
              <a:t> same-method-name always overriding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Pick the “best one” using the </a:t>
            </a:r>
            <a:r>
              <a:rPr lang="en-US" i="1" dirty="0" smtClean="0"/>
              <a:t>static</a:t>
            </a:r>
            <a:r>
              <a:rPr lang="en-US" dirty="0" smtClean="0"/>
              <a:t> (!) types of the arguments</a:t>
            </a:r>
          </a:p>
          <a:p>
            <a:pPr lvl="1"/>
            <a:r>
              <a:rPr lang="en-US" dirty="0" smtClean="0"/>
              <a:t>Complicated rules for “best”</a:t>
            </a:r>
          </a:p>
          <a:p>
            <a:pPr lvl="1"/>
            <a:r>
              <a:rPr lang="en-US" dirty="0" smtClean="0"/>
              <a:t>Type-checking error if there is no “best”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Relies fundamentally on type-checking rules</a:t>
            </a:r>
          </a:p>
          <a:p>
            <a:pPr lvl="1"/>
            <a:r>
              <a:rPr lang="en-US" dirty="0" smtClean="0"/>
              <a:t>Ruby has none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5478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example, part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In ML (and other languages), closures are closed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So we can shadow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odd</a:t>
            </a:r>
            <a:r>
              <a:rPr lang="en-US" dirty="0" smtClean="0"/>
              <a:t>, but any call to the closure bound to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odd</a:t>
            </a:r>
            <a:r>
              <a:rPr lang="en-US" dirty="0" smtClean="0"/>
              <a:t> above will “do what we expect”</a:t>
            </a:r>
          </a:p>
          <a:p>
            <a:pPr lvl="1"/>
            <a:r>
              <a:rPr lang="en-US" dirty="0" smtClean="0"/>
              <a:t>Does not matter if we shadow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even</a:t>
            </a:r>
            <a:r>
              <a:rPr lang="en-US" dirty="0" smtClean="0"/>
              <a:t> or not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914400" y="1981200"/>
            <a:ext cx="7467600" cy="6858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even x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if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x=0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then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true 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else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odd  (x-1)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and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odd  x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if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x=0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then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false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else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even (x-1)</a:t>
            </a:r>
            <a:endParaRPr lang="en-US" sz="2000" kern="0" dirty="0" smtClean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8200" y="4038600"/>
            <a:ext cx="7467600" cy="9144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rgbClr val="7030A0"/>
                </a:solidFill>
                <a:latin typeface="Courier New" pitchFamily="49" charset="0"/>
              </a:rPr>
              <a:t>(* does not change odd – too bad; this would improve it *)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even x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(x mod 2)=0</a:t>
            </a:r>
            <a:endParaRPr lang="en-US" sz="2000" kern="0" dirty="0" smtClean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838200" y="5257800"/>
            <a:ext cx="7467600" cy="9144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rgbClr val="7030A0"/>
                </a:solidFill>
                <a:latin typeface="Courier New" pitchFamily="49" charset="0"/>
              </a:rPr>
              <a:t>(* does not change odd – good thing; this would break it *)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even x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false</a:t>
            </a:r>
            <a:endParaRPr lang="en-US" sz="2000" kern="0" dirty="0" smtClean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6861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dan_design_template">
  <a:themeElements>
    <a:clrScheme name="dan_design_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an_design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an_design_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_design_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58477</TotalTime>
  <Words>1685</Words>
  <Application>Microsoft Office PowerPoint</Application>
  <PresentationFormat>On-screen Show (4:3)</PresentationFormat>
  <Paragraphs>331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dan_design_template</vt:lpstr>
      <vt:lpstr>CSE341: Programming Languages  Lecture 21 Dynamic Dispatch Precisely,  and Manually in Racket</vt:lpstr>
      <vt:lpstr>Dynamic dispatch</vt:lpstr>
      <vt:lpstr>Review: variable lookup</vt:lpstr>
      <vt:lpstr>Using self</vt:lpstr>
      <vt:lpstr>Ruby method lookup</vt:lpstr>
      <vt:lpstr>Punch-line again</vt:lpstr>
      <vt:lpstr>Comments on dynamic dispatch</vt:lpstr>
      <vt:lpstr>Static overloading</vt:lpstr>
      <vt:lpstr>A simple example, part 1</vt:lpstr>
      <vt:lpstr>A simple example, part 2</vt:lpstr>
      <vt:lpstr>The OOP trade-off</vt:lpstr>
      <vt:lpstr>Manual dynamic dispatch</vt:lpstr>
      <vt:lpstr>Our approach</vt:lpstr>
      <vt:lpstr>A point object bound to x</vt:lpstr>
      <vt:lpstr>Key helper functions</vt:lpstr>
      <vt:lpstr>(send x 'distToOrigin)</vt:lpstr>
      <vt:lpstr>Constructing points</vt:lpstr>
      <vt:lpstr>“Subclassing”</vt:lpstr>
      <vt:lpstr>Why not ML?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Languages &amp;  Software Engineering</dc:title>
  <dc:creator>Dan Grossman</dc:creator>
  <cp:lastModifiedBy>cse</cp:lastModifiedBy>
  <cp:revision>875</cp:revision>
  <cp:lastPrinted>2011-09-27T20:26:28Z</cp:lastPrinted>
  <dcterms:created xsi:type="dcterms:W3CDTF">2009-03-13T20:43:19Z</dcterms:created>
  <dcterms:modified xsi:type="dcterms:W3CDTF">2016-05-12T18:56:32Z</dcterms:modified>
</cp:coreProperties>
</file>