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93646" autoAdjust="0"/>
  </p:normalViewPr>
  <p:slideViewPr>
    <p:cSldViewPr snapToGrid="0" snapToObjects="1">
      <p:cViewPr varScale="1">
        <p:scale>
          <a:sx n="118" d="100"/>
          <a:sy n="118" d="100"/>
        </p:scale>
        <p:origin x="1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1B49-6EEF-484F-8B96-EE9F979A0343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0DEAB-E2A3-AD44-978F-BCC74B679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4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piecewise</a:t>
            </a:r>
            <a:r>
              <a:rPr lang="pl-PL" dirty="0" smtClean="0"/>
              <a:t>(~3.0) ~3.0;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0DEAB-E2A3-AD44-978F-BCC74B6790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6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1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7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FF93-2880-FF42-B7BD-75B3A5489EF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BCCB-293F-A345-973C-5878B3B0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lnj.org/doc/smlnj-lib/Manual/toc.html" TargetMode="External"/><Relationship Id="rId4" Type="http://schemas.openxmlformats.org/officeDocument/2006/relationships/hyperlink" Target="http://www.standardml.org/Basis/top-level-chapter.html" TargetMode="External"/><Relationship Id="rId5" Type="http://schemas.openxmlformats.org/officeDocument/2006/relationships/hyperlink" Target="http://www.standardml.org/Basis/list.html" TargetMode="External"/><Relationship Id="rId6" Type="http://schemas.openxmlformats.org/officeDocument/2006/relationships/hyperlink" Target="http://www.standardml.org/Basis/list-pair.html" TargetMode="External"/><Relationship Id="rId7" Type="http://schemas.openxmlformats.org/officeDocument/2006/relationships/hyperlink" Target="http://www.standardml.org/Basis/real.html" TargetMode="External"/><Relationship Id="rId8" Type="http://schemas.openxmlformats.org/officeDocument/2006/relationships/hyperlink" Target="http://www.standardml.org/Basis/strin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ndardml.org/Basis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5614" y="-271469"/>
            <a:ext cx="13016755" cy="7415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CSE341 – Section 3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Standard-Library Docs, First-Class Functions, &amp; More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5288" indent="-395288">
              <a:buFont typeface="+mj-lt"/>
              <a:buAutoNum type="arabicPeriod"/>
            </a:pPr>
            <a:r>
              <a:rPr lang="en-US" dirty="0" smtClean="0"/>
              <a:t>SML Docs</a:t>
            </a:r>
          </a:p>
          <a:p>
            <a:pPr marL="747713" lvl="1" indent="-395288" defTabSz="692150">
              <a:buFont typeface="Arial"/>
              <a:buChar char="•"/>
            </a:pPr>
            <a:r>
              <a:rPr lang="en-US" dirty="0" smtClean="0"/>
              <a:t>Standard Basis</a:t>
            </a:r>
          </a:p>
          <a:p>
            <a:pPr marL="395288" indent="-395288">
              <a:buFont typeface="+mj-lt"/>
              <a:buAutoNum type="arabicPeriod"/>
            </a:pPr>
            <a:endParaRPr lang="en-US" dirty="0" smtClean="0"/>
          </a:p>
          <a:p>
            <a:pPr marL="395288" indent="-395288">
              <a:buFont typeface="+mj-lt"/>
              <a:buAutoNum type="arabicPeriod"/>
            </a:pPr>
            <a:r>
              <a:rPr lang="en-US" dirty="0" smtClean="0"/>
              <a:t>First-Class Functions</a:t>
            </a:r>
          </a:p>
          <a:p>
            <a:pPr marL="747713" lvl="1" indent="-409575">
              <a:buFont typeface="Arial"/>
              <a:buChar char="•"/>
            </a:pPr>
            <a:r>
              <a:rPr lang="en-US" dirty="0" smtClean="0"/>
              <a:t>Anonymous</a:t>
            </a:r>
          </a:p>
          <a:p>
            <a:pPr marL="747713" lvl="1" indent="-409575">
              <a:buFont typeface="Arial"/>
              <a:buChar char="•"/>
            </a:pPr>
            <a:r>
              <a:rPr lang="en-US" dirty="0" smtClean="0"/>
              <a:t>Style Points</a:t>
            </a:r>
          </a:p>
          <a:p>
            <a:pPr marL="747713" lvl="1" indent="-409575">
              <a:buFont typeface="Arial"/>
              <a:buChar char="•"/>
            </a:pPr>
            <a:r>
              <a:rPr lang="en-US" dirty="0" smtClean="0"/>
              <a:t>Higher-Order</a:t>
            </a:r>
          </a:p>
          <a:p>
            <a:pPr marL="395288" indent="-395288">
              <a:buFont typeface="+mj-lt"/>
              <a:buAutoNum type="arabicPeriod"/>
            </a:pPr>
            <a:endParaRPr lang="en-US" dirty="0" smtClean="0"/>
          </a:p>
          <a:p>
            <a:pPr marL="395288" indent="-395288">
              <a:buFont typeface="+mj-lt"/>
              <a:buAutoNum type="arabicPeriod"/>
            </a:pP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Standard Basis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Online Documentation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http://www.standardml.org/Basis/index.html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http://www.smlnj.org/doc/smlnj-lib/Manual/toc.html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Helpful Subset</a:t>
            </a:r>
          </a:p>
          <a:p>
            <a:pPr marL="0" indent="0">
              <a:buNone/>
            </a:pPr>
            <a:r>
              <a:rPr lang="en-US" sz="1800" dirty="0" smtClean="0"/>
              <a:t>Top-Level		</a:t>
            </a:r>
            <a:r>
              <a:rPr lang="en-US" sz="1800" dirty="0" smtClean="0">
                <a:hlinkClick r:id="rId4"/>
              </a:rPr>
              <a:t>http://www.standardml.org/Basis/top-level-chapter.html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List			</a:t>
            </a:r>
            <a:r>
              <a:rPr lang="en-US" sz="1800" dirty="0" smtClean="0">
                <a:hlinkClick r:id="rId5"/>
              </a:rPr>
              <a:t>http://www.standardml.org/Basis/list.html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err="1" smtClean="0"/>
              <a:t>ListPair</a:t>
            </a:r>
            <a:r>
              <a:rPr lang="en-US" sz="1800" dirty="0" smtClean="0"/>
              <a:t> 		</a:t>
            </a:r>
            <a:r>
              <a:rPr lang="en-US" sz="1800" dirty="0" smtClean="0">
                <a:hlinkClick r:id="rId6"/>
              </a:rPr>
              <a:t>http://www.standardml.org/Basis/list-pair.html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Real 			</a:t>
            </a:r>
            <a:r>
              <a:rPr lang="en-US" sz="1800" dirty="0" smtClean="0">
                <a:hlinkClick r:id="rId7"/>
              </a:rPr>
              <a:t>http://www.standardml.org/Basis/real.html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String 		</a:t>
            </a:r>
            <a:r>
              <a:rPr lang="en-US" sz="1800" dirty="0" smtClean="0">
                <a:hlinkClick r:id="rId8"/>
              </a:rPr>
              <a:t>http://www.standardml.org/Basis/string.html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04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Anonymous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228"/>
            <a:ext cx="8229600" cy="4862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An Anonymous Function</a:t>
            </a:r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Courier"/>
                <a:cs typeface="Courier"/>
              </a:rPr>
              <a:t>fn</a:t>
            </a:r>
            <a:r>
              <a:rPr lang="en-US" sz="1800" b="1" dirty="0" smtClean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pattern =&gt; expression</a:t>
            </a:r>
          </a:p>
          <a:p>
            <a:r>
              <a:rPr lang="en-US" sz="1800" dirty="0" smtClean="0"/>
              <a:t>An expression that creates a new function with no name.</a:t>
            </a:r>
          </a:p>
          <a:p>
            <a:r>
              <a:rPr lang="en-US" sz="1800" dirty="0" smtClean="0"/>
              <a:t>Usually used as an argument to a higher-order function.</a:t>
            </a:r>
          </a:p>
          <a:p>
            <a:r>
              <a:rPr lang="en-US" sz="1800" dirty="0" smtClean="0"/>
              <a:t>Almost equivalent to the following</a:t>
            </a:r>
            <a:r>
              <a:rPr lang="en-US" sz="1800" dirty="0" smtClean="0"/>
              <a:t>: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let fun </a:t>
            </a:r>
            <a:r>
              <a:rPr lang="en-US" sz="1800" dirty="0" smtClean="0">
                <a:latin typeface="Courier"/>
                <a:cs typeface="Courier"/>
              </a:rPr>
              <a:t>name pattern = expression 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in</a:t>
            </a:r>
            <a:r>
              <a:rPr lang="en-US" sz="1800" dirty="0" smtClean="0">
                <a:latin typeface="Courier"/>
                <a:cs typeface="Courier"/>
              </a:rPr>
              <a:t> name 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end</a:t>
            </a:r>
          </a:p>
          <a:p>
            <a:r>
              <a:rPr lang="en-US" sz="1800" b="1" dirty="0" smtClean="0"/>
              <a:t>The difference is that anonymous functions cannot be recursive</a:t>
            </a:r>
            <a:r>
              <a:rPr lang="en-US" sz="1800" b="1" dirty="0" smtClean="0"/>
              <a:t>!!!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144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Anonymous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What's the difference between the following two bindings?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	</a:t>
            </a:r>
            <a:r>
              <a:rPr lang="en-US" sz="18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name = </a:t>
            </a:r>
            <a:r>
              <a:rPr lang="en-US" sz="1800" b="1" dirty="0" err="1" smtClean="0">
                <a:solidFill>
                  <a:srgbClr val="0000FF"/>
                </a:solidFill>
                <a:latin typeface="Courier"/>
                <a:cs typeface="Courier"/>
              </a:rPr>
              <a:t>fn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pattern =&gt; expression;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fun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name pattern = expression;</a:t>
            </a:r>
          </a:p>
          <a:p>
            <a:endParaRPr lang="en-US" sz="1800" dirty="0" smtClean="0"/>
          </a:p>
          <a:p>
            <a:r>
              <a:rPr lang="en-US" sz="1800" dirty="0" smtClean="0"/>
              <a:t>Once again, the difference is recursion.</a:t>
            </a:r>
          </a:p>
          <a:p>
            <a:r>
              <a:rPr lang="en-US" sz="1800" dirty="0" smtClean="0"/>
              <a:t>However, excluding recursion, a 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fun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binding could just be syntactic sugar for a </a:t>
            </a:r>
            <a:r>
              <a:rPr lang="en-US" sz="18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binding and an anonymous function.</a:t>
            </a:r>
          </a:p>
          <a:p>
            <a:r>
              <a:rPr lang="en-US" sz="1800" dirty="0" smtClean="0"/>
              <a:t>This is because there are no recursive </a:t>
            </a:r>
            <a:r>
              <a:rPr lang="en-US" sz="18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bindings in SML.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9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Unnecessary Function Wrapping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What's the difference between the following two expressions?</a:t>
            </a:r>
          </a:p>
          <a:p>
            <a:pPr marL="0" indent="0" algn="ctr"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(</a:t>
            </a:r>
            <a:r>
              <a:rPr lang="en-US" sz="1800" b="1" dirty="0" err="1" smtClean="0">
                <a:solidFill>
                  <a:srgbClr val="0000FF"/>
                </a:solidFill>
                <a:latin typeface="Courier"/>
                <a:cs typeface="Courier"/>
              </a:rPr>
              <a:t>fn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xs</a:t>
            </a:r>
            <a:r>
              <a:rPr lang="en-US" sz="1800" dirty="0" smtClean="0">
                <a:latin typeface="Courier"/>
                <a:cs typeface="Courier"/>
              </a:rPr>
              <a:t> =&gt; </a:t>
            </a:r>
            <a:r>
              <a:rPr lang="en-US" sz="1800" dirty="0" err="1" smtClean="0">
                <a:latin typeface="Courier"/>
                <a:cs typeface="Courier"/>
              </a:rPr>
              <a:t>tl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xs</a:t>
            </a:r>
            <a:r>
              <a:rPr lang="en-US" sz="1800" dirty="0" smtClean="0">
                <a:latin typeface="Courier"/>
                <a:cs typeface="Courier"/>
              </a:rPr>
              <a:t>)		</a:t>
            </a:r>
            <a:r>
              <a:rPr lang="en-US" sz="1800" dirty="0" smtClean="0">
                <a:cs typeface="Courier"/>
              </a:rPr>
              <a:t>	vs. </a:t>
            </a:r>
            <a:r>
              <a:rPr lang="en-US" sz="1800" dirty="0" smtClean="0">
                <a:latin typeface="Courier"/>
                <a:cs typeface="Courier"/>
              </a:rPr>
              <a:t>		</a:t>
            </a:r>
            <a:r>
              <a:rPr lang="en-US" sz="1800" dirty="0" err="1" smtClean="0">
                <a:latin typeface="Courier"/>
                <a:cs typeface="Courier"/>
              </a:rPr>
              <a:t>tl</a:t>
            </a:r>
            <a:endParaRPr lang="en-US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b="1" dirty="0" smtClean="0"/>
              <a:t>STYLE POINTS!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Other than style, these two expressions result in the exact same thing.</a:t>
            </a:r>
          </a:p>
          <a:p>
            <a:r>
              <a:rPr lang="en-US" sz="1800" dirty="0" smtClean="0"/>
              <a:t>However, one creates an unnecessary function to wrap </a:t>
            </a:r>
            <a:r>
              <a:rPr lang="en-US" sz="1800" dirty="0" err="1" smtClean="0">
                <a:latin typeface="Courier"/>
                <a:cs typeface="Courier"/>
              </a:rPr>
              <a:t>tl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This is very similar to this style issue: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(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if</a:t>
            </a:r>
            <a:r>
              <a:rPr lang="en-US" sz="1800" b="1" dirty="0" smtClean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ex 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then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true 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else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false) 		</a:t>
            </a:r>
            <a:r>
              <a:rPr lang="en-US" sz="1800" dirty="0" smtClean="0">
                <a:cs typeface="Courier"/>
              </a:rPr>
              <a:t>vs.</a:t>
            </a:r>
            <a:r>
              <a:rPr lang="en-US" sz="1800" dirty="0" smtClean="0">
                <a:latin typeface="Courier"/>
                <a:cs typeface="Courier"/>
              </a:rPr>
              <a:t> 		ex</a:t>
            </a:r>
          </a:p>
        </p:txBody>
      </p:sp>
    </p:spTree>
    <p:extLst>
      <p:ext uri="{BB962C8B-B14F-4D97-AF65-F5344CB8AC3E}">
        <p14:creationId xmlns:p14="http://schemas.microsoft.com/office/powerpoint/2010/main" val="3048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Higher-Order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function that returns a function or takes a function as an argument.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Two Canonical Examples</a:t>
            </a:r>
            <a:endParaRPr lang="en-US" sz="1800" dirty="0" smtClean="0"/>
          </a:p>
          <a:p>
            <a:r>
              <a:rPr lang="en-US" sz="1800" dirty="0" smtClean="0">
                <a:latin typeface="Courier"/>
                <a:cs typeface="Courier"/>
              </a:rPr>
              <a:t>map : ('a -&gt; 'b) * 'a list -&gt; 'b list</a:t>
            </a:r>
          </a:p>
          <a:p>
            <a:pPr lvl="1"/>
            <a:r>
              <a:rPr lang="en-US" sz="1800" dirty="0" smtClean="0"/>
              <a:t>Applies a function to every element of a list and return a list </a:t>
            </a:r>
            <a:r>
              <a:rPr lang="en-US" sz="1800" dirty="0"/>
              <a:t>of the resulting </a:t>
            </a:r>
            <a:r>
              <a:rPr lang="en-US" sz="1800" dirty="0" smtClean="0"/>
              <a:t>values.</a:t>
            </a:r>
          </a:p>
          <a:p>
            <a:pPr lvl="1"/>
            <a:r>
              <a:rPr lang="en-US" sz="1800" dirty="0" smtClean="0"/>
              <a:t>Example: </a:t>
            </a:r>
            <a:r>
              <a:rPr lang="en-US" sz="1800" dirty="0" smtClean="0">
                <a:latin typeface="Courier"/>
                <a:cs typeface="Courier"/>
              </a:rPr>
              <a:t>map (</a:t>
            </a:r>
            <a:r>
              <a:rPr lang="en-US" sz="1800" dirty="0" err="1" smtClean="0">
                <a:latin typeface="Courier"/>
                <a:cs typeface="Courier"/>
              </a:rPr>
              <a:t>fn</a:t>
            </a:r>
            <a:r>
              <a:rPr lang="en-US" sz="1800" dirty="0" smtClean="0">
                <a:latin typeface="Courier"/>
                <a:cs typeface="Courier"/>
              </a:rPr>
              <a:t> x =&gt; x*3, [1,2,3]) === [3,6,9]</a:t>
            </a:r>
          </a:p>
          <a:p>
            <a:r>
              <a:rPr lang="en-US" sz="1800" dirty="0" smtClean="0">
                <a:latin typeface="Courier"/>
                <a:cs typeface="Courier"/>
              </a:rPr>
              <a:t>filter : ('a -&gt; </a:t>
            </a:r>
            <a:r>
              <a:rPr lang="en-US" sz="1800" dirty="0" err="1" smtClean="0">
                <a:latin typeface="Courier"/>
                <a:cs typeface="Courier"/>
              </a:rPr>
              <a:t>bool</a:t>
            </a:r>
            <a:r>
              <a:rPr lang="en-US" sz="1800" dirty="0" smtClean="0">
                <a:latin typeface="Courier"/>
                <a:cs typeface="Courier"/>
              </a:rPr>
              <a:t>) * 'a list -&gt; 'a list</a:t>
            </a:r>
          </a:p>
          <a:p>
            <a:pPr lvl="1"/>
            <a:r>
              <a:rPr lang="en-US" sz="1800" dirty="0" smtClean="0"/>
              <a:t>Returns the list of elements from the original list that, when a predicate function is applied, result in true.</a:t>
            </a:r>
          </a:p>
          <a:p>
            <a:pPr lvl="1"/>
            <a:r>
              <a:rPr lang="en-US" sz="1800" dirty="0" smtClean="0"/>
              <a:t>Example: </a:t>
            </a:r>
            <a:r>
              <a:rPr lang="en-US" sz="1800" dirty="0" smtClean="0">
                <a:latin typeface="Courier"/>
                <a:cs typeface="Courier"/>
              </a:rPr>
              <a:t>filter (</a:t>
            </a:r>
            <a:r>
              <a:rPr lang="en-US" sz="1800" dirty="0" err="1" smtClean="0">
                <a:latin typeface="Courier"/>
                <a:cs typeface="Courier"/>
              </a:rPr>
              <a:t>fn</a:t>
            </a:r>
            <a:r>
              <a:rPr lang="en-US" sz="1800" dirty="0" smtClean="0">
                <a:latin typeface="Courier"/>
                <a:cs typeface="Courier"/>
              </a:rPr>
              <a:t> x =&gt; x&gt;2, [~5,3,2,5]) === [3,5]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6600"/>
                </a:solidFill>
              </a:rPr>
              <a:t>Note: </a:t>
            </a:r>
            <a:r>
              <a:rPr lang="en-US" sz="1800" dirty="0" err="1" smtClean="0"/>
              <a:t>List.map</a:t>
            </a:r>
            <a:r>
              <a:rPr lang="en-US" sz="1800" dirty="0" smtClean="0"/>
              <a:t> and </a:t>
            </a:r>
            <a:r>
              <a:rPr lang="en-US" sz="1800" dirty="0" err="1" smtClean="0"/>
              <a:t>List.filter</a:t>
            </a:r>
            <a:r>
              <a:rPr lang="en-US" sz="1800" dirty="0" smtClean="0"/>
              <a:t> are similarly defined in SML but use currying. We'll cover these later in the course.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25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Broader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Functions are Awesome!</a:t>
            </a:r>
          </a:p>
          <a:p>
            <a:r>
              <a:rPr lang="en-US" sz="1800" dirty="0" smtClean="0"/>
              <a:t>SML functions can be passed around like any other value.</a:t>
            </a:r>
          </a:p>
          <a:p>
            <a:r>
              <a:rPr lang="en-US" sz="1800" dirty="0" smtClean="0"/>
              <a:t>They can be passed as function arguments, returned, and</a:t>
            </a:r>
            <a:r>
              <a:rPr lang="en-US" sz="1800" dirty="0"/>
              <a:t> </a:t>
            </a:r>
            <a:r>
              <a:rPr lang="en-US" sz="1800" dirty="0" smtClean="0"/>
              <a:t>even stored in data structures or variables.</a:t>
            </a:r>
          </a:p>
          <a:p>
            <a:r>
              <a:rPr lang="en-US" sz="1800" dirty="0" smtClean="0"/>
              <a:t>Functions like </a:t>
            </a:r>
            <a:r>
              <a:rPr lang="en-US" sz="1800" dirty="0" smtClean="0">
                <a:latin typeface="Courier"/>
                <a:cs typeface="Courier"/>
              </a:rPr>
              <a:t>map</a:t>
            </a:r>
            <a:r>
              <a:rPr lang="en-US" sz="1800" dirty="0" smtClean="0"/>
              <a:t> are very pervasive in functional languages.</a:t>
            </a:r>
          </a:p>
          <a:p>
            <a:pPr lvl="1"/>
            <a:r>
              <a:rPr lang="en-US" sz="1800" dirty="0" smtClean="0"/>
              <a:t>A function like </a:t>
            </a:r>
            <a:r>
              <a:rPr lang="en-US" sz="1800" dirty="0" smtClean="0">
                <a:latin typeface="Courier"/>
                <a:cs typeface="Courier"/>
              </a:rPr>
              <a:t>map</a:t>
            </a:r>
            <a:r>
              <a:rPr lang="en-US" sz="1800" dirty="0" smtClean="0"/>
              <a:t> can even be written for other data</a:t>
            </a:r>
            <a:r>
              <a:rPr lang="en-US" sz="1800" dirty="0"/>
              <a:t> </a:t>
            </a:r>
            <a:r>
              <a:rPr lang="en-US" sz="1800" dirty="0" smtClean="0"/>
              <a:t>structures such as trees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125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Tree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(*Generic Binary Tree Type *)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"/>
                <a:cs typeface="Courier"/>
              </a:rPr>
              <a:t>datatype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'a tree = Empty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					  | Node 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of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'a * 'a tree * 'a tree</a:t>
            </a: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(* Apply a function to each element in a tree. *)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treeMap</a:t>
            </a:r>
            <a:r>
              <a:rPr lang="en-US" sz="2000" dirty="0" smtClean="0">
                <a:latin typeface="Courier"/>
                <a:cs typeface="Courier"/>
              </a:rPr>
              <a:t> = </a:t>
            </a:r>
            <a:r>
              <a:rPr lang="en-US" sz="2000" b="1" dirty="0" err="1" smtClean="0">
                <a:solidFill>
                  <a:srgbClr val="0000FF"/>
                </a:solidFill>
                <a:latin typeface="Courier"/>
                <a:cs typeface="Courier"/>
              </a:rPr>
              <a:t>fn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: ('a –&gt; 'b) * 'a tree –&gt; 'b tree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(* Returns 	true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iff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the given predicate returns true when applied to each element in a tree. *)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"/>
                <a:cs typeface="Courier"/>
              </a:rPr>
              <a:t>val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treeAll</a:t>
            </a:r>
            <a:r>
              <a:rPr lang="en-US" sz="2000" dirty="0" smtClean="0">
                <a:latin typeface="Courier"/>
                <a:cs typeface="Courier"/>
              </a:rPr>
              <a:t> = </a:t>
            </a:r>
            <a:r>
              <a:rPr lang="en-US" sz="2000" b="1" dirty="0" err="1" smtClean="0">
                <a:solidFill>
                  <a:srgbClr val="0000FF"/>
                </a:solidFill>
                <a:latin typeface="Courier"/>
                <a:cs typeface="Courier"/>
              </a:rPr>
              <a:t>fn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: ('a –&gt; </a:t>
            </a:r>
            <a:r>
              <a:rPr lang="en-US" sz="2000" dirty="0" err="1" smtClean="0">
                <a:latin typeface="Courier"/>
                <a:cs typeface="Courier"/>
              </a:rPr>
              <a:t>bool</a:t>
            </a:r>
            <a:r>
              <a:rPr lang="en-US" sz="2000" dirty="0" smtClean="0">
                <a:latin typeface="Courier"/>
                <a:cs typeface="Courier"/>
              </a:rPr>
              <a:t>) * 'a tree –&gt; </a:t>
            </a:r>
            <a:r>
              <a:rPr lang="en-US" sz="2000" dirty="0" err="1" smtClean="0">
                <a:latin typeface="Courier"/>
                <a:cs typeface="Courier"/>
              </a:rPr>
              <a:t>bool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2821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337</Words>
  <Application>Microsoft Macintosh PowerPoint</Application>
  <PresentationFormat>On-screen Show (4:3)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Courier</vt:lpstr>
      <vt:lpstr>Arial</vt:lpstr>
      <vt:lpstr>Office Theme</vt:lpstr>
      <vt:lpstr>CSE341 – Section 3 Standard-Library Docs, First-Class Functions, &amp; More</vt:lpstr>
      <vt:lpstr>Agenda</vt:lpstr>
      <vt:lpstr>Standard Basis Documentation</vt:lpstr>
      <vt:lpstr>Anonymous Functions</vt:lpstr>
      <vt:lpstr>Anonymous Functions</vt:lpstr>
      <vt:lpstr>Unnecessary Function Wrapping</vt:lpstr>
      <vt:lpstr>Higher-Order Functions</vt:lpstr>
      <vt:lpstr>Broader Idea</vt:lpstr>
      <vt:lpstr>Tree 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CSE341 – Section 3 Standard-Library Docs, Unnecessary Function Wrapping, Map,  &amp; More</dc:title>
  <dc:creator>Candice Adams</dc:creator>
  <cp:lastModifiedBy>weitzkon</cp:lastModifiedBy>
  <cp:revision>26</cp:revision>
  <dcterms:created xsi:type="dcterms:W3CDTF">2013-04-17T08:27:09Z</dcterms:created>
  <dcterms:modified xsi:type="dcterms:W3CDTF">2016-04-14T16:10:06Z</dcterms:modified>
</cp:coreProperties>
</file>