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92" r:id="rId5"/>
    <p:sldId id="293" r:id="rId6"/>
    <p:sldId id="294" r:id="rId7"/>
    <p:sldId id="295" r:id="rId8"/>
    <p:sldId id="312" r:id="rId9"/>
    <p:sldId id="309" r:id="rId10"/>
    <p:sldId id="314" r:id="rId11"/>
    <p:sldId id="315" r:id="rId12"/>
    <p:sldId id="31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BE0490-048B-22EF-1BC1-1CF64EC4D232}" name="Jo Pugh" initials="JP" userId="1187eaa31d8c3d2c" providerId="Windows Live"/>
  <p188:author id="{93898FDF-1F87-EDD6-6458-059E95E842BE}" name="Kirsty Patterson" initials="KP" userId="S::pattersonk@rsc.org::06c453ef-d90e-4cbc-ba6b-1bf363c3e0a9" providerId="AD"/>
  <p188:author id="{C74B60E9-655C-E89A-6316-3841AD519658}" name="Juliet Kennard" initials="JK" userId="S::KennardJ@rsc.org::171ce03e-ecb9-44f8-bcbb-a85643c4c6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E0C0"/>
    <a:srgbClr val="C8102E"/>
    <a:srgbClr val="E6F1EF"/>
    <a:srgbClr val="006F62"/>
    <a:srgbClr val="EDF6F9"/>
    <a:srgbClr val="48A9C5"/>
    <a:srgbClr val="FAE7EA"/>
    <a:srgbClr val="F7DBE0"/>
    <a:srgbClr val="F4CFD5"/>
    <a:srgbClr val="FF9E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F298E3-D406-4852-BB05-059706C43A9E}" v="5" dt="2026-06-11T10:49:41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98"/>
    <p:restoredTop sz="96336"/>
  </p:normalViewPr>
  <p:slideViewPr>
    <p:cSldViewPr snapToGrid="0" snapToObjects="1">
      <p:cViewPr varScale="1">
        <p:scale>
          <a:sx n="106" d="100"/>
          <a:sy n="106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Griffiths" userId="9135852f-5aac-4f3f-97b0-55e569f13680" providerId="ADAL" clId="{79D2581E-2C64-4D7D-948E-B5DB5B650164}"/>
    <pc:docChg chg="custSel modSld">
      <pc:chgData name="Hannah Griffiths" userId="9135852f-5aac-4f3f-97b0-55e569f13680" providerId="ADAL" clId="{79D2581E-2C64-4D7D-948E-B5DB5B650164}" dt="2026-06-11T10:49:41.124" v="32" actId="962"/>
      <pc:docMkLst>
        <pc:docMk/>
      </pc:docMkLst>
      <pc:sldChg chg="modSp mod">
        <pc:chgData name="Hannah Griffiths" userId="9135852f-5aac-4f3f-97b0-55e569f13680" providerId="ADAL" clId="{79D2581E-2C64-4D7D-948E-B5DB5B650164}" dt="2026-06-11T10:49:31.503" v="30" actId="962"/>
        <pc:sldMkLst>
          <pc:docMk/>
          <pc:sldMk cId="472853854" sldId="292"/>
        </pc:sldMkLst>
        <pc:spChg chg="mod">
          <ac:chgData name="Hannah Griffiths" userId="9135852f-5aac-4f3f-97b0-55e569f13680" providerId="ADAL" clId="{79D2581E-2C64-4D7D-948E-B5DB5B650164}" dt="2026-06-11T10:49:31.503" v="30" actId="962"/>
          <ac:spMkLst>
            <pc:docMk/>
            <pc:sldMk cId="472853854" sldId="292"/>
            <ac:spMk id="5" creationId="{F47FD788-4722-CCD9-2D0C-3C84A498DACC}"/>
          </ac:spMkLst>
        </pc:spChg>
      </pc:sldChg>
      <pc:sldChg chg="modSp">
        <pc:chgData name="Hannah Griffiths" userId="9135852f-5aac-4f3f-97b0-55e569f13680" providerId="ADAL" clId="{79D2581E-2C64-4D7D-948E-B5DB5B650164}" dt="2026-06-11T10:49:41.124" v="32" actId="962"/>
        <pc:sldMkLst>
          <pc:docMk/>
          <pc:sldMk cId="3708121807" sldId="293"/>
        </pc:sldMkLst>
        <pc:picChg chg="mod">
          <ac:chgData name="Hannah Griffiths" userId="9135852f-5aac-4f3f-97b0-55e569f13680" providerId="ADAL" clId="{79D2581E-2C64-4D7D-948E-B5DB5B650164}" dt="2026-06-11T10:49:41.124" v="32" actId="962"/>
          <ac:picMkLst>
            <pc:docMk/>
            <pc:sldMk cId="3708121807" sldId="293"/>
            <ac:picMk id="1026" creationId="{745F2191-7FCE-CA7F-BA84-13E001CD7273}"/>
          </ac:picMkLst>
        </pc:picChg>
      </pc:sldChg>
      <pc:sldChg chg="addSp delSp modSp mod">
        <pc:chgData name="Hannah Griffiths" userId="9135852f-5aac-4f3f-97b0-55e569f13680" providerId="ADAL" clId="{79D2581E-2C64-4D7D-948E-B5DB5B650164}" dt="2026-06-10T14:49:13.958" v="26" actId="962"/>
        <pc:sldMkLst>
          <pc:docMk/>
          <pc:sldMk cId="1148474611" sldId="295"/>
        </pc:sldMkLst>
        <pc:picChg chg="del">
          <ac:chgData name="Hannah Griffiths" userId="9135852f-5aac-4f3f-97b0-55e569f13680" providerId="ADAL" clId="{79D2581E-2C64-4D7D-948E-B5DB5B650164}" dt="2026-06-10T14:47:32.841" v="0" actId="478"/>
          <ac:picMkLst>
            <pc:docMk/>
            <pc:sldMk cId="1148474611" sldId="295"/>
            <ac:picMk id="5" creationId="{C5DEF2C8-76A5-5C32-7871-197BD90997EA}"/>
          </ac:picMkLst>
        </pc:picChg>
        <pc:picChg chg="add mod">
          <ac:chgData name="Hannah Griffiths" userId="9135852f-5aac-4f3f-97b0-55e569f13680" providerId="ADAL" clId="{79D2581E-2C64-4D7D-948E-B5DB5B650164}" dt="2026-06-10T14:49:13.958" v="26" actId="962"/>
          <ac:picMkLst>
            <pc:docMk/>
            <pc:sldMk cId="1148474611" sldId="295"/>
            <ac:picMk id="7" creationId="{1DBD834E-2ED7-9693-0DFF-F5F416A67D96}"/>
          </ac:picMkLst>
        </pc:picChg>
      </pc:sldChg>
      <pc:sldChg chg="addSp delSp modSp mod">
        <pc:chgData name="Hannah Griffiths" userId="9135852f-5aac-4f3f-97b0-55e569f13680" providerId="ADAL" clId="{79D2581E-2C64-4D7D-948E-B5DB5B650164}" dt="2026-06-10T14:49:19.626" v="28" actId="962"/>
        <pc:sldMkLst>
          <pc:docMk/>
          <pc:sldMk cId="249098972" sldId="312"/>
        </pc:sldMkLst>
        <pc:spChg chg="mod">
          <ac:chgData name="Hannah Griffiths" userId="9135852f-5aac-4f3f-97b0-55e569f13680" providerId="ADAL" clId="{79D2581E-2C64-4D7D-948E-B5DB5B650164}" dt="2026-06-10T14:48:57.278" v="22" actId="14100"/>
          <ac:spMkLst>
            <pc:docMk/>
            <pc:sldMk cId="249098972" sldId="312"/>
            <ac:spMk id="3" creationId="{250189CE-26FE-9FE3-2BF2-E2CFC54F5486}"/>
          </ac:spMkLst>
        </pc:spChg>
        <pc:picChg chg="del">
          <ac:chgData name="Hannah Griffiths" userId="9135852f-5aac-4f3f-97b0-55e569f13680" providerId="ADAL" clId="{79D2581E-2C64-4D7D-948E-B5DB5B650164}" dt="2026-06-10T14:47:38.541" v="4" actId="478"/>
          <ac:picMkLst>
            <pc:docMk/>
            <pc:sldMk cId="249098972" sldId="312"/>
            <ac:picMk id="6" creationId="{C076BF4B-06CD-C35F-F8A9-84B6EDE55A1C}"/>
          </ac:picMkLst>
        </pc:picChg>
        <pc:picChg chg="del">
          <ac:chgData name="Hannah Griffiths" userId="9135852f-5aac-4f3f-97b0-55e569f13680" providerId="ADAL" clId="{79D2581E-2C64-4D7D-948E-B5DB5B650164}" dt="2026-06-10T14:47:38.934" v="5" actId="478"/>
          <ac:picMkLst>
            <pc:docMk/>
            <pc:sldMk cId="249098972" sldId="312"/>
            <ac:picMk id="7" creationId="{1525BE14-144F-6FCE-D64B-EE0F93D0C909}"/>
          </ac:picMkLst>
        </pc:picChg>
        <pc:picChg chg="add mod">
          <ac:chgData name="Hannah Griffiths" userId="9135852f-5aac-4f3f-97b0-55e569f13680" providerId="ADAL" clId="{79D2581E-2C64-4D7D-948E-B5DB5B650164}" dt="2026-06-10T14:49:19.626" v="28" actId="962"/>
          <ac:picMkLst>
            <pc:docMk/>
            <pc:sldMk cId="249098972" sldId="312"/>
            <ac:picMk id="8" creationId="{E9B1D29E-1060-AF41-A8DC-40BA81F9AC7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10F34-EFC0-4439-A83B-D5B97CC6FDED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CFB9B-AAEE-4E7A-AA39-990C8A9175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506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CFB9B-AAEE-4E7A-AA39-990C8A9175F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550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0BAFC7-69D9-B349-14AF-6B03B04B7B6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OqtvNh" TargetMode="External"/><Relationship Id="rId2" Type="http://schemas.openxmlformats.org/officeDocument/2006/relationships/hyperlink" Target="https://rsc.li/4nviMOY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35DD6-39D8-2946-B43E-D8B3E9316A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y-GB"/>
              <a:t>14–16 oed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E117A8-3006-844E-A87E-1574BE8ABE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" y="1980000"/>
            <a:ext cx="5320752" cy="2447034"/>
          </a:xfrm>
        </p:spPr>
        <p:txBody>
          <a:bodyPr/>
          <a:lstStyle/>
          <a:p>
            <a:r>
              <a:rPr lang="cy-GB"/>
              <a:t>Pennu màs atomig cymharol magnesiwm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06C308-7F0B-AF30-5D9A-8AF88ADD0195}"/>
              </a:ext>
            </a:extLst>
          </p:cNvPr>
          <p:cNvSpPr txBox="1">
            <a:spLocks/>
          </p:cNvSpPr>
          <p:nvPr/>
        </p:nvSpPr>
        <p:spPr>
          <a:xfrm>
            <a:off x="7684655" y="5850000"/>
            <a:ext cx="3925345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cy-GB" sz="1600" dirty="0">
                <a:solidFill>
                  <a:schemeClr val="bg1"/>
                </a:solidFill>
              </a:rPr>
              <a:t>Wedi’i lawrlwytho o: </a:t>
            </a:r>
            <a:r>
              <a:rPr lang="cy-GB" sz="1600" u="sng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rsc.li/4nviMOY</a:t>
            </a:r>
            <a:endParaRPr lang="cy-GB" sz="1600" u="sng" dirty="0">
              <a:solidFill>
                <a:schemeClr val="bg1"/>
              </a:solid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5" name="Oval 4" descr="Ffotograff o dri thiwb profi yn cynnwys darn o ruban magnesiwm ar wahanol gamau o adweithio â hydoddiant clir, gan greu swigod o nwy a ffisian.">
            <a:extLst>
              <a:ext uri="{FF2B5EF4-FFF2-40B4-BE49-F238E27FC236}">
                <a16:creationId xmlns:a16="http://schemas.microsoft.com/office/drawing/2014/main" id="{F47FD788-4722-CCD9-2D0C-3C84A498DACC}"/>
              </a:ext>
            </a:extLst>
          </p:cNvPr>
          <p:cNvSpPr/>
          <p:nvPr/>
        </p:nvSpPr>
        <p:spPr>
          <a:xfrm flipH="1">
            <a:off x="8827625" y="-870363"/>
            <a:ext cx="4333437" cy="433343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0">
            <a:solidFill>
              <a:srgbClr val="C81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853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222CD-678A-0543-B7C7-C1E80F75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Cyflwyniad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73AA7-0565-0C45-BCCD-847B36196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/>
          <a:lstStyle/>
          <a:p>
            <a:r>
              <a:rPr lang="cy-GB"/>
              <a:t>Yn yr arbrawf hwn, byddwch yn adweithio rhuban magnesiwm ag asid hydroclorig gwanedig i gynhyrchu nwy hydrogen. </a:t>
            </a:r>
          </a:p>
          <a:p>
            <a:r>
              <a:rPr lang="cy-GB"/>
              <a:t>Drwy fesur màs y rhuban magnesiwm ar y dechrau a mesur cyfaint y nwy hydrogen a gynhyrchwyd, byddwch yn gallu cyfrifo cymhareb folar hydrogen i fagnesiwm ac felly fàs atomig cymharol magnesiwm.</a:t>
            </a:r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94DF5491-C51B-5546-8D63-8BD341C64B0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Cyflwyniad</a:t>
            </a:r>
          </a:p>
        </p:txBody>
      </p:sp>
      <p:pic>
        <p:nvPicPr>
          <p:cNvPr id="1026" name="Picture 2" descr="Ffotograff o dri thiwb profi yn cynnwys darn o ruban magnesiwm ar wahanol gamau o adweithio â hydoddiant clir, gan greu swigod o nwy a ffisian.">
            <a:extLst>
              <a:ext uri="{FF2B5EF4-FFF2-40B4-BE49-F238E27FC236}">
                <a16:creationId xmlns:a16="http://schemas.microsoft.com/office/drawing/2014/main" id="{745F2191-7FCE-CA7F-BA84-13E001CD72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19254" r="19513"/>
          <a:stretch>
            <a:fillRect/>
          </a:stretch>
        </p:blipFill>
        <p:spPr bwMode="auto">
          <a:xfrm>
            <a:off x="6837505" y="980661"/>
            <a:ext cx="4186990" cy="455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648B1F-8AE0-37D8-9979-E05F1A3AEA99}"/>
              </a:ext>
            </a:extLst>
          </p:cNvPr>
          <p:cNvSpPr txBox="1"/>
          <p:nvPr/>
        </p:nvSpPr>
        <p:spPr>
          <a:xfrm rot="16200000">
            <a:off x="9397652" y="3773104"/>
            <a:ext cx="34554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900">
                <a:latin typeface="Century Gothic" panose="020B0502020202020204" pitchFamily="34" charset="0"/>
              </a:rPr>
              <a:t>© Science Photo Library</a:t>
            </a:r>
          </a:p>
        </p:txBody>
      </p:sp>
    </p:spTree>
    <p:extLst>
      <p:ext uri="{BB962C8B-B14F-4D97-AF65-F5344CB8AC3E}">
        <p14:creationId xmlns:p14="http://schemas.microsoft.com/office/powerpoint/2010/main" val="3708121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F3E64-1BFF-3149-9C48-B3318BBD3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FB25B-F7CD-BA43-B498-C6CDF6436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cy-GB"/>
              <a:t>Mesur cyfaint y nwy hydrogen sy’n cael ei gynhyrchu yn ystod adwaith asid−metel.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Cofnodi mesuriadau màs a chyfaint manwl gywir mewn tabl canlyniadau.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Pennu cymhareb folar yn ystod adwaith cemegol gan ddefnyddio hafaliadau cemegol cytbwys.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Cyfrifo màs atomig cymharol magnesiwm drwy ddefnyddio canlyniadau eich arbrawf.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F7D30168-AF11-EC48-A4B1-E40039751BB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Amcanion dysgu</a:t>
            </a:r>
          </a:p>
        </p:txBody>
      </p:sp>
    </p:spTree>
    <p:extLst>
      <p:ext uri="{BB962C8B-B14F-4D97-AF65-F5344CB8AC3E}">
        <p14:creationId xmlns:p14="http://schemas.microsoft.com/office/powerpoint/2010/main" val="3659483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35224-A8A8-2E45-84A9-F49EACE91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 (rhan 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BF228-D223-1941-AD30-403DC2926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110178" cy="50400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cy-GB"/>
              <a:t>Mesurwch fàs hyd o ruban magnesiwm, tua 3–4 cm o hyd, yn fanwl gywir i’r 0.001 g agosaf. Dylai’r màs fod rhwng 0.020 g a 0.040 g.</a:t>
            </a:r>
          </a:p>
          <a:p>
            <a:pPr lvl="0"/>
            <a:r>
              <a:rPr lang="cy-GB"/>
              <a:t>Gwnewch yn siŵr bod tap y fwred ar gau. Defnyddiwch dwmffat bach i arllwys 25 cm</a:t>
            </a:r>
            <a:r>
              <a:rPr lang="cy-GB" baseline="30000"/>
              <a:t>3</a:t>
            </a:r>
            <a:r>
              <a:rPr lang="cy-GB"/>
              <a:t> o asid hydroclorig gwanedig i mewn i’r fwred, wedi’i ddilyn yn ofalus gan 25 cm</a:t>
            </a:r>
            <a:r>
              <a:rPr lang="cy-GB" baseline="30000"/>
              <a:t>3</a:t>
            </a:r>
            <a:r>
              <a:rPr lang="cy-GB"/>
              <a:t> o ddŵr. Ceisiwch osgoi cymysgu’r ddau hylif cyn belled ag y bo modd. Nid oes angen mesur y cyfeintiau yn fanwl gywir. Dylai hyn adael bwlch o 5 cm o leiaf rhwng yr hylif a thop y fwred.</a:t>
            </a:r>
          </a:p>
          <a:p>
            <a:pPr lvl="0"/>
            <a:r>
              <a:rPr lang="cy-GB"/>
              <a:t>Gwthiwch y rhuban magnesiwm yn ofalus i mewn i ben agored y fwred, gan wthio’r stribed yn y canol fel bod hydwythedd y stribed yn ei ddal yn ei le yn erbyn y gwydr. Peidiwch â gadael iddo gyffwrdd yr hylif ar hyn o bryd.</a:t>
            </a:r>
          </a:p>
          <a:p>
            <a:pPr lvl="0"/>
            <a:r>
              <a:rPr lang="cy-GB"/>
              <a:t>Rhowch tua 50 cm</a:t>
            </a:r>
            <a:r>
              <a:rPr lang="cy-GB" baseline="30000"/>
              <a:t>3</a:t>
            </a:r>
            <a:r>
              <a:rPr lang="cy-GB"/>
              <a:t> o ddŵr mewn bicer 250 cm</a:t>
            </a:r>
            <a:r>
              <a:rPr lang="cy-GB" baseline="30000"/>
              <a:t>3</a:t>
            </a:r>
            <a:r>
              <a:rPr lang="cy-GB"/>
              <a:t>.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FEE63CE5-8A72-4242-81BD-5FB3FC7CB196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Dull</a:t>
            </a:r>
          </a:p>
        </p:txBody>
      </p:sp>
      <p:pic>
        <p:nvPicPr>
          <p:cNvPr id="7" name="Picture 6" descr="Diagram wedi’i labelu o’r fwred sy’n dangos camau 1-3 y dull.">
            <a:extLst>
              <a:ext uri="{FF2B5EF4-FFF2-40B4-BE49-F238E27FC236}">
                <a16:creationId xmlns:a16="http://schemas.microsoft.com/office/drawing/2014/main" id="{1DBD834E-2ED7-9693-0DFF-F5F416A67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178" y="1260000"/>
            <a:ext cx="3669799" cy="297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474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2D86F-D401-3863-1F86-0B253CD9B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4AAE0-98C3-2CAB-3910-6AD71CAFC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 (rhan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0189CE-26FE-9FE3-2BF2-E2CFC54F5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809" y="1115144"/>
            <a:ext cx="6268205" cy="5742855"/>
          </a:xfrm>
        </p:spPr>
        <p:txBody>
          <a:bodyPr>
            <a:normAutofit fontScale="85000" lnSpcReduction="20000"/>
          </a:bodyPr>
          <a:lstStyle/>
          <a:p>
            <a:pPr lvl="0">
              <a:buFont typeface="+mj-lt"/>
              <a:buAutoNum type="arabicPeriod" startAt="5"/>
            </a:pPr>
            <a:r>
              <a:rPr lang="cy-GB" dirty="0"/>
              <a:t>Rhowch dop y fwred i orffwys yn ofalus ar big y bicer, yna trowch y fwred wyneb i waered yn gyflym a gostwng y pen o dan y dŵr yn y bicer. Os byddwch chi’n gwneud hyn yn gyflym ac yn ofalus (bydd eich athro’n dangos hyn yn gyntaf), fydd fawr ddim hylif, neu ddim hylif o gwbl, yn cael ei golli. Clampiwch y fwred yn fertigol fel y mae – wyneb i waered.</a:t>
            </a:r>
          </a:p>
          <a:p>
            <a:pPr lvl="0">
              <a:buAutoNum type="arabicPeriod" startAt="5"/>
            </a:pPr>
            <a:r>
              <a:rPr lang="cy-GB" dirty="0"/>
              <a:t>Yn ddi-oed, gwnewch yn siŵr bod lefel yr hylif yn y fwred ar y raddfa – os nad yw, agorwch y tap am eiliad er mwyn gadael i’r lefel ddisgyn ar y raddfa.</a:t>
            </a:r>
          </a:p>
          <a:p>
            <a:pPr lvl="0">
              <a:buAutoNum type="arabicPeriod" startAt="5"/>
            </a:pPr>
            <a:r>
              <a:rPr lang="cy-GB" dirty="0"/>
              <a:t>Cymerwch ddarlleniad o lefel yr hylif yn y fwred. (Sylwch: mae’r raddfa wyneb i waered nawr hefyd!)</a:t>
            </a:r>
          </a:p>
          <a:p>
            <a:pPr lvl="0">
              <a:buAutoNum type="arabicPeriod" startAt="5"/>
            </a:pPr>
            <a:r>
              <a:rPr lang="cy-GB" dirty="0"/>
              <a:t>Wrth i’r asid dryledu tuag i lawr, mae’r magnesiwm yn dechrau adweithio. Gadewch i’r metel adweithio’n llwyr.</a:t>
            </a:r>
          </a:p>
          <a:p>
            <a:pPr lvl="0">
              <a:buAutoNum type="arabicPeriod" startAt="5"/>
            </a:pPr>
            <a:r>
              <a:rPr lang="cy-GB" dirty="0"/>
              <a:t>Pan fydd lefel yr hylif wedi stopio newid a dim mwy o swigod nwy yn cael eu ffurfio, cymerwch y darlleniad terfynol o’r fwred a chofnodwch y canlyniadau. 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6BBA8C76-A1AF-EB8A-0E28-9C25D3CCB29F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Dull</a:t>
            </a:r>
          </a:p>
        </p:txBody>
      </p:sp>
      <p:pic>
        <p:nvPicPr>
          <p:cNvPr id="8" name="Picture 7" descr="Diagram wedi’i labelu o’r fwred pan fydd wedi’i gwrthdroi yn y bicer (cam 5 y dull).&#10;Llun agos o’r rhuban magnesiwm yn y fwred pan fydd wedi’i gwrthdroi.&#10;">
            <a:extLst>
              <a:ext uri="{FF2B5EF4-FFF2-40B4-BE49-F238E27FC236}">
                <a16:creationId xmlns:a16="http://schemas.microsoft.com/office/drawing/2014/main" id="{E9B1D29E-1060-AF41-A8DC-40BA81F9A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014" y="1115145"/>
            <a:ext cx="4910396" cy="371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8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951CC-0A05-664C-BD94-1187A6671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Canlyniadau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9ED3F-1B17-3346-8390-710E541F55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/>
              <a:t>Cofnodwch eich canlyniadau yn y tabl a ddarperir.</a:t>
            </a:r>
          </a:p>
        </p:txBody>
      </p:sp>
      <p:sp>
        <p:nvSpPr>
          <p:cNvPr id="6" name="Vertical Title 1">
            <a:extLst>
              <a:ext uri="{FF2B5EF4-FFF2-40B4-BE49-F238E27FC236}">
                <a16:creationId xmlns:a16="http://schemas.microsoft.com/office/drawing/2014/main" id="{A41F9482-3B9C-E144-8DBE-2790A6299F6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Canlyniadau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46B05F-8716-4E9D-5398-F15F9F3BE4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191477"/>
              </p:ext>
            </p:extLst>
          </p:nvPr>
        </p:nvGraphicFramePr>
        <p:xfrm>
          <a:off x="1660030" y="2300604"/>
          <a:ext cx="7319378" cy="2256792"/>
        </p:xfrm>
        <a:graphic>
          <a:graphicData uri="http://schemas.openxmlformats.org/drawingml/2006/table">
            <a:tbl>
              <a:tblPr firstRow="1" firstCol="1" bandRow="1"/>
              <a:tblGrid>
                <a:gridCol w="4375010">
                  <a:extLst>
                    <a:ext uri="{9D8B030D-6E8A-4147-A177-3AD203B41FA5}">
                      <a16:colId xmlns:a16="http://schemas.microsoft.com/office/drawing/2014/main" val="354661779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3239592405"/>
                    </a:ext>
                  </a:extLst>
                </a:gridCol>
              </a:tblGrid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Màs y rhuban magnesiwm a ddefnyddiwyd / 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418306"/>
                  </a:ext>
                </a:extLst>
              </a:tr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Cyfaint cychwynnol ar y fwred / cm</a:t>
                      </a:r>
                      <a:r>
                        <a:rPr lang="cy-GB" sz="1800" b="1" baseline="30000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5484654"/>
                  </a:ext>
                </a:extLst>
              </a:tr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Cyfaint terfynol ar y fwred / cm</a:t>
                      </a:r>
                      <a:r>
                        <a:rPr lang="cy-GB" sz="1800" b="1" baseline="30000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14973"/>
                  </a:ext>
                </a:extLst>
              </a:tr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Cyfaint yr hydrogen a gynhyrchwyd / cm</a:t>
                      </a:r>
                      <a:r>
                        <a:rPr lang="cy-GB" sz="1800" b="1" baseline="30000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483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8391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CDC49-7D0A-F83C-4B82-609A23209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8A05E-0509-2FAB-D147-C035E4298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Cwestiynau dilynol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0047A91-33DB-0ADF-07A3-D52717EDEA6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lvl="0"/>
                <a:r>
                  <a:rPr lang="cy-GB" dirty="0"/>
                  <a:t>Cyfrifwch nifer y molau o nwy hydrogen a gynhyrchwyd.</a:t>
                </a:r>
                <a:br>
                  <a:rPr lang="cy-GB" dirty="0"/>
                </a:br>
                <a:r>
                  <a:rPr lang="cy-GB" i="1" dirty="0">
                    <a:solidFill>
                      <a:srgbClr val="C8102E"/>
                    </a:solidFill>
                  </a:rPr>
                  <a:t>Sylwer:</a:t>
                </a:r>
                <a:r>
                  <a:rPr lang="cy-GB" i="1" dirty="0"/>
                  <a:t> mae un môl o unrhyw nwy ar dymheredd a gwasgedd ystafell yn llenwi 24.0 dm</a:t>
                </a:r>
                <a:r>
                  <a:rPr lang="cy-GB" i="1" baseline="30000" dirty="0"/>
                  <a:t>3</a:t>
                </a:r>
              </a:p>
              <a:p>
                <a:pPr lvl="0"/>
                <a:r>
                  <a:rPr lang="cy-GB" dirty="0"/>
                  <a:t>(a) Cydbwyswch yr hafaliad symbolau am yr adwaith rhwng magnesiwm ac asid hydroclorig:</a:t>
                </a:r>
                <a:br>
                  <a:rPr lang="cy-GB" dirty="0"/>
                </a:br>
                <a14:m>
                  <m:oMath xmlns:m="http://schemas.openxmlformats.org/officeDocument/2006/math"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____</m:t>
                    </m:r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Mg</m:t>
                    </m:r>
                    <m:r>
                      <a:rPr lang="en-GB" i="0" dirty="0" smtClean="0">
                        <a:latin typeface="Cambria Math" panose="02040503050406030204" pitchFamily="18" charset="0"/>
                      </a:rPr>
                      <m:t> + ____</m:t>
                    </m:r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HCl</m:t>
                    </m:r>
                    <m:r>
                      <a:rPr lang="en-GB" i="0" dirty="0" smtClean="0">
                        <a:latin typeface="Cambria Math" panose="02040503050406030204" pitchFamily="18" charset="0"/>
                      </a:rPr>
                      <m:t> → ____</m:t>
                    </m:r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Mg</m:t>
                    </m:r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Cl</m:t>
                        </m:r>
                      </m:e>
                      <m:sub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i="0" dirty="0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____</m:t>
                        </m:r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br>
                  <a:rPr lang="cy-GB" baseline="-25000" dirty="0"/>
                </a:br>
                <a:br>
                  <a:rPr lang="cy-GB" baseline="-25000" dirty="0"/>
                </a:br>
                <a:r>
                  <a:rPr lang="cy-GB" dirty="0"/>
                  <a:t>(b) Cyfrifwch nifer y molau o fagnesiwm sy’n bresennol ar ddechrau’r adwaith ac felly fàs atomig cymharol magnesiwm.</a:t>
                </a:r>
              </a:p>
              <a:p>
                <a:pPr lvl="0"/>
                <a:r>
                  <a:rPr lang="cy-GB" dirty="0"/>
                  <a:t>Mae màs atomig cymharol magnesiwm tua 24.305 (er ei fod yn aml yn cael ei dalgrynnu i 24 ar y tabl cyfnodol). Cyfrifwch y cyfeiliornad canrannol yn eich cyfrifiad drwy ddefnyddio’r hafaliad canlynol:</a:t>
                </a:r>
                <a:br>
                  <a:rPr lang="cy-GB" dirty="0"/>
                </a:br>
                <a:endParaRPr lang="cy-GB" dirty="0"/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wahaniaeth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atomig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cymharol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atomig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cymharol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go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iawn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y-GB" dirty="0">
                    <a:latin typeface="Cambria Math" panose="02040503050406030204" pitchFamily="18" charset="0"/>
                    <a:ea typeface="Cambria Math"/>
                  </a:rPr>
                  <a:t>x 100</a:t>
                </a:r>
                <a:br>
                  <a:rPr lang="cy-GB" dirty="0">
                    <a:latin typeface="Cambria Math" panose="02040503050406030204" pitchFamily="18" charset="0"/>
                    <a:ea typeface="Cambria Math"/>
                  </a:rPr>
                </a:br>
                <a:endParaRPr lang="cy-GB" dirty="0">
                  <a:latin typeface="Cambria Math" panose="02040503050406030204" pitchFamily="18" charset="0"/>
                  <a:ea typeface="Cambria Math"/>
                </a:endParaRPr>
              </a:p>
              <a:p>
                <a:pPr>
                  <a:buFont typeface="+mj-lt"/>
                  <a:buAutoNum type="arabicPeriod" startAt="4"/>
                </a:pPr>
                <a:r>
                  <a:rPr lang="cy-GB" dirty="0"/>
                  <a:t>Awgrymwch ddwy ffynhonnell cyfeiliornad yn ystod yr arbrawf a allai fod wedi arwain at wahaniaeth rhwng y màs atomig cymharol a fesurwyd a’r màs atomig cymharol gwirioneddol.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0047A91-33DB-0ADF-07A3-D52717EDEA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512" t="-2785" r="-1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Vertical Title 1">
            <a:extLst>
              <a:ext uri="{FF2B5EF4-FFF2-40B4-BE49-F238E27FC236}">
                <a16:creationId xmlns:a16="http://schemas.microsoft.com/office/drawing/2014/main" id="{5992CCB1-9C40-19A4-988E-DE5FCF687E04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Cwestiynau</a:t>
            </a:r>
          </a:p>
        </p:txBody>
      </p:sp>
    </p:spTree>
    <p:extLst>
      <p:ext uri="{BB962C8B-B14F-4D97-AF65-F5344CB8AC3E}">
        <p14:creationId xmlns:p14="http://schemas.microsoft.com/office/powerpoint/2010/main" val="3263160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AA312-59D1-6CC9-5F9C-83E724991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567ED-5E5B-309F-0961-3C97F00D7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Rhagor o ymarfer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534208-6F3C-8897-002C-50D013F852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4572000"/>
            <a:ext cx="10080000" cy="1892592"/>
          </a:xfrm>
        </p:spPr>
        <p:txBody>
          <a:bodyPr>
            <a:normAutofit/>
          </a:bodyPr>
          <a:lstStyle/>
          <a:p>
            <a:pPr lvl="0">
              <a:buFont typeface="+mj-lt"/>
              <a:buAutoNum type="arabicPeriod" startAt="5"/>
            </a:pPr>
            <a:r>
              <a:rPr lang="cy-GB"/>
              <a:t>(a) Cyfrifwch nifer y molau o nwy hydrogen a gynhyrchwyd ac ychwanegwch y canlyniad at y tabl.</a:t>
            </a:r>
          </a:p>
          <a:p>
            <a:pPr marL="0" lvl="0" indent="0">
              <a:buNone/>
            </a:pPr>
            <a:r>
              <a:rPr lang="cy-GB"/>
              <a:t>(b) Cyfrifwch nifer y molau o hydrogen a gynhyrchwyd yn yr adwaith.</a:t>
            </a:r>
            <a:br>
              <a:rPr lang="cy-GB"/>
            </a:br>
            <a:r>
              <a:rPr lang="cy-GB" i="1">
                <a:solidFill>
                  <a:srgbClr val="C8102E"/>
                </a:solidFill>
              </a:rPr>
              <a:t>Sylwer:</a:t>
            </a:r>
            <a:r>
              <a:rPr lang="cy-GB" i="1"/>
              <a:t> mae un môl o unrhyw nwy ar dymheredd a gwasgedd ystafell yn llenwi 24.0 dm</a:t>
            </a:r>
            <a:r>
              <a:rPr lang="cy-GB" i="1" baseline="30000"/>
              <a:t>3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0B917A75-8746-BAF1-C99A-7569AEBA61E1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Cwestiynau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8DB52A-0B00-7937-DD61-FB99B88C39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221503"/>
              </p:ext>
            </p:extLst>
          </p:nvPr>
        </p:nvGraphicFramePr>
        <p:xfrm>
          <a:off x="1920311" y="2026284"/>
          <a:ext cx="7319378" cy="2256792"/>
        </p:xfrm>
        <a:graphic>
          <a:graphicData uri="http://schemas.openxmlformats.org/drawingml/2006/table">
            <a:tbl>
              <a:tblPr firstRow="1" firstCol="1" bandRow="1"/>
              <a:tblGrid>
                <a:gridCol w="4375010">
                  <a:extLst>
                    <a:ext uri="{9D8B030D-6E8A-4147-A177-3AD203B41FA5}">
                      <a16:colId xmlns:a16="http://schemas.microsoft.com/office/drawing/2014/main" val="3546617792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3239592405"/>
                    </a:ext>
                  </a:extLst>
                </a:gridCol>
              </a:tblGrid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Màs y calsiwm a ddefnyddiwyd / 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0.050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418306"/>
                  </a:ext>
                </a:extLst>
              </a:tr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Cyfaint cychwynnol ar y fwred / cm</a:t>
                      </a:r>
                      <a:r>
                        <a:rPr lang="cy-GB" sz="1800" b="1" baseline="30000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2.00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5484654"/>
                  </a:ext>
                </a:extLst>
              </a:tr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Cyfaint terfynol ar y fwred / cm</a:t>
                      </a:r>
                      <a:r>
                        <a:rPr lang="cy-GB" sz="1800" b="1" baseline="30000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32.00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14973"/>
                  </a:ext>
                </a:extLst>
              </a:tr>
              <a:tr h="564198">
                <a:tc>
                  <a:txBody>
                    <a:bodyPr/>
                    <a:lstStyle/>
                    <a:p>
                      <a:pPr indent="-226695" algn="l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Cyfaint yr hydrogen a gynhyrchwyd / cm</a:t>
                      </a:r>
                      <a:r>
                        <a:rPr lang="cy-GB" sz="1800" b="1" baseline="30000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cy-GB" sz="1800">
                          <a:effectLst/>
                          <a:latin typeface="Century Gothic" panose="020B0502020202020204" pitchFamily="34" charset="0"/>
                          <a:ea typeface="Century Gothic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48333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30A2D5-30C4-91DB-CE5A-F0230BA085CE}"/>
              </a:ext>
            </a:extLst>
          </p:cNvPr>
          <p:cNvSpPr txBox="1">
            <a:spLocks/>
          </p:cNvSpPr>
          <p:nvPr/>
        </p:nvSpPr>
        <p:spPr>
          <a:xfrm>
            <a:off x="540000" y="1167384"/>
            <a:ext cx="10080000" cy="18925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457200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-GB"/>
              <a:t>Cafodd yr arbrawf ei ailadrodd gan ddefnyddio darn bach o fetel calsiwm yn lle’r magnesiwm. Dyma’r canlyniadau:</a:t>
            </a:r>
          </a:p>
        </p:txBody>
      </p:sp>
    </p:spTree>
    <p:extLst>
      <p:ext uri="{BB962C8B-B14F-4D97-AF65-F5344CB8AC3E}">
        <p14:creationId xmlns:p14="http://schemas.microsoft.com/office/powerpoint/2010/main" val="1959908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03A91-412B-6EE5-189B-CA5C14F0F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6882E-6EED-470B-592D-28FEDAD50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Rhagor o ymarfer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6C347F9-85D7-60C3-9F9F-5FDF5B4CDFF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lvl="0">
                  <a:buFont typeface="+mj-lt"/>
                  <a:buAutoNum type="arabicPeriod" startAt="6"/>
                </a:pPr>
                <a:r>
                  <a:rPr lang="cy-GB" dirty="0"/>
                  <a:t>(a) Cydbwyswch yr hafaliad symbolau am yr adwaith rhwng calsiwm ac asid hydroclorig:</a:t>
                </a:r>
                <a:br>
                  <a:rPr lang="cy-GB" dirty="0"/>
                </a:br>
                <a14:m>
                  <m:oMath xmlns:m="http://schemas.openxmlformats.org/officeDocument/2006/math"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____</m:t>
                    </m:r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Ca</m:t>
                    </m:r>
                    <m:r>
                      <a:rPr lang="en-GB" i="0" dirty="0" smtClean="0">
                        <a:latin typeface="Cambria Math" panose="02040503050406030204" pitchFamily="18" charset="0"/>
                      </a:rPr>
                      <m:t> + ____</m:t>
                    </m:r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HCl</m:t>
                    </m:r>
                    <m:r>
                      <a:rPr lang="en-GB" i="0" dirty="0" smtClean="0">
                        <a:latin typeface="Cambria Math" panose="02040503050406030204" pitchFamily="18" charset="0"/>
                      </a:rPr>
                      <m:t> → ____</m:t>
                    </m:r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Ca</m:t>
                    </m:r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Cl</m:t>
                        </m:r>
                      </m:e>
                      <m:sub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i="0" dirty="0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____</m:t>
                        </m:r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GB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br>
                  <a:rPr lang="cy-GB" baseline="-25000" dirty="0"/>
                </a:br>
                <a:br>
                  <a:rPr lang="cy-GB" baseline="-25000" dirty="0"/>
                </a:br>
                <a:r>
                  <a:rPr lang="cy-GB" dirty="0"/>
                  <a:t>(b) Cyfrifwch nifer y molau o galsiwm sy’n bresennol ar ddechrau’r adwaith, ac felly fàs atomig cymharol magnesiwm.</a:t>
                </a:r>
              </a:p>
              <a:p>
                <a:pPr lvl="0">
                  <a:buAutoNum type="arabicPeriod" startAt="6"/>
                </a:pPr>
                <a:r>
                  <a:rPr lang="cy-GB" dirty="0"/>
                  <a:t>Defnyddiwch eich tabl cyfnodol i ddod o hyd i fàs atomig cymharol calsiwm i un lle degol. Cyfrifwch y cyfeiliornad canrannol yn eich cyfrifiad drwy ddefnyddio’r hafaliad canlynol:</a:t>
                </a:r>
                <a:br>
                  <a:rPr lang="cy-GB" dirty="0"/>
                </a:br>
                <a:endParaRPr lang="cy-GB" dirty="0"/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wahaniaeth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atomig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cymharol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atomig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cymharol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go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iawn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y-GB" dirty="0">
                    <a:latin typeface="Cambria Math" panose="02040503050406030204" pitchFamily="18" charset="0"/>
                    <a:ea typeface="Cambria Math"/>
                  </a:rPr>
                  <a:t>x 100</a:t>
                </a:r>
                <a:br>
                  <a:rPr lang="cy-GB" dirty="0"/>
                </a:br>
                <a:endParaRPr lang="cy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6C347F9-85D7-60C3-9F9F-5FDF5B4CDFF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94" t="-181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Vertical Title 1">
            <a:extLst>
              <a:ext uri="{FF2B5EF4-FFF2-40B4-BE49-F238E27FC236}">
                <a16:creationId xmlns:a16="http://schemas.microsoft.com/office/drawing/2014/main" id="{F9997168-BD39-1DD4-D3EA-BB57B603ACD9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>
                <a:solidFill>
                  <a:schemeClr val="bg1"/>
                </a:solidFill>
                <a:latin typeface="Century Gothic" panose="020B0502020202020204" pitchFamily="34" charset="0"/>
              </a:rPr>
              <a:t>Cwestiynau</a:t>
            </a:r>
          </a:p>
        </p:txBody>
      </p:sp>
    </p:spTree>
    <p:extLst>
      <p:ext uri="{BB962C8B-B14F-4D97-AF65-F5344CB8AC3E}">
        <p14:creationId xmlns:p14="http://schemas.microsoft.com/office/powerpoint/2010/main" val="3100023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6671C8-1A1F-404F-8C5E-0D5B2156A476}">
  <ds:schemaRefs>
    <ds:schemaRef ds:uri="http://schemas.microsoft.com/office/2006/documentManagement/typ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5c7d88b2-bc5d-47d8-b067-5f30c82b40fb"/>
    <ds:schemaRef ds:uri="http://www.w3.org/XML/1998/namespace"/>
    <ds:schemaRef ds:uri="http://schemas.microsoft.com/office/infopath/2007/PartnerControls"/>
    <ds:schemaRef ds:uri="9e3c562f-56b0-4bc9-96c8-d04b09868558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FFF21F1-F095-403A-8CE3-337B38662A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530795-D8CC-487C-838A-B56A46AF22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894</Words>
  <Application>Microsoft Office PowerPoint</Application>
  <PresentationFormat>Widescreen</PresentationFormat>
  <Paragraphs>64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Cambria Math</vt:lpstr>
      <vt:lpstr>Century Gothic</vt:lpstr>
      <vt:lpstr>Office Theme</vt:lpstr>
      <vt:lpstr>14–16 oed</vt:lpstr>
      <vt:lpstr>Cyflwyniad</vt:lpstr>
      <vt:lpstr>Amcanion dysgu</vt:lpstr>
      <vt:lpstr>Dull (rhan 1)</vt:lpstr>
      <vt:lpstr>Dull (rhan 2)</vt:lpstr>
      <vt:lpstr>Canlyniadau</vt:lpstr>
      <vt:lpstr>Cwestiynau dilynol</vt:lpstr>
      <vt:lpstr>Rhagor o ymarfer</vt:lpstr>
      <vt:lpstr>Rhagor o ymarfer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Determining the relative atomic mass of magnesium lesson slides CYM</dc:title>
  <dc:creator>Royal Society of Chemistry</dc:creator>
  <cp:keywords>Nuffield; practical; burette; magnesium; relative atomic mass; RAM; quantitative chemistry;</cp:keywords>
  <dc:description>From https://rsc.li/3OqtvNh; two levels of student sheet and teacher notes also available</dc:description>
  <cp:lastModifiedBy>Hannah Griffiths</cp:lastModifiedBy>
  <cp:revision>574</cp:revision>
  <dcterms:created xsi:type="dcterms:W3CDTF">2021-04-13T16:26:00Z</dcterms:created>
  <dcterms:modified xsi:type="dcterms:W3CDTF">2026-06-11T10:49:50Z</dcterms:modified>
  <cp:category>Available from https://rsc.li/4nviMOY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0x010100E45D359969893149933A4D4A74E189F8</vt:lpwstr>
  </property>
</Properties>
</file>