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9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E"/>
    <a:srgbClr val="E6F1EF"/>
    <a:srgbClr val="006F62"/>
    <a:srgbClr val="EDF6F9"/>
    <a:srgbClr val="48A9C5"/>
    <a:srgbClr val="FAE7EA"/>
    <a:srgbClr val="F7DBE0"/>
    <a:srgbClr val="F4CFD5"/>
    <a:srgbClr val="FF9E1B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8D88BA-3003-4872-9EA4-CC08466471E5}" v="5" dt="2026-06-11T10:07:47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"/>
    <p:restoredTop sz="84569" autoAdjust="0"/>
  </p:normalViewPr>
  <p:slideViewPr>
    <p:cSldViewPr snapToGrid="0" snapToObjects="1">
      <p:cViewPr varScale="1">
        <p:scale>
          <a:sx n="93" d="100"/>
          <a:sy n="93" d="100"/>
        </p:scale>
        <p:origin x="16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Griffiths" userId="9135852f-5aac-4f3f-97b0-55e569f13680" providerId="ADAL" clId="{79D2581E-2C64-4D7D-948E-B5DB5B650164}"/>
    <pc:docChg chg="mod modSld">
      <pc:chgData name="Hannah Griffiths" userId="9135852f-5aac-4f3f-97b0-55e569f13680" providerId="ADAL" clId="{79D2581E-2C64-4D7D-948E-B5DB5B650164}" dt="2026-06-11T10:07:28.856" v="4" actId="14100"/>
      <pc:docMkLst>
        <pc:docMk/>
      </pc:docMkLst>
      <pc:sldChg chg="modSp mod">
        <pc:chgData name="Hannah Griffiths" userId="9135852f-5aac-4f3f-97b0-55e569f13680" providerId="ADAL" clId="{79D2581E-2C64-4D7D-948E-B5DB5B650164}" dt="2026-06-11T10:07:28.856" v="4" actId="14100"/>
        <pc:sldMkLst>
          <pc:docMk/>
          <pc:sldMk cId="4064198182" sldId="294"/>
        </pc:sldMkLst>
        <pc:spChg chg="mod">
          <ac:chgData name="Hannah Griffiths" userId="9135852f-5aac-4f3f-97b0-55e569f13680" providerId="ADAL" clId="{79D2581E-2C64-4D7D-948E-B5DB5B650164}" dt="2026-06-11T10:07:22.752" v="1" actId="1076"/>
          <ac:spMkLst>
            <pc:docMk/>
            <pc:sldMk cId="4064198182" sldId="294"/>
            <ac:spMk id="5" creationId="{94DF5491-C51B-5546-8D63-8BD341C64B0A}"/>
          </ac:spMkLst>
        </pc:spChg>
        <pc:graphicFrameChg chg="mod modGraphic">
          <ac:chgData name="Hannah Griffiths" userId="9135852f-5aac-4f3f-97b0-55e569f13680" providerId="ADAL" clId="{79D2581E-2C64-4D7D-948E-B5DB5B650164}" dt="2026-06-11T10:07:28.856" v="4" actId="14100"/>
          <ac:graphicFrameMkLst>
            <pc:docMk/>
            <pc:sldMk cId="4064198182" sldId="294"/>
            <ac:graphicFrameMk id="11" creationId="{EEA1A01F-587E-4473-9318-709907EEC95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9FEE6-68B1-4863-9977-3A95633844E7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AEAF9-7482-4645-9523-1778CA7384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348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/>
              <a:t>Mae’r sleid hon yn crynhoi erthygl ddiweddar a gyhoeddwyd gan </a:t>
            </a:r>
            <a:r>
              <a:rPr lang="cy-GB" i="1"/>
              <a:t>Chemistry World</a:t>
            </a:r>
            <a:r>
              <a:rPr lang="cy-GB"/>
              <a:t>. Defnyddiwch hyn yn eich gwersi ar ddiemyntau ac alotropau carbon eraill.</a:t>
            </a:r>
          </a:p>
          <a:p>
            <a:endParaRPr lang="en-GB" dirty="0"/>
          </a:p>
          <a:p>
            <a:r>
              <a:rPr lang="cy-GB"/>
              <a:t>Atebion</a:t>
            </a:r>
          </a:p>
          <a:p>
            <a:pPr marL="228600" indent="-228600">
              <a:buAutoNum type="arabicPeriod"/>
            </a:pPr>
            <a:r>
              <a:rPr lang="cy-GB" baseline="0"/>
              <a:t>Carbon.</a:t>
            </a:r>
          </a:p>
          <a:p>
            <a:pPr marL="228600" indent="-228600">
              <a:buAutoNum type="arabicPeriod"/>
            </a:pPr>
            <a:r>
              <a:rPr lang="cy-GB" baseline="0"/>
              <a:t>Adeiledd cofalent enfawr gyda llawer o fondiau cofalent cryf.</a:t>
            </a:r>
          </a:p>
          <a:p>
            <a:pPr marL="228600" indent="-228600">
              <a:buAutoNum type="arabicPeriod"/>
            </a:pPr>
            <a:r>
              <a:rPr lang="cy-GB" baseline="0"/>
              <a:t>Gallwch gydnabod syniadau fel: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y-GB" baseline="0"/>
              <a:t>gall haenau tenau iawn fod â phriodweddau gwahanol i adeiledd gwirioneddol enfawr.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y-GB" baseline="0"/>
              <a:t>mae gan nanoronynnau briodweddau gwahanol i ddeunyddiau swmp.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9AEAF9-7482-4645-9523-1778CA73848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107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05D642-4592-B14D-98B6-B60260A6476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4tH1Wh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hyperlink" Target="rsc.li/4hsYKk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222CD-678A-0543-B7C7-C1E80F753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842000" cy="440661"/>
          </a:xfrm>
        </p:spPr>
        <p:txBody>
          <a:bodyPr/>
          <a:lstStyle/>
          <a:p>
            <a:r>
              <a:rPr lang="cy-GB" sz="3000" dirty="0"/>
              <a:t>Ffilm ddiemwnt hyblyg wedi’i gwneud â thâp gludiog</a:t>
            </a:r>
            <a:br>
              <a:rPr lang="cy-GB" sz="3000" dirty="0"/>
            </a:br>
            <a:br>
              <a:rPr lang="cy-GB" sz="3000" dirty="0"/>
            </a:br>
            <a:br>
              <a:rPr lang="cy-GB" sz="3000" b="0" dirty="0"/>
            </a:br>
            <a:br>
              <a:rPr lang="cy-GB" sz="3000" dirty="0"/>
            </a:br>
            <a:endParaRPr lang="cy-GB" sz="3000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94DF5491-C51B-5546-8D63-8BD341C64B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145810"/>
            <a:ext cx="810000" cy="6069115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Newyddion am ymchwil gwyddoniaeth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C49F36-B0B9-49E7-B398-03B87BDA45BB}"/>
              </a:ext>
            </a:extLst>
          </p:cNvPr>
          <p:cNvSpPr txBox="1">
            <a:spLocks/>
          </p:cNvSpPr>
          <p:nvPr/>
        </p:nvSpPr>
        <p:spPr>
          <a:xfrm>
            <a:off x="540000" y="1055282"/>
            <a:ext cx="1008000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cy-GB" sz="1600" dirty="0">
                <a:solidFill>
                  <a:schemeClr val="tx1"/>
                </a:solidFill>
              </a:rPr>
              <a:t>Sleid gan Neil Goalby. Ar gael yn </a:t>
            </a:r>
            <a:r>
              <a:rPr lang="cy-GB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rsc.li/4tH1WhK</a:t>
            </a:r>
            <a:endParaRPr lang="cy-GB" sz="1600" dirty="0">
              <a:hlinkClick r:id="rId4" action="ppaction://hlinkfile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3AA7-0565-0C45-BCCD-847B3619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69" y="1569115"/>
            <a:ext cx="5933875" cy="4463695"/>
          </a:xfrm>
        </p:spPr>
        <p:txBody>
          <a:bodyPr>
            <a:noAutofit/>
          </a:bodyPr>
          <a:lstStyle/>
          <a:p>
            <a:r>
              <a:rPr lang="cy-GB" dirty="0"/>
              <a:t>Diemwnt yw un o’r deunyddiau caletaf a mwyaf brau. Fodd bynnag, pan gaiff ei dyfu mewn ffilmiau tenau ar is-haen, mae’n gallu bod yn rhyfeddol o hyblyg. Mae gwyddonwyr yn gallu tyfu diemyntau ar is-haenau silicon drwy ddyddodi anwedd cemegol. Roedd hi’n arfer bod yn anodd tynnu'r ffilmiau hyn o’r is-haen, sy’n gallu bod â thrwch o 6,000 o atomau. Ond mae ymchwilwyr bellach wedi gwneud ffilmiau diemwnt hyblyg centimetr o faint drwy eu tynnu o’r is-haen silicon gan ddefnyddio tâp gludiog. Mae’r ymchwilwyr yn credu y gallai’r diwydiant electronig ddefnyddio’r ffilmiau i oeri dyfeisiau lled-ddargludo.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5E2D19-E3DF-A450-9AB7-76B649665B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 rot="16200000">
            <a:off x="9106265" y="2056174"/>
            <a:ext cx="30274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800"/>
              <a:t> </a:t>
            </a:r>
            <a:r>
              <a:rPr lang="cy-GB" sz="800" b="0" i="0">
                <a:solidFill>
                  <a:srgbClr val="172B4D"/>
                </a:solidFill>
                <a:effectLst/>
                <a:latin typeface="-apple-system"/>
              </a:rPr>
              <a:t>© Jixiang Jing et al, Nature 2025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B292F-C975-35D4-5788-36F543B9F4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797882" y="1115784"/>
            <a:ext cx="3753542" cy="2501346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FFA1DA3-2756-4B86-87AD-EE87219503AB}"/>
              </a:ext>
            </a:extLst>
          </p:cNvPr>
          <p:cNvSpPr txBox="1">
            <a:spLocks/>
          </p:cNvSpPr>
          <p:nvPr/>
        </p:nvSpPr>
        <p:spPr>
          <a:xfrm>
            <a:off x="6722700" y="3677632"/>
            <a:ext cx="4659300" cy="5477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1600" i="1" dirty="0">
                <a:solidFill>
                  <a:srgbClr val="C8102E"/>
                </a:solidFill>
              </a:rPr>
              <a:t>Mae gwyddonwyr yn gallu tynnu diemyntau tenau iawn o’u harwynebau tyfiant gan ddefnyddio tâp gludiog</a:t>
            </a:r>
          </a:p>
          <a:p>
            <a:endParaRPr lang="en-GB" sz="1600" i="1" dirty="0">
              <a:solidFill>
                <a:srgbClr val="C8102E"/>
              </a:solidFill>
            </a:endParaRPr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EEA1A01F-587E-4473-9318-709907EEC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190273"/>
              </p:ext>
            </p:extLst>
          </p:nvPr>
        </p:nvGraphicFramePr>
        <p:xfrm>
          <a:off x="6722701" y="4457931"/>
          <a:ext cx="3828723" cy="2199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8723">
                  <a:extLst>
                    <a:ext uri="{9D8B030D-6E8A-4147-A177-3AD203B41FA5}">
                      <a16:colId xmlns:a16="http://schemas.microsoft.com/office/drawing/2014/main" val="3287607563"/>
                    </a:ext>
                  </a:extLst>
                </a:gridCol>
              </a:tblGrid>
              <a:tr h="447477">
                <a:tc>
                  <a:txBody>
                    <a:bodyPr/>
                    <a:lstStyle/>
                    <a:p>
                      <a:pPr algn="l"/>
                      <a:r>
                        <a:rPr lang="cy-GB" sz="1600" b="1" i="0" dirty="0">
                          <a:latin typeface="Century Gothic" panose="020B0502020202020204" pitchFamily="34" charset="0"/>
                        </a:rPr>
                        <a:t>Cwestiynau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10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464764"/>
                  </a:ext>
                </a:extLst>
              </a:tr>
              <a:tr h="17522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cy-GB" sz="1600" b="0" i="0" baseline="0" dirty="0">
                          <a:latin typeface="Century Gothic" panose="020B0502020202020204" pitchFamily="34" charset="0"/>
                        </a:rPr>
                        <a:t>Pa elfen sy’n ffurfio diemwnt?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cy-GB" sz="1600" b="0" i="0" baseline="0" dirty="0">
                          <a:latin typeface="Century Gothic" panose="020B0502020202020204" pitchFamily="34" charset="0"/>
                        </a:rPr>
                        <a:t>Eglurwch pam mae diemwnt yn sylwedd caled fel arfer.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cy-GB" sz="1600" b="0" i="0" baseline="0" dirty="0">
                          <a:latin typeface="Century Gothic" panose="020B0502020202020204" pitchFamily="34" charset="0"/>
                        </a:rPr>
                        <a:t>Awgrymwch pam mae ffilmiau diemwnt yn fwy hyblyg na diemwnt arferol.</a:t>
                      </a: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27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198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10A814-5BD1-4278-94E0-ADB68E9B3C17}"/>
</file>

<file path=customXml/itemProps2.xml><?xml version="1.0" encoding="utf-8"?>
<ds:datastoreItem xmlns:ds="http://schemas.openxmlformats.org/officeDocument/2006/customXml" ds:itemID="{6BE32765-0D1B-4967-A921-DBD855E7514C}">
  <ds:schemaRefs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0b166b12-8f01-4f4d-84be-2809f4dd08b1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24FF2A0-C252-4A30-8EDD-02E4F295A9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253</Words>
  <Application>Microsoft Office PowerPoint</Application>
  <PresentationFormat>Widescreen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-apple-system</vt:lpstr>
      <vt:lpstr>Arial</vt:lpstr>
      <vt:lpstr>Calibri</vt:lpstr>
      <vt:lpstr>Calibri Light</vt:lpstr>
      <vt:lpstr>Century Gothic</vt:lpstr>
      <vt:lpstr>Office Theme</vt:lpstr>
      <vt:lpstr>Ffilm ddiemwnt hyblyg wedi’i gwneud â thâp gludiog   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film summary slide CYM</dc:title>
  <dc:creator>Royal Society of Chemistry</dc:creator>
  <cp:keywords>science; research; teaching; news; teaching; context; secondary; chemistry; diamond; carbon allotropes; allotropes of carbon</cp:keywords>
  <dc:description>From Education in Chemistry https://rsc.li/4tH1WhK Diamond film summary slide</dc:description>
  <cp:lastModifiedBy>Hannah Griffiths</cp:lastModifiedBy>
  <cp:revision>1</cp:revision>
  <dcterms:created xsi:type="dcterms:W3CDTF">2022-07-21T16:12:38Z</dcterms:created>
  <dcterms:modified xsi:type="dcterms:W3CDTF">2026-06-11T10:07:57Z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</Properties>
</file>