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6"/>
  </p:notesMasterIdLst>
  <p:sldIdLst>
    <p:sldId id="290" r:id="rId5"/>
    <p:sldId id="370" r:id="rId6"/>
    <p:sldId id="355" r:id="rId7"/>
    <p:sldId id="357" r:id="rId8"/>
    <p:sldId id="365" r:id="rId9"/>
    <p:sldId id="367" r:id="rId10"/>
    <p:sldId id="366" r:id="rId11"/>
    <p:sldId id="369" r:id="rId12"/>
    <p:sldId id="358" r:id="rId13"/>
    <p:sldId id="368" r:id="rId14"/>
    <p:sldId id="3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97A93AF5-9395-4D51-A65C-F480896045C4}">
          <p14:sldIdLst>
            <p14:sldId id="290"/>
          </p14:sldIdLst>
        </p14:section>
        <p14:section name="Teacher guidance" id="{98239A89-C2BB-41F4-9D3E-573E6ACA2F1B}">
          <p14:sldIdLst>
            <p14:sldId id="370"/>
          </p14:sldIdLst>
        </p14:section>
        <p14:section name="Learner sheet" id="{18068308-2217-42E8-A1F8-FF85B571432F}">
          <p14:sldIdLst>
            <p14:sldId id="355"/>
            <p14:sldId id="357"/>
            <p14:sldId id="365"/>
            <p14:sldId id="367"/>
          </p14:sldIdLst>
        </p14:section>
        <p14:section name="Answers" id="{D2B6960D-DEBD-42D0-820E-646A2ECEF29B}">
          <p14:sldIdLst>
            <p14:sldId id="366"/>
            <p14:sldId id="369"/>
            <p14:sldId id="358"/>
            <p14:sldId id="368"/>
          </p14:sldIdLst>
        </p14:section>
        <p14:section name="Template" id="{42958254-80BB-4703-89F4-8D6C6A93010C}">
          <p14:sldIdLst>
            <p14:sldId id="3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6AFCBE25-129D-71BD-2520-C70EFDD5EC17}" name="Katie Haylor" initials="KH" userId="S::HaylorK@rsc.org::79d54f7f-ffc1-4b04-bab6-1092a29c2844" providerId="AD"/>
  <p188:author id="{A2C96F82-BDB2-8AAD-6866-CE2FC57B15A1}" name="Hannah Sycamore" initials="HS" userId="S::SycamoreH@rsc.org::b4770bae-8292-4e0f-8212-963b4c6b3de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9B146"/>
    <a:srgbClr val="C8102E"/>
    <a:srgbClr val="E6F1EF"/>
    <a:srgbClr val="006F62"/>
    <a:srgbClr val="EDF6F9"/>
    <a:srgbClr val="48A9C5"/>
    <a:srgbClr val="FAE7EA"/>
    <a:srgbClr val="F7DBE0"/>
    <a:srgbClr val="F4C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FA38A8-453E-4855-860C-18BD47C0519B}" v="1" dt="2026-02-26T08:31:20.5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1" autoAdjust="0"/>
    <p:restoredTop sz="79609" autoAdjust="0"/>
  </p:normalViewPr>
  <p:slideViewPr>
    <p:cSldViewPr snapToGrid="0" snapToObjects="1">
      <p:cViewPr varScale="1">
        <p:scale>
          <a:sx n="84" d="100"/>
          <a:sy n="84" d="100"/>
        </p:scale>
        <p:origin x="137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50657F-C977-4920-AE14-12599E069E54}" type="datetimeFigureOut">
              <a:rPr lang="en-GB" smtClean="0"/>
              <a:pPr/>
              <a:t>26/02/2026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3DB95-055F-4643-BEB1-ADFDB4C7E5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0837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63DB95-055F-4643-BEB1-ADFDB4C7E5BC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674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u="none" dirty="0">
              <a:solidFill>
                <a:schemeClr val="accent1"/>
              </a:solidFill>
              <a:latin typeface="Bradley Hand ITC" panose="03070402050302030203" pitchFamily="66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34772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63DB95-055F-4643-BEB1-ADFDB4C7E5BC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505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500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sz="1200" b="0" u="none" dirty="0">
                <a:solidFill>
                  <a:schemeClr val="accent1"/>
                </a:solidFill>
                <a:latin typeface="Bradley Hand ITC" panose="03070402050302030203" pitchFamily="66" charset="0"/>
                <a:cs typeface="Arial" panose="020B0604020202020204" pitchFamily="34" charset="0"/>
              </a:rPr>
              <a:t>Information for </a:t>
            </a: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quadrant 2: 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In a balanced symbol equation, the total number of atoms of each element and also the total mass is the same on both sides.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In maths, the word equation is an expression or formula with an ‘=‘ sign showing how different quantities are related. In chemistry it shows the chemical formulas for the reactants and products separated by an arrow.</a:t>
            </a:r>
          </a:p>
          <a:p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Answer to quadrant 3: F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a chemical reaction this shows the chemical formulas of the reactants and products separated by an arrow. Whole numbers may be written before the formulas to balance the equation.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538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Information for quadrant 2: R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elative means one thing compared to something else. In this case of relative atomic mass, atomic masses are compared to the approximate mass of a proton or neutron.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Naturally occurring elements usually contain several isotopes, each with a slightly different mass. 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We can work out the average mass of an atom to represent all the isotopes. 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  <a:p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Answer to quadrant 3: The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average </a:t>
            </a: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mass of an atom of an element taking into account the naturally occurring 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percentages</a:t>
            </a: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 of its 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isotopes.</a:t>
            </a:r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4613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Information for quadrant 2: Amount - </a:t>
            </a:r>
            <a:r>
              <a:rPr lang="en-GB" sz="1200" b="0" u="none" dirty="0">
                <a:solidFill>
                  <a:schemeClr val="accent1"/>
                </a:solidFill>
                <a:latin typeface="Bradley Hand ITC" panose="03070402050302030203" pitchFamily="66" charset="0"/>
                <a:cs typeface="Arial" panose="020B0604020202020204" pitchFamily="34" charset="0"/>
              </a:rPr>
              <a:t>the quantity of something. S</a:t>
            </a: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ubstance -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the essence of something. In chemistry ‘substance’ is used to refer to a particular solid, liquid or gas.</a:t>
            </a:r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Answer to quadrant 3: How many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atoms, molecules or formula units </a:t>
            </a: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are present in a sample of the substance, measured</a:t>
            </a:r>
            <a:r>
              <a:rPr lang="en-GB" sz="1200" b="0" u="none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z="1200" b="0" u="none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in </a:t>
            </a:r>
            <a:r>
              <a:rPr kumimoji="0" lang="en-GB" sz="1600" b="0" i="0" u="none" strike="noStrike" kern="1200" cap="none" spc="0" normalizeH="0" baseline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moles (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mol).  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Photograph © Shutterstock/</a:t>
            </a:r>
            <a:r>
              <a:rPr lang="en-GB" dirty="0" err="1"/>
              <a:t>Brilliantist</a:t>
            </a:r>
            <a:r>
              <a:rPr lang="en-GB" dirty="0"/>
              <a:t> Studio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4419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Information for quadrant 2: Percentage - </a:t>
            </a:r>
            <a:r>
              <a:rPr lang="en-GB" sz="1200" b="0" u="none" dirty="0">
                <a:solidFill>
                  <a:schemeClr val="accent1"/>
                </a:solidFill>
                <a:latin typeface="Bradley Hand ITC" panose="03070402050302030203" pitchFamily="66" charset="0"/>
                <a:cs typeface="Arial" panose="020B0604020202020204" pitchFamily="34" charset="0"/>
              </a:rPr>
              <a:t>a way of expressing the proportion of a whole in terms of hundredths. Yield - </a:t>
            </a:r>
            <a:r>
              <a:rPr lang="en-GB" sz="1200" b="0" u="none" kern="1200" dirty="0">
                <a:solidFill>
                  <a:schemeClr val="accent1"/>
                </a:solidFill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what you produce.</a:t>
            </a:r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Answer to quadrant 3: 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The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actual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mass or amount of product, given as a percentage of the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theoretical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mass or amount of product you could make in a chemical reaction.</a:t>
            </a:r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u="none" dirty="0">
              <a:solidFill>
                <a:schemeClr val="accent1"/>
              </a:solidFill>
              <a:latin typeface="Bradley Hand ITC" panose="03070402050302030203" pitchFamily="66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4126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42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70705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Photograph © Shutterstock/</a:t>
            </a:r>
            <a:r>
              <a:rPr lang="en-GB" dirty="0" err="1"/>
              <a:t>Brilliantist</a:t>
            </a:r>
            <a:r>
              <a:rPr lang="en-GB" dirty="0"/>
              <a:t> Studio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064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8610100-38BC-194F-9079-8DDE723951FF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A549A9-FDA4-D149-B497-B5121421C2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3C2113-31B6-7F4D-83F0-729A1B46C5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AE3D22E-2B57-CE4A-B915-F81A74DD96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4983CAC-993B-784B-BDEA-00ABFD7B6D78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12F9B7-525F-0A4B-9E77-89C192EAFC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B3093CA-596C-304F-86CF-A159FB3654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Single line title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21A4C6-5661-3A4E-8B85-9900DC479D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0BAFC7-69D9-B349-14AF-6B03B04B7B6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65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356E9-83DB-3846-875C-C5E5EC7EA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3FA7FB9-7137-9A45-867D-BCE63D3F8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Acknowledgements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A6B8E1-696C-5E4F-9D45-7AC232FB1B3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D3B23A-8279-7E4D-B704-7EA3436F9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2D1C70-0A69-9541-B558-61D09370CE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E92CBCD-F514-E94A-B0E6-0F16740661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230400" indent="-230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800" b="0" i="0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Here is the text</a:t>
            </a:r>
          </a:p>
        </p:txBody>
      </p:sp>
    </p:spTree>
    <p:extLst>
      <p:ext uri="{BB962C8B-B14F-4D97-AF65-F5344CB8AC3E}">
        <p14:creationId xmlns:p14="http://schemas.microsoft.com/office/powerpoint/2010/main" val="3491710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67905-5208-45C9-91A7-153AFC22B9EB}" type="datetimeFigureOut">
              <a:rPr lang="en-GB" smtClean="0"/>
              <a:pPr/>
              <a:t>26/02/2026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A888-D3E9-4A2B-B344-8C41375D909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1223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double line,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D691BC6-D72A-6741-958D-F420E148587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E727C2-D80B-264D-94C3-9BC1E36809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C25AED-0875-2647-84A2-6621C0D415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D0A769-27C5-794F-BB2C-54D8520DEA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ADC76F-BA8F-214E-B243-0EA627DD15EE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BB26D91E-C4B8-AA46-ABD6-429FEA0A91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7D9DF858-8FC9-1C4F-9D6D-B98DF46EDE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1789112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Double line title with turnover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2E5BEC9-7686-2241-AE5C-CEEBC1DA495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4DEFC6-320B-5246-85C1-E493344F56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triple lin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2D102C-435D-1247-9482-FA39153AC15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813B56-FDD1-0F40-B923-3F191328A3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670BE4-3267-6144-9BEC-0A5842E719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271170-6657-144A-B313-19782931617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58CCC5-9B98-EA4E-B87D-06F4CFA1356F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1F49BB23-095E-0349-B695-0649F94B38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8641A31-A6C0-CB44-B10F-BD75069256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2447034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Triple line title with turnover on three lines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AE99957-780D-FD42-96A0-31CC12A1186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7CCCE1-E878-7F47-B778-AE1FC8180F9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9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5D72720-E5A5-3242-8856-378E7BAC1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988D83-F3D7-9D4F-AC03-6D180FF1A9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6F2C0A-6FEF-3A44-B379-1EDDEA6CD9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E25749E-D8CB-D944-A298-64E999C3A8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8811BD-F50F-A84E-B39E-DC7C79CD5D27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D21E9C2-01C9-7242-9C40-2EF3DCCAE5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371E1F-9A1C-8848-A2F7-FE022C5BB7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E44F30F-ACCA-494A-92DE-CD0E2B3C5A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6F667C-BABD-E64D-A87B-FC8C551108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C5948B-67D3-AC4F-890F-725332428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690D6-31DD-8445-BDEA-5C196119A1D9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AEE427C-0248-7F4C-8145-DF61B84F8A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8DF516-E004-0343-8DCB-7D8B3A6B39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A5DC58F-EBD6-924E-8C77-CBCA410F81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95B0693-64BD-8246-9D0D-0F1C12E815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A5D099-93EE-7B4C-B9DA-563093148325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4338AF-FD94-6E4C-B45B-9288553FBD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CEA1DE-E905-1F44-8E1A-6F92FDAED5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83074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55D6538-5671-7E47-8746-EF8E035520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79C527B-D5B5-874C-8803-29B2EF7DBAB2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09143BE-64DA-4048-A391-C081EE8F0D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66297D-9236-F34E-A7A7-84947CD505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2692259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856C763-F1AA-E649-B7C9-96967ACB3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Table goes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0FA6AE-B2DA-2E40-8552-72071DEBE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97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79" r:id="rId3"/>
    <p:sldLayoutId id="2147483662" r:id="rId4"/>
    <p:sldLayoutId id="2147483672" r:id="rId5"/>
    <p:sldLayoutId id="2147483668" r:id="rId6"/>
    <p:sldLayoutId id="2147483686" r:id="rId7"/>
    <p:sldLayoutId id="2147483689" r:id="rId8"/>
    <p:sldLayoutId id="2147483692" r:id="rId9"/>
    <p:sldLayoutId id="2147483683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hyperlink" Target="https://rsc.li/3Gi9HH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rsc.li/3Gi9HH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18F91-D15E-5E44-80C2-620B381166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14–16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115082-B7C4-4D40-80F1-9A0175D69E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Quantitative chemistry: Frayer models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8DE506-C8FA-447A-139B-8E09C5D0BC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386" y="1122218"/>
            <a:ext cx="451747" cy="45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1B4B60-215A-EBAA-3D51-B4A488D1AF68}"/>
              </a:ext>
            </a:extLst>
          </p:cNvPr>
          <p:cNvSpPr txBox="1"/>
          <p:nvPr/>
        </p:nvSpPr>
        <p:spPr>
          <a:xfrm>
            <a:off x="8211320" y="6069724"/>
            <a:ext cx="38230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Downloaded from </a:t>
            </a:r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rsc.li/3Gi9HHN</a:t>
            </a:r>
            <a:endParaRPr 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383AE14-36EC-AD2E-3147-9381BF18B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27625" y="-870363"/>
            <a:ext cx="4320000" cy="43200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0">
            <a:solidFill>
              <a:srgbClr val="C810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064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54473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‘percentage yield’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Here are some ideas.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Examples of using percentage to compare a number with a whole amount are: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stem Font Regular"/>
                        <a:buNone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‘the inflation rate went up to 5%’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stem Font Regular"/>
                        <a:buNone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‘his exam result was 64%’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stem Font Regular"/>
                        <a:buNone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‘I am 99% sure that I am right’.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GB" sz="1800" b="0" u="none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Farmers try to get a high yield of crops.</a:t>
                      </a: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‘percentage yield’.</a:t>
                      </a: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percentage</a:t>
                      </a:r>
                    </a:p>
                    <a:p>
                      <a:pPr algn="ctr"/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From the Latin ‘</a:t>
                      </a:r>
                      <a:r>
                        <a:rPr lang="en-GB" sz="1800" b="1" u="none" dirty="0" err="1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percentum</a:t>
                      </a:r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’ meaning ‘by the hundred’.</a:t>
                      </a:r>
                    </a:p>
                    <a:p>
                      <a:pPr algn="ctr"/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It is a way of expressing the proportion of a whole in terms of hundredths.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yield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kern="1200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From the Anglo-Saxon ‘</a:t>
                      </a:r>
                      <a:r>
                        <a:rPr lang="en-GB" sz="1800" b="1" u="none" kern="1200" dirty="0" err="1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geldan</a:t>
                      </a:r>
                      <a:r>
                        <a:rPr lang="en-GB" sz="1800" b="1" u="none" kern="1200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’ meaning the idea of a reward or pay that is given. Today, the noun ‘yield’ refers to what you produce.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4. Use the words to fill in the blanks to show the</a:t>
                      </a:r>
                      <a:b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type of yield being described at each stage.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8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8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percentage       actual     theoretical</a:t>
                      </a:r>
                      <a:endParaRPr kumimoji="0" lang="en-GB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8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GB" sz="18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 student made some crystals of hydrated copper(II) sulfate by neutralising 0.016 mol of dilute sulfuric acid. From this amount of acid, her </a:t>
                      </a:r>
                      <a:r>
                        <a:rPr lang="en-GB" sz="1600" b="0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kumimoji="0" lang="en-GB" sz="18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theoretical</a:t>
                      </a:r>
                      <a:r>
                        <a:rPr kumimoji="0" lang="en-GB" sz="18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GB" sz="16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yield was 4.0 g of crystals, but when she weighed her crystals, she found that her </a:t>
                      </a:r>
                      <a:r>
                        <a:rPr lang="en-GB" sz="1600" b="0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   </a:t>
                      </a:r>
                      <a:r>
                        <a:rPr lang="en-GB" sz="1600" b="0" u="sng" dirty="0">
                          <a:solidFill>
                            <a:schemeClr val="tx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_</a:t>
                      </a:r>
                      <a:r>
                        <a:rPr kumimoji="0" lang="en-GB" sz="18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actual</a:t>
                      </a:r>
                      <a:r>
                        <a:rPr kumimoji="0" lang="en-GB" sz="18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16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yield was only 2.8 g. From this, she calculated that her</a:t>
                      </a:r>
                      <a:r>
                        <a:rPr lang="en-GB" sz="1600" b="0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</a:t>
                      </a:r>
                      <a:r>
                        <a:rPr kumimoji="0" lang="en-GB" sz="18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percentage</a:t>
                      </a:r>
                      <a:r>
                        <a:rPr lang="en-GB" sz="1800" b="0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16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yield was 70%.</a:t>
                      </a:r>
                      <a:endParaRPr lang="en-GB" sz="16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Complete the word fill to define ‘percentage yield’.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The </a:t>
                      </a:r>
                      <a:r>
                        <a:rPr kumimoji="0" lang="en-GB" sz="18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kumimoji="0" lang="en-GB" sz="2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actual</a:t>
                      </a:r>
                      <a:r>
                        <a:rPr kumimoji="0" lang="en-GB" sz="2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mass or amount of product,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given as a percentage of the</a:t>
                      </a:r>
                      <a:b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GB" sz="18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kumimoji="0" lang="en-GB" sz="2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theoretical</a:t>
                      </a:r>
                      <a:r>
                        <a:rPr kumimoji="0" lang="en-GB" sz="18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</a:t>
                      </a: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mass or amount of product you could make in a chemical reaction.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C3747A2-3A44-7EDE-823A-D865DCD64A76}"/>
              </a:ext>
            </a:extLst>
          </p:cNvPr>
          <p:cNvGraphicFramePr>
            <a:graphicFrameLocks noGrp="1"/>
          </p:cNvGraphicFramePr>
          <p:nvPr/>
        </p:nvGraphicFramePr>
        <p:xfrm>
          <a:off x="5194069" y="3130210"/>
          <a:ext cx="1803862" cy="762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Percentage yield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092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tical Title 1">
            <a:extLst>
              <a:ext uri="{FF2B5EF4-FFF2-40B4-BE49-F238E27FC236}">
                <a16:creationId xmlns:a16="http://schemas.microsoft.com/office/drawing/2014/main" id="{FEE63CE5-8A72-4242-81BD-5FB3FC7CB196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Example layout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781063B1-E5E0-C242-7F60-F3F78892A209}"/>
              </a:ext>
            </a:extLst>
          </p:cNvPr>
          <p:cNvGraphicFramePr>
            <a:graphicFrameLocks/>
          </p:cNvGraphicFramePr>
          <p:nvPr/>
        </p:nvGraphicFramePr>
        <p:xfrm>
          <a:off x="0" y="-4445"/>
          <a:ext cx="1138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GB" sz="20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Explore</a:t>
                      </a:r>
                    </a:p>
                    <a:p>
                      <a:pPr marL="0" indent="0" algn="ctr">
                        <a:buNone/>
                      </a:pPr>
                      <a:b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buNone/>
                      </a:pP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Link to science capital and draw on learners’ experience.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down/‘what do we know about X’?</a:t>
                      </a:r>
                    </a:p>
                    <a:p>
                      <a:pPr algn="ctr"/>
                      <a:br>
                        <a:rPr lang="en-GB" sz="1800" b="0" u="none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Look at composite parts of the word to help unpack its meaning.</a:t>
                      </a:r>
                    </a:p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Or invite learners to suggest what, as a class, they already know about the key term (with the help of a few bullet points).</a:t>
                      </a:r>
                    </a:p>
                    <a:p>
                      <a:pPr algn="ctr"/>
                      <a:endParaRPr lang="en-GB" sz="12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4. Consolidate</a:t>
                      </a:r>
                      <a:endParaRPr lang="en-GB" sz="2000" b="1" u="none" baseline="0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br>
                        <a:rPr lang="en-GB" sz="1800" b="0" u="none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GB" sz="1800" b="0" u="none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Learners apply their knowledge.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r>
                        <a:rPr lang="en-GB" sz="2000" b="1" u="none" baseline="0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Explain</a:t>
                      </a:r>
                    </a:p>
                    <a:p>
                      <a:pPr algn="ctr"/>
                      <a:br>
                        <a:rPr lang="en-GB" sz="1800" b="0" u="none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Introduce the definition.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F6446A5-8A2B-740F-D94D-BD65E28FBA44}"/>
              </a:ext>
            </a:extLst>
          </p:cNvPr>
          <p:cNvGraphicFramePr>
            <a:graphicFrameLocks noGrp="1"/>
          </p:cNvGraphicFramePr>
          <p:nvPr/>
        </p:nvGraphicFramePr>
        <p:xfrm>
          <a:off x="4753648" y="3012984"/>
          <a:ext cx="1874704" cy="823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4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400" u="none" dirty="0">
                          <a:solidFill>
                            <a:srgbClr val="C8102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Select your key term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7731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20342E7-50FB-950E-C230-352FC7868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320624"/>
            <a:ext cx="10080000" cy="440661"/>
          </a:xfrm>
        </p:spPr>
        <p:txBody>
          <a:bodyPr>
            <a:normAutofit fontScale="90000"/>
          </a:bodyPr>
          <a:lstStyle/>
          <a:p>
            <a:r>
              <a:rPr lang="en-GB" sz="4000" dirty="0">
                <a:latin typeface="Century Gothic" panose="020B0502020202020204" pitchFamily="34" charset="0"/>
              </a:rPr>
              <a:t>Frayer models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689AD5D-AC57-E2DA-1DE7-2A7ED9E5B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10" y="1040129"/>
            <a:ext cx="10638021" cy="495078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800" dirty="0">
                <a:latin typeface="Century Gothic" panose="020B0502020202020204" pitchFamily="34" charset="0"/>
              </a:rPr>
              <a:t>Frayer models are a simple but effective way to develop learners’ understanding of a new piece of vocabulary.</a:t>
            </a:r>
            <a:r>
              <a:rPr lang="en-GB" sz="1800" dirty="0"/>
              <a:t> </a:t>
            </a:r>
            <a:r>
              <a:rPr lang="en-GB" sz="1800" dirty="0">
                <a:latin typeface="Century Gothic" panose="020B0502020202020204" pitchFamily="34" charset="0"/>
              </a:rPr>
              <a:t>You will see what your learners already know and identify any misconceptions they have.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/>
              <a:t>There are four stages learners can work through, but you can adapt this model to best suit your learners. You can guide learners through all quadrants, but particularly quadrant 2 works best as a teacher-led discussion. Quadrant 3 might also need/benefit from some discussion.</a:t>
            </a:r>
          </a:p>
          <a:p>
            <a:pPr>
              <a:lnSpc>
                <a:spcPct val="120000"/>
              </a:lnSpc>
            </a:pPr>
            <a:endParaRPr lang="en-GB" sz="2000" dirty="0"/>
          </a:p>
          <a:p>
            <a:pPr>
              <a:lnSpc>
                <a:spcPct val="120000"/>
              </a:lnSpc>
            </a:pPr>
            <a:endParaRPr lang="en-GB" sz="21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GB" sz="21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E33B53-356A-4CB2-0B20-9F10FF16F9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276" y="345214"/>
            <a:ext cx="451747" cy="452959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0523311-D1A6-0495-D498-33D7E3995A85}"/>
              </a:ext>
            </a:extLst>
          </p:cNvPr>
          <p:cNvGraphicFramePr>
            <a:graphicFrameLocks noGrp="1"/>
          </p:cNvGraphicFramePr>
          <p:nvPr/>
        </p:nvGraphicFramePr>
        <p:xfrm>
          <a:off x="572210" y="3515246"/>
          <a:ext cx="10188642" cy="26909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4321">
                  <a:extLst>
                    <a:ext uri="{9D8B030D-6E8A-4147-A177-3AD203B41FA5}">
                      <a16:colId xmlns:a16="http://schemas.microsoft.com/office/drawing/2014/main" val="5267681"/>
                    </a:ext>
                  </a:extLst>
                </a:gridCol>
                <a:gridCol w="5094321">
                  <a:extLst>
                    <a:ext uri="{9D8B030D-6E8A-4147-A177-3AD203B41FA5}">
                      <a16:colId xmlns:a16="http://schemas.microsoft.com/office/drawing/2014/main" val="1572598253"/>
                    </a:ext>
                  </a:extLst>
                </a:gridCol>
              </a:tblGrid>
              <a:tr h="130613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GB" b="1" dirty="0">
                          <a:latin typeface="Century Gothic" panose="020B0502020202020204" pitchFamily="34" charset="0"/>
                        </a:rPr>
                        <a:t>1. Explore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GB" b="0" dirty="0">
                          <a:latin typeface="Century Gothic" panose="020B0502020202020204" pitchFamily="34" charset="0"/>
                        </a:rPr>
                        <a:t>Link to science capital and draw on learners’ experience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Century Gothic" panose="020B0502020202020204" pitchFamily="34" charset="0"/>
                        </a:rPr>
                        <a:t>2. Break down</a:t>
                      </a:r>
                    </a:p>
                    <a:p>
                      <a:pPr algn="ctr"/>
                      <a:r>
                        <a:rPr lang="en-GB" b="0" dirty="0">
                          <a:latin typeface="Century Gothic" panose="020B0502020202020204" pitchFamily="34" charset="0"/>
                        </a:rPr>
                        <a:t>Look at the composite parts of the word to help unpack its meaning.</a:t>
                      </a:r>
                    </a:p>
                    <a:p>
                      <a:pPr algn="ctr"/>
                      <a:endParaRPr lang="en-GB" b="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80535"/>
                  </a:ext>
                </a:extLst>
              </a:tr>
              <a:tr h="1384790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b="1" dirty="0">
                          <a:latin typeface="Century Gothic" panose="020B0502020202020204" pitchFamily="34" charset="0"/>
                        </a:rPr>
                        <a:t>4. Consolidate</a:t>
                      </a:r>
                    </a:p>
                    <a:p>
                      <a:pPr algn="ctr"/>
                      <a:r>
                        <a:rPr lang="en-GB" b="0" dirty="0">
                          <a:latin typeface="Century Gothic" panose="020B0502020202020204" pitchFamily="34" charset="0"/>
                        </a:rPr>
                        <a:t>Learners apply their knowledge.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b="1" dirty="0">
                          <a:latin typeface="Century Gothic" panose="020B0502020202020204" pitchFamily="34" charset="0"/>
                        </a:rPr>
                        <a:t>3. Explain</a:t>
                      </a:r>
                    </a:p>
                    <a:p>
                      <a:pPr algn="ctr"/>
                      <a:r>
                        <a:rPr lang="en-GB" b="0" dirty="0">
                          <a:latin typeface="Century Gothic" panose="020B0502020202020204" pitchFamily="34" charset="0"/>
                        </a:rPr>
                        <a:t>Introduce the definition.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80065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7B0C693-EC3A-F752-C7AE-7533F563A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036287" y="4686872"/>
            <a:ext cx="1323520" cy="40011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Key term</a:t>
            </a:r>
          </a:p>
        </p:txBody>
      </p:sp>
      <p:sp>
        <p:nvSpPr>
          <p:cNvPr id="6" name="Arrow: Curved Left 5" descr="An arrow indicating how to move around the model, clockwise from top left">
            <a:extLst>
              <a:ext uri="{FF2B5EF4-FFF2-40B4-BE49-F238E27FC236}">
                <a16:creationId xmlns:a16="http://schemas.microsoft.com/office/drawing/2014/main" id="{8E010401-978B-325D-DE05-70754BA92085}"/>
              </a:ext>
            </a:extLst>
          </p:cNvPr>
          <p:cNvSpPr/>
          <p:nvPr/>
        </p:nvSpPr>
        <p:spPr>
          <a:xfrm>
            <a:off x="4902800" y="4160913"/>
            <a:ext cx="2224509" cy="1977894"/>
          </a:xfrm>
          <a:prstGeom prst="curvedLeftArrow">
            <a:avLst>
              <a:gd name="adj1" fmla="val 15214"/>
              <a:gd name="adj2" fmla="val 50000"/>
              <a:gd name="adj3" fmla="val 23794"/>
            </a:avLst>
          </a:prstGeom>
          <a:solidFill>
            <a:srgbClr val="C8102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5E3D4E-AF23-CF93-7591-55C5B2A1709A}"/>
              </a:ext>
            </a:extLst>
          </p:cNvPr>
          <p:cNvSpPr txBox="1"/>
          <p:nvPr/>
        </p:nvSpPr>
        <p:spPr>
          <a:xfrm>
            <a:off x="484234" y="6368533"/>
            <a:ext cx="110616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effectLst/>
                <a:latin typeface="Century Gothic" panose="020B0502020202020204" pitchFamily="34" charset="0"/>
              </a:rPr>
              <a:t>Find more guidance including tips, adaptations and further reading, in the teacher notes:</a:t>
            </a:r>
            <a:r>
              <a:rPr lang="en-GB" sz="1600" dirty="0">
                <a:latin typeface="Century Gothic" panose="020B0502020202020204" pitchFamily="34" charset="0"/>
              </a:rPr>
              <a:t> </a:t>
            </a:r>
            <a:r>
              <a:rPr lang="en-GB" sz="1600" b="0" i="0" u="none" strike="noStrike" dirty="0">
                <a:solidFill>
                  <a:srgbClr val="0563C1"/>
                </a:solidFill>
                <a:effectLst/>
                <a:latin typeface="Century Gothic" panose="020B0502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rsc.li/3Gi9HHN</a:t>
            </a:r>
            <a:r>
              <a:rPr lang="en-GB" sz="1600" dirty="0">
                <a:solidFill>
                  <a:srgbClr val="C00000"/>
                </a:solidFill>
                <a:latin typeface="Century Gothic" panose="020B0502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en-GB" sz="1600" dirty="0">
              <a:solidFill>
                <a:srgbClr val="C0000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108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8225537"/>
              </p:ext>
            </p:extLst>
          </p:nvPr>
        </p:nvGraphicFramePr>
        <p:xfrm>
          <a:off x="0" y="0"/>
          <a:ext cx="12192000" cy="6917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99626483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‘balanced symbol equation’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Here are some ideas.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How do you keep a</a:t>
                      </a:r>
                      <a:b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set of weighing scales balanced?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Which of these four mathematical symbols would you </a:t>
                      </a:r>
                      <a:r>
                        <a:rPr kumimoji="0" lang="en-GB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not</a:t>
                      </a: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usually see in a chemical equation?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</a:t>
                      </a:r>
                      <a:r>
                        <a:rPr kumimoji="0" lang="en-GB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ymbol" pitchFamily="2" charset="2"/>
                          <a:ea typeface="+mn-ea"/>
                          <a:cs typeface="Arial" panose="020B0604020202020204" pitchFamily="34" charset="0"/>
                        </a:rPr>
                        <a:t>+          -         </a:t>
                      </a:r>
                      <a:r>
                        <a:rPr kumimoji="0" lang="en-GB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x</a:t>
                      </a:r>
                      <a:r>
                        <a:rPr kumimoji="0" lang="en-GB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ymbol" pitchFamily="2" charset="2"/>
                          <a:ea typeface="+mn-ea"/>
                          <a:cs typeface="Arial" panose="020B0604020202020204" pitchFamily="34" charset="0"/>
                        </a:rPr>
                        <a:t>          =   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the term ‘balanced symbol equation’.</a:t>
                      </a:r>
                    </a:p>
                    <a:p>
                      <a:pPr algn="l"/>
                      <a:endParaRPr lang="en-GB" sz="14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‘Balanced’ suggests that something is the same on both sides – what is the same?</a:t>
                      </a:r>
                    </a:p>
                    <a:p>
                      <a:pPr algn="l"/>
                      <a:endParaRPr lang="en-GB" sz="1800" b="0" u="none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0" u="none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How is the word ‘equation’ used differently in maths and chemistry?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4. Here is a word equation for the complete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combustion of methane. Arrange the chemical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formulas given below to construct a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balanced symbol equation for the reaction.</a:t>
                      </a:r>
                      <a:b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b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8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methane  +  oxygen   →  carbon dioxide  +  water</a:t>
                      </a: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(There is no need to include state symbols.)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Complete the word fill to define the term ‘balanced symbol equation’.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Arial"/>
                        </a:rPr>
                        <a:t>For a chemical reaction this shows the chemical ____________ of the reactants and ___________ separated by an </a:t>
                      </a:r>
                      <a:r>
                        <a:rPr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Arial"/>
                        </a:rPr>
                        <a:t>___________.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Arial"/>
                        </a:rPr>
                        <a:t> </a:t>
                      </a:r>
                      <a:r>
                        <a:rPr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Arial"/>
                        </a:rPr>
                        <a:t>Whole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/>
                          <a:ea typeface="+mn-ea"/>
                          <a:cs typeface="Arial"/>
                        </a:rPr>
                        <a:t> numbers may be written _____________ the formulas to balance the equation.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u="none" baseline="0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Compare what you wrote with the definition (slide 7).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03E1AC1-4F4B-FDA1-EFA1-54A3D50A6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668121"/>
              </p:ext>
            </p:extLst>
          </p:nvPr>
        </p:nvGraphicFramePr>
        <p:xfrm>
          <a:off x="5194069" y="2880269"/>
          <a:ext cx="1803862" cy="1097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Balanced symbol equation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8C29EBC-E98A-27DE-71CD-963CFC5831EE}"/>
              </a:ext>
            </a:extLst>
          </p:cNvPr>
          <p:cNvSpPr txBox="1"/>
          <p:nvPr/>
        </p:nvSpPr>
        <p:spPr>
          <a:xfrm>
            <a:off x="3297292" y="5919666"/>
            <a:ext cx="7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CH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F83A64-E3CD-98AA-2539-F853F4545EF9}"/>
              </a:ext>
            </a:extLst>
          </p:cNvPr>
          <p:cNvSpPr txBox="1"/>
          <p:nvPr/>
        </p:nvSpPr>
        <p:spPr>
          <a:xfrm>
            <a:off x="4526920" y="5907164"/>
            <a:ext cx="51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43C1E3-0B80-0BBE-AA7F-CCC6F2381980}"/>
              </a:ext>
            </a:extLst>
          </p:cNvPr>
          <p:cNvSpPr txBox="1"/>
          <p:nvPr/>
        </p:nvSpPr>
        <p:spPr>
          <a:xfrm>
            <a:off x="850365" y="5907163"/>
            <a:ext cx="778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18C91C-C3FB-D433-9C93-CCF03533C849}"/>
              </a:ext>
            </a:extLst>
          </p:cNvPr>
          <p:cNvSpPr txBox="1"/>
          <p:nvPr/>
        </p:nvSpPr>
        <p:spPr>
          <a:xfrm>
            <a:off x="2067664" y="5907162"/>
            <a:ext cx="7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endParaRPr lang="en-US" sz="2400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9" name="Picture 8" descr="Illustration of a traditional set of weighing scales with two pans either side of a fulcrum">
            <a:extLst>
              <a:ext uri="{FF2B5EF4-FFF2-40B4-BE49-F238E27FC236}">
                <a16:creationId xmlns:a16="http://schemas.microsoft.com/office/drawing/2014/main" id="{0951712B-B33F-E4BC-0717-6F51E4B355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9561" y="1032287"/>
            <a:ext cx="2856439" cy="8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086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948968"/>
              </p:ext>
            </p:extLst>
          </p:nvPr>
        </p:nvGraphicFramePr>
        <p:xfrm>
          <a:off x="0" y="0"/>
          <a:ext cx="12192000" cy="688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4085833945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the term ‘relative atomic mass’ mean to you? Where have you come across this word (or parts of this word)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Here are some ideas.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Think of a sentence using the word ‘relative’ to describe how good you are at playing a sport.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GB" sz="1800" b="0" u="none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The term ‘related to’ is used when something is connected to something else.</a:t>
                      </a:r>
                      <a:b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the term ‘relative atomic mass’.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What does the adjective ‘relative’ mean?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b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b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Naturally occurring elements usually contain several isotopes, each with a slightly different mass. How can we calculate just one mass to represent all the isotopes?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  4. The relative masses of ten copper atoms are shown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     below in their naturally occurring proportion.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The relative atomic mass of copper is: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A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less than 65.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in between 63 and 65, but nearer to 63.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C  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in between 63 and 65, but nearer to 65.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D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more than 65.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Complete the word fill to define ‘relative atomic mass’.</a:t>
                      </a:r>
                    </a:p>
                    <a:p>
                      <a:pPr algn="ctr">
                        <a:lnSpc>
                          <a:spcPts val="2700"/>
                        </a:lnSpc>
                      </a:pP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2700"/>
                        </a:lnSpc>
                      </a:pPr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The ____________ mass of an atom of an element taking into account the naturally occurring _________________ of its _______________.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baseline="0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Compare what you wrote with the definition (slide 8).</a:t>
                      </a:r>
                    </a:p>
                    <a:p>
                      <a:pPr algn="ctr">
                        <a:lnSpc>
                          <a:spcPts val="2700"/>
                        </a:lnSpc>
                      </a:pP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03E1AC1-4F4B-FDA1-EFA1-54A3D50A6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118672"/>
              </p:ext>
            </p:extLst>
          </p:nvPr>
        </p:nvGraphicFramePr>
        <p:xfrm>
          <a:off x="5311659" y="2841638"/>
          <a:ext cx="1568681" cy="1097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8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Relative atomic mass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6" name="Group 15" descr="Ten circles representing copper atoms three contain the number 65 and seven contain the number 63">
            <a:extLst>
              <a:ext uri="{FF2B5EF4-FFF2-40B4-BE49-F238E27FC236}">
                <a16:creationId xmlns:a16="http://schemas.microsoft.com/office/drawing/2014/main" id="{924ADFF4-756C-4FE0-2815-60C5DE348078}"/>
              </a:ext>
            </a:extLst>
          </p:cNvPr>
          <p:cNvGrpSpPr/>
          <p:nvPr/>
        </p:nvGrpSpPr>
        <p:grpSpPr>
          <a:xfrm>
            <a:off x="1133024" y="3942813"/>
            <a:ext cx="3420000" cy="1152000"/>
            <a:chOff x="223153" y="638175"/>
            <a:chExt cx="4219312" cy="138085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080664A-945D-A7A8-F06A-CD61079FD4A5}"/>
                </a:ext>
              </a:extLst>
            </p:cNvPr>
            <p:cNvSpPr/>
            <p:nvPr/>
          </p:nvSpPr>
          <p:spPr>
            <a:xfrm>
              <a:off x="223153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7D15564-3F99-17E2-8F60-CCF11E2D9AF9}"/>
                </a:ext>
              </a:extLst>
            </p:cNvPr>
            <p:cNvSpPr/>
            <p:nvPr/>
          </p:nvSpPr>
          <p:spPr>
            <a:xfrm>
              <a:off x="605787" y="63817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29FB08A-83F8-5597-E89C-99460CBFFA1D}"/>
                </a:ext>
              </a:extLst>
            </p:cNvPr>
            <p:cNvSpPr/>
            <p:nvPr/>
          </p:nvSpPr>
          <p:spPr>
            <a:xfrm>
              <a:off x="1384934" y="64742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82320BD3-E22E-8B11-B37E-75AE081608FC}"/>
                </a:ext>
              </a:extLst>
            </p:cNvPr>
            <p:cNvSpPr/>
            <p:nvPr/>
          </p:nvSpPr>
          <p:spPr>
            <a:xfrm>
              <a:off x="3339741" y="133322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26767BF-3998-6720-A732-2832E042BD45}"/>
                </a:ext>
              </a:extLst>
            </p:cNvPr>
            <p:cNvSpPr/>
            <p:nvPr/>
          </p:nvSpPr>
          <p:spPr>
            <a:xfrm>
              <a:off x="2943228" y="63817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8AAA3B2-40DE-0160-9294-5A9BB96B902C}"/>
                </a:ext>
              </a:extLst>
            </p:cNvPr>
            <p:cNvSpPr/>
            <p:nvPr/>
          </p:nvSpPr>
          <p:spPr>
            <a:xfrm>
              <a:off x="2164081" y="6474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549FCF82-D7DD-8271-2D7F-D511361DC97C}"/>
                </a:ext>
              </a:extLst>
            </p:cNvPr>
            <p:cNvSpPr/>
            <p:nvPr/>
          </p:nvSpPr>
          <p:spPr>
            <a:xfrm>
              <a:off x="997003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5485A14D-20B3-40A7-52F6-B0924EE23EA0}"/>
                </a:ext>
              </a:extLst>
            </p:cNvPr>
            <p:cNvSpPr/>
            <p:nvPr/>
          </p:nvSpPr>
          <p:spPr>
            <a:xfrm>
              <a:off x="1781447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C661697-21CE-4376-F736-6BF517C10B07}"/>
                </a:ext>
              </a:extLst>
            </p:cNvPr>
            <p:cNvSpPr/>
            <p:nvPr/>
          </p:nvSpPr>
          <p:spPr>
            <a:xfrm>
              <a:off x="2560594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CA416F8-D319-0C69-D912-DE1EAEC18986}"/>
                </a:ext>
              </a:extLst>
            </p:cNvPr>
            <p:cNvSpPr/>
            <p:nvPr/>
          </p:nvSpPr>
          <p:spPr>
            <a:xfrm>
              <a:off x="3722375" y="6474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2198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0703620"/>
              </p:ext>
            </p:extLst>
          </p:nvPr>
        </p:nvGraphicFramePr>
        <p:xfrm>
          <a:off x="0" y="0"/>
          <a:ext cx="12192000" cy="6861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45204724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‘amount of substance’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Here are some ideas.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i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 is a word we use when we are thinking about how much of something we have. For example, ‘that’s a large amount of money’.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i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The word ‘substance’ has several meanings, such as an important quality that something or someone has, or a particular type of material.</a:t>
                      </a: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‘amount of substance’.</a:t>
                      </a: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</a:t>
                      </a: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substance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4. Circle the description that could describe the </a:t>
                      </a:r>
                    </a:p>
                    <a:p>
                      <a:pPr algn="ctr"/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 of helium in the balloon.</a:t>
                      </a:r>
                    </a:p>
                    <a:p>
                      <a:pPr marL="2319338" indent="0" algn="l">
                        <a:tabLst/>
                      </a:pPr>
                      <a:b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b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contains 0.4 g of helium.</a:t>
                      </a:r>
                      <a:b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b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has a volume of 2.4 dm</a:t>
                      </a:r>
                      <a:r>
                        <a:rPr lang="en-GB" sz="1800" b="0" u="none" baseline="3000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.</a:t>
                      </a:r>
                      <a:b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baseline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319338" indent="0" algn="l">
                        <a:tabLst/>
                      </a:pPr>
                      <a:r>
                        <a:rPr lang="en-GB" sz="1800" b="1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contains 0.1 mol of helium.</a:t>
                      </a:r>
                      <a:b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baseline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319338" indent="0" algn="l">
                        <a:tabLst/>
                      </a:pPr>
                      <a:r>
                        <a:rPr lang="en-GB" sz="1800" b="1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All three descriptions above.</a:t>
                      </a:r>
                      <a:endParaRPr lang="en-GB" sz="1800" b="0" u="none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Complete the word fill to define ‘amount of substance’.</a:t>
                      </a:r>
                    </a:p>
                    <a:p>
                      <a:pPr algn="ctr">
                        <a:lnSpc>
                          <a:spcPts val="2700"/>
                        </a:lnSpc>
                      </a:pPr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How many __________, ________________ or __________   __________</a:t>
                      </a:r>
                      <a:b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are present in a sample of the substance, measured in </a:t>
                      </a:r>
                      <a:b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_____________.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baseline="0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Compare what you wrote with the definition (slide 9).</a:t>
                      </a:r>
                    </a:p>
                    <a:p>
                      <a:pPr algn="ctr">
                        <a:lnSpc>
                          <a:spcPts val="2700"/>
                        </a:lnSpc>
                      </a:pP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C3747A2-3A44-7EDE-823A-D865DCD64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289779"/>
              </p:ext>
            </p:extLst>
          </p:nvPr>
        </p:nvGraphicFramePr>
        <p:xfrm>
          <a:off x="5243079" y="3117170"/>
          <a:ext cx="1705841" cy="762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58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 of substance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 descr="A red balloon with a ribbon&#10;">
            <a:extLst>
              <a:ext uri="{FF2B5EF4-FFF2-40B4-BE49-F238E27FC236}">
                <a16:creationId xmlns:a16="http://schemas.microsoft.com/office/drawing/2014/main" id="{01EB35D1-EF2D-108C-A615-940F75B3A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447" y="3977640"/>
            <a:ext cx="1287176" cy="276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08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763991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48698949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‘percentage yield’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Here are some ideas.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Examples of using percentage to compare a number with a whole amount are: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stem Font Regular"/>
                        <a:buNone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‘the inflation rate went up to 5%’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stem Font Regular"/>
                        <a:buNone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‘his exam result was 64%’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stem Font Regular"/>
                        <a:buNone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‘I am 99% sure that I am right’.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800" b="0" u="none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Farmers try to get a high yield of crops.</a:t>
                      </a: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‘percentage yield’.</a:t>
                      </a:r>
                    </a:p>
                    <a:p>
                      <a:pPr algn="ctr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percentage</a:t>
                      </a:r>
                    </a:p>
                    <a:p>
                      <a:pPr algn="ctr"/>
                      <a:endParaRPr lang="en-GB" sz="1800" b="0" u="none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yield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4. Use the words to fill in the blanks to show the</a:t>
                      </a:r>
                      <a:b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type of yield being described at each stage.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  </a:t>
                      </a:r>
                      <a:endParaRPr lang="en-GB" sz="800" b="1" u="none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lnSpc>
                          <a:spcPct val="108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/>
                      </a:pPr>
                      <a: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percentage       actual     theoretical</a:t>
                      </a:r>
                    </a:p>
                    <a:p>
                      <a:pPr marL="0" indent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/>
                      </a:pPr>
                      <a:br>
                        <a:rPr lang="en-GB" sz="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 student made some crystals of hydrated copper</a:t>
                      </a:r>
                      <a:r>
                        <a:rPr lang="en-GB" sz="1600" b="0" u="none" cap="small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(II) </a:t>
                      </a:r>
                      <a:r>
                        <a:rPr lang="en-GB" sz="16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sulfate by neutralising 0.016 mol of dilute sulfuric acid. From this amount of acid, her </a:t>
                      </a:r>
                      <a:r>
                        <a:rPr lang="en-GB" sz="1600" b="0" u="sng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                       </a:t>
                      </a:r>
                      <a:r>
                        <a:rPr kumimoji="0" lang="en-GB" sz="1600" b="0" i="0" u="sng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GB" sz="16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yield was 4.0 g of crystals, but when she weighed her crystals, she found that her </a:t>
                      </a:r>
                      <a:r>
                        <a:rPr lang="en-GB" sz="1600" b="0" u="sng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                </a:t>
                      </a:r>
                      <a:r>
                        <a:rPr kumimoji="0" lang="en-GB" sz="1600" b="1" i="0" u="sng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 </a:t>
                      </a:r>
                      <a:r>
                        <a:rPr kumimoji="0" lang="en-GB" sz="16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yield was only 2.8 g. From this, she calculated that her </a:t>
                      </a:r>
                      <a:r>
                        <a:rPr lang="en-GB" sz="1600" b="0" u="sng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                    </a:t>
                      </a:r>
                      <a:r>
                        <a:rPr kumimoji="0" lang="en-GB" sz="1600" b="0" i="0" u="sng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GB" sz="16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yield was 70%.</a:t>
                      </a:r>
                      <a:endParaRPr lang="en-GB" sz="16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Complete the word fill to define ‘percentage yield’.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The ___________ mass or amount of product, given as a percentage of the _______________ mass or amount of product you could make in a chemical reaction.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baseline="0" dirty="0">
                          <a:solidFill>
                            <a:srgbClr val="C00000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Compare what you wrote with the definition (slide 10).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C3747A2-3A44-7EDE-823A-D865DCD64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853841"/>
              </p:ext>
            </p:extLst>
          </p:nvPr>
        </p:nvGraphicFramePr>
        <p:xfrm>
          <a:off x="5177791" y="3130210"/>
          <a:ext cx="1820140" cy="762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0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Percentage yield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8817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521616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‘balanced symbol equation’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Here are some ideas.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How do you keep a</a:t>
                      </a:r>
                      <a:b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set of weighing scales balanced?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Which of these four mathematical symbols would you </a:t>
                      </a:r>
                      <a:r>
                        <a:rPr kumimoji="0" lang="en-GB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not </a:t>
                      </a:r>
                      <a:r>
                        <a: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usually see in a chemical equation?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</a:t>
                      </a:r>
                      <a:r>
                        <a:rPr kumimoji="0" lang="en-GB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ymbol" pitchFamily="2" charset="2"/>
                          <a:ea typeface="+mn-ea"/>
                          <a:cs typeface="Arial" panose="020B0604020202020204" pitchFamily="34" charset="0"/>
                        </a:rPr>
                        <a:t>+          -         </a:t>
                      </a:r>
                      <a:r>
                        <a:rPr kumimoji="0" lang="en-GB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x</a:t>
                      </a:r>
                      <a:r>
                        <a:rPr kumimoji="0" lang="en-GB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ymbol" pitchFamily="2" charset="2"/>
                          <a:ea typeface="+mn-ea"/>
                          <a:cs typeface="Arial" panose="020B0604020202020204" pitchFamily="34" charset="0"/>
                        </a:rPr>
                        <a:t>          =   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the term ‘balanced symbol equation’.</a:t>
                      </a:r>
                    </a:p>
                    <a:p>
                      <a:pPr algn="l"/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‘Balanced’ suggests that something is the same on both sides – what is the same?</a:t>
                      </a:r>
                    </a:p>
                    <a:p>
                      <a:pPr algn="l"/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The total number of atoms of each element and also the total mass.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How is the word ‘equation’ used differently in maths and chemistry? </a:t>
                      </a: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In maths, it is an expression or formula with an ‘=‘ sign showing how different quantities are related. In chemistry it shows the chemical formulas for the</a:t>
                      </a:r>
                      <a:b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                  reactants and products separated by an arrow.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4. Here is a word equation for the complete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combustion of methane. Arrange the chemical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formulas given below to construct a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balanced symbol equation for the reaction.</a:t>
                      </a:r>
                    </a:p>
                    <a:p>
                      <a:pPr marL="0" indent="0" algn="ctr"/>
                      <a:b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en-GB" sz="18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methane  +  oxygen   →  carbon dioxide  +  water</a:t>
                      </a:r>
                    </a:p>
                    <a:p>
                      <a:pPr algn="l"/>
                      <a:endParaRPr kumimoji="0" lang="en-GB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Bradley Hand ITC" panose="03070402050302030203" pitchFamily="66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 CH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+      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 </a:t>
                      </a:r>
                      <a:r>
                        <a:rPr kumimoji="0" lang="en-GB" sz="2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→      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CO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  +    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O </a:t>
                      </a:r>
                      <a:endParaRPr kumimoji="0" lang="en-GB" sz="2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Bradley Hand ITC" panose="03070402050302030203" pitchFamily="66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(There is no need to include state symbols.)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Complete the word fill to define the term ‘balanced symbol equation’.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For a chemical reaction this shows the chemical </a:t>
                      </a:r>
                      <a:r>
                        <a:rPr kumimoji="0" lang="en-GB" sz="20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formulas</a:t>
                      </a: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of the reactants and </a:t>
                      </a:r>
                      <a:r>
                        <a:rPr kumimoji="0" lang="en-GB" sz="20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products</a:t>
                      </a: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separated by an </a:t>
                      </a:r>
                      <a:r>
                        <a:rPr kumimoji="0" lang="en-GB" sz="20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arrow</a:t>
                      </a: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. Whole numbers may </a:t>
                      </a:r>
                      <a:r>
                        <a:rPr kumimoji="0" lang="en-GB" sz="18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be written </a:t>
                      </a: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before the formulas to balance the equation.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03E1AC1-4F4B-FDA1-EFA1-54A3D50A6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582918"/>
              </p:ext>
            </p:extLst>
          </p:nvPr>
        </p:nvGraphicFramePr>
        <p:xfrm>
          <a:off x="5269229" y="2880269"/>
          <a:ext cx="1682981" cy="1097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2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Balanced symbol equation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8666766-BFFF-BDEB-F5C1-CE2DD14CD8EB}"/>
              </a:ext>
            </a:extLst>
          </p:cNvPr>
          <p:cNvSpPr txBox="1"/>
          <p:nvPr/>
        </p:nvSpPr>
        <p:spPr>
          <a:xfrm>
            <a:off x="3297292" y="5919666"/>
            <a:ext cx="7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CH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04B808-BBFA-7A11-D6D7-DE71FA623700}"/>
              </a:ext>
            </a:extLst>
          </p:cNvPr>
          <p:cNvSpPr txBox="1"/>
          <p:nvPr/>
        </p:nvSpPr>
        <p:spPr>
          <a:xfrm>
            <a:off x="4526920" y="5907164"/>
            <a:ext cx="51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58F427-0E77-D4B4-F019-76799E343ABD}"/>
              </a:ext>
            </a:extLst>
          </p:cNvPr>
          <p:cNvSpPr txBox="1"/>
          <p:nvPr/>
        </p:nvSpPr>
        <p:spPr>
          <a:xfrm>
            <a:off x="850365" y="5907163"/>
            <a:ext cx="778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2899DF-1A72-A3BB-D7EB-3748FB97637B}"/>
              </a:ext>
            </a:extLst>
          </p:cNvPr>
          <p:cNvSpPr txBox="1"/>
          <p:nvPr/>
        </p:nvSpPr>
        <p:spPr>
          <a:xfrm>
            <a:off x="2067664" y="5907162"/>
            <a:ext cx="7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endParaRPr lang="en-US" sz="2400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9" name="Picture 8" descr="Illustration of a traditional set of weighing scales with two pans either side of a fulcrum">
            <a:extLst>
              <a:ext uri="{FF2B5EF4-FFF2-40B4-BE49-F238E27FC236}">
                <a16:creationId xmlns:a16="http://schemas.microsoft.com/office/drawing/2014/main" id="{D342B27C-2994-C71C-6772-D020324E98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9561" y="1144820"/>
            <a:ext cx="2856439" cy="8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273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2402966"/>
              </p:ext>
            </p:extLst>
          </p:nvPr>
        </p:nvGraphicFramePr>
        <p:xfrm>
          <a:off x="0" y="0"/>
          <a:ext cx="12192000" cy="688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the term ‘relative atomic mass’ mean to you? Where have you come across this word (or parts of this word)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kumimoji="0" lang="en-GB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Here are some ideas.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Think of a sentence using the word ‘relative’ to describe how good you are at playing a sport.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GB" sz="1800" b="0" u="none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The term ‘related to’ is used when something is connected to something else.</a:t>
                      </a:r>
                      <a:b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2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Break down the term ‘relative atomic mass’.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What does the word ‘relative’ mean?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One thing compared to something else. In this case atomic masses are compared to the approximate mass of a proton or neutron.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Naturally occurring elements usually contain several isotopes, each with a slightly different mass. How can we calculate just one mass to represent all the isotopes?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           We can work out the average mass of an atom.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4. The relative masses of ten copper atoms are shown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    below in their naturally occurring proportion.</a:t>
                      </a:r>
                      <a:endParaRPr lang="en-GB" sz="14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4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GB" sz="16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The relative atomic mass of copper is:</a:t>
                      </a:r>
                    </a:p>
                    <a:p>
                      <a:pPr marL="452438" indent="0" algn="l">
                        <a:lnSpc>
                          <a:spcPct val="150000"/>
                        </a:lnSpc>
                        <a:tabLst/>
                      </a:pPr>
                      <a:r>
                        <a:rPr lang="en-GB" sz="16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16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less than 65.</a:t>
                      </a:r>
                    </a:p>
                    <a:p>
                      <a:pPr marL="452438" indent="0" algn="l">
                        <a:lnSpc>
                          <a:spcPct val="150000"/>
                        </a:lnSpc>
                        <a:tabLst/>
                      </a:pPr>
                      <a:r>
                        <a:rPr lang="en-GB" sz="16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GB" sz="16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in between 63 and 65, but nearer to 63.</a:t>
                      </a:r>
                    </a:p>
                    <a:p>
                      <a:pPr marL="452438" indent="0" algn="l">
                        <a:lnSpc>
                          <a:spcPct val="150000"/>
                        </a:lnSpc>
                        <a:tabLst/>
                      </a:pPr>
                      <a:r>
                        <a:rPr lang="en-GB" sz="16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  </a:t>
                      </a:r>
                      <a:r>
                        <a:rPr lang="en-GB" sz="16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in between 63 and 65, but nearer to 65.</a:t>
                      </a:r>
                    </a:p>
                    <a:p>
                      <a:pPr marL="452438" indent="0" algn="l">
                        <a:lnSpc>
                          <a:spcPct val="150000"/>
                        </a:lnSpc>
                        <a:tabLst/>
                      </a:pPr>
                      <a:r>
                        <a:rPr lang="en-GB" sz="16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6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more than 65.</a:t>
                      </a:r>
                      <a:endParaRPr lang="en-GB" sz="16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Complete the word fill to define the term ‘relative atomic mass’.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ts val="2700"/>
                        </a:lnSpc>
                      </a:pPr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The </a:t>
                      </a:r>
                      <a:r>
                        <a:rPr lang="en-GB" sz="2400" b="0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kumimoji="0" lang="en-GB" sz="2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average  </a:t>
                      </a:r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mass of an atom of an element taking into account the naturally occurring</a:t>
                      </a:r>
                      <a:b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0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kumimoji="0" lang="en-GB" sz="2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percentages</a:t>
                      </a:r>
                      <a:r>
                        <a:rPr lang="en-GB" sz="1800" b="0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of its</a:t>
                      </a:r>
                      <a:b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0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</a:t>
                      </a:r>
                      <a:r>
                        <a:rPr kumimoji="0" lang="en-GB" sz="2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isotopes    </a:t>
                      </a:r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03E1AC1-4F4B-FDA1-EFA1-54A3D50A6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674638"/>
              </p:ext>
            </p:extLst>
          </p:nvPr>
        </p:nvGraphicFramePr>
        <p:xfrm>
          <a:off x="5282741" y="2880269"/>
          <a:ext cx="1646609" cy="1097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6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Relative atomic mass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Oval 15" descr="Answer B is circled as correct">
            <a:extLst>
              <a:ext uri="{FF2B5EF4-FFF2-40B4-BE49-F238E27FC236}">
                <a16:creationId xmlns:a16="http://schemas.microsoft.com/office/drawing/2014/main" id="{C34DA0A5-ADB9-8E13-1B29-FEE586DA46E7}"/>
              </a:ext>
            </a:extLst>
          </p:cNvPr>
          <p:cNvSpPr/>
          <p:nvPr/>
        </p:nvSpPr>
        <p:spPr>
          <a:xfrm>
            <a:off x="403860" y="5796034"/>
            <a:ext cx="396240" cy="381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 descr="Ten circles representing copper atoms three contain the number 65 and seven contain the number 63">
            <a:extLst>
              <a:ext uri="{FF2B5EF4-FFF2-40B4-BE49-F238E27FC236}">
                <a16:creationId xmlns:a16="http://schemas.microsoft.com/office/drawing/2014/main" id="{4C5CA2FF-91C0-56D9-20C3-7E2D74153BCB}"/>
              </a:ext>
            </a:extLst>
          </p:cNvPr>
          <p:cNvGrpSpPr/>
          <p:nvPr/>
        </p:nvGrpSpPr>
        <p:grpSpPr>
          <a:xfrm>
            <a:off x="1133024" y="3942813"/>
            <a:ext cx="3420000" cy="1152000"/>
            <a:chOff x="223153" y="638175"/>
            <a:chExt cx="4219312" cy="1380850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F35E7F7-B593-80E4-315D-A44D74164C0C}"/>
                </a:ext>
              </a:extLst>
            </p:cNvPr>
            <p:cNvSpPr/>
            <p:nvPr/>
          </p:nvSpPr>
          <p:spPr>
            <a:xfrm>
              <a:off x="223153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680A0B2-757B-B506-98E1-18F176C4A9E1}"/>
                </a:ext>
              </a:extLst>
            </p:cNvPr>
            <p:cNvSpPr/>
            <p:nvPr/>
          </p:nvSpPr>
          <p:spPr>
            <a:xfrm>
              <a:off x="605787" y="63817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BF2267F7-DD4B-D024-986A-9EF00DF9C4C2}"/>
                </a:ext>
              </a:extLst>
            </p:cNvPr>
            <p:cNvSpPr/>
            <p:nvPr/>
          </p:nvSpPr>
          <p:spPr>
            <a:xfrm>
              <a:off x="1384934" y="64742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2FB0456-B422-5912-1BFC-06CA30F53BF7}"/>
                </a:ext>
              </a:extLst>
            </p:cNvPr>
            <p:cNvSpPr/>
            <p:nvPr/>
          </p:nvSpPr>
          <p:spPr>
            <a:xfrm>
              <a:off x="3339741" y="133322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C4AD38B-0D69-0048-11C5-F1349C62C67C}"/>
                </a:ext>
              </a:extLst>
            </p:cNvPr>
            <p:cNvSpPr/>
            <p:nvPr/>
          </p:nvSpPr>
          <p:spPr>
            <a:xfrm>
              <a:off x="2943228" y="63817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B47C047-0E76-5A7C-FA7D-3BDABB4330BB}"/>
                </a:ext>
              </a:extLst>
            </p:cNvPr>
            <p:cNvSpPr/>
            <p:nvPr/>
          </p:nvSpPr>
          <p:spPr>
            <a:xfrm>
              <a:off x="2164081" y="6474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9C6739B-6573-76C3-7166-5878264AE4E2}"/>
                </a:ext>
              </a:extLst>
            </p:cNvPr>
            <p:cNvSpPr/>
            <p:nvPr/>
          </p:nvSpPr>
          <p:spPr>
            <a:xfrm>
              <a:off x="997003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E88AFE3D-66EA-A174-37F9-EA6DDB3B3741}"/>
                </a:ext>
              </a:extLst>
            </p:cNvPr>
            <p:cNvSpPr/>
            <p:nvPr/>
          </p:nvSpPr>
          <p:spPr>
            <a:xfrm>
              <a:off x="1781447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310C8D81-1472-8368-2A09-5550A27D006F}"/>
                </a:ext>
              </a:extLst>
            </p:cNvPr>
            <p:cNvSpPr/>
            <p:nvPr/>
          </p:nvSpPr>
          <p:spPr>
            <a:xfrm>
              <a:off x="2560594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DD19E80-F82F-0050-6B50-058C5DDBB631}"/>
                </a:ext>
              </a:extLst>
            </p:cNvPr>
            <p:cNvSpPr/>
            <p:nvPr/>
          </p:nvSpPr>
          <p:spPr>
            <a:xfrm>
              <a:off x="3722375" y="6474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7244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725399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‘amount of substance’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Here are some ideas.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i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 is a word we use when we are thinking about how much of something we have. For example, ‘that’s a large amount of money’.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b="0" i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The word ‘substance’ has several meanings, such as an important quality that something or someone has, or a particular type of material.</a:t>
                      </a: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‘amount of substance’.</a:t>
                      </a: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</a:t>
                      </a:r>
                    </a:p>
                    <a:p>
                      <a:pPr algn="ctr"/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From the Middle English verb </a:t>
                      </a:r>
                      <a:r>
                        <a:rPr lang="en-GB" sz="1800" b="1" u="none" dirty="0" err="1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amounten</a:t>
                      </a:r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 meaning to increase or add up to.</a:t>
                      </a:r>
                    </a:p>
                    <a:p>
                      <a:pPr algn="ctr"/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Today it generally refers to the quantity of something.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substance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From Middle English it was first used to describe the essence of something.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 In chemistry it is used to refer to a particular solid, liquid or gas.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4. Circle the description that could describe the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amount of helium in the balloon.</a:t>
                      </a:r>
                    </a:p>
                    <a:p>
                      <a:pPr marL="2319338" indent="0" algn="l">
                        <a:tabLst/>
                      </a:pPr>
                      <a:b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b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contains 0.4 g of helium.</a:t>
                      </a:r>
                      <a:b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b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has a volume of 2.4 dm</a:t>
                      </a:r>
                      <a:r>
                        <a:rPr lang="en-GB" sz="1800" b="0" u="none" baseline="3000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sz="1400" b="0" u="none" baseline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.</a:t>
                      </a:r>
                      <a:b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baseline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319338" indent="0" algn="l">
                        <a:tabLst/>
                      </a:pPr>
                      <a:r>
                        <a:rPr lang="en-GB" sz="1800" b="1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contains 0.1 mol of helium.</a:t>
                      </a:r>
                      <a:b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baseline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319338" indent="0" algn="l">
                        <a:tabLst/>
                      </a:pPr>
                      <a:r>
                        <a:rPr lang="en-GB" sz="1800" b="1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All three descriptions above.</a:t>
                      </a:r>
                      <a:endParaRPr lang="en-GB" sz="1800" b="0" u="none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Complete the word fill to define ‘amount of substance’.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How many </a:t>
                      </a:r>
                      <a:r>
                        <a:rPr kumimoji="0" lang="en-GB" sz="2400" b="1" i="0" u="sng" strike="noStrike" kern="1200" cap="none" spc="0" normalizeH="0" baseline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atoms</a:t>
                      </a:r>
                      <a:r>
                        <a:rPr kumimoji="0" lang="en-GB" sz="2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24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GB" sz="2400" b="1" i="0" u="sng" strike="noStrike" kern="1200" cap="none" spc="0" normalizeH="0" baseline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molecules</a:t>
                      </a:r>
                      <a:r>
                        <a:rPr kumimoji="0" lang="en-GB" sz="24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18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or</a:t>
                      </a:r>
                      <a:r>
                        <a:rPr kumimoji="0" lang="en-GB" sz="24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2400" b="1" i="0" u="sng" strike="noStrike" kern="1200" cap="none" spc="0" normalizeH="0" baseline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formula units</a:t>
                      </a: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are present in a sample of the substance, measured</a:t>
                      </a:r>
                      <a:r>
                        <a:rPr lang="en-GB" sz="1800" b="0" u="none" kern="120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in </a:t>
                      </a:r>
                      <a:r>
                        <a:rPr kumimoji="0" lang="en-GB" sz="2400" b="1" i="0" u="sng" strike="noStrike" kern="1200" cap="none" spc="0" normalizeH="0" baseline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moles(mol)</a:t>
                      </a:r>
                      <a:r>
                        <a:rPr kumimoji="0" lang="en-GB" sz="18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r>
                        <a:rPr kumimoji="0" lang="en-GB" sz="18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24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C3747A2-3A44-7EDE-823A-D865DCD64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788553"/>
              </p:ext>
            </p:extLst>
          </p:nvPr>
        </p:nvGraphicFramePr>
        <p:xfrm>
          <a:off x="5280659" y="3130210"/>
          <a:ext cx="1660121" cy="762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0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 of substance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Oval 2" descr="Answer C is circled as correct">
            <a:extLst>
              <a:ext uri="{FF2B5EF4-FFF2-40B4-BE49-F238E27FC236}">
                <a16:creationId xmlns:a16="http://schemas.microsoft.com/office/drawing/2014/main" id="{55F00518-7B4A-C649-2E7B-218790671C14}"/>
              </a:ext>
            </a:extLst>
          </p:cNvPr>
          <p:cNvSpPr/>
          <p:nvPr/>
        </p:nvSpPr>
        <p:spPr>
          <a:xfrm>
            <a:off x="2161903" y="5402463"/>
            <a:ext cx="649877" cy="55256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red balloon with a ribbon&#10;">
            <a:extLst>
              <a:ext uri="{FF2B5EF4-FFF2-40B4-BE49-F238E27FC236}">
                <a16:creationId xmlns:a16="http://schemas.microsoft.com/office/drawing/2014/main" id="{38392A8B-A0F0-E8B3-A43E-FA0912AC4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17" y="4034790"/>
            <a:ext cx="1287176" cy="276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44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5D359969893149933A4D4A74E189F8" ma:contentTypeVersion="13" ma:contentTypeDescription="Create a new document." ma:contentTypeScope="" ma:versionID="c9ddbf677461f5ce946e84a24e793234">
  <xsd:schema xmlns:xsd="http://www.w3.org/2001/XMLSchema" xmlns:xs="http://www.w3.org/2001/XMLSchema" xmlns:p="http://schemas.microsoft.com/office/2006/metadata/properties" xmlns:ns2="5c7d88b2-bc5d-47d8-b067-5f30c82b40fb" xmlns:ns3="9e3c562f-56b0-4bc9-96c8-d04b09868558" targetNamespace="http://schemas.microsoft.com/office/2006/metadata/properties" ma:root="true" ma:fieldsID="cb9b30395463f778bee975073577cb94" ns2:_="" ns3:_="">
    <xsd:import namespace="5c7d88b2-bc5d-47d8-b067-5f30c82b40fb"/>
    <xsd:import namespace="9e3c562f-56b0-4bc9-96c8-d04b098685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Editorial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d88b2-bc5d-47d8-b067-5f30c82b4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d698d5-2c6c-40f3-87af-cb5c6c865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Editorialstage" ma:index="20" nillable="true" ma:displayName="Editorial stage" ma:format="Dropdown" ma:internalName="Editorialstage">
      <xsd:simpleType>
        <xsd:restriction base="dms:Choice">
          <xsd:enumeration value="Published"/>
          <xsd:enumeration value="Ready for editor check"/>
          <xsd:enumeration value="QA review received"/>
          <xsd:enumeration value="Received from author"/>
          <xsd:enumeration value="Ready for QA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c562f-56b0-4bc9-96c8-d04b098685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c6a42d3-65da-48b4-a118-af479a0fa813}" ma:internalName="TaxCatchAll" ma:showField="CatchAllData" ma:web="9e3c562f-56b0-4bc9-96c8-d04b0986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ditorialstage xmlns="5c7d88b2-bc5d-47d8-b067-5f30c82b40fb" xsi:nil="true"/>
    <lcf76f155ced4ddcb4097134ff3c332f xmlns="5c7d88b2-bc5d-47d8-b067-5f30c82b40fb">
      <Terms xmlns="http://schemas.microsoft.com/office/infopath/2007/PartnerControls"/>
    </lcf76f155ced4ddcb4097134ff3c332f>
    <TaxCatchAll xmlns="9e3c562f-56b0-4bc9-96c8-d04b09868558" xsi:nil="true"/>
  </documentManagement>
</p:properties>
</file>

<file path=customXml/itemProps1.xml><?xml version="1.0" encoding="utf-8"?>
<ds:datastoreItem xmlns:ds="http://schemas.openxmlformats.org/officeDocument/2006/customXml" ds:itemID="{D2ACD0AA-45E1-4764-A9FA-DD5B166400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7A6E9BE-068A-4EA4-92AD-15D2FFEE1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7d88b2-bc5d-47d8-b067-5f30c82b40fb"/>
    <ds:schemaRef ds:uri="9e3c562f-56b0-4bc9-96c8-d04b098685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EB329B-DC17-4FAF-BBB6-9996E056A942}">
  <ds:schemaRefs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dcmitype/"/>
    <ds:schemaRef ds:uri="9e3c562f-56b0-4bc9-96c8-d04b09868558"/>
    <ds:schemaRef ds:uri="http://schemas.microsoft.com/office/2006/metadata/properties"/>
    <ds:schemaRef ds:uri="http://schemas.openxmlformats.org/package/2006/metadata/core-properties"/>
    <ds:schemaRef ds:uri="5c7d88b2-bc5d-47d8-b067-5f30c82b40f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1579</TotalTime>
  <Words>2627</Words>
  <Application>Microsoft Office PowerPoint</Application>
  <PresentationFormat>Widescreen</PresentationFormat>
  <Paragraphs>318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Bradley Hand ITC</vt:lpstr>
      <vt:lpstr>Calibri</vt:lpstr>
      <vt:lpstr>Calibri Light</vt:lpstr>
      <vt:lpstr>Cambria Math</vt:lpstr>
      <vt:lpstr>Century Gothic</vt:lpstr>
      <vt:lpstr>Symbol</vt:lpstr>
      <vt:lpstr>System Font Regular</vt:lpstr>
      <vt:lpstr>Office Theme</vt:lpstr>
      <vt:lpstr>14–16 years</vt:lpstr>
      <vt:lpstr>Frayer models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Frayer models Quantitative chemistry 14-16 learner slides scaffolded</dc:title>
  <dc:creator>Royal Society of Chemistry</dc:creator>
  <cp:keywords>14-16; frayer models; vocabulary; chemistry; glossary; key terms; key words; language of science; communication; percentage yield; amount; relative atomic mass; RAM; balanced symbol equation</cp:keywords>
  <dc:description>From rsc.li/3Gi9HHN unscaffolded learner slides and teacher notes also available</dc:description>
  <cp:lastModifiedBy>Juliet Kennard</cp:lastModifiedBy>
  <cp:revision>7</cp:revision>
  <dcterms:created xsi:type="dcterms:W3CDTF">2024-07-22T15:22:21Z</dcterms:created>
  <dcterms:modified xsi:type="dcterms:W3CDTF">2026-02-26T08:31:23Z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0x010100E45D359969893149933A4D4A74E189F8</vt:lpwstr>
  </property>
  <property fmtid="{D5CDD505-2E9C-101B-9397-08002B2CF9AE}" pid="3" name="MediaServiceImageTags">
    <vt:lpwstr/>
  </property>
</Properties>
</file>