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3"/>
  </p:notesMasterIdLst>
  <p:sldIdLst>
    <p:sldId id="292" r:id="rId5"/>
    <p:sldId id="294" r:id="rId6"/>
    <p:sldId id="394" r:id="rId7"/>
    <p:sldId id="353" r:id="rId8"/>
    <p:sldId id="310" r:id="rId9"/>
    <p:sldId id="357" r:id="rId10"/>
    <p:sldId id="343" r:id="rId11"/>
    <p:sldId id="358" r:id="rId12"/>
    <p:sldId id="359" r:id="rId13"/>
    <p:sldId id="360" r:id="rId14"/>
    <p:sldId id="361" r:id="rId15"/>
    <p:sldId id="363" r:id="rId16"/>
    <p:sldId id="364" r:id="rId17"/>
    <p:sldId id="362" r:id="rId18"/>
    <p:sldId id="366" r:id="rId19"/>
    <p:sldId id="330" r:id="rId20"/>
    <p:sldId id="368" r:id="rId21"/>
    <p:sldId id="369" r:id="rId22"/>
    <p:sldId id="370" r:id="rId23"/>
    <p:sldId id="371" r:id="rId24"/>
    <p:sldId id="372" r:id="rId25"/>
    <p:sldId id="373" r:id="rId26"/>
    <p:sldId id="374" r:id="rId27"/>
    <p:sldId id="375" r:id="rId28"/>
    <p:sldId id="376" r:id="rId29"/>
    <p:sldId id="348" r:id="rId30"/>
    <p:sldId id="378" r:id="rId31"/>
    <p:sldId id="379" r:id="rId32"/>
    <p:sldId id="380" r:id="rId33"/>
    <p:sldId id="381" r:id="rId34"/>
    <p:sldId id="383" r:id="rId35"/>
    <p:sldId id="384" r:id="rId36"/>
    <p:sldId id="385" r:id="rId37"/>
    <p:sldId id="386" r:id="rId38"/>
    <p:sldId id="387" r:id="rId39"/>
    <p:sldId id="388" r:id="rId40"/>
    <p:sldId id="393" r:id="rId41"/>
    <p:sldId id="352"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ntents" id="{7431B1A5-70DC-42C4-B197-E58C345157B0}">
          <p14:sldIdLst>
            <p14:sldId id="292"/>
            <p14:sldId id="294"/>
            <p14:sldId id="394"/>
          </p14:sldIdLst>
        </p14:section>
        <p14:section name="Amount of substance in moles" id="{AD5CDDDA-EC22-4FEA-B32F-66176BF1B8E4}">
          <p14:sldIdLst>
            <p14:sldId id="353"/>
            <p14:sldId id="310"/>
            <p14:sldId id="357"/>
            <p14:sldId id="343"/>
            <p14:sldId id="358"/>
            <p14:sldId id="359"/>
            <p14:sldId id="360"/>
            <p14:sldId id="361"/>
            <p14:sldId id="363"/>
          </p14:sldIdLst>
        </p14:section>
        <p14:section name="Balanced Chemical Equations" id="{B6F7CE53-8B67-4DE9-86FB-0F597A38869C}">
          <p14:sldIdLst>
            <p14:sldId id="364"/>
            <p14:sldId id="362"/>
            <p14:sldId id="366"/>
            <p14:sldId id="330"/>
            <p14:sldId id="368"/>
            <p14:sldId id="369"/>
          </p14:sldIdLst>
        </p14:section>
        <p14:section name="Concentration of solutions and titration" id="{C814C431-9A21-4EE5-A625-0A2939A339EB}">
          <p14:sldIdLst>
            <p14:sldId id="370"/>
            <p14:sldId id="371"/>
            <p14:sldId id="372"/>
            <p14:sldId id="373"/>
            <p14:sldId id="374"/>
            <p14:sldId id="375"/>
            <p14:sldId id="376"/>
            <p14:sldId id="348"/>
            <p14:sldId id="378"/>
            <p14:sldId id="379"/>
          </p14:sldIdLst>
        </p14:section>
        <p14:section name="Reacting masses and gas volumes" id="{558C9994-3168-4DBB-8B17-2EAB53C8400C}">
          <p14:sldIdLst>
            <p14:sldId id="380"/>
            <p14:sldId id="381"/>
            <p14:sldId id="383"/>
            <p14:sldId id="384"/>
            <p14:sldId id="385"/>
            <p14:sldId id="386"/>
          </p14:sldIdLst>
        </p14:section>
        <p14:section name="Relative mass" id="{E8F55285-4779-4502-87C5-01A75F0C9B6E}">
          <p14:sldIdLst>
            <p14:sldId id="387"/>
            <p14:sldId id="388"/>
            <p14:sldId id="393"/>
            <p14:sldId id="352"/>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8C8F0C04-F325-036D-BB4A-5B038ED85504}" name="Laura Conkerton" initials="LC" userId="S::Laura@ConkertonEd.onmicrosoft.com::0c17c41c-5897-4fa1-8b6d-99ed81d91583" providerId="AD"/>
  <p188:author id="{6AFCBE25-129D-71BD-2520-C70EFDD5EC17}" name="Katie Haylor" initials="KH" userId="S::HaylorK@rsc.org::79d54f7f-ffc1-4b04-bab6-1092a29c2844" providerId="AD"/>
  <p188:author id="{D2371552-BB1A-7295-3334-3FDD11079F0D}" name="Emily Kelly" initials="EK" userId="S::kellye@rsc.org::129b2903-a77d-4011-b626-fdf346dce13b" providerId="AD"/>
  <p188:author id="{A2C96F82-BDB2-8AAD-6866-CE2FC57B15A1}" name="Hannah Sycamore" initials="HS" userId="S::SycamoreH@rsc.org::b4770bae-8292-4e0f-8212-963b4c6b3ded" providerId="AD"/>
  <p188:author id="{5F1CC0B0-84E0-BD6A-D99C-C314168B48E6}" name="Juliet Kennard" initials="JK" userId="S::kennardj@rsc.org::171ce03e-ecb9-44f8-bcbb-a85643c4c66a" providerId="AD"/>
  <p188:author id="{93898FDF-1F87-EDD6-6458-059E95E842BE}" name="Kirsty Patterson" initials="KP" userId="S::pattersonk@rsc.org::06c453ef-d90e-4cbc-ba6b-1bf363c3e0a9" providerId="AD"/>
  <p188:author id="{0642D9E0-4AB5-1527-D585-585AF472C4D7}" name="Katie Haylor" initials="KH" userId="S::haylork@rsc.org::79d54f7f-ffc1-4b04-bab6-1092a29c2844" providerId="AD"/>
  <p188:author id="{C74B60E9-655C-E89A-6316-3841AD519658}" name="Juliet Kennard" initials="JK" userId="S::KennardJ@rsc.org::171ce03e-ecb9-44f8-bcbb-a85643c4c66a" providerId="AD"/>
  <p188:author id="{62D8FEFE-A14C-226C-6982-83ABA77395D4}" name="Emily Kelly" initials="EK" userId="S::KellyE@rsc.org::129b2903-a77d-4011-b626-fdf346dce13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CFD5"/>
    <a:srgbClr val="ED7D31"/>
    <a:srgbClr val="C8102E"/>
    <a:srgbClr val="F7DBE0"/>
    <a:srgbClr val="E6F1EF"/>
    <a:srgbClr val="006F62"/>
    <a:srgbClr val="EDF6F9"/>
    <a:srgbClr val="48A9C5"/>
    <a:srgbClr val="FAE7EA"/>
    <a:srgbClr val="FF9E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125E7B-54CA-4EFE-A369-E8D7F85FDB8D}" v="13" dt="2026-02-26T07:26:56.3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0" d="100"/>
          <a:sy n="100" d="100"/>
        </p:scale>
        <p:origin x="7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et Kennard" userId="171ce03e-ecb9-44f8-bcbb-a85643c4c66a" providerId="ADAL" clId="{B465C642-4312-474E-AB32-4E0013FDAC90}"/>
    <pc:docChg chg="custSel addSld modSld">
      <pc:chgData name="Juliet Kennard" userId="171ce03e-ecb9-44f8-bcbb-a85643c4c66a" providerId="ADAL" clId="{B465C642-4312-474E-AB32-4E0013FDAC90}" dt="2026-02-26T07:50:51.986" v="277" actId="114"/>
      <pc:docMkLst>
        <pc:docMk/>
      </pc:docMkLst>
      <pc:sldChg chg="delSp mod">
        <pc:chgData name="Juliet Kennard" userId="171ce03e-ecb9-44f8-bcbb-a85643c4c66a" providerId="ADAL" clId="{B465C642-4312-474E-AB32-4E0013FDAC90}" dt="2026-02-26T07:03:46.244" v="0" actId="478"/>
        <pc:sldMkLst>
          <pc:docMk/>
          <pc:sldMk cId="3659483100" sldId="294"/>
        </pc:sldMkLst>
        <pc:spChg chg="del">
          <ac:chgData name="Juliet Kennard" userId="171ce03e-ecb9-44f8-bcbb-a85643c4c66a" providerId="ADAL" clId="{B465C642-4312-474E-AB32-4E0013FDAC90}" dt="2026-02-26T07:03:46.244" v="0" actId="478"/>
          <ac:spMkLst>
            <pc:docMk/>
            <pc:sldMk cId="3659483100" sldId="294"/>
            <ac:spMk id="4" creationId="{F7D30168-AF11-EC48-A4B1-E40039751BBA}"/>
          </ac:spMkLst>
        </pc:spChg>
      </pc:sldChg>
      <pc:sldChg chg="delSp modSp mod modNotesTx">
        <pc:chgData name="Juliet Kennard" userId="171ce03e-ecb9-44f8-bcbb-a85643c4c66a" providerId="ADAL" clId="{B465C642-4312-474E-AB32-4E0013FDAC90}" dt="2026-02-26T07:26:27.742" v="265" actId="313"/>
        <pc:sldMkLst>
          <pc:docMk/>
          <pc:sldMk cId="1296181378" sldId="310"/>
        </pc:sldMkLst>
        <pc:spChg chg="mod">
          <ac:chgData name="Juliet Kennard" userId="171ce03e-ecb9-44f8-bcbb-a85643c4c66a" providerId="ADAL" clId="{B465C642-4312-474E-AB32-4E0013FDAC90}" dt="2026-02-26T07:26:27.742" v="265" actId="313"/>
          <ac:spMkLst>
            <pc:docMk/>
            <pc:sldMk cId="1296181378" sldId="310"/>
            <ac:spMk id="3" creationId="{FA27836E-5FC3-F6CF-DB25-8B6E039EB72D}"/>
          </ac:spMkLst>
        </pc:spChg>
        <pc:spChg chg="del">
          <ac:chgData name="Juliet Kennard" userId="171ce03e-ecb9-44f8-bcbb-a85643c4c66a" providerId="ADAL" clId="{B465C642-4312-474E-AB32-4E0013FDAC90}" dt="2026-02-26T07:04:59.669" v="9" actId="478"/>
          <ac:spMkLst>
            <pc:docMk/>
            <pc:sldMk cId="1296181378" sldId="310"/>
            <ac:spMk id="5" creationId="{96C9B96A-F3C0-EDAA-4FAC-31962F941120}"/>
          </ac:spMkLst>
        </pc:spChg>
        <pc:picChg chg="mod">
          <ac:chgData name="Juliet Kennard" userId="171ce03e-ecb9-44f8-bcbb-a85643c4c66a" providerId="ADAL" clId="{B465C642-4312-474E-AB32-4E0013FDAC90}" dt="2026-02-26T07:04:50.719" v="8" actId="962"/>
          <ac:picMkLst>
            <pc:docMk/>
            <pc:sldMk cId="1296181378" sldId="310"/>
            <ac:picMk id="10" creationId="{1D86940E-A39E-22CA-503C-1D2DED1B7B1C}"/>
          </ac:picMkLst>
        </pc:picChg>
        <pc:picChg chg="mod">
          <ac:chgData name="Juliet Kennard" userId="171ce03e-ecb9-44f8-bcbb-a85643c4c66a" providerId="ADAL" clId="{B465C642-4312-474E-AB32-4E0013FDAC90}" dt="2026-02-26T07:05:49.387" v="11" actId="962"/>
          <ac:picMkLst>
            <pc:docMk/>
            <pc:sldMk cId="1296181378" sldId="310"/>
            <ac:picMk id="15" creationId="{11766601-326A-0648-B54E-76E290F9191F}"/>
          </ac:picMkLst>
        </pc:picChg>
      </pc:sldChg>
      <pc:sldChg chg="modSp add mod">
        <pc:chgData name="Juliet Kennard" userId="171ce03e-ecb9-44f8-bcbb-a85643c4c66a" providerId="ADAL" clId="{B465C642-4312-474E-AB32-4E0013FDAC90}" dt="2026-02-26T07:21:16.016" v="253" actId="948"/>
        <pc:sldMkLst>
          <pc:docMk/>
          <pc:sldMk cId="1876534910" sldId="352"/>
        </pc:sldMkLst>
        <pc:spChg chg="mod">
          <ac:chgData name="Juliet Kennard" userId="171ce03e-ecb9-44f8-bcbb-a85643c4c66a" providerId="ADAL" clId="{B465C642-4312-474E-AB32-4E0013FDAC90}" dt="2026-02-26T07:21:16.016" v="253" actId="948"/>
          <ac:spMkLst>
            <pc:docMk/>
            <pc:sldMk cId="1876534910" sldId="352"/>
            <ac:spMk id="3" creationId="{0EBD4CCD-A11B-9851-057D-35C140E1C35E}"/>
          </ac:spMkLst>
        </pc:spChg>
      </pc:sldChg>
      <pc:sldChg chg="delSp modSp mod modNotesTx">
        <pc:chgData name="Juliet Kennard" userId="171ce03e-ecb9-44f8-bcbb-a85643c4c66a" providerId="ADAL" clId="{B465C642-4312-474E-AB32-4E0013FDAC90}" dt="2026-02-26T07:24:43.040" v="254" actId="20577"/>
        <pc:sldMkLst>
          <pc:docMk/>
          <pc:sldMk cId="1261002968" sldId="353"/>
        </pc:sldMkLst>
        <pc:spChg chg="del">
          <ac:chgData name="Juliet Kennard" userId="171ce03e-ecb9-44f8-bcbb-a85643c4c66a" providerId="ADAL" clId="{B465C642-4312-474E-AB32-4E0013FDAC90}" dt="2026-02-26T07:03:52.283" v="2" actId="478"/>
          <ac:spMkLst>
            <pc:docMk/>
            <pc:sldMk cId="1261002968" sldId="353"/>
            <ac:spMk id="5" creationId="{96C9B96A-F3C0-EDAA-4FAC-31962F941120}"/>
          </ac:spMkLst>
        </pc:spChg>
        <pc:picChg chg="mod">
          <ac:chgData name="Juliet Kennard" userId="171ce03e-ecb9-44f8-bcbb-a85643c4c66a" providerId="ADAL" clId="{B465C642-4312-474E-AB32-4E0013FDAC90}" dt="2026-02-26T07:04:07.790" v="4" actId="962"/>
          <ac:picMkLst>
            <pc:docMk/>
            <pc:sldMk cId="1261002968" sldId="353"/>
            <ac:picMk id="4" creationId="{9B0ABDD3-8846-EA6A-8757-443276860A6C}"/>
          </ac:picMkLst>
        </pc:picChg>
        <pc:picChg chg="mod">
          <ac:chgData name="Juliet Kennard" userId="171ce03e-ecb9-44f8-bcbb-a85643c4c66a" providerId="ADAL" clId="{B465C642-4312-474E-AB32-4E0013FDAC90}" dt="2026-02-26T07:04:18.972" v="6" actId="962"/>
          <ac:picMkLst>
            <pc:docMk/>
            <pc:sldMk cId="1261002968" sldId="353"/>
            <ac:picMk id="8" creationId="{39432435-E503-810C-9632-741FA6A4136F}"/>
          </ac:picMkLst>
        </pc:picChg>
      </pc:sldChg>
      <pc:sldChg chg="delSp modSp mod">
        <pc:chgData name="Juliet Kennard" userId="171ce03e-ecb9-44f8-bcbb-a85643c4c66a" providerId="ADAL" clId="{B465C642-4312-474E-AB32-4E0013FDAC90}" dt="2026-02-26T07:26:28.374" v="266" actId="313"/>
        <pc:sldMkLst>
          <pc:docMk/>
          <pc:sldMk cId="1100023306" sldId="357"/>
        </pc:sldMkLst>
        <pc:spChg chg="mod">
          <ac:chgData name="Juliet Kennard" userId="171ce03e-ecb9-44f8-bcbb-a85643c4c66a" providerId="ADAL" clId="{B465C642-4312-474E-AB32-4E0013FDAC90}" dt="2026-02-26T07:26:28.374" v="266" actId="313"/>
          <ac:spMkLst>
            <pc:docMk/>
            <pc:sldMk cId="1100023306" sldId="357"/>
            <ac:spMk id="3" creationId="{FA27836E-5FC3-F6CF-DB25-8B6E039EB72D}"/>
          </ac:spMkLst>
        </pc:spChg>
        <pc:spChg chg="del">
          <ac:chgData name="Juliet Kennard" userId="171ce03e-ecb9-44f8-bcbb-a85643c4c66a" providerId="ADAL" clId="{B465C642-4312-474E-AB32-4E0013FDAC90}" dt="2026-02-26T07:05:51.860" v="12" actId="478"/>
          <ac:spMkLst>
            <pc:docMk/>
            <pc:sldMk cId="1100023306" sldId="357"/>
            <ac:spMk id="5" creationId="{96C9B96A-F3C0-EDAA-4FAC-31962F941120}"/>
          </ac:spMkLst>
        </pc:spChg>
      </pc:sldChg>
      <pc:sldChg chg="modSp mod">
        <pc:chgData name="Juliet Kennard" userId="171ce03e-ecb9-44f8-bcbb-a85643c4c66a" providerId="ADAL" clId="{B465C642-4312-474E-AB32-4E0013FDAC90}" dt="2026-02-26T07:47:41.914" v="272" actId="114"/>
        <pc:sldMkLst>
          <pc:docMk/>
          <pc:sldMk cId="2412082309" sldId="358"/>
        </pc:sldMkLst>
        <pc:spChg chg="mod">
          <ac:chgData name="Juliet Kennard" userId="171ce03e-ecb9-44f8-bcbb-a85643c4c66a" providerId="ADAL" clId="{B465C642-4312-474E-AB32-4E0013FDAC90}" dt="2026-02-26T07:47:41.914" v="272" actId="114"/>
          <ac:spMkLst>
            <pc:docMk/>
            <pc:sldMk cId="2412082309" sldId="358"/>
            <ac:spMk id="2" creationId="{7AECFA04-3BC7-A160-40DA-AE756FDD6FC9}"/>
          </ac:spMkLst>
        </pc:spChg>
        <pc:spChg chg="mod">
          <ac:chgData name="Juliet Kennard" userId="171ce03e-ecb9-44f8-bcbb-a85643c4c66a" providerId="ADAL" clId="{B465C642-4312-474E-AB32-4E0013FDAC90}" dt="2026-02-26T07:26:29.070" v="267" actId="313"/>
          <ac:spMkLst>
            <pc:docMk/>
            <pc:sldMk cId="2412082309" sldId="358"/>
            <ac:spMk id="3" creationId="{FA27836E-5FC3-F6CF-DB25-8B6E039EB72D}"/>
          </ac:spMkLst>
        </pc:spChg>
        <pc:spChg chg="mod">
          <ac:chgData name="Juliet Kennard" userId="171ce03e-ecb9-44f8-bcbb-a85643c4c66a" providerId="ADAL" clId="{B465C642-4312-474E-AB32-4E0013FDAC90}" dt="2026-02-26T07:06:18.647" v="14" actId="962"/>
          <ac:spMkLst>
            <pc:docMk/>
            <pc:sldMk cId="2412082309" sldId="358"/>
            <ac:spMk id="5" creationId="{96C9B96A-F3C0-EDAA-4FAC-31962F941120}"/>
          </ac:spMkLst>
        </pc:spChg>
      </pc:sldChg>
      <pc:sldChg chg="delSp modSp mod modNotesTx">
        <pc:chgData name="Juliet Kennard" userId="171ce03e-ecb9-44f8-bcbb-a85643c4c66a" providerId="ADAL" clId="{B465C642-4312-474E-AB32-4E0013FDAC90}" dt="2026-02-26T07:47:50.367" v="273" actId="114"/>
        <pc:sldMkLst>
          <pc:docMk/>
          <pc:sldMk cId="2694670042" sldId="359"/>
        </pc:sldMkLst>
        <pc:spChg chg="mod">
          <ac:chgData name="Juliet Kennard" userId="171ce03e-ecb9-44f8-bcbb-a85643c4c66a" providerId="ADAL" clId="{B465C642-4312-474E-AB32-4E0013FDAC90}" dt="2026-02-26T07:47:50.367" v="273" actId="114"/>
          <ac:spMkLst>
            <pc:docMk/>
            <pc:sldMk cId="2694670042" sldId="359"/>
            <ac:spMk id="2" creationId="{7AECFA04-3BC7-A160-40DA-AE756FDD6FC9}"/>
          </ac:spMkLst>
        </pc:spChg>
        <pc:spChg chg="mod">
          <ac:chgData name="Juliet Kennard" userId="171ce03e-ecb9-44f8-bcbb-a85643c4c66a" providerId="ADAL" clId="{B465C642-4312-474E-AB32-4E0013FDAC90}" dt="2026-02-26T07:26:29.807" v="268" actId="313"/>
          <ac:spMkLst>
            <pc:docMk/>
            <pc:sldMk cId="2694670042" sldId="359"/>
            <ac:spMk id="3" creationId="{FA27836E-5FC3-F6CF-DB25-8B6E039EB72D}"/>
          </ac:spMkLst>
        </pc:spChg>
        <pc:spChg chg="del">
          <ac:chgData name="Juliet Kennard" userId="171ce03e-ecb9-44f8-bcbb-a85643c4c66a" providerId="ADAL" clId="{B465C642-4312-474E-AB32-4E0013FDAC90}" dt="2026-02-26T07:07:02.613" v="23" actId="478"/>
          <ac:spMkLst>
            <pc:docMk/>
            <pc:sldMk cId="2694670042" sldId="359"/>
            <ac:spMk id="5" creationId="{96C9B96A-F3C0-EDAA-4FAC-31962F941120}"/>
          </ac:spMkLst>
        </pc:spChg>
        <pc:picChg chg="mod">
          <ac:chgData name="Juliet Kennard" userId="171ce03e-ecb9-44f8-bcbb-a85643c4c66a" providerId="ADAL" clId="{B465C642-4312-474E-AB32-4E0013FDAC90}" dt="2026-02-26T07:06:55.614" v="22" actId="962"/>
          <ac:picMkLst>
            <pc:docMk/>
            <pc:sldMk cId="2694670042" sldId="359"/>
            <ac:picMk id="12" creationId="{2EE3A4BD-6318-99C2-2B4D-5DAB398E1982}"/>
          </ac:picMkLst>
        </pc:picChg>
      </pc:sldChg>
      <pc:sldChg chg="delSp modSp mod">
        <pc:chgData name="Juliet Kennard" userId="171ce03e-ecb9-44f8-bcbb-a85643c4c66a" providerId="ADAL" clId="{B465C642-4312-474E-AB32-4E0013FDAC90}" dt="2026-02-26T07:50:18.242" v="275" actId="114"/>
        <pc:sldMkLst>
          <pc:docMk/>
          <pc:sldMk cId="935820877" sldId="360"/>
        </pc:sldMkLst>
        <pc:spChg chg="mod">
          <ac:chgData name="Juliet Kennard" userId="171ce03e-ecb9-44f8-bcbb-a85643c4c66a" providerId="ADAL" clId="{B465C642-4312-474E-AB32-4E0013FDAC90}" dt="2026-02-26T07:50:18.242" v="275" actId="114"/>
          <ac:spMkLst>
            <pc:docMk/>
            <pc:sldMk cId="935820877" sldId="360"/>
            <ac:spMk id="2" creationId="{7AECFA04-3BC7-A160-40DA-AE756FDD6FC9}"/>
          </ac:spMkLst>
        </pc:spChg>
        <pc:spChg chg="del">
          <ac:chgData name="Juliet Kennard" userId="171ce03e-ecb9-44f8-bcbb-a85643c4c66a" providerId="ADAL" clId="{B465C642-4312-474E-AB32-4E0013FDAC90}" dt="2026-02-26T07:07:06.517" v="24" actId="478"/>
          <ac:spMkLst>
            <pc:docMk/>
            <pc:sldMk cId="935820877" sldId="360"/>
            <ac:spMk id="5" creationId="{96C9B96A-F3C0-EDAA-4FAC-31962F941120}"/>
          </ac:spMkLst>
        </pc:spChg>
      </pc:sldChg>
      <pc:sldChg chg="delSp modSp mod">
        <pc:chgData name="Juliet Kennard" userId="171ce03e-ecb9-44f8-bcbb-a85643c4c66a" providerId="ADAL" clId="{B465C642-4312-474E-AB32-4E0013FDAC90}" dt="2026-02-26T07:26:30.541" v="269" actId="313"/>
        <pc:sldMkLst>
          <pc:docMk/>
          <pc:sldMk cId="3298895754" sldId="361"/>
        </pc:sldMkLst>
        <pc:spChg chg="mod">
          <ac:chgData name="Juliet Kennard" userId="171ce03e-ecb9-44f8-bcbb-a85643c4c66a" providerId="ADAL" clId="{B465C642-4312-474E-AB32-4E0013FDAC90}" dt="2026-02-26T07:26:30.541" v="269" actId="313"/>
          <ac:spMkLst>
            <pc:docMk/>
            <pc:sldMk cId="3298895754" sldId="361"/>
            <ac:spMk id="3" creationId="{FA27836E-5FC3-F6CF-DB25-8B6E039EB72D}"/>
          </ac:spMkLst>
        </pc:spChg>
        <pc:spChg chg="del">
          <ac:chgData name="Juliet Kennard" userId="171ce03e-ecb9-44f8-bcbb-a85643c4c66a" providerId="ADAL" clId="{B465C642-4312-474E-AB32-4E0013FDAC90}" dt="2026-02-26T07:07:08.254" v="25" actId="478"/>
          <ac:spMkLst>
            <pc:docMk/>
            <pc:sldMk cId="3298895754" sldId="361"/>
            <ac:spMk id="5" creationId="{96C9B96A-F3C0-EDAA-4FAC-31962F941120}"/>
          </ac:spMkLst>
        </pc:spChg>
        <pc:picChg chg="mod">
          <ac:chgData name="Juliet Kennard" userId="171ce03e-ecb9-44f8-bcbb-a85643c4c66a" providerId="ADAL" clId="{B465C642-4312-474E-AB32-4E0013FDAC90}" dt="2026-02-26T07:07:30.730" v="27" actId="962"/>
          <ac:picMkLst>
            <pc:docMk/>
            <pc:sldMk cId="3298895754" sldId="361"/>
            <ac:picMk id="12" creationId="{A1E7E197-D49A-9F43-1331-AC2D4AF60076}"/>
          </ac:picMkLst>
        </pc:picChg>
      </pc:sldChg>
      <pc:sldChg chg="delSp modSp mod">
        <pc:chgData name="Juliet Kennard" userId="171ce03e-ecb9-44f8-bcbb-a85643c4c66a" providerId="ADAL" clId="{B465C642-4312-474E-AB32-4E0013FDAC90}" dt="2026-02-26T07:26:32.221" v="271" actId="313"/>
        <pc:sldMkLst>
          <pc:docMk/>
          <pc:sldMk cId="1854363857" sldId="362"/>
        </pc:sldMkLst>
        <pc:spChg chg="mod">
          <ac:chgData name="Juliet Kennard" userId="171ce03e-ecb9-44f8-bcbb-a85643c4c66a" providerId="ADAL" clId="{B465C642-4312-474E-AB32-4E0013FDAC90}" dt="2026-02-26T07:26:32.221" v="271" actId="313"/>
          <ac:spMkLst>
            <pc:docMk/>
            <pc:sldMk cId="1854363857" sldId="362"/>
            <ac:spMk id="3" creationId="{FA27836E-5FC3-F6CF-DB25-8B6E039EB72D}"/>
          </ac:spMkLst>
        </pc:spChg>
        <pc:spChg chg="del">
          <ac:chgData name="Juliet Kennard" userId="171ce03e-ecb9-44f8-bcbb-a85643c4c66a" providerId="ADAL" clId="{B465C642-4312-474E-AB32-4E0013FDAC90}" dt="2026-02-26T07:07:48.098" v="30" actId="478"/>
          <ac:spMkLst>
            <pc:docMk/>
            <pc:sldMk cId="1854363857" sldId="362"/>
            <ac:spMk id="5" creationId="{96C9B96A-F3C0-EDAA-4FAC-31962F941120}"/>
          </ac:spMkLst>
        </pc:spChg>
      </pc:sldChg>
      <pc:sldChg chg="delSp modSp mod">
        <pc:chgData name="Juliet Kennard" userId="171ce03e-ecb9-44f8-bcbb-a85643c4c66a" providerId="ADAL" clId="{B465C642-4312-474E-AB32-4E0013FDAC90}" dt="2026-02-26T07:50:41.392" v="276" actId="114"/>
        <pc:sldMkLst>
          <pc:docMk/>
          <pc:sldMk cId="3528303894" sldId="363"/>
        </pc:sldMkLst>
        <pc:spChg chg="mod">
          <ac:chgData name="Juliet Kennard" userId="171ce03e-ecb9-44f8-bcbb-a85643c4c66a" providerId="ADAL" clId="{B465C642-4312-474E-AB32-4E0013FDAC90}" dt="2026-02-26T07:50:41.392" v="276" actId="114"/>
          <ac:spMkLst>
            <pc:docMk/>
            <pc:sldMk cId="3528303894" sldId="363"/>
            <ac:spMk id="2" creationId="{7AECFA04-3BC7-A160-40DA-AE756FDD6FC9}"/>
          </ac:spMkLst>
        </pc:spChg>
        <pc:spChg chg="mod">
          <ac:chgData name="Juliet Kennard" userId="171ce03e-ecb9-44f8-bcbb-a85643c4c66a" providerId="ADAL" clId="{B465C642-4312-474E-AB32-4E0013FDAC90}" dt="2026-02-26T07:26:31.416" v="270" actId="313"/>
          <ac:spMkLst>
            <pc:docMk/>
            <pc:sldMk cId="3528303894" sldId="363"/>
            <ac:spMk id="3" creationId="{FA27836E-5FC3-F6CF-DB25-8B6E039EB72D}"/>
          </ac:spMkLst>
        </pc:spChg>
        <pc:spChg chg="del">
          <ac:chgData name="Juliet Kennard" userId="171ce03e-ecb9-44f8-bcbb-a85643c4c66a" providerId="ADAL" clId="{B465C642-4312-474E-AB32-4E0013FDAC90}" dt="2026-02-26T07:07:41.938" v="28" actId="478"/>
          <ac:spMkLst>
            <pc:docMk/>
            <pc:sldMk cId="3528303894" sldId="363"/>
            <ac:spMk id="5" creationId="{96C9B96A-F3C0-EDAA-4FAC-31962F941120}"/>
          </ac:spMkLst>
        </pc:spChg>
      </pc:sldChg>
      <pc:sldChg chg="delSp mod">
        <pc:chgData name="Juliet Kennard" userId="171ce03e-ecb9-44f8-bcbb-a85643c4c66a" providerId="ADAL" clId="{B465C642-4312-474E-AB32-4E0013FDAC90}" dt="2026-02-26T07:07:43.196" v="29" actId="478"/>
        <pc:sldMkLst>
          <pc:docMk/>
          <pc:sldMk cId="1249849259" sldId="364"/>
        </pc:sldMkLst>
        <pc:spChg chg="del">
          <ac:chgData name="Juliet Kennard" userId="171ce03e-ecb9-44f8-bcbb-a85643c4c66a" providerId="ADAL" clId="{B465C642-4312-474E-AB32-4E0013FDAC90}" dt="2026-02-26T07:07:43.196" v="29" actId="478"/>
          <ac:spMkLst>
            <pc:docMk/>
            <pc:sldMk cId="1249849259" sldId="364"/>
            <ac:spMk id="5" creationId="{96C9B96A-F3C0-EDAA-4FAC-31962F941120}"/>
          </ac:spMkLst>
        </pc:spChg>
      </pc:sldChg>
      <pc:sldChg chg="delSp modSp mod">
        <pc:chgData name="Juliet Kennard" userId="171ce03e-ecb9-44f8-bcbb-a85643c4c66a" providerId="ADAL" clId="{B465C642-4312-474E-AB32-4E0013FDAC90}" dt="2026-02-26T07:08:04.162" v="32" actId="962"/>
        <pc:sldMkLst>
          <pc:docMk/>
          <pc:sldMk cId="543453261" sldId="366"/>
        </pc:sldMkLst>
        <pc:spChg chg="del">
          <ac:chgData name="Juliet Kennard" userId="171ce03e-ecb9-44f8-bcbb-a85643c4c66a" providerId="ADAL" clId="{B465C642-4312-474E-AB32-4E0013FDAC90}" dt="2026-02-26T07:07:51.076" v="31" actId="478"/>
          <ac:spMkLst>
            <pc:docMk/>
            <pc:sldMk cId="543453261" sldId="366"/>
            <ac:spMk id="5" creationId="{96C9B96A-F3C0-EDAA-4FAC-31962F941120}"/>
          </ac:spMkLst>
        </pc:spChg>
        <pc:grpChg chg="mod">
          <ac:chgData name="Juliet Kennard" userId="171ce03e-ecb9-44f8-bcbb-a85643c4c66a" providerId="ADAL" clId="{B465C642-4312-474E-AB32-4E0013FDAC90}" dt="2026-02-26T07:08:04.162" v="32" actId="962"/>
          <ac:grpSpMkLst>
            <pc:docMk/>
            <pc:sldMk cId="543453261" sldId="366"/>
            <ac:grpSpMk id="7" creationId="{87E3DA4C-B80D-7F84-D1AF-983EAD948F7A}"/>
          </ac:grpSpMkLst>
        </pc:grpChg>
      </pc:sldChg>
      <pc:sldChg chg="delSp mod">
        <pc:chgData name="Juliet Kennard" userId="171ce03e-ecb9-44f8-bcbb-a85643c4c66a" providerId="ADAL" clId="{B465C642-4312-474E-AB32-4E0013FDAC90}" dt="2026-02-26T07:08:08.452" v="33" actId="478"/>
        <pc:sldMkLst>
          <pc:docMk/>
          <pc:sldMk cId="2562648263" sldId="368"/>
        </pc:sldMkLst>
        <pc:spChg chg="del">
          <ac:chgData name="Juliet Kennard" userId="171ce03e-ecb9-44f8-bcbb-a85643c4c66a" providerId="ADAL" clId="{B465C642-4312-474E-AB32-4E0013FDAC90}" dt="2026-02-26T07:08:08.452" v="33" actId="478"/>
          <ac:spMkLst>
            <pc:docMk/>
            <pc:sldMk cId="2562648263" sldId="368"/>
            <ac:spMk id="5" creationId="{96C9B96A-F3C0-EDAA-4FAC-31962F941120}"/>
          </ac:spMkLst>
        </pc:spChg>
      </pc:sldChg>
      <pc:sldChg chg="delSp mod">
        <pc:chgData name="Juliet Kennard" userId="171ce03e-ecb9-44f8-bcbb-a85643c4c66a" providerId="ADAL" clId="{B465C642-4312-474E-AB32-4E0013FDAC90}" dt="2026-02-26T07:08:10.133" v="34" actId="478"/>
        <pc:sldMkLst>
          <pc:docMk/>
          <pc:sldMk cId="1474092533" sldId="369"/>
        </pc:sldMkLst>
        <pc:spChg chg="del">
          <ac:chgData name="Juliet Kennard" userId="171ce03e-ecb9-44f8-bcbb-a85643c4c66a" providerId="ADAL" clId="{B465C642-4312-474E-AB32-4E0013FDAC90}" dt="2026-02-26T07:08:10.133" v="34" actId="478"/>
          <ac:spMkLst>
            <pc:docMk/>
            <pc:sldMk cId="1474092533" sldId="369"/>
            <ac:spMk id="5" creationId="{96C9B96A-F3C0-EDAA-4FAC-31962F941120}"/>
          </ac:spMkLst>
        </pc:spChg>
      </pc:sldChg>
      <pc:sldChg chg="delSp modSp mod">
        <pc:chgData name="Juliet Kennard" userId="171ce03e-ecb9-44f8-bcbb-a85643c4c66a" providerId="ADAL" clId="{B465C642-4312-474E-AB32-4E0013FDAC90}" dt="2026-02-26T07:26:21.087" v="257" actId="313"/>
        <pc:sldMkLst>
          <pc:docMk/>
          <pc:sldMk cId="3197670652" sldId="370"/>
        </pc:sldMkLst>
        <pc:spChg chg="mod">
          <ac:chgData name="Juliet Kennard" userId="171ce03e-ecb9-44f8-bcbb-a85643c4c66a" providerId="ADAL" clId="{B465C642-4312-474E-AB32-4E0013FDAC90}" dt="2026-02-26T07:26:21.087" v="257" actId="313"/>
          <ac:spMkLst>
            <pc:docMk/>
            <pc:sldMk cId="3197670652" sldId="370"/>
            <ac:spMk id="3" creationId="{FA27836E-5FC3-F6CF-DB25-8B6E039EB72D}"/>
          </ac:spMkLst>
        </pc:spChg>
        <pc:spChg chg="del">
          <ac:chgData name="Juliet Kennard" userId="171ce03e-ecb9-44f8-bcbb-a85643c4c66a" providerId="ADAL" clId="{B465C642-4312-474E-AB32-4E0013FDAC90}" dt="2026-02-26T07:08:11.983" v="35" actId="478"/>
          <ac:spMkLst>
            <pc:docMk/>
            <pc:sldMk cId="3197670652" sldId="370"/>
            <ac:spMk id="5" creationId="{96C9B96A-F3C0-EDAA-4FAC-31962F941120}"/>
          </ac:spMkLst>
        </pc:spChg>
      </pc:sldChg>
      <pc:sldChg chg="delSp modSp mod">
        <pc:chgData name="Juliet Kennard" userId="171ce03e-ecb9-44f8-bcbb-a85643c4c66a" providerId="ADAL" clId="{B465C642-4312-474E-AB32-4E0013FDAC90}" dt="2026-02-26T07:50:51.986" v="277" actId="114"/>
        <pc:sldMkLst>
          <pc:docMk/>
          <pc:sldMk cId="943979996" sldId="371"/>
        </pc:sldMkLst>
        <pc:spChg chg="mod">
          <ac:chgData name="Juliet Kennard" userId="171ce03e-ecb9-44f8-bcbb-a85643c4c66a" providerId="ADAL" clId="{B465C642-4312-474E-AB32-4E0013FDAC90}" dt="2026-02-26T07:50:51.986" v="277" actId="114"/>
          <ac:spMkLst>
            <pc:docMk/>
            <pc:sldMk cId="943979996" sldId="371"/>
            <ac:spMk id="2" creationId="{7AECFA04-3BC7-A160-40DA-AE756FDD6FC9}"/>
          </ac:spMkLst>
        </pc:spChg>
        <pc:spChg chg="mod">
          <ac:chgData name="Juliet Kennard" userId="171ce03e-ecb9-44f8-bcbb-a85643c4c66a" providerId="ADAL" clId="{B465C642-4312-474E-AB32-4E0013FDAC90}" dt="2026-02-26T07:26:21.837" v="258" actId="313"/>
          <ac:spMkLst>
            <pc:docMk/>
            <pc:sldMk cId="943979996" sldId="371"/>
            <ac:spMk id="3" creationId="{FA27836E-5FC3-F6CF-DB25-8B6E039EB72D}"/>
          </ac:spMkLst>
        </pc:spChg>
        <pc:spChg chg="del">
          <ac:chgData name="Juliet Kennard" userId="171ce03e-ecb9-44f8-bcbb-a85643c4c66a" providerId="ADAL" clId="{B465C642-4312-474E-AB32-4E0013FDAC90}" dt="2026-02-26T07:08:15.750" v="36" actId="478"/>
          <ac:spMkLst>
            <pc:docMk/>
            <pc:sldMk cId="943979996" sldId="371"/>
            <ac:spMk id="5" creationId="{96C9B96A-F3C0-EDAA-4FAC-31962F941120}"/>
          </ac:spMkLst>
        </pc:spChg>
      </pc:sldChg>
      <pc:sldChg chg="delSp mod">
        <pc:chgData name="Juliet Kennard" userId="171ce03e-ecb9-44f8-bcbb-a85643c4c66a" providerId="ADAL" clId="{B465C642-4312-474E-AB32-4E0013FDAC90}" dt="2026-02-26T07:08:16.998" v="37" actId="478"/>
        <pc:sldMkLst>
          <pc:docMk/>
          <pc:sldMk cId="3331371148" sldId="372"/>
        </pc:sldMkLst>
        <pc:spChg chg="del">
          <ac:chgData name="Juliet Kennard" userId="171ce03e-ecb9-44f8-bcbb-a85643c4c66a" providerId="ADAL" clId="{B465C642-4312-474E-AB32-4E0013FDAC90}" dt="2026-02-26T07:08:16.998" v="37" actId="478"/>
          <ac:spMkLst>
            <pc:docMk/>
            <pc:sldMk cId="3331371148" sldId="372"/>
            <ac:spMk id="5" creationId="{96C9B96A-F3C0-EDAA-4FAC-31962F941120}"/>
          </ac:spMkLst>
        </pc:spChg>
      </pc:sldChg>
      <pc:sldChg chg="delSp mod">
        <pc:chgData name="Juliet Kennard" userId="171ce03e-ecb9-44f8-bcbb-a85643c4c66a" providerId="ADAL" clId="{B465C642-4312-474E-AB32-4E0013FDAC90}" dt="2026-02-26T07:08:22.254" v="38" actId="478"/>
        <pc:sldMkLst>
          <pc:docMk/>
          <pc:sldMk cId="4113785111" sldId="373"/>
        </pc:sldMkLst>
        <pc:spChg chg="del">
          <ac:chgData name="Juliet Kennard" userId="171ce03e-ecb9-44f8-bcbb-a85643c4c66a" providerId="ADAL" clId="{B465C642-4312-474E-AB32-4E0013FDAC90}" dt="2026-02-26T07:08:22.254" v="38" actId="478"/>
          <ac:spMkLst>
            <pc:docMk/>
            <pc:sldMk cId="4113785111" sldId="373"/>
            <ac:spMk id="5" creationId="{96C9B96A-F3C0-EDAA-4FAC-31962F941120}"/>
          </ac:spMkLst>
        </pc:spChg>
      </pc:sldChg>
      <pc:sldChg chg="delSp modSp mod">
        <pc:chgData name="Juliet Kennard" userId="171ce03e-ecb9-44f8-bcbb-a85643c4c66a" providerId="ADAL" clId="{B465C642-4312-474E-AB32-4E0013FDAC90}" dt="2026-02-26T07:26:22.551" v="259" actId="313"/>
        <pc:sldMkLst>
          <pc:docMk/>
          <pc:sldMk cId="1465926908" sldId="374"/>
        </pc:sldMkLst>
        <pc:spChg chg="mod">
          <ac:chgData name="Juliet Kennard" userId="171ce03e-ecb9-44f8-bcbb-a85643c4c66a" providerId="ADAL" clId="{B465C642-4312-474E-AB32-4E0013FDAC90}" dt="2026-02-26T07:26:22.551" v="259" actId="313"/>
          <ac:spMkLst>
            <pc:docMk/>
            <pc:sldMk cId="1465926908" sldId="374"/>
            <ac:spMk id="3" creationId="{FA27836E-5FC3-F6CF-DB25-8B6E039EB72D}"/>
          </ac:spMkLst>
        </pc:spChg>
        <pc:spChg chg="del">
          <ac:chgData name="Juliet Kennard" userId="171ce03e-ecb9-44f8-bcbb-a85643c4c66a" providerId="ADAL" clId="{B465C642-4312-474E-AB32-4E0013FDAC90}" dt="2026-02-26T07:08:23.516" v="39" actId="478"/>
          <ac:spMkLst>
            <pc:docMk/>
            <pc:sldMk cId="1465926908" sldId="374"/>
            <ac:spMk id="5" creationId="{96C9B96A-F3C0-EDAA-4FAC-31962F941120}"/>
          </ac:spMkLst>
        </pc:spChg>
      </pc:sldChg>
      <pc:sldChg chg="delSp modSp mod">
        <pc:chgData name="Juliet Kennard" userId="171ce03e-ecb9-44f8-bcbb-a85643c4c66a" providerId="ADAL" clId="{B465C642-4312-474E-AB32-4E0013FDAC90}" dt="2026-02-26T07:26:23.750" v="260" actId="313"/>
        <pc:sldMkLst>
          <pc:docMk/>
          <pc:sldMk cId="3479955238" sldId="375"/>
        </pc:sldMkLst>
        <pc:spChg chg="mod">
          <ac:chgData name="Juliet Kennard" userId="171ce03e-ecb9-44f8-bcbb-a85643c4c66a" providerId="ADAL" clId="{B465C642-4312-474E-AB32-4E0013FDAC90}" dt="2026-02-26T07:26:23.750" v="260" actId="313"/>
          <ac:spMkLst>
            <pc:docMk/>
            <pc:sldMk cId="3479955238" sldId="375"/>
            <ac:spMk id="3" creationId="{FA27836E-5FC3-F6CF-DB25-8B6E039EB72D}"/>
          </ac:spMkLst>
        </pc:spChg>
        <pc:spChg chg="del">
          <ac:chgData name="Juliet Kennard" userId="171ce03e-ecb9-44f8-bcbb-a85643c4c66a" providerId="ADAL" clId="{B465C642-4312-474E-AB32-4E0013FDAC90}" dt="2026-02-26T07:08:26.692" v="40" actId="478"/>
          <ac:spMkLst>
            <pc:docMk/>
            <pc:sldMk cId="3479955238" sldId="375"/>
            <ac:spMk id="5" creationId="{96C9B96A-F3C0-EDAA-4FAC-31962F941120}"/>
          </ac:spMkLst>
        </pc:spChg>
      </pc:sldChg>
      <pc:sldChg chg="delSp modSp mod">
        <pc:chgData name="Juliet Kennard" userId="171ce03e-ecb9-44f8-bcbb-a85643c4c66a" providerId="ADAL" clId="{B465C642-4312-474E-AB32-4E0013FDAC90}" dt="2026-02-26T07:26:24.606" v="261" actId="313"/>
        <pc:sldMkLst>
          <pc:docMk/>
          <pc:sldMk cId="2261421396" sldId="376"/>
        </pc:sldMkLst>
        <pc:spChg chg="mod">
          <ac:chgData name="Juliet Kennard" userId="171ce03e-ecb9-44f8-bcbb-a85643c4c66a" providerId="ADAL" clId="{B465C642-4312-474E-AB32-4E0013FDAC90}" dt="2026-02-26T07:26:24.606" v="261" actId="313"/>
          <ac:spMkLst>
            <pc:docMk/>
            <pc:sldMk cId="2261421396" sldId="376"/>
            <ac:spMk id="3" creationId="{FA27836E-5FC3-F6CF-DB25-8B6E039EB72D}"/>
          </ac:spMkLst>
        </pc:spChg>
        <pc:spChg chg="del">
          <ac:chgData name="Juliet Kennard" userId="171ce03e-ecb9-44f8-bcbb-a85643c4c66a" providerId="ADAL" clId="{B465C642-4312-474E-AB32-4E0013FDAC90}" dt="2026-02-26T07:08:30.661" v="41" actId="478"/>
          <ac:spMkLst>
            <pc:docMk/>
            <pc:sldMk cId="2261421396" sldId="376"/>
            <ac:spMk id="5" creationId="{96C9B96A-F3C0-EDAA-4FAC-31962F941120}"/>
          </ac:spMkLst>
        </pc:spChg>
      </pc:sldChg>
      <pc:sldChg chg="delSp mod">
        <pc:chgData name="Juliet Kennard" userId="171ce03e-ecb9-44f8-bcbb-a85643c4c66a" providerId="ADAL" clId="{B465C642-4312-474E-AB32-4E0013FDAC90}" dt="2026-02-26T07:08:33.935" v="42" actId="478"/>
        <pc:sldMkLst>
          <pc:docMk/>
          <pc:sldMk cId="1755210991" sldId="378"/>
        </pc:sldMkLst>
        <pc:spChg chg="del">
          <ac:chgData name="Juliet Kennard" userId="171ce03e-ecb9-44f8-bcbb-a85643c4c66a" providerId="ADAL" clId="{B465C642-4312-474E-AB32-4E0013FDAC90}" dt="2026-02-26T07:08:33.935" v="42" actId="478"/>
          <ac:spMkLst>
            <pc:docMk/>
            <pc:sldMk cId="1755210991" sldId="378"/>
            <ac:spMk id="5" creationId="{96C9B96A-F3C0-EDAA-4FAC-31962F941120}"/>
          </ac:spMkLst>
        </pc:spChg>
      </pc:sldChg>
      <pc:sldChg chg="delSp modSp mod">
        <pc:chgData name="Juliet Kennard" userId="171ce03e-ecb9-44f8-bcbb-a85643c4c66a" providerId="ADAL" clId="{B465C642-4312-474E-AB32-4E0013FDAC90}" dt="2026-02-26T07:26:25.238" v="262" actId="313"/>
        <pc:sldMkLst>
          <pc:docMk/>
          <pc:sldMk cId="3497523275" sldId="379"/>
        </pc:sldMkLst>
        <pc:spChg chg="mod">
          <ac:chgData name="Juliet Kennard" userId="171ce03e-ecb9-44f8-bcbb-a85643c4c66a" providerId="ADAL" clId="{B465C642-4312-474E-AB32-4E0013FDAC90}" dt="2026-02-26T07:26:25.238" v="262" actId="313"/>
          <ac:spMkLst>
            <pc:docMk/>
            <pc:sldMk cId="3497523275" sldId="379"/>
            <ac:spMk id="3" creationId="{FA27836E-5FC3-F6CF-DB25-8B6E039EB72D}"/>
          </ac:spMkLst>
        </pc:spChg>
        <pc:spChg chg="del">
          <ac:chgData name="Juliet Kennard" userId="171ce03e-ecb9-44f8-bcbb-a85643c4c66a" providerId="ADAL" clId="{B465C642-4312-474E-AB32-4E0013FDAC90}" dt="2026-02-26T07:08:38.613" v="43" actId="478"/>
          <ac:spMkLst>
            <pc:docMk/>
            <pc:sldMk cId="3497523275" sldId="379"/>
            <ac:spMk id="5" creationId="{96C9B96A-F3C0-EDAA-4FAC-31962F941120}"/>
          </ac:spMkLst>
        </pc:spChg>
      </pc:sldChg>
      <pc:sldChg chg="delSp mod">
        <pc:chgData name="Juliet Kennard" userId="171ce03e-ecb9-44f8-bcbb-a85643c4c66a" providerId="ADAL" clId="{B465C642-4312-474E-AB32-4E0013FDAC90}" dt="2026-02-26T07:08:43.502" v="44" actId="478"/>
        <pc:sldMkLst>
          <pc:docMk/>
          <pc:sldMk cId="3533830450" sldId="380"/>
        </pc:sldMkLst>
        <pc:spChg chg="del">
          <ac:chgData name="Juliet Kennard" userId="171ce03e-ecb9-44f8-bcbb-a85643c4c66a" providerId="ADAL" clId="{B465C642-4312-474E-AB32-4E0013FDAC90}" dt="2026-02-26T07:08:43.502" v="44" actId="478"/>
          <ac:spMkLst>
            <pc:docMk/>
            <pc:sldMk cId="3533830450" sldId="380"/>
            <ac:spMk id="5" creationId="{96C9B96A-F3C0-EDAA-4FAC-31962F941120}"/>
          </ac:spMkLst>
        </pc:spChg>
      </pc:sldChg>
      <pc:sldChg chg="delSp mod">
        <pc:chgData name="Juliet Kennard" userId="171ce03e-ecb9-44f8-bcbb-a85643c4c66a" providerId="ADAL" clId="{B465C642-4312-474E-AB32-4E0013FDAC90}" dt="2026-02-26T07:08:47.620" v="45" actId="478"/>
        <pc:sldMkLst>
          <pc:docMk/>
          <pc:sldMk cId="1331253400" sldId="381"/>
        </pc:sldMkLst>
        <pc:spChg chg="del">
          <ac:chgData name="Juliet Kennard" userId="171ce03e-ecb9-44f8-bcbb-a85643c4c66a" providerId="ADAL" clId="{B465C642-4312-474E-AB32-4E0013FDAC90}" dt="2026-02-26T07:08:47.620" v="45" actId="478"/>
          <ac:spMkLst>
            <pc:docMk/>
            <pc:sldMk cId="1331253400" sldId="381"/>
            <ac:spMk id="5" creationId="{96C9B96A-F3C0-EDAA-4FAC-31962F941120}"/>
          </ac:spMkLst>
        </pc:spChg>
      </pc:sldChg>
      <pc:sldChg chg="delSp mod">
        <pc:chgData name="Juliet Kennard" userId="171ce03e-ecb9-44f8-bcbb-a85643c4c66a" providerId="ADAL" clId="{B465C642-4312-474E-AB32-4E0013FDAC90}" dt="2026-02-26T07:08:50.708" v="46" actId="478"/>
        <pc:sldMkLst>
          <pc:docMk/>
          <pc:sldMk cId="3848385862" sldId="383"/>
        </pc:sldMkLst>
        <pc:spChg chg="del">
          <ac:chgData name="Juliet Kennard" userId="171ce03e-ecb9-44f8-bcbb-a85643c4c66a" providerId="ADAL" clId="{B465C642-4312-474E-AB32-4E0013FDAC90}" dt="2026-02-26T07:08:50.708" v="46" actId="478"/>
          <ac:spMkLst>
            <pc:docMk/>
            <pc:sldMk cId="3848385862" sldId="383"/>
            <ac:spMk id="5" creationId="{96C9B96A-F3C0-EDAA-4FAC-31962F941120}"/>
          </ac:spMkLst>
        </pc:spChg>
      </pc:sldChg>
      <pc:sldChg chg="delSp mod">
        <pc:chgData name="Juliet Kennard" userId="171ce03e-ecb9-44f8-bcbb-a85643c4c66a" providerId="ADAL" clId="{B465C642-4312-474E-AB32-4E0013FDAC90}" dt="2026-02-26T07:08:52.685" v="47" actId="478"/>
        <pc:sldMkLst>
          <pc:docMk/>
          <pc:sldMk cId="2250560304" sldId="384"/>
        </pc:sldMkLst>
        <pc:spChg chg="del">
          <ac:chgData name="Juliet Kennard" userId="171ce03e-ecb9-44f8-bcbb-a85643c4c66a" providerId="ADAL" clId="{B465C642-4312-474E-AB32-4E0013FDAC90}" dt="2026-02-26T07:08:52.685" v="47" actId="478"/>
          <ac:spMkLst>
            <pc:docMk/>
            <pc:sldMk cId="2250560304" sldId="384"/>
            <ac:spMk id="5" creationId="{96C9B96A-F3C0-EDAA-4FAC-31962F941120}"/>
          </ac:spMkLst>
        </pc:spChg>
      </pc:sldChg>
      <pc:sldChg chg="delSp modSp mod">
        <pc:chgData name="Juliet Kennard" userId="171ce03e-ecb9-44f8-bcbb-a85643c4c66a" providerId="ADAL" clId="{B465C642-4312-474E-AB32-4E0013FDAC90}" dt="2026-02-26T07:26:26.061" v="263" actId="313"/>
        <pc:sldMkLst>
          <pc:docMk/>
          <pc:sldMk cId="1044945882" sldId="385"/>
        </pc:sldMkLst>
        <pc:spChg chg="mod">
          <ac:chgData name="Juliet Kennard" userId="171ce03e-ecb9-44f8-bcbb-a85643c4c66a" providerId="ADAL" clId="{B465C642-4312-474E-AB32-4E0013FDAC90}" dt="2026-02-26T07:26:26.061" v="263" actId="313"/>
          <ac:spMkLst>
            <pc:docMk/>
            <pc:sldMk cId="1044945882" sldId="385"/>
            <ac:spMk id="3" creationId="{FA27836E-5FC3-F6CF-DB25-8B6E039EB72D}"/>
          </ac:spMkLst>
        </pc:spChg>
        <pc:spChg chg="del">
          <ac:chgData name="Juliet Kennard" userId="171ce03e-ecb9-44f8-bcbb-a85643c4c66a" providerId="ADAL" clId="{B465C642-4312-474E-AB32-4E0013FDAC90}" dt="2026-02-26T07:08:56.142" v="48" actId="478"/>
          <ac:spMkLst>
            <pc:docMk/>
            <pc:sldMk cId="1044945882" sldId="385"/>
            <ac:spMk id="5" creationId="{96C9B96A-F3C0-EDAA-4FAC-31962F941120}"/>
          </ac:spMkLst>
        </pc:spChg>
      </pc:sldChg>
      <pc:sldChg chg="delSp mod">
        <pc:chgData name="Juliet Kennard" userId="171ce03e-ecb9-44f8-bcbb-a85643c4c66a" providerId="ADAL" clId="{B465C642-4312-474E-AB32-4E0013FDAC90}" dt="2026-02-26T07:08:58.109" v="49" actId="478"/>
        <pc:sldMkLst>
          <pc:docMk/>
          <pc:sldMk cId="290266744" sldId="386"/>
        </pc:sldMkLst>
        <pc:spChg chg="del">
          <ac:chgData name="Juliet Kennard" userId="171ce03e-ecb9-44f8-bcbb-a85643c4c66a" providerId="ADAL" clId="{B465C642-4312-474E-AB32-4E0013FDAC90}" dt="2026-02-26T07:08:58.109" v="49" actId="478"/>
          <ac:spMkLst>
            <pc:docMk/>
            <pc:sldMk cId="290266744" sldId="386"/>
            <ac:spMk id="5" creationId="{96C9B96A-F3C0-EDAA-4FAC-31962F941120}"/>
          </ac:spMkLst>
        </pc:spChg>
      </pc:sldChg>
      <pc:sldChg chg="delSp modSp mod">
        <pc:chgData name="Juliet Kennard" userId="171ce03e-ecb9-44f8-bcbb-a85643c4c66a" providerId="ADAL" clId="{B465C642-4312-474E-AB32-4E0013FDAC90}" dt="2026-02-26T07:26:26.746" v="264" actId="313"/>
        <pc:sldMkLst>
          <pc:docMk/>
          <pc:sldMk cId="548337109" sldId="387"/>
        </pc:sldMkLst>
        <pc:spChg chg="mod">
          <ac:chgData name="Juliet Kennard" userId="171ce03e-ecb9-44f8-bcbb-a85643c4c66a" providerId="ADAL" clId="{B465C642-4312-474E-AB32-4E0013FDAC90}" dt="2026-02-26T07:26:26.746" v="264" actId="313"/>
          <ac:spMkLst>
            <pc:docMk/>
            <pc:sldMk cId="548337109" sldId="387"/>
            <ac:spMk id="3" creationId="{FA27836E-5FC3-F6CF-DB25-8B6E039EB72D}"/>
          </ac:spMkLst>
        </pc:spChg>
        <pc:spChg chg="del">
          <ac:chgData name="Juliet Kennard" userId="171ce03e-ecb9-44f8-bcbb-a85643c4c66a" providerId="ADAL" clId="{B465C642-4312-474E-AB32-4E0013FDAC90}" dt="2026-02-26T07:09:01.034" v="50" actId="478"/>
          <ac:spMkLst>
            <pc:docMk/>
            <pc:sldMk cId="548337109" sldId="387"/>
            <ac:spMk id="5" creationId="{96C9B96A-F3C0-EDAA-4FAC-31962F941120}"/>
          </ac:spMkLst>
        </pc:spChg>
      </pc:sldChg>
      <pc:sldChg chg="delSp mod">
        <pc:chgData name="Juliet Kennard" userId="171ce03e-ecb9-44f8-bcbb-a85643c4c66a" providerId="ADAL" clId="{B465C642-4312-474E-AB32-4E0013FDAC90}" dt="2026-02-26T07:09:02.668" v="51" actId="478"/>
        <pc:sldMkLst>
          <pc:docMk/>
          <pc:sldMk cId="2152366292" sldId="388"/>
        </pc:sldMkLst>
        <pc:spChg chg="del">
          <ac:chgData name="Juliet Kennard" userId="171ce03e-ecb9-44f8-bcbb-a85643c4c66a" providerId="ADAL" clId="{B465C642-4312-474E-AB32-4E0013FDAC90}" dt="2026-02-26T07:09:02.668" v="51" actId="478"/>
          <ac:spMkLst>
            <pc:docMk/>
            <pc:sldMk cId="2152366292" sldId="388"/>
            <ac:spMk id="5" creationId="{96C9B96A-F3C0-EDAA-4FAC-31962F941120}"/>
          </ac:spMkLst>
        </pc:spChg>
      </pc:sldChg>
      <pc:sldChg chg="delSp mod">
        <pc:chgData name="Juliet Kennard" userId="171ce03e-ecb9-44f8-bcbb-a85643c4c66a" providerId="ADAL" clId="{B465C642-4312-474E-AB32-4E0013FDAC90}" dt="2026-02-26T07:09:05.477" v="52" actId="478"/>
        <pc:sldMkLst>
          <pc:docMk/>
          <pc:sldMk cId="1601048066" sldId="393"/>
        </pc:sldMkLst>
        <pc:spChg chg="del">
          <ac:chgData name="Juliet Kennard" userId="171ce03e-ecb9-44f8-bcbb-a85643c4c66a" providerId="ADAL" clId="{B465C642-4312-474E-AB32-4E0013FDAC90}" dt="2026-02-26T07:09:05.477" v="52" actId="478"/>
          <ac:spMkLst>
            <pc:docMk/>
            <pc:sldMk cId="1601048066" sldId="393"/>
            <ac:spMk id="5" creationId="{96C9B96A-F3C0-EDAA-4FAC-31962F941120}"/>
          </ac:spMkLst>
        </pc:spChg>
      </pc:sldChg>
      <pc:sldChg chg="delSp modSp mod">
        <pc:chgData name="Juliet Kennard" userId="171ce03e-ecb9-44f8-bcbb-a85643c4c66a" providerId="ADAL" clId="{B465C642-4312-474E-AB32-4E0013FDAC90}" dt="2026-02-26T07:10:29.323" v="63" actId="20577"/>
        <pc:sldMkLst>
          <pc:docMk/>
          <pc:sldMk cId="620626966" sldId="394"/>
        </pc:sldMkLst>
        <pc:spChg chg="mod">
          <ac:chgData name="Juliet Kennard" userId="171ce03e-ecb9-44f8-bcbb-a85643c4c66a" providerId="ADAL" clId="{B465C642-4312-474E-AB32-4E0013FDAC90}" dt="2026-02-26T07:10:29.323" v="63" actId="20577"/>
          <ac:spMkLst>
            <pc:docMk/>
            <pc:sldMk cId="620626966" sldId="394"/>
            <ac:spMk id="2" creationId="{29AF3E64-1BFF-3149-9C48-B3318BBD3AA7}"/>
          </ac:spMkLst>
        </pc:spChg>
        <pc:spChg chg="del">
          <ac:chgData name="Juliet Kennard" userId="171ce03e-ecb9-44f8-bcbb-a85643c4c66a" providerId="ADAL" clId="{B465C642-4312-474E-AB32-4E0013FDAC90}" dt="2026-02-26T07:03:47.838" v="1" actId="478"/>
          <ac:spMkLst>
            <pc:docMk/>
            <pc:sldMk cId="620626966" sldId="394"/>
            <ac:spMk id="4" creationId="{F7D30168-AF11-EC48-A4B1-E40039751BB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2EC57A-BB31-4413-B219-6D814CF6EB10}" type="datetimeFigureOut">
              <a:rPr lang="en-GB" smtClean="0"/>
              <a:t>24/02/2026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5919CB-4763-4CA7-B855-F327AC99DF58}" type="slidenum">
              <a:rPr lang="en-GB" smtClean="0"/>
              <a:t>‹#›</a:t>
            </a:fld>
            <a:endParaRPr lang="en-GB"/>
          </a:p>
        </p:txBody>
      </p:sp>
    </p:spTree>
    <p:extLst>
      <p:ext uri="{BB962C8B-B14F-4D97-AF65-F5344CB8AC3E}">
        <p14:creationId xmlns:p14="http://schemas.microsoft.com/office/powerpoint/2010/main" val="2394755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4</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13</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14</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15</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1000D3-A242-4A00-04A4-6DD46DA058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3D08F6-8E68-3ADC-52AD-48310587D0AE}"/>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059C8C1-41D6-9AB6-EE54-890A8D68387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106723C-6F3F-A2EE-3F95-147EB6C03A96}"/>
              </a:ext>
            </a:extLst>
          </p:cNvPr>
          <p:cNvSpPr>
            <a:spLocks noGrp="1"/>
          </p:cNvSpPr>
          <p:nvPr>
            <p:ph type="sldNum" sz="quarter" idx="5"/>
          </p:nvPr>
        </p:nvSpPr>
        <p:spPr/>
        <p:txBody>
          <a:bodyPr/>
          <a:lstStyle/>
          <a:p>
            <a:fld id="{A85919CB-4763-4CA7-B855-F327AC99DF58}" type="slidenum">
              <a:rPr lang="en-GB" smtClean="0"/>
              <a:t>16</a:t>
            </a:fld>
            <a:endParaRPr lang="en-GB"/>
          </a:p>
        </p:txBody>
      </p:sp>
    </p:spTree>
    <p:extLst>
      <p:ext uri="{BB962C8B-B14F-4D97-AF65-F5344CB8AC3E}">
        <p14:creationId xmlns:p14="http://schemas.microsoft.com/office/powerpoint/2010/main" val="19812392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17</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18</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19</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20</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21</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22</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5</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23</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24</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25</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9C47F-A65E-2B92-95D1-617B77B7C8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66FEBE-475D-0CC0-0BDC-77FE92FF0B5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62A1ED46-F859-FA02-4CDF-6EDFA3FF1A77}"/>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38E104A-9A14-DE6E-7973-C0BDF0C38536}"/>
              </a:ext>
            </a:extLst>
          </p:cNvPr>
          <p:cNvSpPr>
            <a:spLocks noGrp="1"/>
          </p:cNvSpPr>
          <p:nvPr>
            <p:ph type="sldNum" sz="quarter" idx="5"/>
          </p:nvPr>
        </p:nvSpPr>
        <p:spPr/>
        <p:txBody>
          <a:bodyPr/>
          <a:lstStyle/>
          <a:p>
            <a:fld id="{A85919CB-4763-4CA7-B855-F327AC99DF58}" type="slidenum">
              <a:rPr lang="en-GB" smtClean="0"/>
              <a:t>26</a:t>
            </a:fld>
            <a:endParaRPr lang="en-GB"/>
          </a:p>
        </p:txBody>
      </p:sp>
    </p:spTree>
    <p:extLst>
      <p:ext uri="{BB962C8B-B14F-4D97-AF65-F5344CB8AC3E}">
        <p14:creationId xmlns:p14="http://schemas.microsoft.com/office/powerpoint/2010/main" val="24215597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27</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28</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29</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30</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31</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32</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6</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33</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34</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35</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36</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37</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0AB8A4-1F78-CBB9-78EB-3FF81EB754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4A7354-5010-17FB-8EDB-7DC41A3CC3F6}"/>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706C041-4E1E-3C64-D583-12F36999902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CDF90611-DF92-2E54-7310-050825312E9C}"/>
              </a:ext>
            </a:extLst>
          </p:cNvPr>
          <p:cNvSpPr>
            <a:spLocks noGrp="1"/>
          </p:cNvSpPr>
          <p:nvPr>
            <p:ph type="sldNum" sz="quarter" idx="5"/>
          </p:nvPr>
        </p:nvSpPr>
        <p:spPr/>
        <p:txBody>
          <a:bodyPr/>
          <a:lstStyle/>
          <a:p>
            <a:fld id="{A85919CB-4763-4CA7-B855-F327AC99DF58}" type="slidenum">
              <a:rPr lang="en-GB" smtClean="0"/>
              <a:t>7</a:t>
            </a:fld>
            <a:endParaRPr lang="en-GB"/>
          </a:p>
        </p:txBody>
      </p:sp>
    </p:spTree>
    <p:extLst>
      <p:ext uri="{BB962C8B-B14F-4D97-AF65-F5344CB8AC3E}">
        <p14:creationId xmlns:p14="http://schemas.microsoft.com/office/powerpoint/2010/main" val="649978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8</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9</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10</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11</a:t>
            </a:fld>
            <a:endParaRPr lang="en-GB"/>
          </a:p>
        </p:txBody>
      </p:sp>
    </p:spTree>
    <p:extLst>
      <p:ext uri="{BB962C8B-B14F-4D97-AF65-F5344CB8AC3E}">
        <p14:creationId xmlns:p14="http://schemas.microsoft.com/office/powerpoint/2010/main" val="9495187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CE6-3F69-78C1-23D9-6A93D995CC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8AF509-2EBE-0248-D34C-6D088C030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45168-071B-3C01-FCE7-E7C5EEC3FED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2621290-2711-7B5E-374C-15CF19891176}"/>
              </a:ext>
            </a:extLst>
          </p:cNvPr>
          <p:cNvSpPr>
            <a:spLocks noGrp="1"/>
          </p:cNvSpPr>
          <p:nvPr>
            <p:ph type="sldNum" sz="quarter" idx="5"/>
          </p:nvPr>
        </p:nvSpPr>
        <p:spPr/>
        <p:txBody>
          <a:bodyPr/>
          <a:lstStyle/>
          <a:p>
            <a:fld id="{A85919CB-4763-4CA7-B855-F327AC99DF58}" type="slidenum">
              <a:rPr lang="en-GB" smtClean="0"/>
              <a:t>12</a:t>
            </a:fld>
            <a:endParaRPr lang="en-GB"/>
          </a:p>
        </p:txBody>
      </p:sp>
    </p:spTree>
    <p:extLst>
      <p:ext uri="{BB962C8B-B14F-4D97-AF65-F5344CB8AC3E}">
        <p14:creationId xmlns:p14="http://schemas.microsoft.com/office/powerpoint/2010/main" val="94951875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hyperlink" Target="https://rsc.li/2UfBalB"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2UfBalB" TargetMode="Externa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4-16 years Title, single line, generic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38610100-38BC-194F-9079-8DDE723951FF}"/>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5" name="Picture 4">
            <a:extLst>
              <a:ext uri="{FF2B5EF4-FFF2-40B4-BE49-F238E27FC236}">
                <a16:creationId xmlns:a16="http://schemas.microsoft.com/office/drawing/2014/main" id="{BBA549A9-FDA4-D149-B497-B5121421C2D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2" name="Picture 11">
            <a:extLst>
              <a:ext uri="{FF2B5EF4-FFF2-40B4-BE49-F238E27FC236}">
                <a16:creationId xmlns:a16="http://schemas.microsoft.com/office/drawing/2014/main" id="{4C3C2113-31B6-7F4D-83F0-729A1B46C583}"/>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25" name="Picture 24">
            <a:extLst>
              <a:ext uri="{FF2B5EF4-FFF2-40B4-BE49-F238E27FC236}">
                <a16:creationId xmlns:a16="http://schemas.microsoft.com/office/drawing/2014/main" id="{7AE3D22E-2B57-CE4A-B915-F81A74DD96F1}"/>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27" name="Picture 26">
            <a:extLst>
              <a:ext uri="{FF2B5EF4-FFF2-40B4-BE49-F238E27FC236}">
                <a16:creationId xmlns:a16="http://schemas.microsoft.com/office/drawing/2014/main" id="{E4983CAC-993B-784B-BDEA-00ABFD7B6D78}"/>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15" name="Title 1">
            <a:extLst>
              <a:ext uri="{FF2B5EF4-FFF2-40B4-BE49-F238E27FC236}">
                <a16:creationId xmlns:a16="http://schemas.microsoft.com/office/drawing/2014/main" id="{8E12F9B7-525F-0A4B-9E77-89C192EAFCBE}"/>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a:t>14–16 years</a:t>
            </a:r>
            <a:endParaRPr lang="en-US"/>
          </a:p>
        </p:txBody>
      </p:sp>
      <p:sp>
        <p:nvSpPr>
          <p:cNvPr id="16" name="Subtitle 2">
            <a:extLst>
              <a:ext uri="{FF2B5EF4-FFF2-40B4-BE49-F238E27FC236}">
                <a16:creationId xmlns:a16="http://schemas.microsoft.com/office/drawing/2014/main" id="{4B3093CA-596C-304F-86CF-A159FB36541B}"/>
              </a:ext>
            </a:extLst>
          </p:cNvPr>
          <p:cNvSpPr>
            <a:spLocks noGrp="1"/>
          </p:cNvSpPr>
          <p:nvPr>
            <p:ph type="subTitle" idx="1" hasCustomPrompt="1"/>
          </p:nvPr>
        </p:nvSpPr>
        <p:spPr>
          <a:xfrm>
            <a:off x="540000" y="1980000"/>
            <a:ext cx="5220000" cy="713843"/>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Single line title</a:t>
            </a:r>
            <a:endParaRPr lang="en-US"/>
          </a:p>
        </p:txBody>
      </p:sp>
      <p:pic>
        <p:nvPicPr>
          <p:cNvPr id="17" name="Picture 16">
            <a:extLst>
              <a:ext uri="{FF2B5EF4-FFF2-40B4-BE49-F238E27FC236}">
                <a16:creationId xmlns:a16="http://schemas.microsoft.com/office/drawing/2014/main" id="{C921A4C6-5661-3A4E-8B85-9900DC479D2E}"/>
              </a:ext>
            </a:extLst>
          </p:cNvPr>
          <p:cNvPicPr>
            <a:picLocks noChangeAspect="1"/>
          </p:cNvPicPr>
          <p:nvPr userDrawn="1"/>
        </p:nvPicPr>
        <p:blipFill>
          <a:blip r:embed="rId7"/>
          <a:stretch>
            <a:fillRect/>
          </a:stretch>
        </p:blipFill>
        <p:spPr>
          <a:xfrm>
            <a:off x="540000" y="5640908"/>
            <a:ext cx="2568960" cy="716919"/>
          </a:xfrm>
          <a:prstGeom prst="rect">
            <a:avLst/>
          </a:prstGeom>
        </p:spPr>
      </p:pic>
      <p:sp>
        <p:nvSpPr>
          <p:cNvPr id="13" name="Title 1">
            <a:extLst>
              <a:ext uri="{FF2B5EF4-FFF2-40B4-BE49-F238E27FC236}">
                <a16:creationId xmlns:a16="http://schemas.microsoft.com/office/drawing/2014/main" id="{A5BB0AE8-6DC8-9941-9AD4-FAD7BFF45B99}"/>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a:solidFill>
                  <a:schemeClr val="bg1"/>
                </a:solidFill>
                <a:effectLst/>
                <a:latin typeface="Century Gothic" panose="020B0502020202020204" pitchFamily="34" charset="0"/>
                <a:ea typeface="+mj-ea"/>
                <a:cs typeface="+mj-cs"/>
                <a:hlinkClick r:id="rId8">
                  <a:extLst>
                    <a:ext uri="{A12FA001-AC4F-418D-AE19-62706E023703}">
                      <ahyp:hlinkClr xmlns:ahyp="http://schemas.microsoft.com/office/drawing/2018/hyperlinkcolor" val="tx"/>
                    </a:ext>
                  </a:extLst>
                </a:hlinkClick>
              </a:rPr>
              <a:t>https://rsc.li/2UfBalB</a:t>
            </a:r>
            <a:endParaRPr lang="en-US" sz="1600" u="none">
              <a:solidFill>
                <a:schemeClr val="bg1"/>
              </a:solidFill>
            </a:endParaRPr>
          </a:p>
        </p:txBody>
      </p:sp>
      <p:pic>
        <p:nvPicPr>
          <p:cNvPr id="4" name="Picture 3">
            <a:extLst>
              <a:ext uri="{FF2B5EF4-FFF2-40B4-BE49-F238E27FC236}">
                <a16:creationId xmlns:a16="http://schemas.microsoft.com/office/drawing/2014/main" id="{500BAFC7-69D9-B349-14AF-6B03B04B7B64}"/>
              </a:ext>
            </a:extLst>
          </p:cNvPr>
          <p:cNvPicPr>
            <a:picLocks noChangeAspect="1"/>
          </p:cNvPicPr>
          <p:nvPr userDrawn="1"/>
        </p:nvPicPr>
        <p:blipFill>
          <a:blip r:embed="rId9"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Tree>
    <p:extLst>
      <p:ext uri="{BB962C8B-B14F-4D97-AF65-F5344CB8AC3E}">
        <p14:creationId xmlns:p14="http://schemas.microsoft.com/office/powerpoint/2010/main" val="4170965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smaller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6356E9-83DB-3846-875C-C5E5EC7EAC3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7" name="Title 1">
            <a:extLst>
              <a:ext uri="{FF2B5EF4-FFF2-40B4-BE49-F238E27FC236}">
                <a16:creationId xmlns:a16="http://schemas.microsoft.com/office/drawing/2014/main" id="{13FA7FB9-7137-9A45-867D-BCE63D3F8DC1}"/>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Acknowledgements</a:t>
            </a:r>
            <a:endParaRPr lang="en-US"/>
          </a:p>
        </p:txBody>
      </p:sp>
      <p:sp>
        <p:nvSpPr>
          <p:cNvPr id="8" name="Rectangle 7">
            <a:extLst>
              <a:ext uri="{FF2B5EF4-FFF2-40B4-BE49-F238E27FC236}">
                <a16:creationId xmlns:a16="http://schemas.microsoft.com/office/drawing/2014/main" id="{8BA6B8E1-696C-5E4F-9D45-7AC232FB1B3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2D3B23A-8279-7E4D-B704-7EA3436F9DC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0" name="Picture 9">
            <a:extLst>
              <a:ext uri="{FF2B5EF4-FFF2-40B4-BE49-F238E27FC236}">
                <a16:creationId xmlns:a16="http://schemas.microsoft.com/office/drawing/2014/main" id="{9A2D1C70-0A69-9541-B558-61D09370CE8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2" name="Content Placeholder 2">
            <a:extLst>
              <a:ext uri="{FF2B5EF4-FFF2-40B4-BE49-F238E27FC236}">
                <a16:creationId xmlns:a16="http://schemas.microsoft.com/office/drawing/2014/main" id="{4E92CBCD-F514-E94A-B0E6-0F1674066114}"/>
              </a:ext>
            </a:extLst>
          </p:cNvPr>
          <p:cNvSpPr>
            <a:spLocks noGrp="1"/>
          </p:cNvSpPr>
          <p:nvPr>
            <p:ph idx="1" hasCustomPrompt="1"/>
          </p:nvPr>
        </p:nvSpPr>
        <p:spPr>
          <a:xfrm>
            <a:off x="540000" y="1260000"/>
            <a:ext cx="10080000" cy="5040000"/>
          </a:xfrm>
        </p:spPr>
        <p:txBody>
          <a:bodyPr lIns="0" tIns="0" rIns="0" bIns="0">
            <a:normAutofit/>
          </a:bodyPr>
          <a:lstStyle>
            <a:lvl1pPr marL="230400" indent="-230400">
              <a:lnSpc>
                <a:spcPct val="100000"/>
              </a:lnSpc>
              <a:spcBef>
                <a:spcPts val="0"/>
              </a:spcBef>
              <a:spcAft>
                <a:spcPts val="1200"/>
              </a:spcAft>
              <a:buFontTx/>
              <a:buNone/>
              <a:defRPr sz="1800" b="0" i="0">
                <a:latin typeface="Century Gothic" panose="020B0502020202020204" pitchFamily="34" charset="0"/>
              </a:defRPr>
            </a:lvl1pPr>
          </a:lstStyle>
          <a:p>
            <a:r>
              <a:rPr lang="en-US"/>
              <a:t>Here is the text</a:t>
            </a:r>
          </a:p>
        </p:txBody>
      </p:sp>
    </p:spTree>
    <p:extLst>
      <p:ext uri="{BB962C8B-B14F-4D97-AF65-F5344CB8AC3E}">
        <p14:creationId xmlns:p14="http://schemas.microsoft.com/office/powerpoint/2010/main" val="3491710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16 years Title, double line, content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D691BC6-D72A-6741-958D-F420E148587A}"/>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E9E727C2-D80B-264D-94C3-9BC1E36809D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F2C25AED-0875-2647-84A2-6621C0D4157D}"/>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61D0A769-27C5-794F-BB2C-54D8520DEA0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A7ADC76F-BA8F-214E-B243-0EA627DD15EE}"/>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BB26D91E-C4B8-AA46-ABD6-429FEA0A917D}"/>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a:t>14–16 years</a:t>
            </a:r>
            <a:endParaRPr lang="en-US"/>
          </a:p>
        </p:txBody>
      </p:sp>
      <p:sp>
        <p:nvSpPr>
          <p:cNvPr id="23" name="Subtitle 2">
            <a:extLst>
              <a:ext uri="{FF2B5EF4-FFF2-40B4-BE49-F238E27FC236}">
                <a16:creationId xmlns:a16="http://schemas.microsoft.com/office/drawing/2014/main" id="{7D9DF858-8FC9-1C4F-9D6D-B98DF46EDE03}"/>
              </a:ext>
            </a:extLst>
          </p:cNvPr>
          <p:cNvSpPr>
            <a:spLocks noGrp="1"/>
          </p:cNvSpPr>
          <p:nvPr>
            <p:ph type="subTitle" idx="1" hasCustomPrompt="1"/>
          </p:nvPr>
        </p:nvSpPr>
        <p:spPr>
          <a:xfrm>
            <a:off x="540000" y="1980000"/>
            <a:ext cx="5220000" cy="1789112"/>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Double line title with turnover</a:t>
            </a:r>
            <a:endParaRPr lang="en-US"/>
          </a:p>
        </p:txBody>
      </p:sp>
      <p:pic>
        <p:nvPicPr>
          <p:cNvPr id="24" name="Picture 23">
            <a:extLst>
              <a:ext uri="{FF2B5EF4-FFF2-40B4-BE49-F238E27FC236}">
                <a16:creationId xmlns:a16="http://schemas.microsoft.com/office/drawing/2014/main" id="{D2E5BEC9-7686-2241-AE5C-CEEBC1DA495A}"/>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7C4DEFC6-320B-5246-85C1-E493344F5648}"/>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81CC5E98-2B71-6344-A937-ED75B3E16CA3}"/>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https://rsc.li/2UfBalB</a:t>
            </a:r>
            <a:endParaRPr lang="en-US" sz="1600" u="none">
              <a:solidFill>
                <a:schemeClr val="bg1"/>
              </a:solidFill>
            </a:endParaRPr>
          </a:p>
        </p:txBody>
      </p:sp>
    </p:spTree>
    <p:extLst>
      <p:ext uri="{BB962C8B-B14F-4D97-AF65-F5344CB8AC3E}">
        <p14:creationId xmlns:p14="http://schemas.microsoft.com/office/powerpoint/2010/main" val="132028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16 years Title, triple line, no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F2D102C-435D-1247-9482-FA39153AC15A}"/>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17813B56-FDD1-0F40-B923-3F191328A33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20670BE4-3267-6144-9BEC-0A5842E71904}"/>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1D271170-6657-144A-B313-197829316174}"/>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F658CCC5-9B98-EA4E-B87D-06F4CFA1356F}"/>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1F49BB23-095E-0349-B695-0649F94B3898}"/>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a:t>14–16 years</a:t>
            </a:r>
            <a:endParaRPr lang="en-US"/>
          </a:p>
        </p:txBody>
      </p:sp>
      <p:sp>
        <p:nvSpPr>
          <p:cNvPr id="23" name="Subtitle 2">
            <a:extLst>
              <a:ext uri="{FF2B5EF4-FFF2-40B4-BE49-F238E27FC236}">
                <a16:creationId xmlns:a16="http://schemas.microsoft.com/office/drawing/2014/main" id="{E8641A31-A6C0-CB44-B10F-BD75069256DD}"/>
              </a:ext>
            </a:extLst>
          </p:cNvPr>
          <p:cNvSpPr>
            <a:spLocks noGrp="1"/>
          </p:cNvSpPr>
          <p:nvPr>
            <p:ph type="subTitle" idx="1" hasCustomPrompt="1"/>
          </p:nvPr>
        </p:nvSpPr>
        <p:spPr>
          <a:xfrm>
            <a:off x="540000" y="1980000"/>
            <a:ext cx="5220000" cy="2447034"/>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Triple line title with turnover on three lines</a:t>
            </a:r>
            <a:endParaRPr lang="en-US"/>
          </a:p>
        </p:txBody>
      </p:sp>
      <p:pic>
        <p:nvPicPr>
          <p:cNvPr id="24" name="Picture 23">
            <a:extLst>
              <a:ext uri="{FF2B5EF4-FFF2-40B4-BE49-F238E27FC236}">
                <a16:creationId xmlns:a16="http://schemas.microsoft.com/office/drawing/2014/main" id="{9AE99957-780D-FD42-96A0-31CC12A11864}"/>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157CCCE1-E878-7F47-B778-AE1FC8180F9C}"/>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Tree>
    <p:extLst>
      <p:ext uri="{BB962C8B-B14F-4D97-AF65-F5344CB8AC3E}">
        <p14:creationId xmlns:p14="http://schemas.microsoft.com/office/powerpoint/2010/main" val="486097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ormal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0" name="Title 1">
            <a:extLst>
              <a:ext uri="{FF2B5EF4-FFF2-40B4-BE49-F238E27FC236}">
                <a16:creationId xmlns:a16="http://schemas.microsoft.com/office/drawing/2014/main" id="{85D72720-E5A5-3242-8856-378E7BAC1FA2}"/>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
        <p:nvSpPr>
          <p:cNvPr id="11" name="Content Placeholder 2">
            <a:extLst>
              <a:ext uri="{FF2B5EF4-FFF2-40B4-BE49-F238E27FC236}">
                <a16:creationId xmlns:a16="http://schemas.microsoft.com/office/drawing/2014/main" id="{A0988D83-F3D7-9D4F-AC03-6D180FF1A933}"/>
              </a:ext>
            </a:extLst>
          </p:cNvPr>
          <p:cNvSpPr>
            <a:spLocks noGrp="1"/>
          </p:cNvSpPr>
          <p:nvPr>
            <p:ph idx="1" hasCustomPrompt="1"/>
          </p:nvPr>
        </p:nvSpPr>
        <p:spPr>
          <a:xfrm>
            <a:off x="540000" y="1260000"/>
            <a:ext cx="1008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a:t>Here is the text.</a:t>
            </a:r>
          </a:p>
        </p:txBody>
      </p:sp>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Tree>
    <p:extLst>
      <p:ext uri="{BB962C8B-B14F-4D97-AF65-F5344CB8AC3E}">
        <p14:creationId xmlns:p14="http://schemas.microsoft.com/office/powerpoint/2010/main" val="160863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bullet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6F2C0A-6FEF-3A44-B379-1EDDEA6CD9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0E25749E-D8CB-D944-A298-64E999C3A81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
        <p:nvSpPr>
          <p:cNvPr id="10" name="Rectangle 9">
            <a:extLst>
              <a:ext uri="{FF2B5EF4-FFF2-40B4-BE49-F238E27FC236}">
                <a16:creationId xmlns:a16="http://schemas.microsoft.com/office/drawing/2014/main" id="{6B8811BD-F50F-A84E-B39E-DC7C79CD5D27}"/>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D21E9C2-01C9-7242-9C40-2EF3DCCAE5B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D7371E1F-9A1C-8848-A2F7-FE022C5BB7DA}"/>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7E44F30F-ACCA-494A-92DE-CD0E2B3C5A32}"/>
              </a:ext>
            </a:extLst>
          </p:cNvPr>
          <p:cNvSpPr>
            <a:spLocks noGrp="1"/>
          </p:cNvSpPr>
          <p:nvPr>
            <p:ph idx="1" hasCustomPrompt="1"/>
          </p:nvPr>
        </p:nvSpPr>
        <p:spPr>
          <a:xfrm>
            <a:off x="540000" y="1260000"/>
            <a:ext cx="10080000" cy="5040000"/>
          </a:xfrm>
        </p:spPr>
        <p:txBody>
          <a:bodyPr lIns="0" tIns="0" rIns="0" bIns="0">
            <a:normAutofit/>
          </a:bodyPr>
          <a:lstStyle>
            <a:lvl1pPr marL="342900" indent="-342900">
              <a:lnSpc>
                <a:spcPct val="100000"/>
              </a:lnSpc>
              <a:spcBef>
                <a:spcPts val="0"/>
              </a:spcBef>
              <a:spcAft>
                <a:spcPts val="1200"/>
              </a:spcAft>
              <a:buClr>
                <a:srgbClr val="C8102E"/>
              </a:buClr>
              <a:buSzPct val="125000"/>
              <a:buFont typeface="Arial" panose="020B0604020202020204" pitchFamily="34" charset="0"/>
              <a:buChar char="•"/>
              <a:defRPr sz="2200" b="0" i="0">
                <a:latin typeface="Century Gothic" panose="020B0502020202020204" pitchFamily="34" charset="0"/>
              </a:defRPr>
            </a:lvl1pPr>
          </a:lstStyle>
          <a:p>
            <a:pPr lvl="0"/>
            <a:r>
              <a:rPr lang="en-GB"/>
              <a:t>Here is the text.</a:t>
            </a:r>
          </a:p>
        </p:txBody>
      </p:sp>
    </p:spTree>
    <p:extLst>
      <p:ext uri="{BB962C8B-B14F-4D97-AF65-F5344CB8AC3E}">
        <p14:creationId xmlns:p14="http://schemas.microsoft.com/office/powerpoint/2010/main" val="849808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umber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26F667C-BABD-E64D-A87B-FC8C5511083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7FC5948B-67D3-AC4F-890F-725332428FCA}"/>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
        <p:nvSpPr>
          <p:cNvPr id="10" name="Rectangle 9">
            <a:extLst>
              <a:ext uri="{FF2B5EF4-FFF2-40B4-BE49-F238E27FC236}">
                <a16:creationId xmlns:a16="http://schemas.microsoft.com/office/drawing/2014/main" id="{182690D6-31DD-8445-BDEA-5C196119A1D9}"/>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BAEE427C-0248-7F4C-8145-DF61B84F8A3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BA8DF516-E004-0343-8DCB-7D8B3A6B398D}"/>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1A5DC58F-EBD6-924E-8C77-CBCA410F81E1}"/>
              </a:ext>
            </a:extLst>
          </p:cNvPr>
          <p:cNvSpPr>
            <a:spLocks noGrp="1"/>
          </p:cNvSpPr>
          <p:nvPr>
            <p:ph idx="1" hasCustomPrompt="1"/>
          </p:nvPr>
        </p:nvSpPr>
        <p:spPr>
          <a:xfrm>
            <a:off x="540000" y="1260000"/>
            <a:ext cx="10080000" cy="5040000"/>
          </a:xfrm>
        </p:spPr>
        <p:txBody>
          <a:bodyPr lIns="0" tIns="0" rIns="0" bIns="0">
            <a:normAutofit/>
          </a:bodyPr>
          <a:lstStyle>
            <a:lvl1pPr marL="457200" indent="-457200">
              <a:lnSpc>
                <a:spcPct val="100000"/>
              </a:lnSpc>
              <a:spcBef>
                <a:spcPts val="0"/>
              </a:spcBef>
              <a:spcAft>
                <a:spcPts val="1200"/>
              </a:spcAft>
              <a:buClr>
                <a:srgbClr val="C8102E"/>
              </a:buClr>
              <a:buSzPct val="100000"/>
              <a:buFont typeface="+mj-lt"/>
              <a:buAutoNum type="arabicPeriod"/>
              <a:defRPr sz="2200" b="0" i="0">
                <a:latin typeface="Century Gothic" panose="020B0502020202020204" pitchFamily="34" charset="0"/>
              </a:defRPr>
            </a:lvl1pPr>
          </a:lstStyle>
          <a:p>
            <a:pPr lvl="0"/>
            <a:r>
              <a:rPr lang="en-GB"/>
              <a:t>Here is the text.</a:t>
            </a:r>
          </a:p>
        </p:txBody>
      </p:sp>
    </p:spTree>
    <p:extLst>
      <p:ext uri="{BB962C8B-B14F-4D97-AF65-F5344CB8AC3E}">
        <p14:creationId xmlns:p14="http://schemas.microsoft.com/office/powerpoint/2010/main" val="3047323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16 years Content - two columns/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95B0693-64BD-8246-9D0D-0F1C12E8155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9AA5D099-93EE-7B4C-B9DA-563093148325}"/>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F4338AF-FD94-6E4C-B45B-9288553FBDA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6FCEA1DE-E905-1F44-8E1A-6F92FDAED5A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
        <p:nvSpPr>
          <p:cNvPr id="9" name="Content Placeholder 2">
            <a:extLst>
              <a:ext uri="{FF2B5EF4-FFF2-40B4-BE49-F238E27FC236}">
                <a16:creationId xmlns:a16="http://schemas.microsoft.com/office/drawing/2014/main" id="{44CF73D6-3D48-1B45-A993-9ADA7101AA45}"/>
              </a:ext>
            </a:extLst>
          </p:cNvPr>
          <p:cNvSpPr>
            <a:spLocks noGrp="1"/>
          </p:cNvSpPr>
          <p:nvPr>
            <p:ph idx="1" hasCustomPrompt="1"/>
          </p:nvPr>
        </p:nvSpPr>
        <p:spPr>
          <a:xfrm>
            <a:off x="54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a:t>Here is two-column text.</a:t>
            </a:r>
          </a:p>
        </p:txBody>
      </p:sp>
      <p:sp>
        <p:nvSpPr>
          <p:cNvPr id="10" name="Content Placeholder 2">
            <a:extLst>
              <a:ext uri="{FF2B5EF4-FFF2-40B4-BE49-F238E27FC236}">
                <a16:creationId xmlns:a16="http://schemas.microsoft.com/office/drawing/2014/main" id="{D3DEFFEE-B12C-0C46-9DD2-0B32699A7C75}"/>
              </a:ext>
            </a:extLst>
          </p:cNvPr>
          <p:cNvSpPr>
            <a:spLocks noGrp="1"/>
          </p:cNvSpPr>
          <p:nvPr>
            <p:ph idx="10" hasCustomPrompt="1"/>
          </p:nvPr>
        </p:nvSpPr>
        <p:spPr>
          <a:xfrm>
            <a:off x="585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a:t>Here is two-column text.</a:t>
            </a:r>
          </a:p>
        </p:txBody>
      </p:sp>
    </p:spTree>
    <p:extLst>
      <p:ext uri="{BB962C8B-B14F-4D97-AF65-F5344CB8AC3E}">
        <p14:creationId xmlns:p14="http://schemas.microsoft.com/office/powerpoint/2010/main" val="830746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16 years Content plus image - single column/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55D6538-5671-7E47-8746-EF8E0355200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879C527B-D5B5-874C-8803-29B2EF7DBAB2}"/>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09143BE-64DA-4048-A391-C081EE8F0D3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DE66297D-9236-F34E-A7A7-84947CD505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56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a:t>Here is the text.</a:t>
            </a:r>
          </a:p>
        </p:txBody>
      </p:sp>
      <p:sp>
        <p:nvSpPr>
          <p:cNvPr id="10" name="Content Placeholder 2">
            <a:extLst>
              <a:ext uri="{FF2B5EF4-FFF2-40B4-BE49-F238E27FC236}">
                <a16:creationId xmlns:a16="http://schemas.microsoft.com/office/drawing/2014/main" id="{BBDB531A-9234-7C46-9D42-ED30499DD1E7}"/>
              </a:ext>
            </a:extLst>
          </p:cNvPr>
          <p:cNvSpPr>
            <a:spLocks noGrp="1"/>
          </p:cNvSpPr>
          <p:nvPr>
            <p:ph idx="10" hasCustomPrompt="1"/>
          </p:nvPr>
        </p:nvSpPr>
        <p:spPr>
          <a:xfrm>
            <a:off x="6593800" y="1260000"/>
            <a:ext cx="40234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a:t>Image goes here.</a:t>
            </a:r>
          </a:p>
        </p:txBody>
      </p:sp>
    </p:spTree>
    <p:extLst>
      <p:ext uri="{BB962C8B-B14F-4D97-AF65-F5344CB8AC3E}">
        <p14:creationId xmlns:p14="http://schemas.microsoft.com/office/powerpoint/2010/main" val="2692259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16 years 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3856C763-F1AA-E649-B7C9-96967ACB3B2C}"/>
              </a:ext>
            </a:extLst>
          </p:cNvPr>
          <p:cNvSpPr>
            <a:spLocks noGrp="1"/>
          </p:cNvSpPr>
          <p:nvPr>
            <p:ph idx="1" hasCustomPrompt="1"/>
          </p:nvPr>
        </p:nvSpPr>
        <p:spPr>
          <a:xfrm>
            <a:off x="540000" y="1260000"/>
            <a:ext cx="100800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a:t>Table goes here.</a:t>
            </a:r>
          </a:p>
        </p:txBody>
      </p:sp>
      <p:sp>
        <p:nvSpPr>
          <p:cNvPr id="8" name="Title 1">
            <a:extLst>
              <a:ext uri="{FF2B5EF4-FFF2-40B4-BE49-F238E27FC236}">
                <a16:creationId xmlns:a16="http://schemas.microsoft.com/office/drawing/2014/main" id="{6F0FA6AE-B2DA-2E40-8552-72071DEBE73F}"/>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Tree>
    <p:extLst>
      <p:ext uri="{BB962C8B-B14F-4D97-AF65-F5344CB8AC3E}">
        <p14:creationId xmlns:p14="http://schemas.microsoft.com/office/powerpoint/2010/main" val="2506970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2/24/2026</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75" r:id="rId1"/>
    <p:sldLayoutId id="2147483661" r:id="rId2"/>
    <p:sldLayoutId id="2147483679" r:id="rId3"/>
    <p:sldLayoutId id="2147483662" r:id="rId4"/>
    <p:sldLayoutId id="2147483672" r:id="rId5"/>
    <p:sldLayoutId id="2147483668" r:id="rId6"/>
    <p:sldLayoutId id="2147483686" r:id="rId7"/>
    <p:sldLayoutId id="2147483689" r:id="rId8"/>
    <p:sldLayoutId id="2147483692" r:id="rId9"/>
    <p:sldLayoutId id="21474836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rsc.li/3Gi9HHN" TargetMode="Externa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bit.ly/4aT3cbl"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hyperlink" Target="https://bit.ly/4rLu82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bit.ly/4azWwgO"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s://bit.ly/3OKTuPB"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hyperlink" Target="https://rsc.li/3Gi9HHN" TargetMode="Externa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hyperlink" Target="https://bit.ly/3MgZXkJ"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s://bit.ly/3MyO0XF"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14.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hyperlink" Target="https://bit.ly/46bKxVx"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14.pn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hyperlink" Target="https://bit.ly/40d8bxr"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bit.ly/44uofhF"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png"/><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hyperlink" Target="https://bit.ly/466WhIX" TargetMode="Externa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hyperlink" Target="https://bit.ly/40eZqCY"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hyperlink" Target="https://bit.ly/4rMUHEm" TargetMode="External"/><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35.png"/><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hyperlink" Target="https://bit.ly/4al4ZG3" TargetMode="External"/><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hyperlink" Target="https://www.ssc.education.ed.ac.uk/BSL/"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hyperlink" Target="https://bit.ly/4rmbNt2" TargetMode="External"/><Relationship Id="rId7"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hyperlink" Target="https://bit.ly/4rlKeA8"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bit.ly/4rOh9wN"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9.jp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hyperlink" Target="https://bit.ly/3MgX2bL"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35DD6-39D8-2946-B43E-D8B3E9316A1B}"/>
              </a:ext>
            </a:extLst>
          </p:cNvPr>
          <p:cNvSpPr>
            <a:spLocks noGrp="1"/>
          </p:cNvSpPr>
          <p:nvPr>
            <p:ph type="ctrTitle"/>
          </p:nvPr>
        </p:nvSpPr>
        <p:spPr>
          <a:xfrm>
            <a:off x="540000" y="1537349"/>
            <a:ext cx="5220000" cy="336777"/>
          </a:xfrm>
        </p:spPr>
        <p:txBody>
          <a:bodyPr/>
          <a:lstStyle/>
          <a:p>
            <a:r>
              <a:rPr lang="en-US"/>
              <a:t>14–16 years</a:t>
            </a:r>
          </a:p>
        </p:txBody>
      </p:sp>
      <p:sp>
        <p:nvSpPr>
          <p:cNvPr id="3" name="Subtitle 2">
            <a:extLst>
              <a:ext uri="{FF2B5EF4-FFF2-40B4-BE49-F238E27FC236}">
                <a16:creationId xmlns:a16="http://schemas.microsoft.com/office/drawing/2014/main" id="{DFE117A8-3006-844E-A87E-1574BE8ABE1B}"/>
              </a:ext>
            </a:extLst>
          </p:cNvPr>
          <p:cNvSpPr>
            <a:spLocks noGrp="1"/>
          </p:cNvSpPr>
          <p:nvPr>
            <p:ph type="subTitle" idx="1"/>
          </p:nvPr>
        </p:nvSpPr>
        <p:spPr>
          <a:xfrm>
            <a:off x="540000" y="2426061"/>
            <a:ext cx="6284312" cy="2487139"/>
          </a:xfrm>
        </p:spPr>
        <p:txBody>
          <a:bodyPr vert="horz" lIns="0" tIns="0" rIns="0" bIns="0" rtlCol="0" anchor="t">
            <a:noAutofit/>
          </a:bodyPr>
          <a:lstStyle/>
          <a:p>
            <a:r>
              <a:rPr lang="en-US" sz="4800" dirty="0">
                <a:latin typeface="Century Gothic"/>
              </a:rPr>
              <a:t>Key terms  accessible glossary: </a:t>
            </a:r>
          </a:p>
          <a:p>
            <a:r>
              <a:rPr lang="en-US" sz="4800" dirty="0">
                <a:latin typeface="Century Gothic"/>
              </a:rPr>
              <a:t>quantitative chemistry</a:t>
            </a:r>
          </a:p>
        </p:txBody>
      </p:sp>
      <p:sp>
        <p:nvSpPr>
          <p:cNvPr id="14" name="Title 1">
            <a:extLst>
              <a:ext uri="{FF2B5EF4-FFF2-40B4-BE49-F238E27FC236}">
                <a16:creationId xmlns:a16="http://schemas.microsoft.com/office/drawing/2014/main" id="{733B6428-7651-D44C-BAFC-EA24E6298D54}"/>
              </a:ext>
            </a:extLst>
          </p:cNvPr>
          <p:cNvSpPr txBox="1">
            <a:spLocks/>
          </p:cNvSpPr>
          <p:nvPr/>
        </p:nvSpPr>
        <p:spPr>
          <a:xfrm>
            <a:off x="7858125" y="5638800"/>
            <a:ext cx="3885225" cy="75752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rPr>
              <a:t>Available from </a:t>
            </a:r>
            <a:r>
              <a:rPr lang="en-GB" sz="1600" u="sng" dirty="0">
                <a:solidFill>
                  <a:schemeClr val="bg1"/>
                </a:solidFill>
                <a:hlinkClick r:id="rId2">
                  <a:extLst>
                    <a:ext uri="{A12FA001-AC4F-418D-AE19-62706E023703}">
                      <ahyp:hlinkClr xmlns:ahyp="http://schemas.microsoft.com/office/drawing/2018/hyperlinkcolor" val="tx"/>
                    </a:ext>
                  </a:extLst>
                </a:hlinkClick>
              </a:rPr>
              <a:t>rsc.li/3Gi9HHN</a:t>
            </a:r>
            <a:r>
              <a:rPr lang="en-GB" sz="1600" b="1" dirty="0">
                <a:solidFill>
                  <a:schemeClr val="bg1"/>
                </a:solidFill>
                <a:effectLst/>
                <a:latin typeface="Arial" panose="020B0604020202020204" pitchFamily="34" charset="0"/>
                <a:ea typeface="Calibri" panose="020F0502020204030204" pitchFamily="34" charset="0"/>
              </a:rPr>
              <a:t>, </a:t>
            </a:r>
          </a:p>
          <a:p>
            <a:pPr algn="r"/>
            <a:r>
              <a:rPr lang="en-GB" sz="1600" b="1" dirty="0">
                <a:solidFill>
                  <a:schemeClr val="bg1"/>
                </a:solidFill>
                <a:effectLst/>
                <a:latin typeface="Arial" panose="020B0604020202020204" pitchFamily="34" charset="0"/>
                <a:ea typeface="Calibri" panose="020F0502020204030204" pitchFamily="34" charset="0"/>
              </a:rPr>
              <a:t>teacher notes available</a:t>
            </a:r>
          </a:p>
          <a:p>
            <a:pPr algn="r"/>
            <a:endParaRPr lang="en-US" sz="1600" u="none" dirty="0">
              <a:solidFill>
                <a:schemeClr val="bg1"/>
              </a:solidFill>
            </a:endParaRPr>
          </a:p>
        </p:txBody>
      </p:sp>
    </p:spTree>
    <p:extLst>
      <p:ext uri="{BB962C8B-B14F-4D97-AF65-F5344CB8AC3E}">
        <p14:creationId xmlns:p14="http://schemas.microsoft.com/office/powerpoint/2010/main" val="4728538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dirty="0">
                <a:effectLst/>
                <a:latin typeface="Century Gothic" panose="020B0502020202020204" pitchFamily="34" charset="0"/>
                <a:ea typeface="Calibri" panose="020F0502020204030204" pitchFamily="34" charset="0"/>
                <a:cs typeface="Arial" panose="020B0604020202020204" pitchFamily="34" charset="0"/>
              </a:rPr>
              <a:t>Molar volume of a gas (</a:t>
            </a:r>
            <a:r>
              <a:rPr lang="en-GB" sz="4000" i="1" dirty="0" err="1">
                <a:effectLst/>
                <a:latin typeface="Century Gothic" panose="020B0502020202020204" pitchFamily="34" charset="0"/>
                <a:ea typeface="Calibri" panose="020F0502020204030204" pitchFamily="34" charset="0"/>
                <a:cs typeface="Arial" panose="020B0604020202020204" pitchFamily="34" charset="0"/>
              </a:rPr>
              <a:t>V</a:t>
            </a:r>
            <a:r>
              <a:rPr lang="en-GB" sz="4000" i="1" baseline="-25000" dirty="0" err="1">
                <a:effectLst/>
                <a:latin typeface="Century Gothic" panose="020B0502020202020204" pitchFamily="34" charset="0"/>
                <a:ea typeface="Calibri" panose="020F0502020204030204" pitchFamily="34" charset="0"/>
                <a:cs typeface="Arial" panose="020B0604020202020204" pitchFamily="34" charset="0"/>
              </a:rPr>
              <a:t>m</a:t>
            </a:r>
            <a:r>
              <a:rPr lang="en-GB" sz="4000" dirty="0">
                <a:effectLst/>
                <a:latin typeface="Century Gothic" panose="020B0502020202020204" pitchFamily="34" charset="0"/>
                <a:ea typeface="Calibri" panose="020F0502020204030204" pitchFamily="34" charset="0"/>
                <a:cs typeface="Arial" panose="020B0604020202020204" pitchFamily="34" charset="0"/>
              </a:rPr>
              <a:t>)</a:t>
            </a:r>
            <a:r>
              <a:rPr lang="en-GB" sz="4000" dirty="0">
                <a:effectLst/>
              </a:rPr>
              <a:t> </a:t>
            </a:r>
            <a:endParaRPr lang="en-US" sz="4000" dirty="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5005585" y="377951"/>
            <a:ext cx="5867009" cy="1475001"/>
          </a:xfrm>
          <a:prstGeom prst="rect">
            <a:avLst/>
          </a:prstGeom>
          <a:solidFill>
            <a:srgbClr val="C8102E">
              <a:alpha val="27000"/>
            </a:srgbClr>
          </a:solidFill>
        </p:spPr>
        <p:txBody>
          <a:bodyPr vert="horz"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the volume occupied by one mole of a gas, which is approximately 24 cubic decimetres (dm</a:t>
            </a:r>
            <a:r>
              <a:rPr lang="en-GB" sz="2400" b="0"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3</a:t>
            </a:r>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 at room temperature and pressure</a:t>
            </a:r>
            <a:r>
              <a:rPr lang="en-GB" sz="2400" b="0" dirty="0">
                <a:solidFill>
                  <a:schemeClr val="tx1"/>
                </a:solidFill>
                <a:effectLst/>
              </a:rPr>
              <a:t> </a:t>
            </a:r>
            <a:endParaRPr lang="en-GB"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375791" y="1996807"/>
            <a:ext cx="4570602"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the amount of space taken up by one mole of a gas</a:t>
            </a:r>
          </a:p>
        </p:txBody>
      </p:sp>
      <p:sp>
        <p:nvSpPr>
          <p:cNvPr id="11" name="TextBox 10">
            <a:extLst>
              <a:ext uri="{FF2B5EF4-FFF2-40B4-BE49-F238E27FC236}">
                <a16:creationId xmlns:a16="http://schemas.microsoft.com/office/drawing/2014/main" id="{CCBFE05D-7E0D-CE58-A63A-4B133FE4DCAC}"/>
              </a:ext>
            </a:extLst>
          </p:cNvPr>
          <p:cNvSpPr txBox="1"/>
          <p:nvPr/>
        </p:nvSpPr>
        <p:spPr>
          <a:xfrm>
            <a:off x="375791" y="4153378"/>
            <a:ext cx="2672209"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a:solidFill>
                  <a:srgbClr val="000000"/>
                </a:solidFill>
                <a:latin typeface="Century Gothic"/>
              </a:rPr>
              <a:t>Mo-la vol-y-</a:t>
            </a:r>
            <a:r>
              <a:rPr lang="en-GB" sz="2000" dirty="0" err="1">
                <a:solidFill>
                  <a:srgbClr val="000000"/>
                </a:solidFill>
                <a:latin typeface="Century Gothic"/>
              </a:rPr>
              <a:t>eum</a:t>
            </a:r>
            <a:r>
              <a:rPr lang="en-GB" sz="2000" dirty="0">
                <a:solidFill>
                  <a:srgbClr val="000000"/>
                </a:solidFill>
                <a:latin typeface="Century Gothic"/>
              </a:rPr>
              <a:t> </a:t>
            </a:r>
            <a:r>
              <a:rPr lang="en-GB" sz="2000" dirty="0" err="1">
                <a:solidFill>
                  <a:srgbClr val="000000"/>
                </a:solidFill>
                <a:latin typeface="Century Gothic"/>
              </a:rPr>
              <a:t>ov</a:t>
            </a:r>
            <a:r>
              <a:rPr lang="en-GB" sz="2000" dirty="0">
                <a:solidFill>
                  <a:srgbClr val="000000"/>
                </a:solidFill>
                <a:latin typeface="Century Gothic"/>
              </a:rPr>
              <a:t> a gas</a:t>
            </a:r>
            <a:endParaRPr lang="en-GB" dirty="0"/>
          </a:p>
        </p:txBody>
      </p:sp>
      <p:sp>
        <p:nvSpPr>
          <p:cNvPr id="13" name="TextBox 12">
            <a:extLst>
              <a:ext uri="{FF2B5EF4-FFF2-40B4-BE49-F238E27FC236}">
                <a16:creationId xmlns:a16="http://schemas.microsoft.com/office/drawing/2014/main" id="{0D8F36D7-81A8-C1C9-D1E1-93C79497B442}"/>
              </a:ext>
            </a:extLst>
          </p:cNvPr>
          <p:cNvSpPr txBox="1"/>
          <p:nvPr/>
        </p:nvSpPr>
        <p:spPr>
          <a:xfrm>
            <a:off x="7787147" y="3581369"/>
            <a:ext cx="3104833"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Similar words</a:t>
            </a:r>
          </a:p>
          <a:p>
            <a:r>
              <a:rPr lang="en-GB" sz="2000" dirty="0">
                <a:solidFill>
                  <a:srgbClr val="242424"/>
                </a:solidFill>
                <a:latin typeface="Century Gothic"/>
              </a:rPr>
              <a:t>Molar mass which is the mass of a mole of a substance</a:t>
            </a:r>
          </a:p>
        </p:txBody>
      </p:sp>
      <p:sp>
        <p:nvSpPr>
          <p:cNvPr id="14" name="TextBox 13">
            <a:extLst>
              <a:ext uri="{FF2B5EF4-FFF2-40B4-BE49-F238E27FC236}">
                <a16:creationId xmlns:a16="http://schemas.microsoft.com/office/drawing/2014/main" id="{18C14CD2-CFFA-0524-FA5E-6F3B59381A6E}"/>
              </a:ext>
            </a:extLst>
          </p:cNvPr>
          <p:cNvSpPr txBox="1"/>
          <p:nvPr/>
        </p:nvSpPr>
        <p:spPr>
          <a:xfrm>
            <a:off x="6583817" y="1953192"/>
            <a:ext cx="4308163"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The molar volume of oxygen at normal room temperature and pressure is 24 dm</a:t>
            </a:r>
            <a:r>
              <a:rPr lang="en-GB" sz="2000" baseline="30000" dirty="0">
                <a:solidFill>
                  <a:srgbClr val="242424"/>
                </a:solidFill>
                <a:latin typeface="Century Gothic"/>
              </a:rPr>
              <a:t>3</a:t>
            </a:r>
            <a:endParaRPr lang="en-GB" sz="2000" b="1" dirty="0">
              <a:solidFill>
                <a:srgbClr val="C00000"/>
              </a:solidFill>
              <a:latin typeface="Century Gothic" panose="020B0502020202020204" pitchFamily="34" charset="0"/>
            </a:endParaRPr>
          </a:p>
        </p:txBody>
      </p:sp>
      <p:sp>
        <p:nvSpPr>
          <p:cNvPr id="7" name="TextBox 6">
            <a:extLst>
              <a:ext uri="{FF2B5EF4-FFF2-40B4-BE49-F238E27FC236}">
                <a16:creationId xmlns:a16="http://schemas.microsoft.com/office/drawing/2014/main" id="{6D7C2F62-BEF7-5D07-5FDB-B04D3685D314}"/>
              </a:ext>
            </a:extLst>
          </p:cNvPr>
          <p:cNvSpPr txBox="1"/>
          <p:nvPr/>
        </p:nvSpPr>
        <p:spPr>
          <a:xfrm>
            <a:off x="7904858" y="5262040"/>
            <a:ext cx="2987122"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Remember that gases have mass</a:t>
            </a:r>
          </a:p>
        </p:txBody>
      </p:sp>
      <p:sp>
        <p:nvSpPr>
          <p:cNvPr id="4" name="TextBox 3">
            <a:extLst>
              <a:ext uri="{FF2B5EF4-FFF2-40B4-BE49-F238E27FC236}">
                <a16:creationId xmlns:a16="http://schemas.microsoft.com/office/drawing/2014/main" id="{97B2FCE5-9F85-ABA3-C7D6-ECCB2A8BEF54}"/>
              </a:ext>
            </a:extLst>
          </p:cNvPr>
          <p:cNvSpPr txBox="1"/>
          <p:nvPr/>
        </p:nvSpPr>
        <p:spPr>
          <a:xfrm>
            <a:off x="3413318" y="5987008"/>
            <a:ext cx="3936633" cy="830997"/>
          </a:xfrm>
          <a:prstGeom prst="rect">
            <a:avLst/>
          </a:prstGeom>
          <a:noFill/>
        </p:spPr>
        <p:txBody>
          <a:bodyPr wrap="square" rtlCol="0">
            <a:spAutoFit/>
          </a:bodyPr>
          <a:lstStyle/>
          <a:p>
            <a:pPr algn="ctr"/>
            <a:r>
              <a:rPr lang="en-GB" sz="1600" dirty="0">
                <a:latin typeface="Century Gothic" panose="020B0502020202020204" pitchFamily="34" charset="0"/>
              </a:rPr>
              <a:t>These balloons all contain one mole of gas. They have different masses but the same volume</a:t>
            </a:r>
            <a:endParaRPr lang="en-US" sz="1600" dirty="0">
              <a:latin typeface="Century Gothic" panose="020B0502020202020204" pitchFamily="34" charset="0"/>
            </a:endParaRPr>
          </a:p>
        </p:txBody>
      </p:sp>
      <p:pic>
        <p:nvPicPr>
          <p:cNvPr id="10" name="Picture 9" descr="A diagram showing three balloons each contains circles representing three different types of gas and the balloons are labelled: He (4 g), NH3 (15 g) and O2 (32g)">
            <a:extLst>
              <a:ext uri="{FF2B5EF4-FFF2-40B4-BE49-F238E27FC236}">
                <a16:creationId xmlns:a16="http://schemas.microsoft.com/office/drawing/2014/main" id="{0F566395-91C0-F5A5-DFE1-B30C8EDC32E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84304" y="3394629"/>
            <a:ext cx="4194663" cy="2556601"/>
          </a:xfrm>
          <a:prstGeom prst="rect">
            <a:avLst/>
          </a:prstGeom>
        </p:spPr>
      </p:pic>
    </p:spTree>
    <p:extLst>
      <p:ext uri="{BB962C8B-B14F-4D97-AF65-F5344CB8AC3E}">
        <p14:creationId xmlns:p14="http://schemas.microsoft.com/office/powerpoint/2010/main" val="935820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dirty="0"/>
              <a:t>Mole (mol)</a:t>
            </a:r>
            <a:endParaRPr lang="en-US" sz="4000" dirty="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143341" y="240816"/>
            <a:ext cx="6729253" cy="1475001"/>
          </a:xfrm>
          <a:prstGeom prst="rect">
            <a:avLst/>
          </a:prstGeom>
          <a:solidFill>
            <a:srgbClr val="C8102E">
              <a:alpha val="27000"/>
            </a:srgbClr>
          </a:solidFill>
        </p:spPr>
        <p:txBody>
          <a:bodyPr vert="horz" wrap="square"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ea typeface="Calibri" panose="020F0502020204030204" pitchFamily="34" charset="0"/>
                <a:cs typeface="Arial" panose="020B0604020202020204" pitchFamily="34" charset="0"/>
              </a:rPr>
              <a:t>the unit of amount of substance, where one mole is the amount containing </a:t>
            </a:r>
            <a:r>
              <a:rPr lang="en-GB" sz="2400" b="0" dirty="0">
                <a:solidFill>
                  <a:srgbClr val="242424"/>
                </a:solidFill>
              </a:rPr>
              <a:t>6.02 x </a:t>
            </a:r>
            <a:r>
              <a:rPr lang="en-GB" sz="2400" b="0" dirty="0">
                <a:solidFill>
                  <a:schemeClr val="tx1"/>
                </a:solidFill>
                <a:ea typeface="Calibri" panose="020F0502020204030204" pitchFamily="34" charset="0"/>
                <a:cs typeface="Arial" panose="020B0604020202020204" pitchFamily="34" charset="0"/>
              </a:rPr>
              <a:t>10</a:t>
            </a:r>
            <a:r>
              <a:rPr lang="en-GB" sz="2400" b="0" baseline="30000" dirty="0">
                <a:solidFill>
                  <a:schemeClr val="tx1"/>
                </a:solidFill>
                <a:ea typeface="Calibri" panose="020F0502020204030204" pitchFamily="34" charset="0"/>
                <a:cs typeface="Arial" panose="020B0604020202020204" pitchFamily="34" charset="0"/>
              </a:rPr>
              <a:t>23</a:t>
            </a:r>
            <a:r>
              <a:rPr lang="en-GB" sz="2400" b="0" dirty="0">
                <a:solidFill>
                  <a:schemeClr val="tx1"/>
                </a:solidFill>
                <a:effectLst/>
                <a:ea typeface="Calibri" panose="020F0502020204030204" pitchFamily="34" charset="0"/>
                <a:cs typeface="Arial" panose="020B0604020202020204" pitchFamily="34" charset="0"/>
              </a:rPr>
              <a:t> (Avogadro’s number) atoms, molecules or formula units</a:t>
            </a:r>
            <a:r>
              <a:rPr lang="en-GB" sz="2400" b="0" dirty="0">
                <a:solidFill>
                  <a:schemeClr val="tx1"/>
                </a:solidFill>
                <a:effectLst/>
              </a:rPr>
              <a:t> </a:t>
            </a:r>
            <a:endParaRPr lang="en-US" sz="2400" b="0" dirty="0">
              <a:solidFill>
                <a:schemeClr val="tx1"/>
              </a:solidFill>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16122" y="1938885"/>
            <a:ext cx="3618239"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panose="020B0502020202020204" pitchFamily="34" charset="0"/>
              </a:rPr>
              <a:t>the amount of any substance that contains 6.02 x </a:t>
            </a:r>
            <a:r>
              <a:rPr lang="en-GB" sz="20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10</a:t>
            </a:r>
            <a:r>
              <a:rPr lang="en-GB" sz="2000" b="0"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23</a:t>
            </a:r>
            <a:r>
              <a:rPr lang="en-GB" sz="2000" dirty="0">
                <a:solidFill>
                  <a:srgbClr val="242424"/>
                </a:solidFill>
                <a:latin typeface="Century Gothic" panose="020B0502020202020204" pitchFamily="34" charset="0"/>
              </a:rPr>
              <a:t> atoms</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62509" y="5594455"/>
            <a:ext cx="1157195"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a:solidFill>
                  <a:srgbClr val="000000"/>
                </a:solidFill>
                <a:latin typeface="Century Gothic" panose="020B0502020202020204" pitchFamily="34" charset="0"/>
              </a:rPr>
              <a:t>Mole </a:t>
            </a:r>
            <a:endParaRPr lang="en-GB"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7459580" y="4598703"/>
            <a:ext cx="3413014"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panose="020B0502020202020204" pitchFamily="34" charset="0"/>
              </a:rPr>
              <a:t>molar mass which is the mass of one mole of a substance </a:t>
            </a:r>
          </a:p>
        </p:txBody>
      </p:sp>
      <p:sp>
        <p:nvSpPr>
          <p:cNvPr id="14" name="TextBox 13">
            <a:extLst>
              <a:ext uri="{FF2B5EF4-FFF2-40B4-BE49-F238E27FC236}">
                <a16:creationId xmlns:a16="http://schemas.microsoft.com/office/drawing/2014/main" id="{18C14CD2-CFFA-0524-FA5E-6F3B59381A6E}"/>
              </a:ext>
            </a:extLst>
          </p:cNvPr>
          <p:cNvSpPr txBox="1"/>
          <p:nvPr/>
        </p:nvSpPr>
        <p:spPr>
          <a:xfrm>
            <a:off x="7172325" y="1938885"/>
            <a:ext cx="3700269" cy="1938992"/>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panose="020B0502020202020204" pitchFamily="34" charset="0"/>
              </a:rPr>
              <a:t>One mole of carbon contains 6.02 x </a:t>
            </a:r>
            <a:r>
              <a:rPr lang="en-GB" sz="20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10</a:t>
            </a:r>
            <a:r>
              <a:rPr lang="en-GB" sz="2000" b="0"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23</a:t>
            </a:r>
            <a:r>
              <a:rPr lang="en-GB" sz="2000" dirty="0">
                <a:solidFill>
                  <a:srgbClr val="242424"/>
                </a:solidFill>
                <a:latin typeface="Century Gothic" panose="020B0502020202020204" pitchFamily="34" charset="0"/>
              </a:rPr>
              <a:t> atoms of carbon. One mole of copper contains 6.02 x </a:t>
            </a:r>
            <a:r>
              <a:rPr lang="en-GB" sz="20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10</a:t>
            </a:r>
            <a:r>
              <a:rPr lang="en-GB" sz="2000" b="0"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23</a:t>
            </a:r>
            <a:r>
              <a:rPr lang="en-GB" sz="2000" dirty="0">
                <a:solidFill>
                  <a:srgbClr val="242424"/>
                </a:solidFill>
                <a:latin typeface="Century Gothic" panose="020B0502020202020204" pitchFamily="34" charset="0"/>
              </a:rPr>
              <a:t> atoms of copper</a:t>
            </a:r>
          </a:p>
        </p:txBody>
      </p:sp>
      <p:sp>
        <p:nvSpPr>
          <p:cNvPr id="3" name="TextBox 2">
            <a:extLst>
              <a:ext uri="{FF2B5EF4-FFF2-40B4-BE49-F238E27FC236}">
                <a16:creationId xmlns:a16="http://schemas.microsoft.com/office/drawing/2014/main" id="{FA27836E-5FC3-F6CF-DB25-8B6E039EB72D}"/>
              </a:ext>
            </a:extLst>
          </p:cNvPr>
          <p:cNvSpPr txBox="1"/>
          <p:nvPr/>
        </p:nvSpPr>
        <p:spPr>
          <a:xfrm>
            <a:off x="416122" y="3782758"/>
            <a:ext cx="2966038"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panose="020B0502020202020204" pitchFamily="34" charset="0"/>
              </a:rPr>
              <a:t>Watch a video:</a:t>
            </a:r>
          </a:p>
          <a:p>
            <a:r>
              <a:rPr lang="en-GB" sz="2000" dirty="0">
                <a:latin typeface="Century Gothic" panose="020B0502020202020204" pitchFamily="34" charset="0"/>
                <a:hlinkClick r:id="rId3"/>
              </a:rPr>
              <a:t>bit.ly/4aT3cbl</a:t>
            </a:r>
            <a:r>
              <a:rPr lang="en-GB" sz="2000" dirty="0">
                <a:latin typeface="Century Gothic" panose="020B0502020202020204" pitchFamily="34" charset="0"/>
              </a:rPr>
              <a:t> </a:t>
            </a:r>
          </a:p>
        </p:txBody>
      </p:sp>
      <p:grpSp>
        <p:nvGrpSpPr>
          <p:cNvPr id="10" name="Group 9">
            <a:extLst>
              <a:ext uri="{FF2B5EF4-FFF2-40B4-BE49-F238E27FC236}">
                <a16:creationId xmlns:a16="http://schemas.microsoft.com/office/drawing/2014/main" id="{ECC04294-0B26-979C-86CF-C189C1789152}"/>
              </a:ext>
              <a:ext uri="{C183D7F6-B498-43B3-948B-1728B52AA6E4}">
                <adec:decorative xmlns:adec="http://schemas.microsoft.com/office/drawing/2017/decorative" val="1"/>
              </a:ext>
            </a:extLst>
          </p:cNvPr>
          <p:cNvGrpSpPr/>
          <p:nvPr/>
        </p:nvGrpSpPr>
        <p:grpSpPr>
          <a:xfrm>
            <a:off x="2428292" y="3833034"/>
            <a:ext cx="906461" cy="543960"/>
            <a:chOff x="2414140" y="3032892"/>
            <a:chExt cx="906461" cy="543960"/>
          </a:xfrm>
        </p:grpSpPr>
        <p:pic>
          <p:nvPicPr>
            <p:cNvPr id="4" name="Graphic 16">
              <a:extLst>
                <a:ext uri="{FF2B5EF4-FFF2-40B4-BE49-F238E27FC236}">
                  <a16:creationId xmlns:a16="http://schemas.microsoft.com/office/drawing/2014/main" id="{6D81156D-ED65-0B86-978C-540E3BD06755}"/>
                </a:ext>
                <a:ext uri="{C183D7F6-B498-43B3-948B-1728B52AA6E4}">
                  <adec:decorative xmlns:adec="http://schemas.microsoft.com/office/drawing/2017/decorative" val="1"/>
                </a:ext>
              </a:extLst>
            </p:cNvPr>
            <p:cNvPicPr/>
            <p:nvPr/>
          </p:nvPicPr>
          <p:blipFill>
            <a:blip r:embed="rId4" cstate="print">
              <a:extLst>
                <a:ext uri="{28A0092B-C50C-407E-A947-70E740481C1C}">
                  <a14:useLocalDpi xmlns:a14="http://schemas.microsoft.com/office/drawing/2010/main"/>
                </a:ext>
              </a:extLst>
            </a:blip>
            <a:stretch/>
          </p:blipFill>
          <p:spPr>
            <a:xfrm>
              <a:off x="2414140" y="3032892"/>
              <a:ext cx="543960" cy="543960"/>
            </a:xfrm>
            <a:prstGeom prst="rect">
              <a:avLst/>
            </a:prstGeom>
            <a:ln w="0">
              <a:noFill/>
            </a:ln>
          </p:spPr>
        </p:pic>
        <p:pic>
          <p:nvPicPr>
            <p:cNvPr id="7" name="Graphic 17">
              <a:extLst>
                <a:ext uri="{FF2B5EF4-FFF2-40B4-BE49-F238E27FC236}">
                  <a16:creationId xmlns:a16="http://schemas.microsoft.com/office/drawing/2014/main" id="{148C0FD4-AB18-5905-1257-B4A94ECCD27E}"/>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a:ext>
              </a:extLst>
            </a:blip>
            <a:stretch/>
          </p:blipFill>
          <p:spPr>
            <a:xfrm>
              <a:off x="2782041" y="3035592"/>
              <a:ext cx="538560" cy="538560"/>
            </a:xfrm>
            <a:prstGeom prst="rect">
              <a:avLst/>
            </a:prstGeom>
            <a:ln w="0">
              <a:noFill/>
            </a:ln>
          </p:spPr>
        </p:pic>
      </p:grpSp>
      <p:pic>
        <p:nvPicPr>
          <p:cNvPr id="12" name="Picture 11" descr="A top pan balance with a dish containing solid carbon and the mass reading 12 g">
            <a:extLst>
              <a:ext uri="{FF2B5EF4-FFF2-40B4-BE49-F238E27FC236}">
                <a16:creationId xmlns:a16="http://schemas.microsoft.com/office/drawing/2014/main" id="{A1E7E197-D49A-9F43-1331-AC2D4AF60076}"/>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143341" y="2678949"/>
            <a:ext cx="2750259" cy="2969376"/>
          </a:xfrm>
          <a:prstGeom prst="rect">
            <a:avLst/>
          </a:prstGeom>
        </p:spPr>
      </p:pic>
      <p:sp>
        <p:nvSpPr>
          <p:cNvPr id="15" name="TextBox 14">
            <a:extLst>
              <a:ext uri="{FF2B5EF4-FFF2-40B4-BE49-F238E27FC236}">
                <a16:creationId xmlns:a16="http://schemas.microsoft.com/office/drawing/2014/main" id="{DDB5A3D8-77ED-0D2D-FE03-6B7A4C7EC63A}"/>
              </a:ext>
            </a:extLst>
          </p:cNvPr>
          <p:cNvSpPr txBox="1"/>
          <p:nvPr/>
        </p:nvSpPr>
        <p:spPr>
          <a:xfrm>
            <a:off x="3522947" y="5648325"/>
            <a:ext cx="3936633" cy="338554"/>
          </a:xfrm>
          <a:prstGeom prst="rect">
            <a:avLst/>
          </a:prstGeom>
          <a:noFill/>
        </p:spPr>
        <p:txBody>
          <a:bodyPr wrap="square" rtlCol="0">
            <a:spAutoFit/>
          </a:bodyPr>
          <a:lstStyle/>
          <a:p>
            <a:pPr algn="ctr"/>
            <a:r>
              <a:rPr lang="en-GB" sz="1600" dirty="0">
                <a:latin typeface="Century Gothic" panose="020B0502020202020204" pitchFamily="34" charset="0"/>
              </a:rPr>
              <a:t>One mole of carbon</a:t>
            </a:r>
            <a:endParaRPr lang="en-US" sz="1600" dirty="0">
              <a:latin typeface="Century Gothic" panose="020B0502020202020204" pitchFamily="34" charset="0"/>
            </a:endParaRPr>
          </a:p>
        </p:txBody>
      </p:sp>
    </p:spTree>
    <p:extLst>
      <p:ext uri="{BB962C8B-B14F-4D97-AF65-F5344CB8AC3E}">
        <p14:creationId xmlns:p14="http://schemas.microsoft.com/office/powerpoint/2010/main" val="3298895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pic>
        <p:nvPicPr>
          <p:cNvPr id="18" name="Picture 17" descr="A beaker, a bell flask and a measuring cylinder with measuring scales shown">
            <a:extLst>
              <a:ext uri="{FF2B5EF4-FFF2-40B4-BE49-F238E27FC236}">
                <a16:creationId xmlns:a16="http://schemas.microsoft.com/office/drawing/2014/main" id="{BFD36A4F-0FD6-D0F5-7137-9726F34911B9}"/>
              </a:ext>
            </a:extLst>
          </p:cNvPr>
          <p:cNvPicPr>
            <a:picLocks noChangeAspect="1"/>
          </p:cNvPicPr>
          <p:nvPr/>
        </p:nvPicPr>
        <p:blipFill>
          <a:blip r:embed="rId3" cstate="print">
            <a:extLst>
              <a:ext uri="{28A0092B-C50C-407E-A947-70E740481C1C}">
                <a14:useLocalDpi xmlns:a14="http://schemas.microsoft.com/office/drawing/2010/main"/>
              </a:ext>
            </a:extLst>
          </a:blip>
          <a:srcRect r="-2"/>
          <a:stretch>
            <a:fillRect/>
          </a:stretch>
        </p:blipFill>
        <p:spPr>
          <a:xfrm>
            <a:off x="4105275" y="2957790"/>
            <a:ext cx="3602827" cy="3526074"/>
          </a:xfrm>
          <a:prstGeom prst="rect">
            <a:avLst/>
          </a:prstGeom>
        </p:spPr>
      </p:pic>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dirty="0">
                <a:latin typeface="Century Gothic"/>
              </a:rPr>
              <a:t>Volume (</a:t>
            </a:r>
            <a:r>
              <a:rPr lang="en-GB" sz="4000" i="1" dirty="0">
                <a:latin typeface="Century Gothic"/>
              </a:rPr>
              <a:t>V</a:t>
            </a:r>
            <a:r>
              <a:rPr lang="en-GB" sz="4000" dirty="0">
                <a:latin typeface="Century Gothic"/>
              </a:rPr>
              <a:t>)</a:t>
            </a:r>
            <a:endParaRPr lang="en-US" sz="4000" dirty="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555969" y="245650"/>
            <a:ext cx="6541637" cy="1475001"/>
          </a:xfrm>
          <a:prstGeom prst="rect">
            <a:avLst/>
          </a:prstGeom>
          <a:solidFill>
            <a:srgbClr val="C8102E">
              <a:alpha val="27000"/>
            </a:srgbClr>
          </a:solidFill>
        </p:spPr>
        <p:txBody>
          <a:bodyPr vert="horz"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how much three-dimensional space is taken up by a sample of a substance, measured in cubic centimetres (cm</a:t>
            </a:r>
            <a:r>
              <a:rPr lang="en-GB" sz="2400" b="0"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3</a:t>
            </a:r>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 or cubic decimetres (dm</a:t>
            </a:r>
            <a:r>
              <a:rPr lang="en-GB" sz="2400" b="0"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3</a:t>
            </a:r>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a:t>
            </a:r>
            <a:r>
              <a:rPr lang="en-GB" sz="2400" b="0" dirty="0">
                <a:solidFill>
                  <a:schemeClr val="tx1"/>
                </a:solidFill>
                <a:effectLst/>
              </a:rPr>
              <a:t> </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386067" y="1939428"/>
            <a:ext cx="3580848"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the amount of space an object takes up.</a:t>
            </a:r>
          </a:p>
        </p:txBody>
      </p:sp>
      <p:sp>
        <p:nvSpPr>
          <p:cNvPr id="11" name="TextBox 10">
            <a:extLst>
              <a:ext uri="{FF2B5EF4-FFF2-40B4-BE49-F238E27FC236}">
                <a16:creationId xmlns:a16="http://schemas.microsoft.com/office/drawing/2014/main" id="{CCBFE05D-7E0D-CE58-A63A-4B133FE4DCAC}"/>
              </a:ext>
            </a:extLst>
          </p:cNvPr>
          <p:cNvSpPr txBox="1"/>
          <p:nvPr/>
        </p:nvSpPr>
        <p:spPr>
          <a:xfrm>
            <a:off x="389184" y="4199653"/>
            <a:ext cx="2006896"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a:solidFill>
                  <a:srgbClr val="000000"/>
                </a:solidFill>
                <a:latin typeface="Century Gothic"/>
              </a:rPr>
              <a:t>vol-y-</a:t>
            </a:r>
            <a:r>
              <a:rPr lang="en-GB" sz="2000" dirty="0" err="1">
                <a:solidFill>
                  <a:srgbClr val="000000"/>
                </a:solidFill>
                <a:latin typeface="Century Gothic"/>
              </a:rPr>
              <a:t>eum</a:t>
            </a:r>
            <a:r>
              <a:rPr lang="en-GB" sz="2000" dirty="0">
                <a:solidFill>
                  <a:srgbClr val="000000"/>
                </a:solidFill>
                <a:latin typeface="Century Gothic"/>
              </a:rPr>
              <a:t> </a:t>
            </a:r>
            <a:endParaRPr lang="en-GB" dirty="0"/>
          </a:p>
        </p:txBody>
      </p:sp>
      <p:sp>
        <p:nvSpPr>
          <p:cNvPr id="13" name="TextBox 12">
            <a:extLst>
              <a:ext uri="{FF2B5EF4-FFF2-40B4-BE49-F238E27FC236}">
                <a16:creationId xmlns:a16="http://schemas.microsoft.com/office/drawing/2014/main" id="{0D8F36D7-81A8-C1C9-D1E1-93C79497B442}"/>
              </a:ext>
            </a:extLst>
          </p:cNvPr>
          <p:cNvSpPr txBox="1"/>
          <p:nvPr/>
        </p:nvSpPr>
        <p:spPr>
          <a:xfrm>
            <a:off x="8014296" y="3236534"/>
            <a:ext cx="3083310" cy="224676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millilitres, 1 millilitre is the same as 1 cm</a:t>
            </a:r>
            <a:r>
              <a:rPr lang="en-GB" sz="2000" baseline="30000" dirty="0">
                <a:solidFill>
                  <a:srgbClr val="242424"/>
                </a:solidFill>
                <a:latin typeface="Century Gothic"/>
              </a:rPr>
              <a:t>3</a:t>
            </a:r>
            <a:r>
              <a:rPr lang="en-GB" sz="2000" dirty="0">
                <a:solidFill>
                  <a:srgbClr val="242424"/>
                </a:solidFill>
                <a:latin typeface="Century Gothic"/>
              </a:rPr>
              <a:t>. But in chemistry we should use </a:t>
            </a:r>
            <a:r>
              <a:rPr lang="en-GB" sz="20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cubic centimetres (cm</a:t>
            </a:r>
            <a:r>
              <a:rPr lang="en-GB" sz="2000" b="0"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3</a:t>
            </a:r>
            <a:r>
              <a:rPr lang="en-GB" sz="20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 or cubic decimetres (dm</a:t>
            </a:r>
            <a:r>
              <a:rPr lang="en-GB" sz="2000" b="0"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3</a:t>
            </a:r>
            <a:r>
              <a:rPr lang="en-GB" sz="20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a:t>
            </a:r>
            <a:r>
              <a:rPr lang="en-GB" sz="2000" b="0" dirty="0">
                <a:solidFill>
                  <a:schemeClr val="tx1"/>
                </a:solidFill>
                <a:effectLst/>
              </a:rPr>
              <a:t> </a:t>
            </a:r>
            <a:endParaRPr lang="en-GB" sz="2000" dirty="0">
              <a:solidFill>
                <a:srgbClr val="242424"/>
              </a:solidFill>
              <a:latin typeface="Century Gothic"/>
            </a:endParaRPr>
          </a:p>
        </p:txBody>
      </p:sp>
      <p:sp>
        <p:nvSpPr>
          <p:cNvPr id="14" name="TextBox 13">
            <a:extLst>
              <a:ext uri="{FF2B5EF4-FFF2-40B4-BE49-F238E27FC236}">
                <a16:creationId xmlns:a16="http://schemas.microsoft.com/office/drawing/2014/main" id="{18C14CD2-CFFA-0524-FA5E-6F3B59381A6E}"/>
              </a:ext>
            </a:extLst>
          </p:cNvPr>
          <p:cNvSpPr txBox="1"/>
          <p:nvPr/>
        </p:nvSpPr>
        <p:spPr>
          <a:xfrm>
            <a:off x="6789443" y="1939427"/>
            <a:ext cx="4308163"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The measuring cylinder had a maximum volume of 500 cm</a:t>
            </a:r>
            <a:r>
              <a:rPr lang="en-GB" sz="2000" baseline="30000" dirty="0">
                <a:solidFill>
                  <a:srgbClr val="242424"/>
                </a:solidFill>
                <a:latin typeface="Century Gothic"/>
              </a:rPr>
              <a:t>3</a:t>
            </a:r>
          </a:p>
        </p:txBody>
      </p:sp>
      <p:sp>
        <p:nvSpPr>
          <p:cNvPr id="7" name="TextBox 6">
            <a:extLst>
              <a:ext uri="{FF2B5EF4-FFF2-40B4-BE49-F238E27FC236}">
                <a16:creationId xmlns:a16="http://schemas.microsoft.com/office/drawing/2014/main" id="{6D7C2F62-BEF7-5D07-5FDB-B04D3685D314}"/>
              </a:ext>
            </a:extLst>
          </p:cNvPr>
          <p:cNvSpPr txBox="1"/>
          <p:nvPr/>
        </p:nvSpPr>
        <p:spPr>
          <a:xfrm>
            <a:off x="386067" y="5160425"/>
            <a:ext cx="3413014"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Other meanings</a:t>
            </a:r>
          </a:p>
          <a:p>
            <a:r>
              <a:rPr lang="en-GB" sz="2000" dirty="0">
                <a:solidFill>
                  <a:srgbClr val="242424"/>
                </a:solidFill>
                <a:latin typeface="Century Gothic"/>
              </a:rPr>
              <a:t>In physics volume can also be used to describe the intensity of sound</a:t>
            </a:r>
          </a:p>
        </p:txBody>
      </p:sp>
      <p:sp>
        <p:nvSpPr>
          <p:cNvPr id="3" name="TextBox 2">
            <a:extLst>
              <a:ext uri="{FF2B5EF4-FFF2-40B4-BE49-F238E27FC236}">
                <a16:creationId xmlns:a16="http://schemas.microsoft.com/office/drawing/2014/main" id="{FA27836E-5FC3-F6CF-DB25-8B6E039EB72D}"/>
              </a:ext>
            </a:extLst>
          </p:cNvPr>
          <p:cNvSpPr txBox="1"/>
          <p:nvPr/>
        </p:nvSpPr>
        <p:spPr>
          <a:xfrm>
            <a:off x="400268" y="3043955"/>
            <a:ext cx="2927901"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panose="020B0502020202020204" pitchFamily="34" charset="0"/>
              </a:rPr>
              <a:t>Watch a video:</a:t>
            </a:r>
          </a:p>
          <a:p>
            <a:r>
              <a:rPr lang="en-GB" sz="2000" dirty="0">
                <a:latin typeface="Century Gothic" panose="020B0502020202020204" pitchFamily="34" charset="0"/>
                <a:hlinkClick r:id="rId4"/>
              </a:rPr>
              <a:t>bit.ly/4rLu82g</a:t>
            </a:r>
            <a:r>
              <a:rPr lang="en-GB" sz="2000" dirty="0">
                <a:latin typeface="Century Gothic" panose="020B0502020202020204" pitchFamily="34" charset="0"/>
              </a:rPr>
              <a:t> </a:t>
            </a:r>
          </a:p>
        </p:txBody>
      </p:sp>
      <p:grpSp>
        <p:nvGrpSpPr>
          <p:cNvPr id="8" name="Group 7">
            <a:extLst>
              <a:ext uri="{FF2B5EF4-FFF2-40B4-BE49-F238E27FC236}">
                <a16:creationId xmlns:a16="http://schemas.microsoft.com/office/drawing/2014/main" id="{A064FCDF-A079-F19F-1D59-5BA6DF3C6903}"/>
              </a:ext>
              <a:ext uri="{C183D7F6-B498-43B3-948B-1728B52AA6E4}">
                <adec:decorative xmlns:adec="http://schemas.microsoft.com/office/drawing/2017/decorative" val="1"/>
              </a:ext>
            </a:extLst>
          </p:cNvPr>
          <p:cNvGrpSpPr/>
          <p:nvPr/>
        </p:nvGrpSpPr>
        <p:grpSpPr>
          <a:xfrm>
            <a:off x="2409180" y="3101167"/>
            <a:ext cx="906461" cy="543960"/>
            <a:chOff x="2414140" y="3032892"/>
            <a:chExt cx="906461" cy="543960"/>
          </a:xfrm>
        </p:grpSpPr>
        <p:pic>
          <p:nvPicPr>
            <p:cNvPr id="12" name="Graphic 16">
              <a:extLst>
                <a:ext uri="{FF2B5EF4-FFF2-40B4-BE49-F238E27FC236}">
                  <a16:creationId xmlns:a16="http://schemas.microsoft.com/office/drawing/2014/main" id="{B47885E6-ADB6-377C-BD97-AA59CAD33C3B}"/>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a:ext>
              </a:extLst>
            </a:blip>
            <a:stretch/>
          </p:blipFill>
          <p:spPr>
            <a:xfrm>
              <a:off x="2414140" y="3032892"/>
              <a:ext cx="543960" cy="543960"/>
            </a:xfrm>
            <a:prstGeom prst="rect">
              <a:avLst/>
            </a:prstGeom>
            <a:ln w="0">
              <a:noFill/>
            </a:ln>
          </p:spPr>
        </p:pic>
        <p:pic>
          <p:nvPicPr>
            <p:cNvPr id="15" name="Graphic 17">
              <a:extLst>
                <a:ext uri="{FF2B5EF4-FFF2-40B4-BE49-F238E27FC236}">
                  <a16:creationId xmlns:a16="http://schemas.microsoft.com/office/drawing/2014/main" id="{2AA15A08-A6E2-09D8-3D32-51FBA1E621BD}"/>
                </a:ext>
                <a:ext uri="{C183D7F6-B498-43B3-948B-1728B52AA6E4}">
                  <adec:decorative xmlns:adec="http://schemas.microsoft.com/office/drawing/2017/decorative" val="1"/>
                </a:ext>
              </a:extLst>
            </p:cNvPr>
            <p:cNvPicPr/>
            <p:nvPr/>
          </p:nvPicPr>
          <p:blipFill>
            <a:blip r:embed="rId6" cstate="print">
              <a:extLst>
                <a:ext uri="{28A0092B-C50C-407E-A947-70E740481C1C}">
                  <a14:useLocalDpi xmlns:a14="http://schemas.microsoft.com/office/drawing/2010/main"/>
                </a:ext>
              </a:extLst>
            </a:blip>
            <a:stretch/>
          </p:blipFill>
          <p:spPr>
            <a:xfrm>
              <a:off x="2782041" y="3035592"/>
              <a:ext cx="538560" cy="538560"/>
            </a:xfrm>
            <a:prstGeom prst="rect">
              <a:avLst/>
            </a:prstGeom>
            <a:ln w="0">
              <a:noFill/>
            </a:ln>
          </p:spPr>
        </p:pic>
      </p:grpSp>
    </p:spTree>
    <p:extLst>
      <p:ext uri="{BB962C8B-B14F-4D97-AF65-F5344CB8AC3E}">
        <p14:creationId xmlns:p14="http://schemas.microsoft.com/office/powerpoint/2010/main" val="35283038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dirty="0">
                <a:latin typeface="Century Gothic"/>
              </a:rPr>
              <a:t>Atom economy</a:t>
            </a:r>
            <a:endParaRPr lang="en-US" sz="4000" dirty="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772266" y="341362"/>
            <a:ext cx="6197453" cy="1475001"/>
          </a:xfrm>
          <a:prstGeom prst="rect">
            <a:avLst/>
          </a:prstGeom>
          <a:solidFill>
            <a:srgbClr val="C8102E">
              <a:alpha val="27000"/>
            </a:srgbClr>
          </a:solidFill>
        </p:spPr>
        <p:txBody>
          <a:bodyPr vert="horz" wrap="square"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In a balanced symbol equation, the mass of the desired product given as a percentage of the total mass of the reactants</a:t>
            </a:r>
            <a:r>
              <a:rPr lang="en-GB" sz="2400" b="0" dirty="0">
                <a:solidFill>
                  <a:schemeClr val="tx1"/>
                </a:solidFill>
                <a:effectLst/>
              </a:rPr>
              <a:t> </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24795" y="2035445"/>
            <a:ext cx="3580848"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the percentage of reactants that could end up as a useful product</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24795" y="5618684"/>
            <a:ext cx="2587970"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a:solidFill>
                  <a:srgbClr val="000000"/>
                </a:solidFill>
                <a:latin typeface="Century Gothic" panose="020B0502020202020204" pitchFamily="34" charset="0"/>
              </a:rPr>
              <a:t>At-am y</a:t>
            </a:r>
            <a:r>
              <a:rPr lang="en-GB" sz="2000" b="0" i="0" u="none" strike="noStrike" dirty="0">
                <a:solidFill>
                  <a:srgbClr val="000000"/>
                </a:solidFill>
                <a:effectLst/>
                <a:latin typeface="Century Gothic" panose="020B0502020202020204" pitchFamily="34" charset="0"/>
              </a:rPr>
              <a:t>-co-</a:t>
            </a:r>
            <a:r>
              <a:rPr lang="en-GB" sz="2000" b="0" i="0" u="none" strike="noStrike" dirty="0" err="1">
                <a:solidFill>
                  <a:srgbClr val="000000"/>
                </a:solidFill>
                <a:effectLst/>
                <a:latin typeface="Century Gothic" panose="020B0502020202020204" pitchFamily="34" charset="0"/>
              </a:rPr>
              <a:t>na</a:t>
            </a:r>
            <a:r>
              <a:rPr lang="en-GB" sz="2000" b="0" i="0" u="none" strike="noStrike" dirty="0">
                <a:solidFill>
                  <a:srgbClr val="000000"/>
                </a:solidFill>
                <a:effectLst/>
                <a:latin typeface="Century Gothic" panose="020B0502020202020204" pitchFamily="34" charset="0"/>
              </a:rPr>
              <a:t>-my</a:t>
            </a:r>
            <a:endParaRPr lang="en-GB" sz="2000"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6489290" y="5003131"/>
            <a:ext cx="4223333"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percentage yield which is the actual amount of product that is made in a reaction</a:t>
            </a:r>
          </a:p>
        </p:txBody>
      </p:sp>
      <p:sp>
        <p:nvSpPr>
          <p:cNvPr id="14" name="TextBox 13">
            <a:extLst>
              <a:ext uri="{FF2B5EF4-FFF2-40B4-BE49-F238E27FC236}">
                <a16:creationId xmlns:a16="http://schemas.microsoft.com/office/drawing/2014/main" id="{18C14CD2-CFFA-0524-FA5E-6F3B59381A6E}"/>
              </a:ext>
            </a:extLst>
          </p:cNvPr>
          <p:cNvSpPr txBox="1"/>
          <p:nvPr/>
        </p:nvSpPr>
        <p:spPr>
          <a:xfrm>
            <a:off x="6242515" y="2086064"/>
            <a:ext cx="4470108"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If 100 g of reactants produce 75 g of useful product, then the atom economy is 75%</a:t>
            </a:r>
          </a:p>
        </p:txBody>
      </p:sp>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E9B69259-C008-7114-7013-381C790893B3}"/>
                  </a:ext>
                </a:extLst>
              </p:cNvPr>
              <p:cNvSpPr txBox="1"/>
              <p:nvPr/>
            </p:nvSpPr>
            <p:spPr>
              <a:xfrm>
                <a:off x="1105752" y="3712816"/>
                <a:ext cx="9072718" cy="987001"/>
              </a:xfrm>
              <a:prstGeom prst="rect">
                <a:avLst/>
              </a:prstGeom>
              <a:noFill/>
              <a:ln w="19050">
                <a:noFill/>
              </a:ln>
            </p:spPr>
            <p:txBody>
              <a:bodyPr wrap="square">
                <a:spAutoFit/>
              </a:bodyPr>
              <a:lstStyle/>
              <a:p>
                <a:pPr/>
                <a14:m>
                  <m:oMathPara xmlns:m="http://schemas.openxmlformats.org/officeDocument/2006/math">
                    <m:oMathParaPr>
                      <m:jc m:val="centerGroup"/>
                    </m:oMathParaPr>
                    <m:oMath xmlns:m="http://schemas.openxmlformats.org/officeDocument/2006/math">
                      <m:r>
                        <a:rPr lang="en-GB" sz="2800" smtClean="0">
                          <a:solidFill>
                            <a:srgbClr val="C8102E"/>
                          </a:solidFill>
                          <a:latin typeface="Cambria Math" panose="02040503050406030204" pitchFamily="18" charset="0"/>
                        </a:rPr>
                        <m:t>%</m:t>
                      </m:r>
                      <m:r>
                        <a:rPr lang="en-GB" sz="2800" i="0">
                          <a:solidFill>
                            <a:srgbClr val="C8102E"/>
                          </a:solidFill>
                          <a:latin typeface="Cambria Math" panose="02040503050406030204" pitchFamily="18" charset="0"/>
                        </a:rPr>
                        <m:t> </m:t>
                      </m:r>
                      <m:r>
                        <a:rPr lang="en-GB" sz="2800" i="1">
                          <a:solidFill>
                            <a:srgbClr val="C8102E"/>
                          </a:solidFill>
                          <a:latin typeface="Cambria Math" panose="02040503050406030204" pitchFamily="18" charset="0"/>
                        </a:rPr>
                        <m:t>𝑎𝑡𝑜𝑚</m:t>
                      </m:r>
                      <m:r>
                        <a:rPr lang="en-GB" sz="2800" i="0">
                          <a:solidFill>
                            <a:srgbClr val="C8102E"/>
                          </a:solidFill>
                          <a:latin typeface="Cambria Math" panose="02040503050406030204" pitchFamily="18" charset="0"/>
                        </a:rPr>
                        <m:t> </m:t>
                      </m:r>
                      <m:r>
                        <a:rPr lang="en-GB" sz="2800" i="1">
                          <a:solidFill>
                            <a:srgbClr val="C8102E"/>
                          </a:solidFill>
                          <a:latin typeface="Cambria Math" panose="02040503050406030204" pitchFamily="18" charset="0"/>
                        </a:rPr>
                        <m:t>𝑒𝑐𝑜𝑛𝑜𝑚𝑦</m:t>
                      </m:r>
                      <m:r>
                        <a:rPr lang="en-GB" sz="2800" i="0">
                          <a:solidFill>
                            <a:srgbClr val="C8102E"/>
                          </a:solidFill>
                          <a:latin typeface="Cambria Math" panose="02040503050406030204" pitchFamily="18" charset="0"/>
                        </a:rPr>
                        <m:t>= </m:t>
                      </m:r>
                      <m:f>
                        <m:fPr>
                          <m:ctrlPr>
                            <a:rPr lang="en-GB" sz="2800" i="1">
                              <a:solidFill>
                                <a:srgbClr val="C8102E"/>
                              </a:solidFill>
                              <a:latin typeface="Cambria Math" panose="02040503050406030204" pitchFamily="18" charset="0"/>
                            </a:rPr>
                          </m:ctrlPr>
                        </m:fPr>
                        <m:num>
                          <m:r>
                            <a:rPr lang="en-GB" sz="2800" i="0">
                              <a:solidFill>
                                <a:srgbClr val="C8102E"/>
                              </a:solidFill>
                              <a:latin typeface="Cambria Math" panose="02040503050406030204" pitchFamily="18" charset="0"/>
                            </a:rPr>
                            <m:t> </m:t>
                          </m:r>
                          <m:sSub>
                            <m:sSubPr>
                              <m:ctrlPr>
                                <a:rPr lang="en-GB" sz="2800" i="1">
                                  <a:solidFill>
                                    <a:srgbClr val="C8102E"/>
                                  </a:solidFill>
                                  <a:latin typeface="Cambria Math" panose="02040503050406030204" pitchFamily="18" charset="0"/>
                                </a:rPr>
                              </m:ctrlPr>
                            </m:sSubPr>
                            <m:e>
                              <m:r>
                                <a:rPr lang="en-GB" sz="2800" i="1">
                                  <a:solidFill>
                                    <a:srgbClr val="C8102E"/>
                                  </a:solidFill>
                                  <a:latin typeface="Cambria Math" panose="02040503050406030204" pitchFamily="18" charset="0"/>
                                </a:rPr>
                                <m:t>𝑀</m:t>
                              </m:r>
                            </m:e>
                            <m:sub>
                              <m:r>
                                <a:rPr lang="en-GB" sz="2800" i="1">
                                  <a:solidFill>
                                    <a:srgbClr val="C8102E"/>
                                  </a:solidFill>
                                  <a:latin typeface="Cambria Math" panose="02040503050406030204" pitchFamily="18" charset="0"/>
                                </a:rPr>
                                <m:t>𝑟</m:t>
                              </m:r>
                              <m:r>
                                <a:rPr lang="en-GB" sz="2800" i="0">
                                  <a:solidFill>
                                    <a:srgbClr val="C8102E"/>
                                  </a:solidFill>
                                  <a:latin typeface="Cambria Math" panose="02040503050406030204" pitchFamily="18" charset="0"/>
                                </a:rPr>
                                <m:t> </m:t>
                              </m:r>
                            </m:sub>
                          </m:sSub>
                          <m:r>
                            <a:rPr lang="en-GB" sz="2800" i="1">
                              <a:solidFill>
                                <a:srgbClr val="C8102E"/>
                              </a:solidFill>
                              <a:latin typeface="Cambria Math" panose="02040503050406030204" pitchFamily="18" charset="0"/>
                            </a:rPr>
                            <m:t>𝑜𝑓</m:t>
                          </m:r>
                          <m:r>
                            <a:rPr lang="en-GB" sz="2800" i="0">
                              <a:solidFill>
                                <a:srgbClr val="C8102E"/>
                              </a:solidFill>
                              <a:latin typeface="Cambria Math" panose="02040503050406030204" pitchFamily="18" charset="0"/>
                            </a:rPr>
                            <m:t> </m:t>
                          </m:r>
                          <m:r>
                            <a:rPr lang="en-GB" sz="2800" i="1">
                              <a:solidFill>
                                <a:srgbClr val="C8102E"/>
                              </a:solidFill>
                              <a:latin typeface="Cambria Math" panose="02040503050406030204" pitchFamily="18" charset="0"/>
                            </a:rPr>
                            <m:t>𝑑𝑒𝑠𝑖𝑟𝑒𝑑</m:t>
                          </m:r>
                          <m:r>
                            <a:rPr lang="en-GB" sz="2800" i="0">
                              <a:solidFill>
                                <a:srgbClr val="C8102E"/>
                              </a:solidFill>
                              <a:latin typeface="Cambria Math" panose="02040503050406030204" pitchFamily="18" charset="0"/>
                            </a:rPr>
                            <m:t> </m:t>
                          </m:r>
                          <m:r>
                            <a:rPr lang="en-GB" sz="2800" i="1">
                              <a:solidFill>
                                <a:srgbClr val="C8102E"/>
                              </a:solidFill>
                              <a:latin typeface="Cambria Math" panose="02040503050406030204" pitchFamily="18" charset="0"/>
                            </a:rPr>
                            <m:t>𝑝𝑟𝑜𝑑𝑢𝑐𝑡</m:t>
                          </m:r>
                          <m:r>
                            <a:rPr lang="en-GB" sz="2800" i="0">
                              <a:solidFill>
                                <a:srgbClr val="C8102E"/>
                              </a:solidFill>
                              <a:latin typeface="Cambria Math" panose="02040503050406030204" pitchFamily="18" charset="0"/>
                            </a:rPr>
                            <m:t> </m:t>
                          </m:r>
                        </m:num>
                        <m:den>
                          <m:r>
                            <a:rPr lang="en-GB" sz="2800" i="0">
                              <a:solidFill>
                                <a:srgbClr val="C8102E"/>
                              </a:solidFill>
                              <a:latin typeface="Cambria Math" panose="02040503050406030204" pitchFamily="18" charset="0"/>
                            </a:rPr>
                            <m:t> </m:t>
                          </m:r>
                          <m:sSub>
                            <m:sSubPr>
                              <m:ctrlPr>
                                <a:rPr lang="en-GB" sz="2800" i="1">
                                  <a:solidFill>
                                    <a:srgbClr val="C8102E"/>
                                  </a:solidFill>
                                  <a:latin typeface="Cambria Math" panose="02040503050406030204" pitchFamily="18" charset="0"/>
                                </a:rPr>
                              </m:ctrlPr>
                            </m:sSubPr>
                            <m:e>
                              <m:r>
                                <a:rPr lang="en-GB" sz="2800" i="1">
                                  <a:solidFill>
                                    <a:srgbClr val="C8102E"/>
                                  </a:solidFill>
                                  <a:latin typeface="Cambria Math" panose="02040503050406030204" pitchFamily="18" charset="0"/>
                                </a:rPr>
                                <m:t>𝑀</m:t>
                              </m:r>
                            </m:e>
                            <m:sub>
                              <m:r>
                                <a:rPr lang="en-GB" sz="2800" i="1">
                                  <a:solidFill>
                                    <a:srgbClr val="C8102E"/>
                                  </a:solidFill>
                                  <a:latin typeface="Cambria Math" panose="02040503050406030204" pitchFamily="18" charset="0"/>
                                </a:rPr>
                                <m:t>𝑟</m:t>
                              </m:r>
                              <m:r>
                                <a:rPr lang="en-GB" sz="2800" i="0">
                                  <a:solidFill>
                                    <a:srgbClr val="C8102E"/>
                                  </a:solidFill>
                                  <a:latin typeface="Cambria Math" panose="02040503050406030204" pitchFamily="18" charset="0"/>
                                </a:rPr>
                                <m:t> </m:t>
                              </m:r>
                            </m:sub>
                          </m:sSub>
                          <m:r>
                            <a:rPr lang="en-GB" sz="2800" i="1">
                              <a:solidFill>
                                <a:srgbClr val="C8102E"/>
                              </a:solidFill>
                              <a:latin typeface="Cambria Math" panose="02040503050406030204" pitchFamily="18" charset="0"/>
                            </a:rPr>
                            <m:t>𝑜𝑓</m:t>
                          </m:r>
                          <m:r>
                            <a:rPr lang="en-GB" sz="2800" i="0">
                              <a:solidFill>
                                <a:srgbClr val="C8102E"/>
                              </a:solidFill>
                              <a:latin typeface="Cambria Math" panose="02040503050406030204" pitchFamily="18" charset="0"/>
                            </a:rPr>
                            <m:t> </m:t>
                          </m:r>
                          <m:r>
                            <a:rPr lang="en-GB" sz="2800" i="1">
                              <a:solidFill>
                                <a:srgbClr val="C8102E"/>
                              </a:solidFill>
                              <a:latin typeface="Cambria Math" panose="02040503050406030204" pitchFamily="18" charset="0"/>
                            </a:rPr>
                            <m:t>𝑡𝑜𝑡𝑎𝑙</m:t>
                          </m:r>
                          <m:r>
                            <a:rPr lang="en-GB" sz="2800" i="0">
                              <a:solidFill>
                                <a:srgbClr val="C8102E"/>
                              </a:solidFill>
                              <a:latin typeface="Cambria Math" panose="02040503050406030204" pitchFamily="18" charset="0"/>
                            </a:rPr>
                            <m:t> </m:t>
                          </m:r>
                          <m:r>
                            <a:rPr lang="en-GB" sz="2800" i="1">
                              <a:solidFill>
                                <a:srgbClr val="C8102E"/>
                              </a:solidFill>
                              <a:latin typeface="Cambria Math" panose="02040503050406030204" pitchFamily="18" charset="0"/>
                            </a:rPr>
                            <m:t>𝑝𝑟𝑜𝑑𝑢𝑐𝑡𝑠</m:t>
                          </m:r>
                        </m:den>
                      </m:f>
                      <m:r>
                        <a:rPr lang="en-GB" sz="2800" i="0">
                          <a:solidFill>
                            <a:srgbClr val="C8102E"/>
                          </a:solidFill>
                          <a:latin typeface="Cambria Math" panose="02040503050406030204" pitchFamily="18" charset="0"/>
                        </a:rPr>
                        <m:t> ×100</m:t>
                      </m:r>
                    </m:oMath>
                  </m:oMathPara>
                </a14:m>
                <a:endParaRPr lang="en-GB" sz="2800" dirty="0">
                  <a:solidFill>
                    <a:srgbClr val="C8102E"/>
                  </a:solidFill>
                </a:endParaRPr>
              </a:p>
            </p:txBody>
          </p:sp>
        </mc:Choice>
        <mc:Fallback>
          <p:sp>
            <p:nvSpPr>
              <p:cNvPr id="4" name="TextBox 3">
                <a:extLst>
                  <a:ext uri="{FF2B5EF4-FFF2-40B4-BE49-F238E27FC236}">
                    <a16:creationId xmlns:a16="http://schemas.microsoft.com/office/drawing/2014/main" id="{E9B69259-C008-7114-7013-381C790893B3}"/>
                  </a:ext>
                </a:extLst>
              </p:cNvPr>
              <p:cNvSpPr txBox="1">
                <a:spLocks noRot="1" noChangeAspect="1" noMove="1" noResize="1" noEditPoints="1" noAdjustHandles="1" noChangeArrowheads="1" noChangeShapeType="1" noTextEdit="1"/>
              </p:cNvSpPr>
              <p:nvPr/>
            </p:nvSpPr>
            <p:spPr>
              <a:xfrm>
                <a:off x="1105752" y="3712816"/>
                <a:ext cx="9072718" cy="987001"/>
              </a:xfrm>
              <a:prstGeom prst="rect">
                <a:avLst/>
              </a:prstGeom>
              <a:blipFill>
                <a:blip r:embed="rId3"/>
                <a:stretch>
                  <a:fillRect/>
                </a:stretch>
              </a:blipFill>
              <a:ln w="19050">
                <a:noFill/>
              </a:ln>
            </p:spPr>
            <p:txBody>
              <a:bodyPr/>
              <a:lstStyle/>
              <a:p>
                <a:r>
                  <a:rPr lang="en-GB">
                    <a:noFill/>
                  </a:rPr>
                  <a:t> </a:t>
                </a:r>
              </a:p>
            </p:txBody>
          </p:sp>
        </mc:Fallback>
      </mc:AlternateContent>
    </p:spTree>
    <p:extLst>
      <p:ext uri="{BB962C8B-B14F-4D97-AF65-F5344CB8AC3E}">
        <p14:creationId xmlns:p14="http://schemas.microsoft.com/office/powerpoint/2010/main" val="12498492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8" y="552915"/>
            <a:ext cx="4649241" cy="463085"/>
          </a:xfrm>
        </p:spPr>
        <p:txBody>
          <a:bodyPr/>
          <a:lstStyle/>
          <a:p>
            <a:r>
              <a:rPr lang="en-GB" sz="4000">
                <a:latin typeface="Century Gothic"/>
              </a:rPr>
              <a:t>Balanced symbol equation</a:t>
            </a:r>
            <a:endParaRPr lang="en-US" sz="400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5111749" y="270766"/>
            <a:ext cx="6074834" cy="1807400"/>
          </a:xfrm>
          <a:prstGeom prst="rect">
            <a:avLst/>
          </a:prstGeom>
          <a:solidFill>
            <a:srgbClr val="C8102E">
              <a:alpha val="27000"/>
            </a:srgbClr>
          </a:solidFill>
        </p:spPr>
        <p:txBody>
          <a:bodyPr vert="horz"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ea typeface="Calibri" panose="020F0502020204030204" pitchFamily="34" charset="0"/>
                <a:cs typeface="Arial" panose="020B0604020202020204" pitchFamily="34" charset="0"/>
              </a:rPr>
              <a:t>for a chemical reaction this shows the chemical formulas of the reactants and products separated by an arrow</a:t>
            </a:r>
            <a:r>
              <a:rPr lang="en-GB" sz="2400" b="0" dirty="0">
                <a:solidFill>
                  <a:schemeClr val="tx1"/>
                </a:solidFill>
                <a:ea typeface="Calibri" panose="020F0502020204030204" pitchFamily="34" charset="0"/>
                <a:cs typeface="Arial" panose="020B0604020202020204" pitchFamily="34" charset="0"/>
              </a:rPr>
              <a:t>. Whole numbers may be written before the formulas to</a:t>
            </a:r>
            <a:r>
              <a:rPr lang="en-GB" sz="2400" b="0" dirty="0">
                <a:solidFill>
                  <a:schemeClr val="tx1"/>
                </a:solidFill>
                <a:effectLst/>
                <a:ea typeface="Calibri" panose="020F0502020204030204" pitchFamily="34" charset="0"/>
                <a:cs typeface="Arial" panose="020B0604020202020204" pitchFamily="34" charset="0"/>
              </a:rPr>
              <a:t> balance the equation</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4983" y="1917334"/>
            <a:ext cx="3580848" cy="163121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b="0" i="0" u="none" strike="noStrike" dirty="0">
                <a:solidFill>
                  <a:srgbClr val="001D35"/>
                </a:solidFill>
                <a:effectLst/>
                <a:latin typeface="Century Gothic" panose="020B0502020202020204" pitchFamily="34" charset="0"/>
              </a:rPr>
              <a:t>when the number of atoms for each element is the same on both the left and right sides of an equation</a:t>
            </a:r>
            <a:endParaRPr lang="en-GB" sz="2000" dirty="0">
              <a:solidFill>
                <a:srgbClr val="242424"/>
              </a:solidFill>
              <a:latin typeface="Century Gothic" panose="020B0502020202020204" pitchFamily="34" charset="0"/>
            </a:endParaRPr>
          </a:p>
        </p:txBody>
      </p:sp>
      <p:sp>
        <p:nvSpPr>
          <p:cNvPr id="11" name="TextBox 10">
            <a:extLst>
              <a:ext uri="{FF2B5EF4-FFF2-40B4-BE49-F238E27FC236}">
                <a16:creationId xmlns:a16="http://schemas.microsoft.com/office/drawing/2014/main" id="{CCBFE05D-7E0D-CE58-A63A-4B133FE4DCAC}"/>
              </a:ext>
            </a:extLst>
          </p:cNvPr>
          <p:cNvSpPr txBox="1"/>
          <p:nvPr/>
        </p:nvSpPr>
        <p:spPr>
          <a:xfrm>
            <a:off x="434469" y="5556549"/>
            <a:ext cx="2927901"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pPr lvl="0">
              <a:defRPr/>
            </a:pPr>
            <a:r>
              <a:rPr lang="en-GB" sz="2000" dirty="0">
                <a:solidFill>
                  <a:srgbClr val="000000"/>
                </a:solidFill>
                <a:latin typeface="Century Gothic" panose="020B0502020202020204" pitchFamily="34" charset="0"/>
              </a:rPr>
              <a:t>Bal-</a:t>
            </a:r>
            <a:r>
              <a:rPr lang="en-GB" sz="2000" dirty="0" err="1">
                <a:solidFill>
                  <a:srgbClr val="000000"/>
                </a:solidFill>
                <a:latin typeface="Century Gothic" panose="020B0502020202020204" pitchFamily="34" charset="0"/>
              </a:rPr>
              <a:t>en</a:t>
            </a:r>
            <a:r>
              <a:rPr lang="en-GB" sz="2000" dirty="0">
                <a:solidFill>
                  <a:srgbClr val="000000"/>
                </a:solidFill>
                <a:latin typeface="Century Gothic" panose="020B0502020202020204" pitchFamily="34" charset="0"/>
              </a:rPr>
              <a:t>-</a:t>
            </a:r>
            <a:r>
              <a:rPr lang="en-GB" sz="2000" dirty="0" err="1">
                <a:solidFill>
                  <a:srgbClr val="000000"/>
                </a:solidFill>
                <a:latin typeface="Century Gothic" panose="020B0502020202020204" pitchFamily="34" charset="0"/>
              </a:rPr>
              <a:t>st</a:t>
            </a:r>
            <a:r>
              <a:rPr lang="en-GB" sz="2000" dirty="0">
                <a:solidFill>
                  <a:srgbClr val="000000"/>
                </a:solidFill>
                <a:latin typeface="Century Gothic" panose="020B0502020202020204" pitchFamily="34" charset="0"/>
              </a:rPr>
              <a:t> sim-bel </a:t>
            </a:r>
          </a:p>
          <a:p>
            <a:pPr lvl="0">
              <a:defRPr/>
            </a:pPr>
            <a:r>
              <a:rPr lang="en-GB" sz="2000" dirty="0" err="1">
                <a:solidFill>
                  <a:srgbClr val="000000"/>
                </a:solidFill>
                <a:latin typeface="Century Gothic" panose="020B0502020202020204" pitchFamily="34" charset="0"/>
              </a:rPr>
              <a:t>i-cway-si-en</a:t>
            </a:r>
            <a:endParaRPr lang="en-GB" sz="2000" spc="-1" dirty="0">
              <a:solidFill>
                <a:srgbClr val="000000"/>
              </a:solidFill>
              <a:latin typeface="Century Gothic "/>
            </a:endParaRPr>
          </a:p>
        </p:txBody>
      </p:sp>
      <p:sp>
        <p:nvSpPr>
          <p:cNvPr id="14" name="TextBox 13">
            <a:extLst>
              <a:ext uri="{FF2B5EF4-FFF2-40B4-BE49-F238E27FC236}">
                <a16:creationId xmlns:a16="http://schemas.microsoft.com/office/drawing/2014/main" id="{18C14CD2-CFFA-0524-FA5E-6F3B59381A6E}"/>
              </a:ext>
            </a:extLst>
          </p:cNvPr>
          <p:cNvSpPr txBox="1"/>
          <p:nvPr/>
        </p:nvSpPr>
        <p:spPr>
          <a:xfrm>
            <a:off x="7960322" y="2465677"/>
            <a:ext cx="3232422" cy="2554545"/>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panose="020B0502020202020204" pitchFamily="34" charset="0"/>
              </a:rPr>
              <a:t>This is a balanced symbol equation because there are four hydrogen atoms and two oxygen atoms in the reactants and the products</a:t>
            </a:r>
          </a:p>
        </p:txBody>
      </p:sp>
      <p:sp>
        <p:nvSpPr>
          <p:cNvPr id="3" name="TextBox 2">
            <a:extLst>
              <a:ext uri="{FF2B5EF4-FFF2-40B4-BE49-F238E27FC236}">
                <a16:creationId xmlns:a16="http://schemas.microsoft.com/office/drawing/2014/main" id="{FA27836E-5FC3-F6CF-DB25-8B6E039EB72D}"/>
              </a:ext>
            </a:extLst>
          </p:cNvPr>
          <p:cNvSpPr txBox="1"/>
          <p:nvPr/>
        </p:nvSpPr>
        <p:spPr>
          <a:xfrm>
            <a:off x="434469" y="3852425"/>
            <a:ext cx="3413014"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panose="020B0502020202020204" pitchFamily="34" charset="0"/>
              </a:rPr>
              <a:t>Watch a video:</a:t>
            </a:r>
          </a:p>
          <a:p>
            <a:r>
              <a:rPr lang="en-GB" sz="2000" dirty="0">
                <a:latin typeface="Century Gothic" panose="020B0502020202020204" pitchFamily="34" charset="0"/>
                <a:hlinkClick r:id="rId3"/>
              </a:rPr>
              <a:t>bit.ly/4azWwgO</a:t>
            </a:r>
            <a:r>
              <a:rPr lang="en-GB" sz="2000" dirty="0">
                <a:latin typeface="Century Gothic" panose="020B0502020202020204" pitchFamily="34" charset="0"/>
              </a:rPr>
              <a:t> </a:t>
            </a:r>
          </a:p>
        </p:txBody>
      </p:sp>
      <p:sp>
        <p:nvSpPr>
          <p:cNvPr id="10" name="TextBox 9">
            <a:extLst>
              <a:ext uri="{FF2B5EF4-FFF2-40B4-BE49-F238E27FC236}">
                <a16:creationId xmlns:a16="http://schemas.microsoft.com/office/drawing/2014/main" id="{2B3261CB-0A66-0C64-1B46-6EF0D86E504D}"/>
              </a:ext>
            </a:extLst>
          </p:cNvPr>
          <p:cNvSpPr txBox="1"/>
          <p:nvPr/>
        </p:nvSpPr>
        <p:spPr>
          <a:xfrm>
            <a:off x="4540047" y="5556548"/>
            <a:ext cx="6208942"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Similar words</a:t>
            </a:r>
          </a:p>
          <a:p>
            <a:r>
              <a:rPr lang="en-GB" sz="2000" dirty="0">
                <a:solidFill>
                  <a:srgbClr val="242424"/>
                </a:solidFill>
                <a:latin typeface="Century Gothic"/>
              </a:rPr>
              <a:t>Word equation, this is when we write the names of the chemicals and don’t use the symbols</a:t>
            </a:r>
          </a:p>
        </p:txBody>
      </p:sp>
      <p:grpSp>
        <p:nvGrpSpPr>
          <p:cNvPr id="8" name="Group 7">
            <a:extLst>
              <a:ext uri="{FF2B5EF4-FFF2-40B4-BE49-F238E27FC236}">
                <a16:creationId xmlns:a16="http://schemas.microsoft.com/office/drawing/2014/main" id="{6BFBE643-5B49-467E-50FD-AE0806F7EA1A}"/>
              </a:ext>
              <a:ext uri="{C183D7F6-B498-43B3-948B-1728B52AA6E4}">
                <adec:decorative xmlns:adec="http://schemas.microsoft.com/office/drawing/2017/decorative" val="1"/>
              </a:ext>
            </a:extLst>
          </p:cNvPr>
          <p:cNvGrpSpPr/>
          <p:nvPr/>
        </p:nvGrpSpPr>
        <p:grpSpPr>
          <a:xfrm>
            <a:off x="2585500" y="3941788"/>
            <a:ext cx="906461" cy="543960"/>
            <a:chOff x="2414140" y="3032892"/>
            <a:chExt cx="906461" cy="543960"/>
          </a:xfrm>
        </p:grpSpPr>
        <p:pic>
          <p:nvPicPr>
            <p:cNvPr id="12" name="Graphic 16">
              <a:extLst>
                <a:ext uri="{FF2B5EF4-FFF2-40B4-BE49-F238E27FC236}">
                  <a16:creationId xmlns:a16="http://schemas.microsoft.com/office/drawing/2014/main" id="{33238BCE-4AD4-26A4-5932-AC4D9A3563C3}"/>
                </a:ext>
                <a:ext uri="{C183D7F6-B498-43B3-948B-1728B52AA6E4}">
                  <adec:decorative xmlns:adec="http://schemas.microsoft.com/office/drawing/2017/decorative" val="1"/>
                </a:ext>
              </a:extLst>
            </p:cNvPr>
            <p:cNvPicPr/>
            <p:nvPr/>
          </p:nvPicPr>
          <p:blipFill>
            <a:blip r:embed="rId4" cstate="print">
              <a:extLst>
                <a:ext uri="{28A0092B-C50C-407E-A947-70E740481C1C}">
                  <a14:useLocalDpi xmlns:a14="http://schemas.microsoft.com/office/drawing/2010/main"/>
                </a:ext>
              </a:extLst>
            </a:blip>
            <a:stretch/>
          </p:blipFill>
          <p:spPr>
            <a:xfrm>
              <a:off x="2414140" y="3032892"/>
              <a:ext cx="543960" cy="543960"/>
            </a:xfrm>
            <a:prstGeom prst="rect">
              <a:avLst/>
            </a:prstGeom>
            <a:ln w="0">
              <a:noFill/>
            </a:ln>
          </p:spPr>
        </p:pic>
        <p:pic>
          <p:nvPicPr>
            <p:cNvPr id="13" name="Graphic 17">
              <a:extLst>
                <a:ext uri="{FF2B5EF4-FFF2-40B4-BE49-F238E27FC236}">
                  <a16:creationId xmlns:a16="http://schemas.microsoft.com/office/drawing/2014/main" id="{C2CDD354-3761-ACEF-7F47-F6392CDCCDFC}"/>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a:ext>
              </a:extLst>
            </a:blip>
            <a:stretch/>
          </p:blipFill>
          <p:spPr>
            <a:xfrm>
              <a:off x="2782041" y="3035592"/>
              <a:ext cx="538560" cy="538560"/>
            </a:xfrm>
            <a:prstGeom prst="rect">
              <a:avLst/>
            </a:prstGeom>
            <a:ln w="0">
              <a:noFill/>
            </a:ln>
          </p:spPr>
        </p:pic>
      </p:grpSp>
      <p:sp>
        <p:nvSpPr>
          <p:cNvPr id="15" name="TextBox 14" descr="2H2 + O2 → 2H2O&#10;">
            <a:extLst>
              <a:ext uri="{FF2B5EF4-FFF2-40B4-BE49-F238E27FC236}">
                <a16:creationId xmlns:a16="http://schemas.microsoft.com/office/drawing/2014/main" id="{6EDF65A3-4730-9972-B781-2D587955F320}"/>
              </a:ext>
            </a:extLst>
          </p:cNvPr>
          <p:cNvSpPr txBox="1"/>
          <p:nvPr/>
        </p:nvSpPr>
        <p:spPr>
          <a:xfrm>
            <a:off x="4132265" y="2651567"/>
            <a:ext cx="4549323" cy="646331"/>
          </a:xfrm>
          <a:prstGeom prst="rect">
            <a:avLst/>
          </a:prstGeom>
          <a:noFill/>
        </p:spPr>
        <p:txBody>
          <a:bodyPr wrap="square" rtlCol="0">
            <a:spAutoFit/>
          </a:bodyPr>
          <a:lstStyle/>
          <a:p>
            <a:pPr algn="l"/>
            <a:r>
              <a:rPr lang="en-GB" sz="3600" dirty="0">
                <a:latin typeface="Cambria Math" panose="02040503050406030204" pitchFamily="18" charset="0"/>
                <a:ea typeface="Cambria Math" panose="02040503050406030204" pitchFamily="18" charset="0"/>
              </a:rPr>
              <a:t>2H</a:t>
            </a:r>
            <a:r>
              <a:rPr lang="en-GB" sz="3600" baseline="-25000" dirty="0">
                <a:latin typeface="Cambria Math" panose="02040503050406030204" pitchFamily="18" charset="0"/>
                <a:ea typeface="Cambria Math" panose="02040503050406030204" pitchFamily="18" charset="0"/>
              </a:rPr>
              <a:t>2</a:t>
            </a:r>
            <a:r>
              <a:rPr lang="en-GB" sz="3600" dirty="0">
                <a:latin typeface="Cambria Math" panose="02040503050406030204" pitchFamily="18" charset="0"/>
                <a:ea typeface="Cambria Math" panose="02040503050406030204" pitchFamily="18" charset="0"/>
              </a:rPr>
              <a:t> + O</a:t>
            </a:r>
            <a:r>
              <a:rPr lang="en-GB" sz="3600" baseline="-25000" dirty="0">
                <a:latin typeface="Cambria Math" panose="02040503050406030204" pitchFamily="18" charset="0"/>
                <a:ea typeface="Cambria Math" panose="02040503050406030204" pitchFamily="18" charset="0"/>
              </a:rPr>
              <a:t>2</a:t>
            </a:r>
            <a:r>
              <a:rPr lang="en-GB" sz="3600" dirty="0">
                <a:latin typeface="Cambria Math" panose="02040503050406030204" pitchFamily="18" charset="0"/>
                <a:ea typeface="Cambria Math" panose="02040503050406030204" pitchFamily="18" charset="0"/>
              </a:rPr>
              <a:t> → 2H</a:t>
            </a:r>
            <a:r>
              <a:rPr lang="en-GB" sz="3600" baseline="-25000" dirty="0">
                <a:latin typeface="Cambria Math" panose="02040503050406030204" pitchFamily="18" charset="0"/>
                <a:ea typeface="Cambria Math" panose="02040503050406030204" pitchFamily="18" charset="0"/>
              </a:rPr>
              <a:t>2</a:t>
            </a:r>
            <a:r>
              <a:rPr lang="en-GB" sz="3600" dirty="0">
                <a:latin typeface="Cambria Math" panose="02040503050406030204" pitchFamily="18" charset="0"/>
                <a:ea typeface="Cambria Math" panose="02040503050406030204" pitchFamily="18" charset="0"/>
              </a:rPr>
              <a:t>O</a:t>
            </a:r>
            <a:endParaRPr lang="en-US" sz="3600" dirty="0">
              <a:latin typeface="Cambria Math" panose="02040503050406030204" pitchFamily="18" charset="0"/>
              <a:ea typeface="Cambria Math" panose="02040503050406030204" pitchFamily="18" charset="0"/>
            </a:endParaRPr>
          </a:p>
        </p:txBody>
      </p:sp>
      <p:grpSp>
        <p:nvGrpSpPr>
          <p:cNvPr id="16" name="Group 15" descr="A representation of the balanced symbol equation 2H2 + O2 → 2H2O it shows four hydrogen atoms and two oxygen atoms in the reactants and the same in the products&#10;">
            <a:extLst>
              <a:ext uri="{FF2B5EF4-FFF2-40B4-BE49-F238E27FC236}">
                <a16:creationId xmlns:a16="http://schemas.microsoft.com/office/drawing/2014/main" id="{8C749CB8-6D69-172D-8942-51E72D3B6F9F}"/>
              </a:ext>
            </a:extLst>
          </p:cNvPr>
          <p:cNvGrpSpPr/>
          <p:nvPr/>
        </p:nvGrpSpPr>
        <p:grpSpPr>
          <a:xfrm>
            <a:off x="4259344" y="3536260"/>
            <a:ext cx="3271223" cy="1288053"/>
            <a:chOff x="4305544" y="1396263"/>
            <a:chExt cx="3271223" cy="1288053"/>
          </a:xfrm>
        </p:grpSpPr>
        <p:sp>
          <p:nvSpPr>
            <p:cNvPr id="17" name="TextBox 16">
              <a:extLst>
                <a:ext uri="{FF2B5EF4-FFF2-40B4-BE49-F238E27FC236}">
                  <a16:creationId xmlns:a16="http://schemas.microsoft.com/office/drawing/2014/main" id="{CE97607A-36DB-AFD6-3C71-1120D8AF460B}"/>
                </a:ext>
              </a:extLst>
            </p:cNvPr>
            <p:cNvSpPr txBox="1"/>
            <p:nvPr/>
          </p:nvSpPr>
          <p:spPr>
            <a:xfrm>
              <a:off x="4464631" y="1656360"/>
              <a:ext cx="2452900" cy="646331"/>
            </a:xfrm>
            <a:prstGeom prst="rect">
              <a:avLst/>
            </a:prstGeom>
            <a:noFill/>
          </p:spPr>
          <p:txBody>
            <a:bodyPr wrap="square" rtlCol="0">
              <a:spAutoFit/>
            </a:bodyPr>
            <a:lstStyle/>
            <a:p>
              <a:pPr algn="l"/>
              <a:r>
                <a:rPr lang="en-GB" sz="3600" dirty="0">
                  <a:latin typeface="Cambria Math" panose="02040503050406030204" pitchFamily="18" charset="0"/>
                  <a:ea typeface="Cambria Math" panose="02040503050406030204" pitchFamily="18" charset="0"/>
                </a:rPr>
                <a:t>    +           →      </a:t>
              </a:r>
              <a:endParaRPr lang="en-US" sz="3600" dirty="0">
                <a:latin typeface="Cambria Math" panose="02040503050406030204" pitchFamily="18" charset="0"/>
                <a:ea typeface="Cambria Math" panose="02040503050406030204" pitchFamily="18" charset="0"/>
              </a:endParaRPr>
            </a:p>
          </p:txBody>
        </p:sp>
        <p:grpSp>
          <p:nvGrpSpPr>
            <p:cNvPr id="18" name="Group 17">
              <a:extLst>
                <a:ext uri="{FF2B5EF4-FFF2-40B4-BE49-F238E27FC236}">
                  <a16:creationId xmlns:a16="http://schemas.microsoft.com/office/drawing/2014/main" id="{30731B31-8068-EF6F-8F31-4253ED3DD783}"/>
                </a:ext>
              </a:extLst>
            </p:cNvPr>
            <p:cNvGrpSpPr/>
            <p:nvPr/>
          </p:nvGrpSpPr>
          <p:grpSpPr>
            <a:xfrm>
              <a:off x="5359417" y="1771171"/>
              <a:ext cx="468000" cy="468000"/>
              <a:chOff x="5141034" y="2042322"/>
              <a:chExt cx="468000" cy="468000"/>
            </a:xfrm>
          </p:grpSpPr>
          <p:sp>
            <p:nvSpPr>
              <p:cNvPr id="56" name="Oval 55">
                <a:extLst>
                  <a:ext uri="{FF2B5EF4-FFF2-40B4-BE49-F238E27FC236}">
                    <a16:creationId xmlns:a16="http://schemas.microsoft.com/office/drawing/2014/main" id="{DEF3194E-D568-9394-9482-2557D1E98351}"/>
                  </a:ext>
                </a:extLst>
              </p:cNvPr>
              <p:cNvSpPr/>
              <p:nvPr/>
            </p:nvSpPr>
            <p:spPr>
              <a:xfrm rot="18333223">
                <a:off x="5141034" y="2042322"/>
                <a:ext cx="468000" cy="468000"/>
              </a:xfrm>
              <a:prstGeom prst="ellipse">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TextBox 56">
                <a:extLst>
                  <a:ext uri="{FF2B5EF4-FFF2-40B4-BE49-F238E27FC236}">
                    <a16:creationId xmlns:a16="http://schemas.microsoft.com/office/drawing/2014/main" id="{8862536C-C3FB-7515-211C-9DEA17968616}"/>
                  </a:ext>
                </a:extLst>
              </p:cNvPr>
              <p:cNvSpPr txBox="1"/>
              <p:nvPr/>
            </p:nvSpPr>
            <p:spPr>
              <a:xfrm>
                <a:off x="5218973" y="2091656"/>
                <a:ext cx="312122" cy="369332"/>
              </a:xfrm>
              <a:prstGeom prst="rect">
                <a:avLst/>
              </a:prstGeom>
              <a:noFill/>
            </p:spPr>
            <p:txBody>
              <a:bodyPr wrap="square">
                <a:spAutoFit/>
              </a:bodyPr>
              <a:lstStyle/>
              <a:p>
                <a:r>
                  <a:rPr lang="en-GB" dirty="0">
                    <a:latin typeface="Cambria Math" panose="02040503050406030204" pitchFamily="18" charset="0"/>
                    <a:ea typeface="Cambria Math" panose="02040503050406030204" pitchFamily="18" charset="0"/>
                  </a:rPr>
                  <a:t>O</a:t>
                </a:r>
                <a:endParaRPr lang="en-GB" dirty="0"/>
              </a:p>
            </p:txBody>
          </p:sp>
        </p:grpSp>
        <p:grpSp>
          <p:nvGrpSpPr>
            <p:cNvPr id="19" name="Group 18">
              <a:extLst>
                <a:ext uri="{FF2B5EF4-FFF2-40B4-BE49-F238E27FC236}">
                  <a16:creationId xmlns:a16="http://schemas.microsoft.com/office/drawing/2014/main" id="{1DF9FF05-D07E-51BF-2949-AE6B8D796A79}"/>
                </a:ext>
              </a:extLst>
            </p:cNvPr>
            <p:cNvGrpSpPr/>
            <p:nvPr/>
          </p:nvGrpSpPr>
          <p:grpSpPr>
            <a:xfrm>
              <a:off x="5814668" y="1771171"/>
              <a:ext cx="468000" cy="468000"/>
              <a:chOff x="5141034" y="2042322"/>
              <a:chExt cx="468000" cy="468000"/>
            </a:xfrm>
          </p:grpSpPr>
          <p:sp>
            <p:nvSpPr>
              <p:cNvPr id="54" name="Oval 53">
                <a:extLst>
                  <a:ext uri="{FF2B5EF4-FFF2-40B4-BE49-F238E27FC236}">
                    <a16:creationId xmlns:a16="http://schemas.microsoft.com/office/drawing/2014/main" id="{DD977E60-103F-8D2A-3E57-1E862F02F341}"/>
                  </a:ext>
                </a:extLst>
              </p:cNvPr>
              <p:cNvSpPr/>
              <p:nvPr/>
            </p:nvSpPr>
            <p:spPr>
              <a:xfrm rot="18333223">
                <a:off x="5141034" y="2042322"/>
                <a:ext cx="468000" cy="468000"/>
              </a:xfrm>
              <a:prstGeom prst="ellipse">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TextBox 54">
                <a:extLst>
                  <a:ext uri="{FF2B5EF4-FFF2-40B4-BE49-F238E27FC236}">
                    <a16:creationId xmlns:a16="http://schemas.microsoft.com/office/drawing/2014/main" id="{AC54B8B8-9D71-D754-11CF-B000E0798BF6}"/>
                  </a:ext>
                </a:extLst>
              </p:cNvPr>
              <p:cNvSpPr txBox="1"/>
              <p:nvPr/>
            </p:nvSpPr>
            <p:spPr>
              <a:xfrm>
                <a:off x="5218973" y="2091656"/>
                <a:ext cx="312122" cy="369332"/>
              </a:xfrm>
              <a:prstGeom prst="rect">
                <a:avLst/>
              </a:prstGeom>
              <a:noFill/>
            </p:spPr>
            <p:txBody>
              <a:bodyPr wrap="square">
                <a:spAutoFit/>
              </a:bodyPr>
              <a:lstStyle/>
              <a:p>
                <a:r>
                  <a:rPr lang="en-GB" dirty="0">
                    <a:latin typeface="Cambria Math" panose="02040503050406030204" pitchFamily="18" charset="0"/>
                    <a:ea typeface="Cambria Math" panose="02040503050406030204" pitchFamily="18" charset="0"/>
                  </a:rPr>
                  <a:t>O</a:t>
                </a:r>
                <a:endParaRPr lang="en-GB" dirty="0"/>
              </a:p>
            </p:txBody>
          </p:sp>
        </p:grpSp>
        <p:grpSp>
          <p:nvGrpSpPr>
            <p:cNvPr id="20" name="Group 19">
              <a:extLst>
                <a:ext uri="{FF2B5EF4-FFF2-40B4-BE49-F238E27FC236}">
                  <a16:creationId xmlns:a16="http://schemas.microsoft.com/office/drawing/2014/main" id="{FC39AF6F-DBFF-C2B2-172A-37EFAD0E9307}"/>
                </a:ext>
              </a:extLst>
            </p:cNvPr>
            <p:cNvGrpSpPr/>
            <p:nvPr/>
          </p:nvGrpSpPr>
          <p:grpSpPr>
            <a:xfrm>
              <a:off x="4305544" y="1614868"/>
              <a:ext cx="549371" cy="374192"/>
              <a:chOff x="3636044" y="1792020"/>
              <a:chExt cx="549371" cy="374192"/>
            </a:xfrm>
          </p:grpSpPr>
          <p:grpSp>
            <p:nvGrpSpPr>
              <p:cNvPr id="48" name="Group 47">
                <a:extLst>
                  <a:ext uri="{FF2B5EF4-FFF2-40B4-BE49-F238E27FC236}">
                    <a16:creationId xmlns:a16="http://schemas.microsoft.com/office/drawing/2014/main" id="{8BFF414A-287F-3710-9FF8-80C2CE29A73B}"/>
                  </a:ext>
                </a:extLst>
              </p:cNvPr>
              <p:cNvGrpSpPr/>
              <p:nvPr/>
            </p:nvGrpSpPr>
            <p:grpSpPr>
              <a:xfrm>
                <a:off x="3636044" y="1792020"/>
                <a:ext cx="301328" cy="369332"/>
                <a:chOff x="3369646" y="1824920"/>
                <a:chExt cx="301328" cy="369332"/>
              </a:xfrm>
            </p:grpSpPr>
            <p:sp>
              <p:nvSpPr>
                <p:cNvPr id="52" name="Oval 51">
                  <a:extLst>
                    <a:ext uri="{FF2B5EF4-FFF2-40B4-BE49-F238E27FC236}">
                      <a16:creationId xmlns:a16="http://schemas.microsoft.com/office/drawing/2014/main" id="{960EC00F-7BEC-F1E3-7D3B-8C493FE80FAF}"/>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TextBox 52">
                  <a:extLst>
                    <a:ext uri="{FF2B5EF4-FFF2-40B4-BE49-F238E27FC236}">
                      <a16:creationId xmlns:a16="http://schemas.microsoft.com/office/drawing/2014/main" id="{C55DAD65-5D22-D863-1C9F-ED65C522EA34}"/>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nvGrpSpPr>
              <p:cNvPr id="49" name="Group 48">
                <a:extLst>
                  <a:ext uri="{FF2B5EF4-FFF2-40B4-BE49-F238E27FC236}">
                    <a16:creationId xmlns:a16="http://schemas.microsoft.com/office/drawing/2014/main" id="{2CB4CE19-418C-B89A-E467-0E8CC62E3F33}"/>
                  </a:ext>
                </a:extLst>
              </p:cNvPr>
              <p:cNvGrpSpPr/>
              <p:nvPr/>
            </p:nvGrpSpPr>
            <p:grpSpPr>
              <a:xfrm>
                <a:off x="3884087" y="1796880"/>
                <a:ext cx="301328" cy="369332"/>
                <a:chOff x="3369646" y="1824920"/>
                <a:chExt cx="301328" cy="369332"/>
              </a:xfrm>
            </p:grpSpPr>
            <p:sp>
              <p:nvSpPr>
                <p:cNvPr id="50" name="Oval 49">
                  <a:extLst>
                    <a:ext uri="{FF2B5EF4-FFF2-40B4-BE49-F238E27FC236}">
                      <a16:creationId xmlns:a16="http://schemas.microsoft.com/office/drawing/2014/main" id="{554CEDD3-2B9E-7FDE-F3D0-0716EB69D446}"/>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Box 50">
                  <a:extLst>
                    <a:ext uri="{FF2B5EF4-FFF2-40B4-BE49-F238E27FC236}">
                      <a16:creationId xmlns:a16="http://schemas.microsoft.com/office/drawing/2014/main" id="{6C31F32D-DC91-480F-2DAC-381414ABAE43}"/>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grpSp>
          <p:nvGrpSpPr>
            <p:cNvPr id="21" name="Group 20">
              <a:extLst>
                <a:ext uri="{FF2B5EF4-FFF2-40B4-BE49-F238E27FC236}">
                  <a16:creationId xmlns:a16="http://schemas.microsoft.com/office/drawing/2014/main" id="{20C6F61A-4E64-7C8B-227B-9A69BB7ED17E}"/>
                </a:ext>
              </a:extLst>
            </p:cNvPr>
            <p:cNvGrpSpPr/>
            <p:nvPr/>
          </p:nvGrpSpPr>
          <p:grpSpPr>
            <a:xfrm>
              <a:off x="6702596" y="1396263"/>
              <a:ext cx="844057" cy="634196"/>
              <a:chOff x="6961241" y="1549687"/>
              <a:chExt cx="844057" cy="634196"/>
            </a:xfrm>
          </p:grpSpPr>
          <p:grpSp>
            <p:nvGrpSpPr>
              <p:cNvPr id="39" name="Group 38">
                <a:extLst>
                  <a:ext uri="{FF2B5EF4-FFF2-40B4-BE49-F238E27FC236}">
                    <a16:creationId xmlns:a16="http://schemas.microsoft.com/office/drawing/2014/main" id="{534881A7-494F-4D7E-11FC-826561876472}"/>
                  </a:ext>
                </a:extLst>
              </p:cNvPr>
              <p:cNvGrpSpPr/>
              <p:nvPr/>
            </p:nvGrpSpPr>
            <p:grpSpPr>
              <a:xfrm>
                <a:off x="7179384" y="1715883"/>
                <a:ext cx="468000" cy="468000"/>
                <a:chOff x="5141034" y="2042322"/>
                <a:chExt cx="468000" cy="468000"/>
              </a:xfrm>
            </p:grpSpPr>
            <p:sp>
              <p:nvSpPr>
                <p:cNvPr id="46" name="Oval 45">
                  <a:extLst>
                    <a:ext uri="{FF2B5EF4-FFF2-40B4-BE49-F238E27FC236}">
                      <a16:creationId xmlns:a16="http://schemas.microsoft.com/office/drawing/2014/main" id="{0F3F1BBE-6321-9E57-40B7-8A69AB925E23}"/>
                    </a:ext>
                  </a:extLst>
                </p:cNvPr>
                <p:cNvSpPr/>
                <p:nvPr/>
              </p:nvSpPr>
              <p:spPr>
                <a:xfrm rot="18333223">
                  <a:off x="5141034" y="2042322"/>
                  <a:ext cx="468000" cy="468000"/>
                </a:xfrm>
                <a:prstGeom prst="ellipse">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TextBox 46">
                  <a:extLst>
                    <a:ext uri="{FF2B5EF4-FFF2-40B4-BE49-F238E27FC236}">
                      <a16:creationId xmlns:a16="http://schemas.microsoft.com/office/drawing/2014/main" id="{498B94E1-3F61-BFB1-D506-165A5DB85CCB}"/>
                    </a:ext>
                  </a:extLst>
                </p:cNvPr>
                <p:cNvSpPr txBox="1"/>
                <p:nvPr/>
              </p:nvSpPr>
              <p:spPr>
                <a:xfrm>
                  <a:off x="5218973" y="2091656"/>
                  <a:ext cx="312122" cy="369332"/>
                </a:xfrm>
                <a:prstGeom prst="rect">
                  <a:avLst/>
                </a:prstGeom>
                <a:noFill/>
              </p:spPr>
              <p:txBody>
                <a:bodyPr wrap="square">
                  <a:spAutoFit/>
                </a:bodyPr>
                <a:lstStyle/>
                <a:p>
                  <a:r>
                    <a:rPr lang="en-GB" dirty="0">
                      <a:latin typeface="Cambria Math" panose="02040503050406030204" pitchFamily="18" charset="0"/>
                      <a:ea typeface="Cambria Math" panose="02040503050406030204" pitchFamily="18" charset="0"/>
                    </a:rPr>
                    <a:t>O</a:t>
                  </a:r>
                  <a:endParaRPr lang="en-GB" dirty="0"/>
                </a:p>
              </p:txBody>
            </p:sp>
          </p:grpSp>
          <p:grpSp>
            <p:nvGrpSpPr>
              <p:cNvPr id="40" name="Group 39">
                <a:extLst>
                  <a:ext uri="{FF2B5EF4-FFF2-40B4-BE49-F238E27FC236}">
                    <a16:creationId xmlns:a16="http://schemas.microsoft.com/office/drawing/2014/main" id="{FF1B114B-1B65-173A-72DC-2833313933DD}"/>
                  </a:ext>
                </a:extLst>
              </p:cNvPr>
              <p:cNvGrpSpPr/>
              <p:nvPr/>
            </p:nvGrpSpPr>
            <p:grpSpPr>
              <a:xfrm>
                <a:off x="7503970" y="1549687"/>
                <a:ext cx="301328" cy="369332"/>
                <a:chOff x="3369646" y="1824920"/>
                <a:chExt cx="301328" cy="369332"/>
              </a:xfrm>
            </p:grpSpPr>
            <p:sp>
              <p:nvSpPr>
                <p:cNvPr id="44" name="Oval 43">
                  <a:extLst>
                    <a:ext uri="{FF2B5EF4-FFF2-40B4-BE49-F238E27FC236}">
                      <a16:creationId xmlns:a16="http://schemas.microsoft.com/office/drawing/2014/main" id="{428F4462-C099-CCD5-D27E-5318FD5DF47D}"/>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TextBox 44">
                  <a:extLst>
                    <a:ext uri="{FF2B5EF4-FFF2-40B4-BE49-F238E27FC236}">
                      <a16:creationId xmlns:a16="http://schemas.microsoft.com/office/drawing/2014/main" id="{90FD9E95-7168-43CF-91C5-3D4F5422113E}"/>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nvGrpSpPr>
              <p:cNvPr id="41" name="Group 40">
                <a:extLst>
                  <a:ext uri="{FF2B5EF4-FFF2-40B4-BE49-F238E27FC236}">
                    <a16:creationId xmlns:a16="http://schemas.microsoft.com/office/drawing/2014/main" id="{C8F2A784-8EC4-0B0B-0488-8CCF703D1B19}"/>
                  </a:ext>
                </a:extLst>
              </p:cNvPr>
              <p:cNvGrpSpPr/>
              <p:nvPr/>
            </p:nvGrpSpPr>
            <p:grpSpPr>
              <a:xfrm>
                <a:off x="6961241" y="1565464"/>
                <a:ext cx="301328" cy="369332"/>
                <a:chOff x="3369646" y="1824920"/>
                <a:chExt cx="301328" cy="369332"/>
              </a:xfrm>
            </p:grpSpPr>
            <p:sp>
              <p:nvSpPr>
                <p:cNvPr id="42" name="Oval 41">
                  <a:extLst>
                    <a:ext uri="{FF2B5EF4-FFF2-40B4-BE49-F238E27FC236}">
                      <a16:creationId xmlns:a16="http://schemas.microsoft.com/office/drawing/2014/main" id="{FE879498-6CD0-97CB-D4C6-F071BCFAA668}"/>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TextBox 42">
                  <a:extLst>
                    <a:ext uri="{FF2B5EF4-FFF2-40B4-BE49-F238E27FC236}">
                      <a16:creationId xmlns:a16="http://schemas.microsoft.com/office/drawing/2014/main" id="{1ECA1E8A-ABE1-8A05-344D-E5C8BA63ED6E}"/>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grpSp>
          <p:nvGrpSpPr>
            <p:cNvPr id="22" name="Group 21">
              <a:extLst>
                <a:ext uri="{FF2B5EF4-FFF2-40B4-BE49-F238E27FC236}">
                  <a16:creationId xmlns:a16="http://schemas.microsoft.com/office/drawing/2014/main" id="{42CE3E1F-9D91-213B-B62D-391C9220223C}"/>
                </a:ext>
              </a:extLst>
            </p:cNvPr>
            <p:cNvGrpSpPr/>
            <p:nvPr/>
          </p:nvGrpSpPr>
          <p:grpSpPr>
            <a:xfrm>
              <a:off x="6732710" y="2050120"/>
              <a:ext cx="844057" cy="634196"/>
              <a:chOff x="6961241" y="1549687"/>
              <a:chExt cx="844057" cy="634196"/>
            </a:xfrm>
          </p:grpSpPr>
          <p:grpSp>
            <p:nvGrpSpPr>
              <p:cNvPr id="30" name="Group 29">
                <a:extLst>
                  <a:ext uri="{FF2B5EF4-FFF2-40B4-BE49-F238E27FC236}">
                    <a16:creationId xmlns:a16="http://schemas.microsoft.com/office/drawing/2014/main" id="{69E663D3-6F3E-C7A2-9543-BF9AB5E82AB6}"/>
                  </a:ext>
                </a:extLst>
              </p:cNvPr>
              <p:cNvGrpSpPr/>
              <p:nvPr/>
            </p:nvGrpSpPr>
            <p:grpSpPr>
              <a:xfrm>
                <a:off x="7179384" y="1715883"/>
                <a:ext cx="468000" cy="468000"/>
                <a:chOff x="5141034" y="2042322"/>
                <a:chExt cx="468000" cy="468000"/>
              </a:xfrm>
            </p:grpSpPr>
            <p:sp>
              <p:nvSpPr>
                <p:cNvPr id="37" name="Oval 36">
                  <a:extLst>
                    <a:ext uri="{FF2B5EF4-FFF2-40B4-BE49-F238E27FC236}">
                      <a16:creationId xmlns:a16="http://schemas.microsoft.com/office/drawing/2014/main" id="{56E2BB55-1DA6-EA3F-E066-6B769652BF21}"/>
                    </a:ext>
                  </a:extLst>
                </p:cNvPr>
                <p:cNvSpPr/>
                <p:nvPr/>
              </p:nvSpPr>
              <p:spPr>
                <a:xfrm rot="18333223">
                  <a:off x="5141034" y="2042322"/>
                  <a:ext cx="468000" cy="468000"/>
                </a:xfrm>
                <a:prstGeom prst="ellipse">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TextBox 37">
                  <a:extLst>
                    <a:ext uri="{FF2B5EF4-FFF2-40B4-BE49-F238E27FC236}">
                      <a16:creationId xmlns:a16="http://schemas.microsoft.com/office/drawing/2014/main" id="{BED0EA98-AB6C-D847-58D8-09D9A697A0A1}"/>
                    </a:ext>
                  </a:extLst>
                </p:cNvPr>
                <p:cNvSpPr txBox="1"/>
                <p:nvPr/>
              </p:nvSpPr>
              <p:spPr>
                <a:xfrm>
                  <a:off x="5218973" y="2091656"/>
                  <a:ext cx="312122" cy="369332"/>
                </a:xfrm>
                <a:prstGeom prst="rect">
                  <a:avLst/>
                </a:prstGeom>
                <a:noFill/>
              </p:spPr>
              <p:txBody>
                <a:bodyPr wrap="square">
                  <a:spAutoFit/>
                </a:bodyPr>
                <a:lstStyle/>
                <a:p>
                  <a:r>
                    <a:rPr lang="en-GB" dirty="0">
                      <a:latin typeface="Cambria Math" panose="02040503050406030204" pitchFamily="18" charset="0"/>
                      <a:ea typeface="Cambria Math" panose="02040503050406030204" pitchFamily="18" charset="0"/>
                    </a:rPr>
                    <a:t>O</a:t>
                  </a:r>
                  <a:endParaRPr lang="en-GB" dirty="0"/>
                </a:p>
              </p:txBody>
            </p:sp>
          </p:grpSp>
          <p:grpSp>
            <p:nvGrpSpPr>
              <p:cNvPr id="31" name="Group 30">
                <a:extLst>
                  <a:ext uri="{FF2B5EF4-FFF2-40B4-BE49-F238E27FC236}">
                    <a16:creationId xmlns:a16="http://schemas.microsoft.com/office/drawing/2014/main" id="{90CF5086-F534-FA6B-2DB8-6F136B0EA6BD}"/>
                  </a:ext>
                </a:extLst>
              </p:cNvPr>
              <p:cNvGrpSpPr/>
              <p:nvPr/>
            </p:nvGrpSpPr>
            <p:grpSpPr>
              <a:xfrm>
                <a:off x="7503970" y="1549687"/>
                <a:ext cx="301328" cy="369332"/>
                <a:chOff x="3369646" y="1824920"/>
                <a:chExt cx="301328" cy="369332"/>
              </a:xfrm>
            </p:grpSpPr>
            <p:sp>
              <p:nvSpPr>
                <p:cNvPr id="35" name="Oval 34">
                  <a:extLst>
                    <a:ext uri="{FF2B5EF4-FFF2-40B4-BE49-F238E27FC236}">
                      <a16:creationId xmlns:a16="http://schemas.microsoft.com/office/drawing/2014/main" id="{843BAEAB-1F47-5CF9-7B16-671C818B76E8}"/>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TextBox 35">
                  <a:extLst>
                    <a:ext uri="{FF2B5EF4-FFF2-40B4-BE49-F238E27FC236}">
                      <a16:creationId xmlns:a16="http://schemas.microsoft.com/office/drawing/2014/main" id="{FA4D7B04-5E59-E3D1-DAB8-78C642C22BEA}"/>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nvGrpSpPr>
              <p:cNvPr id="32" name="Group 31">
                <a:extLst>
                  <a:ext uri="{FF2B5EF4-FFF2-40B4-BE49-F238E27FC236}">
                    <a16:creationId xmlns:a16="http://schemas.microsoft.com/office/drawing/2014/main" id="{87842647-AFD9-D16B-5352-0056E25EE785}"/>
                  </a:ext>
                </a:extLst>
              </p:cNvPr>
              <p:cNvGrpSpPr/>
              <p:nvPr/>
            </p:nvGrpSpPr>
            <p:grpSpPr>
              <a:xfrm>
                <a:off x="6961241" y="1565464"/>
                <a:ext cx="301328" cy="369332"/>
                <a:chOff x="3369646" y="1824920"/>
                <a:chExt cx="301328" cy="369332"/>
              </a:xfrm>
            </p:grpSpPr>
            <p:sp>
              <p:nvSpPr>
                <p:cNvPr id="33" name="Oval 32">
                  <a:extLst>
                    <a:ext uri="{FF2B5EF4-FFF2-40B4-BE49-F238E27FC236}">
                      <a16:creationId xmlns:a16="http://schemas.microsoft.com/office/drawing/2014/main" id="{204784C6-6280-80C7-35B5-4F6C2827CB5C}"/>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Box 33">
                  <a:extLst>
                    <a:ext uri="{FF2B5EF4-FFF2-40B4-BE49-F238E27FC236}">
                      <a16:creationId xmlns:a16="http://schemas.microsoft.com/office/drawing/2014/main" id="{764CA10E-9780-E861-0652-404B732D8212}"/>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grpSp>
          <p:nvGrpSpPr>
            <p:cNvPr id="23" name="Group 22">
              <a:extLst>
                <a:ext uri="{FF2B5EF4-FFF2-40B4-BE49-F238E27FC236}">
                  <a16:creationId xmlns:a16="http://schemas.microsoft.com/office/drawing/2014/main" id="{474DD408-A8D7-8E63-0759-F06F23A52130}"/>
                </a:ext>
              </a:extLst>
            </p:cNvPr>
            <p:cNvGrpSpPr/>
            <p:nvPr/>
          </p:nvGrpSpPr>
          <p:grpSpPr>
            <a:xfrm>
              <a:off x="4312055" y="2119896"/>
              <a:ext cx="549371" cy="374192"/>
              <a:chOff x="3636044" y="1792020"/>
              <a:chExt cx="549371" cy="374192"/>
            </a:xfrm>
          </p:grpSpPr>
          <p:grpSp>
            <p:nvGrpSpPr>
              <p:cNvPr id="24" name="Group 23">
                <a:extLst>
                  <a:ext uri="{FF2B5EF4-FFF2-40B4-BE49-F238E27FC236}">
                    <a16:creationId xmlns:a16="http://schemas.microsoft.com/office/drawing/2014/main" id="{91A5642A-6748-AC66-6C77-22B306630727}"/>
                  </a:ext>
                </a:extLst>
              </p:cNvPr>
              <p:cNvGrpSpPr/>
              <p:nvPr/>
            </p:nvGrpSpPr>
            <p:grpSpPr>
              <a:xfrm>
                <a:off x="3636044" y="1792020"/>
                <a:ext cx="301328" cy="369332"/>
                <a:chOff x="3369646" y="1824920"/>
                <a:chExt cx="301328" cy="369332"/>
              </a:xfrm>
            </p:grpSpPr>
            <p:sp>
              <p:nvSpPr>
                <p:cNvPr id="28" name="Oval 27">
                  <a:extLst>
                    <a:ext uri="{FF2B5EF4-FFF2-40B4-BE49-F238E27FC236}">
                      <a16:creationId xmlns:a16="http://schemas.microsoft.com/office/drawing/2014/main" id="{13A3E539-8231-D44E-379C-E87EB3BD8BE5}"/>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525363F5-0D09-60D8-C18F-94678772EDA4}"/>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nvGrpSpPr>
              <p:cNvPr id="25" name="Group 24">
                <a:extLst>
                  <a:ext uri="{FF2B5EF4-FFF2-40B4-BE49-F238E27FC236}">
                    <a16:creationId xmlns:a16="http://schemas.microsoft.com/office/drawing/2014/main" id="{74E359D4-7289-7286-2A3F-EEAD913239D0}"/>
                  </a:ext>
                </a:extLst>
              </p:cNvPr>
              <p:cNvGrpSpPr/>
              <p:nvPr/>
            </p:nvGrpSpPr>
            <p:grpSpPr>
              <a:xfrm>
                <a:off x="3884087" y="1796880"/>
                <a:ext cx="301328" cy="369332"/>
                <a:chOff x="3369646" y="1824920"/>
                <a:chExt cx="301328" cy="369332"/>
              </a:xfrm>
            </p:grpSpPr>
            <p:sp>
              <p:nvSpPr>
                <p:cNvPr id="26" name="Oval 25">
                  <a:extLst>
                    <a:ext uri="{FF2B5EF4-FFF2-40B4-BE49-F238E27FC236}">
                      <a16:creationId xmlns:a16="http://schemas.microsoft.com/office/drawing/2014/main" id="{5E4A0370-E5F1-BD0E-FF47-2F7718710B64}"/>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E8EC5C6F-3966-D724-73FC-F080D7464145}"/>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grpSp>
    </p:spTree>
    <p:extLst>
      <p:ext uri="{BB962C8B-B14F-4D97-AF65-F5344CB8AC3E}">
        <p14:creationId xmlns:p14="http://schemas.microsoft.com/office/powerpoint/2010/main" val="1854363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a:latin typeface="Century Gothic"/>
              </a:rPr>
              <a:t>By-product</a:t>
            </a:r>
            <a:endParaRPr lang="en-US" sz="400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211993" y="411234"/>
            <a:ext cx="6541637" cy="1142602"/>
          </a:xfrm>
          <a:prstGeom prst="rect">
            <a:avLst/>
          </a:prstGeom>
          <a:solidFill>
            <a:srgbClr val="C8102E">
              <a:alpha val="27000"/>
            </a:srgbClr>
          </a:solidFill>
        </p:spPr>
        <p:txBody>
          <a:bodyPr vert="horz"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a substance produced by a chemical reaction that isn't the desired product and is often treated as waste</a:t>
            </a:r>
            <a:r>
              <a:rPr lang="en-GB" sz="2400" b="0" dirty="0">
                <a:solidFill>
                  <a:schemeClr val="tx1"/>
                </a:solidFill>
                <a:effectLst/>
              </a:rPr>
              <a:t> </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4983" y="1663286"/>
            <a:ext cx="3580848"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a substance made during a reaction that isn’t the main product</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18203" y="4486828"/>
            <a:ext cx="2061141"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b="0" i="0" u="none" strike="noStrike" dirty="0">
                <a:solidFill>
                  <a:srgbClr val="000000"/>
                </a:solidFill>
                <a:effectLst/>
                <a:latin typeface="Century Gothic" panose="020B0502020202020204" pitchFamily="34" charset="0"/>
              </a:rPr>
              <a:t>B-eye prod-</a:t>
            </a:r>
            <a:r>
              <a:rPr lang="en-GB" sz="2000" b="0" i="0" u="none" strike="noStrike" dirty="0" err="1">
                <a:solidFill>
                  <a:srgbClr val="000000"/>
                </a:solidFill>
                <a:effectLst/>
                <a:latin typeface="Century Gothic" panose="020B0502020202020204" pitchFamily="34" charset="0"/>
              </a:rPr>
              <a:t>uct</a:t>
            </a:r>
            <a:endParaRPr lang="en-GB"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428954" y="3064736"/>
            <a:ext cx="2402015"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Not all reactions have by-products</a:t>
            </a:r>
          </a:p>
        </p:txBody>
      </p:sp>
      <p:sp>
        <p:nvSpPr>
          <p:cNvPr id="14" name="TextBox 13">
            <a:extLst>
              <a:ext uri="{FF2B5EF4-FFF2-40B4-BE49-F238E27FC236}">
                <a16:creationId xmlns:a16="http://schemas.microsoft.com/office/drawing/2014/main" id="{18C14CD2-CFFA-0524-FA5E-6F3B59381A6E}"/>
              </a:ext>
            </a:extLst>
          </p:cNvPr>
          <p:cNvSpPr txBox="1"/>
          <p:nvPr/>
        </p:nvSpPr>
        <p:spPr>
          <a:xfrm>
            <a:off x="5919436" y="1680253"/>
            <a:ext cx="4834194"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When methane reacts with steam to make hydrogen, carbon monoxide is made as a by-product</a:t>
            </a:r>
          </a:p>
        </p:txBody>
      </p:sp>
      <p:sp>
        <p:nvSpPr>
          <p:cNvPr id="4" name="TextBox 3">
            <a:extLst>
              <a:ext uri="{FF2B5EF4-FFF2-40B4-BE49-F238E27FC236}">
                <a16:creationId xmlns:a16="http://schemas.microsoft.com/office/drawing/2014/main" id="{B197EA12-6792-68E0-589E-A3659C7A1AC3}"/>
              </a:ext>
            </a:extLst>
          </p:cNvPr>
          <p:cNvSpPr txBox="1"/>
          <p:nvPr/>
        </p:nvSpPr>
        <p:spPr>
          <a:xfrm>
            <a:off x="430305" y="5310045"/>
            <a:ext cx="4063610"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By (means less important) product (the thing being made)</a:t>
            </a:r>
            <a:endParaRPr lang="en-GB" sz="2000">
              <a:latin typeface="Century Gothic"/>
            </a:endParaRPr>
          </a:p>
        </p:txBody>
      </p:sp>
      <p:sp>
        <p:nvSpPr>
          <p:cNvPr id="10" name="TextBox 9">
            <a:extLst>
              <a:ext uri="{FF2B5EF4-FFF2-40B4-BE49-F238E27FC236}">
                <a16:creationId xmlns:a16="http://schemas.microsoft.com/office/drawing/2014/main" id="{2B3261CB-0A66-0C64-1B46-6EF0D86E504D}"/>
              </a:ext>
            </a:extLst>
          </p:cNvPr>
          <p:cNvSpPr txBox="1"/>
          <p:nvPr/>
        </p:nvSpPr>
        <p:spPr>
          <a:xfrm>
            <a:off x="5941931" y="5240155"/>
            <a:ext cx="4811699"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Similar words</a:t>
            </a:r>
          </a:p>
          <a:p>
            <a:r>
              <a:rPr lang="en-GB" sz="2000" dirty="0">
                <a:solidFill>
                  <a:srgbClr val="242424"/>
                </a:solidFill>
                <a:latin typeface="Century Gothic"/>
              </a:rPr>
              <a:t>Waste – the by-product is not always waste and can sometimes be repurposed</a:t>
            </a:r>
          </a:p>
        </p:txBody>
      </p:sp>
      <p:sp>
        <p:nvSpPr>
          <p:cNvPr id="3" name="TextBox 2">
            <a:extLst>
              <a:ext uri="{FF2B5EF4-FFF2-40B4-BE49-F238E27FC236}">
                <a16:creationId xmlns:a16="http://schemas.microsoft.com/office/drawing/2014/main" id="{2E854259-87E5-1241-EB4B-395FAC60CA42}"/>
              </a:ext>
            </a:extLst>
          </p:cNvPr>
          <p:cNvSpPr txBox="1"/>
          <p:nvPr/>
        </p:nvSpPr>
        <p:spPr>
          <a:xfrm>
            <a:off x="3468169" y="4278125"/>
            <a:ext cx="5529075" cy="646331"/>
          </a:xfrm>
          <a:prstGeom prst="rect">
            <a:avLst/>
          </a:prstGeom>
          <a:noFill/>
        </p:spPr>
        <p:txBody>
          <a:bodyPr wrap="square" rtlCol="0">
            <a:spAutoFit/>
          </a:bodyPr>
          <a:lstStyle/>
          <a:p>
            <a:r>
              <a:rPr lang="en-GB" sz="3600" dirty="0">
                <a:latin typeface="Cambria Math" panose="02040503050406030204" pitchFamily="18" charset="0"/>
                <a:ea typeface="Cambria Math" panose="02040503050406030204" pitchFamily="18" charset="0"/>
              </a:rPr>
              <a:t>CH</a:t>
            </a:r>
            <a:r>
              <a:rPr lang="en-GB" sz="3600" baseline="-25000" dirty="0">
                <a:latin typeface="Cambria Math" panose="02040503050406030204" pitchFamily="18" charset="0"/>
                <a:ea typeface="Cambria Math" panose="02040503050406030204" pitchFamily="18" charset="0"/>
              </a:rPr>
              <a:t>4</a:t>
            </a:r>
            <a:r>
              <a:rPr lang="en-GB" sz="3600" dirty="0">
                <a:latin typeface="Cambria Math" panose="02040503050406030204" pitchFamily="18" charset="0"/>
                <a:ea typeface="Cambria Math" panose="02040503050406030204" pitchFamily="18" charset="0"/>
              </a:rPr>
              <a:t> + H</a:t>
            </a:r>
            <a:r>
              <a:rPr lang="en-GB" sz="3600" baseline="-25000" dirty="0">
                <a:latin typeface="Cambria Math" panose="02040503050406030204" pitchFamily="18" charset="0"/>
                <a:ea typeface="Cambria Math" panose="02040503050406030204" pitchFamily="18" charset="0"/>
              </a:rPr>
              <a:t>2</a:t>
            </a:r>
            <a:r>
              <a:rPr lang="en-GB" sz="3600" dirty="0">
                <a:latin typeface="Cambria Math" panose="02040503050406030204" pitchFamily="18" charset="0"/>
                <a:ea typeface="Cambria Math" panose="02040503050406030204" pitchFamily="18" charset="0"/>
              </a:rPr>
              <a:t>O → 3H</a:t>
            </a:r>
            <a:r>
              <a:rPr lang="en-GB" sz="3600" baseline="-25000" dirty="0">
                <a:latin typeface="Cambria Math" panose="02040503050406030204" pitchFamily="18" charset="0"/>
                <a:ea typeface="Cambria Math" panose="02040503050406030204" pitchFamily="18" charset="0"/>
              </a:rPr>
              <a:t>2 </a:t>
            </a:r>
            <a:r>
              <a:rPr lang="en-GB" sz="3600" dirty="0">
                <a:latin typeface="Cambria Math" panose="02040503050406030204" pitchFamily="18" charset="0"/>
                <a:ea typeface="Cambria Math" panose="02040503050406030204" pitchFamily="18" charset="0"/>
              </a:rPr>
              <a:t>+ CO</a:t>
            </a:r>
            <a:r>
              <a:rPr lang="en-GB" sz="3600" baseline="-25000" dirty="0">
                <a:latin typeface="Cambria Math" panose="02040503050406030204" pitchFamily="18" charset="0"/>
                <a:ea typeface="Cambria Math" panose="02040503050406030204" pitchFamily="18" charset="0"/>
              </a:rPr>
              <a:t> </a:t>
            </a:r>
            <a:endParaRPr lang="en-US" sz="3600" dirty="0">
              <a:latin typeface="Cambria Math" panose="02040503050406030204" pitchFamily="18" charset="0"/>
              <a:ea typeface="Cambria Math" panose="02040503050406030204" pitchFamily="18" charset="0"/>
            </a:endParaRPr>
          </a:p>
        </p:txBody>
      </p:sp>
      <p:grpSp>
        <p:nvGrpSpPr>
          <p:cNvPr id="7" name="Group 6">
            <a:extLst>
              <a:ext uri="{FF2B5EF4-FFF2-40B4-BE49-F238E27FC236}">
                <a16:creationId xmlns:a16="http://schemas.microsoft.com/office/drawing/2014/main" id="{87E3DA4C-B80D-7F84-D1AF-983EAD948F7A}"/>
              </a:ext>
              <a:ext uri="{C183D7F6-B498-43B3-948B-1728B52AA6E4}">
                <adec:decorative xmlns:adec="http://schemas.microsoft.com/office/drawing/2017/decorative" val="1"/>
              </a:ext>
            </a:extLst>
          </p:cNvPr>
          <p:cNvGrpSpPr/>
          <p:nvPr/>
        </p:nvGrpSpPr>
        <p:grpSpPr>
          <a:xfrm>
            <a:off x="3502814" y="3065370"/>
            <a:ext cx="5002660" cy="1201636"/>
            <a:chOff x="3660128" y="3920690"/>
            <a:chExt cx="5002660" cy="1201636"/>
          </a:xfrm>
        </p:grpSpPr>
        <p:sp>
          <p:nvSpPr>
            <p:cNvPr id="12" name="TextBox 11">
              <a:extLst>
                <a:ext uri="{FF2B5EF4-FFF2-40B4-BE49-F238E27FC236}">
                  <a16:creationId xmlns:a16="http://schemas.microsoft.com/office/drawing/2014/main" id="{C3BD496C-861F-255E-24CE-ACD45CC75CF0}"/>
                </a:ext>
              </a:extLst>
            </p:cNvPr>
            <p:cNvSpPr txBox="1"/>
            <p:nvPr/>
          </p:nvSpPr>
          <p:spPr>
            <a:xfrm>
              <a:off x="4115611" y="4312655"/>
              <a:ext cx="3967269" cy="646331"/>
            </a:xfrm>
            <a:prstGeom prst="rect">
              <a:avLst/>
            </a:prstGeom>
            <a:noFill/>
          </p:spPr>
          <p:txBody>
            <a:bodyPr wrap="square" rtlCol="0">
              <a:spAutoFit/>
            </a:bodyPr>
            <a:lstStyle/>
            <a:p>
              <a:pPr algn="l"/>
              <a:r>
                <a:rPr lang="en-GB" sz="3600" dirty="0">
                  <a:latin typeface="Cambria Math" panose="02040503050406030204" pitchFamily="18" charset="0"/>
                  <a:ea typeface="Cambria Math" panose="02040503050406030204" pitchFamily="18" charset="0"/>
                </a:rPr>
                <a:t>    +           →       +      </a:t>
              </a:r>
              <a:endParaRPr lang="en-US" sz="3600" dirty="0">
                <a:latin typeface="Cambria Math" panose="02040503050406030204" pitchFamily="18" charset="0"/>
                <a:ea typeface="Cambria Math" panose="02040503050406030204" pitchFamily="18" charset="0"/>
              </a:endParaRPr>
            </a:p>
          </p:txBody>
        </p:sp>
        <p:grpSp>
          <p:nvGrpSpPr>
            <p:cNvPr id="15" name="Group 14">
              <a:extLst>
                <a:ext uri="{FF2B5EF4-FFF2-40B4-BE49-F238E27FC236}">
                  <a16:creationId xmlns:a16="http://schemas.microsoft.com/office/drawing/2014/main" id="{57C69CCD-D207-27E3-3E87-8CA1C2D4AC27}"/>
                </a:ext>
              </a:extLst>
            </p:cNvPr>
            <p:cNvGrpSpPr/>
            <p:nvPr/>
          </p:nvGrpSpPr>
          <p:grpSpPr>
            <a:xfrm>
              <a:off x="7617715" y="4385409"/>
              <a:ext cx="468000" cy="468000"/>
              <a:chOff x="5141034" y="2042322"/>
              <a:chExt cx="468000" cy="468000"/>
            </a:xfrm>
          </p:grpSpPr>
          <p:sp>
            <p:nvSpPr>
              <p:cNvPr id="62" name="Oval 61">
                <a:extLst>
                  <a:ext uri="{FF2B5EF4-FFF2-40B4-BE49-F238E27FC236}">
                    <a16:creationId xmlns:a16="http://schemas.microsoft.com/office/drawing/2014/main" id="{EAFA05E5-3189-84CF-333F-CDC7AFEC1F99}"/>
                  </a:ext>
                </a:extLst>
              </p:cNvPr>
              <p:cNvSpPr/>
              <p:nvPr/>
            </p:nvSpPr>
            <p:spPr>
              <a:xfrm rot="18333223">
                <a:off x="5141034" y="2042322"/>
                <a:ext cx="468000" cy="468000"/>
              </a:xfrm>
              <a:prstGeom prst="ellipse">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TextBox 62">
                <a:extLst>
                  <a:ext uri="{FF2B5EF4-FFF2-40B4-BE49-F238E27FC236}">
                    <a16:creationId xmlns:a16="http://schemas.microsoft.com/office/drawing/2014/main" id="{76A6C668-E1A8-7779-5738-FCCD3A8FC1B3}"/>
                  </a:ext>
                </a:extLst>
              </p:cNvPr>
              <p:cNvSpPr txBox="1"/>
              <p:nvPr/>
            </p:nvSpPr>
            <p:spPr>
              <a:xfrm>
                <a:off x="5218973" y="2091656"/>
                <a:ext cx="312122" cy="369332"/>
              </a:xfrm>
              <a:prstGeom prst="rect">
                <a:avLst/>
              </a:prstGeom>
              <a:noFill/>
            </p:spPr>
            <p:txBody>
              <a:bodyPr wrap="square">
                <a:spAutoFit/>
              </a:bodyPr>
              <a:lstStyle/>
              <a:p>
                <a:r>
                  <a:rPr lang="en-GB" dirty="0">
                    <a:latin typeface="Cambria Math" panose="02040503050406030204" pitchFamily="18" charset="0"/>
                    <a:ea typeface="Cambria Math" panose="02040503050406030204" pitchFamily="18" charset="0"/>
                  </a:rPr>
                  <a:t>O</a:t>
                </a:r>
                <a:endParaRPr lang="en-GB" dirty="0"/>
              </a:p>
            </p:txBody>
          </p:sp>
        </p:grpSp>
        <p:grpSp>
          <p:nvGrpSpPr>
            <p:cNvPr id="16" name="Group 15">
              <a:extLst>
                <a:ext uri="{FF2B5EF4-FFF2-40B4-BE49-F238E27FC236}">
                  <a16:creationId xmlns:a16="http://schemas.microsoft.com/office/drawing/2014/main" id="{1FB0580A-EA75-3577-3B52-8504797F7909}"/>
                </a:ext>
              </a:extLst>
            </p:cNvPr>
            <p:cNvGrpSpPr/>
            <p:nvPr/>
          </p:nvGrpSpPr>
          <p:grpSpPr>
            <a:xfrm>
              <a:off x="5045980" y="4246535"/>
              <a:ext cx="844057" cy="634196"/>
              <a:chOff x="6961241" y="1549687"/>
              <a:chExt cx="844057" cy="634196"/>
            </a:xfrm>
          </p:grpSpPr>
          <p:grpSp>
            <p:nvGrpSpPr>
              <p:cNvPr id="53" name="Group 52">
                <a:extLst>
                  <a:ext uri="{FF2B5EF4-FFF2-40B4-BE49-F238E27FC236}">
                    <a16:creationId xmlns:a16="http://schemas.microsoft.com/office/drawing/2014/main" id="{2FD388D9-9C76-3C55-4756-24C1A800C4CD}"/>
                  </a:ext>
                </a:extLst>
              </p:cNvPr>
              <p:cNvGrpSpPr/>
              <p:nvPr/>
            </p:nvGrpSpPr>
            <p:grpSpPr>
              <a:xfrm>
                <a:off x="7179384" y="1715883"/>
                <a:ext cx="468000" cy="468000"/>
                <a:chOff x="5141034" y="2042322"/>
                <a:chExt cx="468000" cy="468000"/>
              </a:xfrm>
            </p:grpSpPr>
            <p:sp>
              <p:nvSpPr>
                <p:cNvPr id="60" name="Oval 59">
                  <a:extLst>
                    <a:ext uri="{FF2B5EF4-FFF2-40B4-BE49-F238E27FC236}">
                      <a16:creationId xmlns:a16="http://schemas.microsoft.com/office/drawing/2014/main" id="{CFED63F1-E3D4-9645-147D-DB036BBFACD1}"/>
                    </a:ext>
                  </a:extLst>
                </p:cNvPr>
                <p:cNvSpPr/>
                <p:nvPr/>
              </p:nvSpPr>
              <p:spPr>
                <a:xfrm rot="18333223">
                  <a:off x="5141034" y="2042322"/>
                  <a:ext cx="468000" cy="468000"/>
                </a:xfrm>
                <a:prstGeom prst="ellipse">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TextBox 60">
                  <a:extLst>
                    <a:ext uri="{FF2B5EF4-FFF2-40B4-BE49-F238E27FC236}">
                      <a16:creationId xmlns:a16="http://schemas.microsoft.com/office/drawing/2014/main" id="{B75FD7CC-0A41-263E-21F2-AC5C4FED8243}"/>
                    </a:ext>
                  </a:extLst>
                </p:cNvPr>
                <p:cNvSpPr txBox="1"/>
                <p:nvPr/>
              </p:nvSpPr>
              <p:spPr>
                <a:xfrm>
                  <a:off x="5218973" y="2091656"/>
                  <a:ext cx="312122" cy="369332"/>
                </a:xfrm>
                <a:prstGeom prst="rect">
                  <a:avLst/>
                </a:prstGeom>
                <a:noFill/>
              </p:spPr>
              <p:txBody>
                <a:bodyPr wrap="square">
                  <a:spAutoFit/>
                </a:bodyPr>
                <a:lstStyle/>
                <a:p>
                  <a:r>
                    <a:rPr lang="en-GB" dirty="0">
                      <a:latin typeface="Cambria Math" panose="02040503050406030204" pitchFamily="18" charset="0"/>
                      <a:ea typeface="Cambria Math" panose="02040503050406030204" pitchFamily="18" charset="0"/>
                    </a:rPr>
                    <a:t>O</a:t>
                  </a:r>
                  <a:endParaRPr lang="en-GB" dirty="0"/>
                </a:p>
              </p:txBody>
            </p:sp>
          </p:grpSp>
          <p:grpSp>
            <p:nvGrpSpPr>
              <p:cNvPr id="54" name="Group 53">
                <a:extLst>
                  <a:ext uri="{FF2B5EF4-FFF2-40B4-BE49-F238E27FC236}">
                    <a16:creationId xmlns:a16="http://schemas.microsoft.com/office/drawing/2014/main" id="{C0736B2C-D24F-DE6C-CA8B-431CE59CA73D}"/>
                  </a:ext>
                </a:extLst>
              </p:cNvPr>
              <p:cNvGrpSpPr/>
              <p:nvPr/>
            </p:nvGrpSpPr>
            <p:grpSpPr>
              <a:xfrm>
                <a:off x="7503970" y="1549687"/>
                <a:ext cx="301328" cy="369332"/>
                <a:chOff x="3369646" y="1824920"/>
                <a:chExt cx="301328" cy="369332"/>
              </a:xfrm>
            </p:grpSpPr>
            <p:sp>
              <p:nvSpPr>
                <p:cNvPr id="58" name="Oval 57">
                  <a:extLst>
                    <a:ext uri="{FF2B5EF4-FFF2-40B4-BE49-F238E27FC236}">
                      <a16:creationId xmlns:a16="http://schemas.microsoft.com/office/drawing/2014/main" id="{9E4BEE23-9465-0811-AA01-0BBDC7E8F5F2}"/>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TextBox 58">
                  <a:extLst>
                    <a:ext uri="{FF2B5EF4-FFF2-40B4-BE49-F238E27FC236}">
                      <a16:creationId xmlns:a16="http://schemas.microsoft.com/office/drawing/2014/main" id="{FC341C15-1FD3-7568-352A-BEEAE7B5C339}"/>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nvGrpSpPr>
              <p:cNvPr id="55" name="Group 54">
                <a:extLst>
                  <a:ext uri="{FF2B5EF4-FFF2-40B4-BE49-F238E27FC236}">
                    <a16:creationId xmlns:a16="http://schemas.microsoft.com/office/drawing/2014/main" id="{6D8D0FF5-281B-D946-E61B-E8DAB43C3BE3}"/>
                  </a:ext>
                </a:extLst>
              </p:cNvPr>
              <p:cNvGrpSpPr/>
              <p:nvPr/>
            </p:nvGrpSpPr>
            <p:grpSpPr>
              <a:xfrm>
                <a:off x="6961241" y="1565464"/>
                <a:ext cx="301328" cy="369332"/>
                <a:chOff x="3369646" y="1824920"/>
                <a:chExt cx="301328" cy="369332"/>
              </a:xfrm>
            </p:grpSpPr>
            <p:sp>
              <p:nvSpPr>
                <p:cNvPr id="56" name="Oval 55">
                  <a:extLst>
                    <a:ext uri="{FF2B5EF4-FFF2-40B4-BE49-F238E27FC236}">
                      <a16:creationId xmlns:a16="http://schemas.microsoft.com/office/drawing/2014/main" id="{9E8F04A1-2BF0-88FB-A381-074DBD2F75D0}"/>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TextBox 56">
                  <a:extLst>
                    <a:ext uri="{FF2B5EF4-FFF2-40B4-BE49-F238E27FC236}">
                      <a16:creationId xmlns:a16="http://schemas.microsoft.com/office/drawing/2014/main" id="{75207D41-2900-306A-BE29-0A24352A3A10}"/>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grpSp>
          <p:nvGrpSpPr>
            <p:cNvPr id="17" name="Group 16">
              <a:extLst>
                <a:ext uri="{FF2B5EF4-FFF2-40B4-BE49-F238E27FC236}">
                  <a16:creationId xmlns:a16="http://schemas.microsoft.com/office/drawing/2014/main" id="{ADC0F2DF-817B-9A5E-94FE-95BCE4318668}"/>
                </a:ext>
              </a:extLst>
            </p:cNvPr>
            <p:cNvGrpSpPr/>
            <p:nvPr/>
          </p:nvGrpSpPr>
          <p:grpSpPr>
            <a:xfrm>
              <a:off x="6468474" y="3920690"/>
              <a:ext cx="549371" cy="374192"/>
              <a:chOff x="3636044" y="1792020"/>
              <a:chExt cx="549371" cy="374192"/>
            </a:xfrm>
          </p:grpSpPr>
          <p:grpSp>
            <p:nvGrpSpPr>
              <p:cNvPr id="47" name="Group 46">
                <a:extLst>
                  <a:ext uri="{FF2B5EF4-FFF2-40B4-BE49-F238E27FC236}">
                    <a16:creationId xmlns:a16="http://schemas.microsoft.com/office/drawing/2014/main" id="{BBB443A8-983C-5CD5-F23A-6608B2CD77E2}"/>
                  </a:ext>
                </a:extLst>
              </p:cNvPr>
              <p:cNvGrpSpPr/>
              <p:nvPr/>
            </p:nvGrpSpPr>
            <p:grpSpPr>
              <a:xfrm>
                <a:off x="3636044" y="1792020"/>
                <a:ext cx="301328" cy="369332"/>
                <a:chOff x="3369646" y="1824920"/>
                <a:chExt cx="301328" cy="369332"/>
              </a:xfrm>
            </p:grpSpPr>
            <p:sp>
              <p:nvSpPr>
                <p:cNvPr id="51" name="Oval 50">
                  <a:extLst>
                    <a:ext uri="{FF2B5EF4-FFF2-40B4-BE49-F238E27FC236}">
                      <a16:creationId xmlns:a16="http://schemas.microsoft.com/office/drawing/2014/main" id="{7FA0B827-E070-3676-DECB-2B1336B1B990}"/>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TextBox 51">
                  <a:extLst>
                    <a:ext uri="{FF2B5EF4-FFF2-40B4-BE49-F238E27FC236}">
                      <a16:creationId xmlns:a16="http://schemas.microsoft.com/office/drawing/2014/main" id="{F5C383F5-B447-B541-B477-2B3A7FCC5234}"/>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nvGrpSpPr>
              <p:cNvPr id="48" name="Group 47">
                <a:extLst>
                  <a:ext uri="{FF2B5EF4-FFF2-40B4-BE49-F238E27FC236}">
                    <a16:creationId xmlns:a16="http://schemas.microsoft.com/office/drawing/2014/main" id="{D2DE99AE-EC65-75B5-D142-019EFA4D8852}"/>
                  </a:ext>
                </a:extLst>
              </p:cNvPr>
              <p:cNvGrpSpPr/>
              <p:nvPr/>
            </p:nvGrpSpPr>
            <p:grpSpPr>
              <a:xfrm>
                <a:off x="3884087" y="1796880"/>
                <a:ext cx="301328" cy="369332"/>
                <a:chOff x="3369646" y="1824920"/>
                <a:chExt cx="301328" cy="369332"/>
              </a:xfrm>
            </p:grpSpPr>
            <p:sp>
              <p:nvSpPr>
                <p:cNvPr id="49" name="Oval 48">
                  <a:extLst>
                    <a:ext uri="{FF2B5EF4-FFF2-40B4-BE49-F238E27FC236}">
                      <a16:creationId xmlns:a16="http://schemas.microsoft.com/office/drawing/2014/main" id="{01587854-54C5-3DDD-8C61-1069BD179876}"/>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TextBox 49">
                  <a:extLst>
                    <a:ext uri="{FF2B5EF4-FFF2-40B4-BE49-F238E27FC236}">
                      <a16:creationId xmlns:a16="http://schemas.microsoft.com/office/drawing/2014/main" id="{8FF691AC-3FAD-8E9D-79E0-10520785D731}"/>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grpSp>
          <p:nvGrpSpPr>
            <p:cNvPr id="18" name="Group 17">
              <a:extLst>
                <a:ext uri="{FF2B5EF4-FFF2-40B4-BE49-F238E27FC236}">
                  <a16:creationId xmlns:a16="http://schemas.microsoft.com/office/drawing/2014/main" id="{49F0EF64-81EA-EBB6-262E-45EE69ADBC8B}"/>
                </a:ext>
              </a:extLst>
            </p:cNvPr>
            <p:cNvGrpSpPr/>
            <p:nvPr/>
          </p:nvGrpSpPr>
          <p:grpSpPr>
            <a:xfrm>
              <a:off x="6468474" y="4337159"/>
              <a:ext cx="549371" cy="374192"/>
              <a:chOff x="3636044" y="1792020"/>
              <a:chExt cx="549371" cy="374192"/>
            </a:xfrm>
          </p:grpSpPr>
          <p:grpSp>
            <p:nvGrpSpPr>
              <p:cNvPr id="41" name="Group 40">
                <a:extLst>
                  <a:ext uri="{FF2B5EF4-FFF2-40B4-BE49-F238E27FC236}">
                    <a16:creationId xmlns:a16="http://schemas.microsoft.com/office/drawing/2014/main" id="{A464AA5D-6CE6-EBB8-B7CA-AFF280C22CD5}"/>
                  </a:ext>
                </a:extLst>
              </p:cNvPr>
              <p:cNvGrpSpPr/>
              <p:nvPr/>
            </p:nvGrpSpPr>
            <p:grpSpPr>
              <a:xfrm>
                <a:off x="3636044" y="1792020"/>
                <a:ext cx="301328" cy="369332"/>
                <a:chOff x="3369646" y="1824920"/>
                <a:chExt cx="301328" cy="369332"/>
              </a:xfrm>
            </p:grpSpPr>
            <p:sp>
              <p:nvSpPr>
                <p:cNvPr id="45" name="Oval 44">
                  <a:extLst>
                    <a:ext uri="{FF2B5EF4-FFF2-40B4-BE49-F238E27FC236}">
                      <a16:creationId xmlns:a16="http://schemas.microsoft.com/office/drawing/2014/main" id="{E2748F0D-E94E-D30D-91E3-3CD306309278}"/>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extBox 45">
                  <a:extLst>
                    <a:ext uri="{FF2B5EF4-FFF2-40B4-BE49-F238E27FC236}">
                      <a16:creationId xmlns:a16="http://schemas.microsoft.com/office/drawing/2014/main" id="{0A5613C5-3BD9-BADE-0B27-D07C7049F93A}"/>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nvGrpSpPr>
              <p:cNvPr id="42" name="Group 41">
                <a:extLst>
                  <a:ext uri="{FF2B5EF4-FFF2-40B4-BE49-F238E27FC236}">
                    <a16:creationId xmlns:a16="http://schemas.microsoft.com/office/drawing/2014/main" id="{94B675F8-62D8-1740-8BD5-00EC49CFE2BA}"/>
                  </a:ext>
                </a:extLst>
              </p:cNvPr>
              <p:cNvGrpSpPr/>
              <p:nvPr/>
            </p:nvGrpSpPr>
            <p:grpSpPr>
              <a:xfrm>
                <a:off x="3884087" y="1796880"/>
                <a:ext cx="301328" cy="369332"/>
                <a:chOff x="3369646" y="1824920"/>
                <a:chExt cx="301328" cy="369332"/>
              </a:xfrm>
            </p:grpSpPr>
            <p:sp>
              <p:nvSpPr>
                <p:cNvPr id="43" name="Oval 42">
                  <a:extLst>
                    <a:ext uri="{FF2B5EF4-FFF2-40B4-BE49-F238E27FC236}">
                      <a16:creationId xmlns:a16="http://schemas.microsoft.com/office/drawing/2014/main" id="{45ADDB9E-EA76-7D68-DADD-5C70E0061155}"/>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TextBox 43">
                  <a:extLst>
                    <a:ext uri="{FF2B5EF4-FFF2-40B4-BE49-F238E27FC236}">
                      <a16:creationId xmlns:a16="http://schemas.microsoft.com/office/drawing/2014/main" id="{695F2ED7-4F8A-2044-2C35-4C0AB9543791}"/>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grpSp>
          <p:nvGrpSpPr>
            <p:cNvPr id="19" name="Group 18">
              <a:extLst>
                <a:ext uri="{FF2B5EF4-FFF2-40B4-BE49-F238E27FC236}">
                  <a16:creationId xmlns:a16="http://schemas.microsoft.com/office/drawing/2014/main" id="{420ED040-84A2-36A3-D638-ABE5A140E24F}"/>
                </a:ext>
              </a:extLst>
            </p:cNvPr>
            <p:cNvGrpSpPr/>
            <p:nvPr/>
          </p:nvGrpSpPr>
          <p:grpSpPr>
            <a:xfrm>
              <a:off x="6481444" y="4729718"/>
              <a:ext cx="549371" cy="374192"/>
              <a:chOff x="3636044" y="1792020"/>
              <a:chExt cx="549371" cy="374192"/>
            </a:xfrm>
          </p:grpSpPr>
          <p:grpSp>
            <p:nvGrpSpPr>
              <p:cNvPr id="35" name="Group 34">
                <a:extLst>
                  <a:ext uri="{FF2B5EF4-FFF2-40B4-BE49-F238E27FC236}">
                    <a16:creationId xmlns:a16="http://schemas.microsoft.com/office/drawing/2014/main" id="{11780D8D-9D94-6F3D-5F22-3575760E0511}"/>
                  </a:ext>
                </a:extLst>
              </p:cNvPr>
              <p:cNvGrpSpPr/>
              <p:nvPr/>
            </p:nvGrpSpPr>
            <p:grpSpPr>
              <a:xfrm>
                <a:off x="3636044" y="1792020"/>
                <a:ext cx="301328" cy="369332"/>
                <a:chOff x="3369646" y="1824920"/>
                <a:chExt cx="301328" cy="369332"/>
              </a:xfrm>
            </p:grpSpPr>
            <p:sp>
              <p:nvSpPr>
                <p:cNvPr id="39" name="Oval 38">
                  <a:extLst>
                    <a:ext uri="{FF2B5EF4-FFF2-40B4-BE49-F238E27FC236}">
                      <a16:creationId xmlns:a16="http://schemas.microsoft.com/office/drawing/2014/main" id="{DFC85F1B-7562-A1F7-B671-EE96E359342C}"/>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TextBox 39">
                  <a:extLst>
                    <a:ext uri="{FF2B5EF4-FFF2-40B4-BE49-F238E27FC236}">
                      <a16:creationId xmlns:a16="http://schemas.microsoft.com/office/drawing/2014/main" id="{741BCAB2-BCFE-E765-4034-B0A58F2CB2C4}"/>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nvGrpSpPr>
              <p:cNvPr id="36" name="Group 35">
                <a:extLst>
                  <a:ext uri="{FF2B5EF4-FFF2-40B4-BE49-F238E27FC236}">
                    <a16:creationId xmlns:a16="http://schemas.microsoft.com/office/drawing/2014/main" id="{88A46922-343F-A07B-74CE-567B048C37ED}"/>
                  </a:ext>
                </a:extLst>
              </p:cNvPr>
              <p:cNvGrpSpPr/>
              <p:nvPr/>
            </p:nvGrpSpPr>
            <p:grpSpPr>
              <a:xfrm>
                <a:off x="3884087" y="1796880"/>
                <a:ext cx="301328" cy="369332"/>
                <a:chOff x="3369646" y="1824920"/>
                <a:chExt cx="301328" cy="369332"/>
              </a:xfrm>
            </p:grpSpPr>
            <p:sp>
              <p:nvSpPr>
                <p:cNvPr id="37" name="Oval 36">
                  <a:extLst>
                    <a:ext uri="{FF2B5EF4-FFF2-40B4-BE49-F238E27FC236}">
                      <a16:creationId xmlns:a16="http://schemas.microsoft.com/office/drawing/2014/main" id="{50997602-4CB8-78AD-3D32-E98B900BEB31}"/>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TextBox 37">
                  <a:extLst>
                    <a:ext uri="{FF2B5EF4-FFF2-40B4-BE49-F238E27FC236}">
                      <a16:creationId xmlns:a16="http://schemas.microsoft.com/office/drawing/2014/main" id="{E2C3009B-C014-0DFB-270F-A7CA91E6FF31}"/>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sp>
          <p:nvSpPr>
            <p:cNvPr id="20" name="Flowchart: Connector 19">
              <a:extLst>
                <a:ext uri="{FF2B5EF4-FFF2-40B4-BE49-F238E27FC236}">
                  <a16:creationId xmlns:a16="http://schemas.microsoft.com/office/drawing/2014/main" id="{0FA3DDC0-770F-A96A-14A8-E1D1ADFBDC46}"/>
                </a:ext>
              </a:extLst>
            </p:cNvPr>
            <p:cNvSpPr/>
            <p:nvPr/>
          </p:nvSpPr>
          <p:spPr>
            <a:xfrm>
              <a:off x="8086788" y="4309451"/>
              <a:ext cx="576000" cy="576000"/>
            </a:xfrm>
            <a:prstGeom prst="flowChartConnector">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ambria Math" panose="02040503050406030204" pitchFamily="18" charset="0"/>
                  <a:ea typeface="Cambria Math" panose="02040503050406030204" pitchFamily="18" charset="0"/>
                </a:rPr>
                <a:t>C</a:t>
              </a:r>
            </a:p>
          </p:txBody>
        </p:sp>
        <p:grpSp>
          <p:nvGrpSpPr>
            <p:cNvPr id="21" name="Group 20">
              <a:extLst>
                <a:ext uri="{FF2B5EF4-FFF2-40B4-BE49-F238E27FC236}">
                  <a16:creationId xmlns:a16="http://schemas.microsoft.com/office/drawing/2014/main" id="{639ADC00-35B1-D432-50A6-0FFAC097A064}"/>
                </a:ext>
              </a:extLst>
            </p:cNvPr>
            <p:cNvGrpSpPr/>
            <p:nvPr/>
          </p:nvGrpSpPr>
          <p:grpSpPr>
            <a:xfrm>
              <a:off x="3660128" y="4130194"/>
              <a:ext cx="889866" cy="992132"/>
              <a:chOff x="2456036" y="3436520"/>
              <a:chExt cx="889866" cy="992132"/>
            </a:xfrm>
          </p:grpSpPr>
          <p:grpSp>
            <p:nvGrpSpPr>
              <p:cNvPr id="22" name="Group 21">
                <a:extLst>
                  <a:ext uri="{FF2B5EF4-FFF2-40B4-BE49-F238E27FC236}">
                    <a16:creationId xmlns:a16="http://schemas.microsoft.com/office/drawing/2014/main" id="{FC1580B0-4F6D-E0C8-730B-0107209716E7}"/>
                  </a:ext>
                </a:extLst>
              </p:cNvPr>
              <p:cNvGrpSpPr/>
              <p:nvPr/>
            </p:nvGrpSpPr>
            <p:grpSpPr>
              <a:xfrm>
                <a:off x="3044574" y="3436520"/>
                <a:ext cx="301328" cy="369332"/>
                <a:chOff x="3369646" y="1824920"/>
                <a:chExt cx="301328" cy="369332"/>
              </a:xfrm>
            </p:grpSpPr>
            <p:sp>
              <p:nvSpPr>
                <p:cNvPr id="33" name="Oval 32">
                  <a:extLst>
                    <a:ext uri="{FF2B5EF4-FFF2-40B4-BE49-F238E27FC236}">
                      <a16:creationId xmlns:a16="http://schemas.microsoft.com/office/drawing/2014/main" id="{31BDECF5-13EF-3D9E-5352-ED73E001044A}"/>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Box 33">
                  <a:extLst>
                    <a:ext uri="{FF2B5EF4-FFF2-40B4-BE49-F238E27FC236}">
                      <a16:creationId xmlns:a16="http://schemas.microsoft.com/office/drawing/2014/main" id="{D703A8BB-EBA0-CDFA-F3EF-39776F065814}"/>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sp>
            <p:nvSpPr>
              <p:cNvPr id="23" name="Flowchart: Connector 22">
                <a:extLst>
                  <a:ext uri="{FF2B5EF4-FFF2-40B4-BE49-F238E27FC236}">
                    <a16:creationId xmlns:a16="http://schemas.microsoft.com/office/drawing/2014/main" id="{A852726C-2385-4F58-7415-2E8A45178F8A}"/>
                  </a:ext>
                </a:extLst>
              </p:cNvPr>
              <p:cNvSpPr/>
              <p:nvPr/>
            </p:nvSpPr>
            <p:spPr>
              <a:xfrm>
                <a:off x="2630512" y="3631954"/>
                <a:ext cx="576000" cy="576000"/>
              </a:xfrm>
              <a:prstGeom prst="flowChartConnector">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dirty="0">
                    <a:latin typeface="Cambria Math" panose="02040503050406030204" pitchFamily="18" charset="0"/>
                    <a:ea typeface="Cambria Math" panose="02040503050406030204" pitchFamily="18" charset="0"/>
                  </a:rPr>
                  <a:t>C</a:t>
                </a:r>
              </a:p>
            </p:txBody>
          </p:sp>
          <p:grpSp>
            <p:nvGrpSpPr>
              <p:cNvPr id="24" name="Group 23">
                <a:extLst>
                  <a:ext uri="{FF2B5EF4-FFF2-40B4-BE49-F238E27FC236}">
                    <a16:creationId xmlns:a16="http://schemas.microsoft.com/office/drawing/2014/main" id="{5138E693-6B61-A8A1-AA23-882EAB3D0489}"/>
                  </a:ext>
                </a:extLst>
              </p:cNvPr>
              <p:cNvGrpSpPr/>
              <p:nvPr/>
            </p:nvGrpSpPr>
            <p:grpSpPr>
              <a:xfrm>
                <a:off x="3032816" y="4059320"/>
                <a:ext cx="301328" cy="369332"/>
                <a:chOff x="3369646" y="1824920"/>
                <a:chExt cx="301328" cy="369332"/>
              </a:xfrm>
            </p:grpSpPr>
            <p:sp>
              <p:nvSpPr>
                <p:cNvPr id="31" name="Oval 30">
                  <a:extLst>
                    <a:ext uri="{FF2B5EF4-FFF2-40B4-BE49-F238E27FC236}">
                      <a16:creationId xmlns:a16="http://schemas.microsoft.com/office/drawing/2014/main" id="{901C3480-4199-4293-7557-F33019C774CB}"/>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TextBox 31">
                  <a:extLst>
                    <a:ext uri="{FF2B5EF4-FFF2-40B4-BE49-F238E27FC236}">
                      <a16:creationId xmlns:a16="http://schemas.microsoft.com/office/drawing/2014/main" id="{1A68D4DA-038E-1223-B942-F1B4E7B51EC1}"/>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nvGrpSpPr>
              <p:cNvPr id="25" name="Group 24">
                <a:extLst>
                  <a:ext uri="{FF2B5EF4-FFF2-40B4-BE49-F238E27FC236}">
                    <a16:creationId xmlns:a16="http://schemas.microsoft.com/office/drawing/2014/main" id="{5EC07416-40A9-B4D7-6064-290A52720D95}"/>
                  </a:ext>
                </a:extLst>
              </p:cNvPr>
              <p:cNvGrpSpPr/>
              <p:nvPr/>
            </p:nvGrpSpPr>
            <p:grpSpPr>
              <a:xfrm>
                <a:off x="2456036" y="4032280"/>
                <a:ext cx="301328" cy="369332"/>
                <a:chOff x="3369646" y="1824920"/>
                <a:chExt cx="301328" cy="369332"/>
              </a:xfrm>
            </p:grpSpPr>
            <p:sp>
              <p:nvSpPr>
                <p:cNvPr id="29" name="Oval 28">
                  <a:extLst>
                    <a:ext uri="{FF2B5EF4-FFF2-40B4-BE49-F238E27FC236}">
                      <a16:creationId xmlns:a16="http://schemas.microsoft.com/office/drawing/2014/main" id="{0BF36EF6-1124-67C0-2A67-D613268B4E7D}"/>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a:extLst>
                    <a:ext uri="{FF2B5EF4-FFF2-40B4-BE49-F238E27FC236}">
                      <a16:creationId xmlns:a16="http://schemas.microsoft.com/office/drawing/2014/main" id="{7D3DE485-006B-D01A-C165-2CB6CF46E900}"/>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nvGrpSpPr>
              <p:cNvPr id="26" name="Group 25">
                <a:extLst>
                  <a:ext uri="{FF2B5EF4-FFF2-40B4-BE49-F238E27FC236}">
                    <a16:creationId xmlns:a16="http://schemas.microsoft.com/office/drawing/2014/main" id="{2143953F-155F-4BB1-E15E-313DD9E88130}"/>
                  </a:ext>
                </a:extLst>
              </p:cNvPr>
              <p:cNvGrpSpPr/>
              <p:nvPr/>
            </p:nvGrpSpPr>
            <p:grpSpPr>
              <a:xfrm>
                <a:off x="2462534" y="3447209"/>
                <a:ext cx="301328" cy="369332"/>
                <a:chOff x="3369646" y="1824920"/>
                <a:chExt cx="301328" cy="369332"/>
              </a:xfrm>
            </p:grpSpPr>
            <p:sp>
              <p:nvSpPr>
                <p:cNvPr id="27" name="Oval 26">
                  <a:extLst>
                    <a:ext uri="{FF2B5EF4-FFF2-40B4-BE49-F238E27FC236}">
                      <a16:creationId xmlns:a16="http://schemas.microsoft.com/office/drawing/2014/main" id="{0BE57FA9-0F7A-DD8B-5786-629A56C9AF64}"/>
                    </a:ext>
                  </a:extLst>
                </p:cNvPr>
                <p:cNvSpPr/>
                <p:nvPr/>
              </p:nvSpPr>
              <p:spPr>
                <a:xfrm rot="18333223">
                  <a:off x="3409896" y="1874061"/>
                  <a:ext cx="252000" cy="252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a:extLst>
                    <a:ext uri="{FF2B5EF4-FFF2-40B4-BE49-F238E27FC236}">
                      <a16:creationId xmlns:a16="http://schemas.microsoft.com/office/drawing/2014/main" id="{EE90535E-8507-3C25-98E0-3BDEAABD6E20}"/>
                    </a:ext>
                  </a:extLst>
                </p:cNvPr>
                <p:cNvSpPr txBox="1"/>
                <p:nvPr/>
              </p:nvSpPr>
              <p:spPr>
                <a:xfrm>
                  <a:off x="3369646" y="1824920"/>
                  <a:ext cx="301328" cy="369332"/>
                </a:xfrm>
                <a:prstGeom prst="rect">
                  <a:avLst/>
                </a:prstGeom>
                <a:noFill/>
              </p:spPr>
              <p:txBody>
                <a:bodyPr wrap="square">
                  <a:spAutoFit/>
                </a:bodyPr>
                <a:lstStyle/>
                <a:p>
                  <a:r>
                    <a:rPr lang="en-GB" sz="1800" dirty="0">
                      <a:latin typeface="Cambria Math" panose="02040503050406030204" pitchFamily="18" charset="0"/>
                      <a:ea typeface="Cambria Math" panose="02040503050406030204" pitchFamily="18" charset="0"/>
                    </a:rPr>
                    <a:t>H</a:t>
                  </a:r>
                  <a:endParaRPr lang="en-GB" dirty="0"/>
                </a:p>
              </p:txBody>
            </p:sp>
          </p:grpSp>
        </p:grpSp>
      </p:grpSp>
      <p:sp>
        <p:nvSpPr>
          <p:cNvPr id="64" name="Rectangle: Rounded Corners 63">
            <a:extLst>
              <a:ext uri="{FF2B5EF4-FFF2-40B4-BE49-F238E27FC236}">
                <a16:creationId xmlns:a16="http://schemas.microsoft.com/office/drawing/2014/main" id="{538F726C-CD60-9543-AEEE-EF030370ED44}"/>
              </a:ext>
              <a:ext uri="{C183D7F6-B498-43B3-948B-1728B52AA6E4}">
                <adec:decorative xmlns:adec="http://schemas.microsoft.com/office/drawing/2017/decorative" val="1"/>
              </a:ext>
            </a:extLst>
          </p:cNvPr>
          <p:cNvSpPr/>
          <p:nvPr/>
        </p:nvSpPr>
        <p:spPr>
          <a:xfrm>
            <a:off x="7343773" y="3319391"/>
            <a:ext cx="1302656" cy="1630844"/>
          </a:xfrm>
          <a:prstGeom prst="roundRect">
            <a:avLst/>
          </a:prstGeom>
          <a:noFill/>
          <a:ln w="57150">
            <a:solidFill>
              <a:srgbClr val="ED7D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Arrow: Right 64">
            <a:extLst>
              <a:ext uri="{FF2B5EF4-FFF2-40B4-BE49-F238E27FC236}">
                <a16:creationId xmlns:a16="http://schemas.microsoft.com/office/drawing/2014/main" id="{A4B93C76-4B7F-D40F-4F5F-D0ACE72BB400}"/>
              </a:ext>
              <a:ext uri="{C183D7F6-B498-43B3-948B-1728B52AA6E4}">
                <adec:decorative xmlns:adec="http://schemas.microsoft.com/office/drawing/2017/decorative" val="1"/>
              </a:ext>
            </a:extLst>
          </p:cNvPr>
          <p:cNvSpPr/>
          <p:nvPr/>
        </p:nvSpPr>
        <p:spPr>
          <a:xfrm rot="9672515">
            <a:off x="8728647" y="3190875"/>
            <a:ext cx="557567" cy="476250"/>
          </a:xfrm>
          <a:prstGeom prst="rightArrow">
            <a:avLst/>
          </a:prstGeom>
          <a:solidFill>
            <a:srgbClr val="ED7D31"/>
          </a:solidFill>
          <a:ln>
            <a:solidFill>
              <a:srgbClr val="ED7D3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434532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86B84-6AFD-8394-D3EB-A9A11F83AE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D704AE-7FA0-313E-EAE3-1BE249C98663}"/>
              </a:ext>
            </a:extLst>
          </p:cNvPr>
          <p:cNvSpPr>
            <a:spLocks noGrp="1"/>
          </p:cNvSpPr>
          <p:nvPr>
            <p:ph type="title"/>
          </p:nvPr>
        </p:nvSpPr>
        <p:spPr>
          <a:xfrm>
            <a:off x="472621" y="326105"/>
            <a:ext cx="2767976" cy="440661"/>
          </a:xfrm>
        </p:spPr>
        <p:txBody>
          <a:bodyPr/>
          <a:lstStyle/>
          <a:p>
            <a:r>
              <a:rPr lang="en-US" sz="4000">
                <a:latin typeface="Century Gothic"/>
              </a:rPr>
              <a:t>Chemical formula </a:t>
            </a:r>
          </a:p>
        </p:txBody>
      </p:sp>
      <p:sp>
        <p:nvSpPr>
          <p:cNvPr id="6" name="Title 1">
            <a:extLst>
              <a:ext uri="{FF2B5EF4-FFF2-40B4-BE49-F238E27FC236}">
                <a16:creationId xmlns:a16="http://schemas.microsoft.com/office/drawing/2014/main" id="{A249DF96-B745-2CC7-68DD-1F58F1FC0878}"/>
              </a:ext>
            </a:extLst>
          </p:cNvPr>
          <p:cNvSpPr txBox="1">
            <a:spLocks/>
          </p:cNvSpPr>
          <p:nvPr/>
        </p:nvSpPr>
        <p:spPr>
          <a:xfrm>
            <a:off x="3118782" y="142384"/>
            <a:ext cx="7938674" cy="1402298"/>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dirty="0">
                <a:solidFill>
                  <a:schemeClr val="tx1"/>
                </a:solidFill>
                <a:latin typeface="Century Gothic"/>
              </a:rPr>
              <a:t>uses chemical symbols to show the relative number of the atoms (or ions) of each element in a substance, such as </a:t>
            </a:r>
            <a:r>
              <a:rPr lang="en-US" sz="2400" b="0" dirty="0">
                <a:solidFill>
                  <a:schemeClr val="tx1"/>
                </a:solidFill>
                <a:latin typeface="Cambria Math" panose="02040503050406030204" pitchFamily="18" charset="0"/>
                <a:ea typeface="Cambria Math" panose="02040503050406030204" pitchFamily="18" charset="0"/>
              </a:rPr>
              <a:t>H</a:t>
            </a:r>
            <a:r>
              <a:rPr lang="en-US" sz="2400" b="0" baseline="-25000" dirty="0">
                <a:solidFill>
                  <a:schemeClr val="tx1"/>
                </a:solidFill>
                <a:latin typeface="Cambria Math" panose="02040503050406030204" pitchFamily="18" charset="0"/>
                <a:ea typeface="Cambria Math" panose="02040503050406030204" pitchFamily="18" charset="0"/>
              </a:rPr>
              <a:t>2</a:t>
            </a:r>
            <a:r>
              <a:rPr lang="en-US" sz="2400" b="0" dirty="0">
                <a:solidFill>
                  <a:schemeClr val="tx1"/>
                </a:solidFill>
                <a:latin typeface="Cambria Math" panose="02040503050406030204" pitchFamily="18" charset="0"/>
                <a:ea typeface="Cambria Math" panose="02040503050406030204" pitchFamily="18" charset="0"/>
              </a:rPr>
              <a:t>O</a:t>
            </a:r>
            <a:r>
              <a:rPr lang="en-US" sz="2400" b="0" dirty="0">
                <a:solidFill>
                  <a:schemeClr val="tx1"/>
                </a:solidFill>
                <a:latin typeface="Century Gothic"/>
              </a:rPr>
              <a:t> for water or </a:t>
            </a:r>
            <a:r>
              <a:rPr lang="en-US" sz="2400" b="0" dirty="0">
                <a:solidFill>
                  <a:schemeClr val="tx1"/>
                </a:solidFill>
                <a:latin typeface="Cambria Math" panose="02040503050406030204" pitchFamily="18" charset="0"/>
                <a:ea typeface="Cambria Math" panose="02040503050406030204" pitchFamily="18" charset="0"/>
              </a:rPr>
              <a:t>NaCl</a:t>
            </a:r>
            <a:r>
              <a:rPr lang="en-US" sz="2400" b="0" dirty="0">
                <a:solidFill>
                  <a:schemeClr val="tx1"/>
                </a:solidFill>
                <a:latin typeface="Century Gothic"/>
              </a:rPr>
              <a:t> for sodium chloride</a:t>
            </a:r>
          </a:p>
        </p:txBody>
      </p:sp>
      <p:sp>
        <p:nvSpPr>
          <p:cNvPr id="9" name="TextBox 8">
            <a:extLst>
              <a:ext uri="{FF2B5EF4-FFF2-40B4-BE49-F238E27FC236}">
                <a16:creationId xmlns:a16="http://schemas.microsoft.com/office/drawing/2014/main" id="{DDC2AA12-998A-FF5D-997F-1124BD55B122}"/>
              </a:ext>
            </a:extLst>
          </p:cNvPr>
          <p:cNvSpPr txBox="1"/>
          <p:nvPr/>
        </p:nvSpPr>
        <p:spPr>
          <a:xfrm>
            <a:off x="457284" y="1613817"/>
            <a:ext cx="5177396"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In other words</a:t>
            </a:r>
            <a:r>
              <a:rPr lang="en-GB" sz="2000" b="1" dirty="0">
                <a:solidFill>
                  <a:srgbClr val="C00000"/>
                </a:solidFill>
                <a:latin typeface="Century Gothic"/>
              </a:rPr>
              <a:t> ...</a:t>
            </a:r>
            <a:endParaRPr lang="en-GB" sz="2000" b="1">
              <a:solidFill>
                <a:srgbClr val="C00000"/>
              </a:solidFill>
              <a:latin typeface="Century Gothic"/>
            </a:endParaRPr>
          </a:p>
          <a:p>
            <a:r>
              <a:rPr lang="en-GB" sz="2000">
                <a:solidFill>
                  <a:srgbClr val="242424"/>
                </a:solidFill>
                <a:latin typeface="Century Gothic"/>
              </a:rPr>
              <a:t>this type of formula gives the chemical symbols of the elements whose atoms (or ions) make up the substance. The formula also shows the relative numbers of these atoms (or ions)</a:t>
            </a:r>
            <a:endParaRPr lang="en-GB"/>
          </a:p>
        </p:txBody>
      </p:sp>
      <p:sp>
        <p:nvSpPr>
          <p:cNvPr id="11" name="TextBox 10">
            <a:extLst>
              <a:ext uri="{FF2B5EF4-FFF2-40B4-BE49-F238E27FC236}">
                <a16:creationId xmlns:a16="http://schemas.microsoft.com/office/drawing/2014/main" id="{224058A6-D5E0-4415-4281-49B84EF69475}"/>
              </a:ext>
            </a:extLst>
          </p:cNvPr>
          <p:cNvSpPr txBox="1"/>
          <p:nvPr/>
        </p:nvSpPr>
        <p:spPr>
          <a:xfrm>
            <a:off x="448047" y="3648516"/>
            <a:ext cx="2792549"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a:solidFill>
                  <a:srgbClr val="242424"/>
                </a:solidFill>
                <a:latin typeface="Century Gothic"/>
              </a:rPr>
              <a:t>Cem-</a:t>
            </a:r>
            <a:r>
              <a:rPr lang="en-GB" sz="2000" dirty="0" err="1">
                <a:solidFill>
                  <a:srgbClr val="242424"/>
                </a:solidFill>
                <a:latin typeface="Century Gothic"/>
              </a:rPr>
              <a:t>i</a:t>
            </a:r>
            <a:r>
              <a:rPr lang="en-GB" sz="2000" dirty="0">
                <a:solidFill>
                  <a:srgbClr val="242424"/>
                </a:solidFill>
                <a:latin typeface="Century Gothic"/>
              </a:rPr>
              <a:t>-cel form-</a:t>
            </a:r>
            <a:r>
              <a:rPr lang="en-GB" sz="2000" dirty="0" err="1">
                <a:solidFill>
                  <a:srgbClr val="242424"/>
                </a:solidFill>
                <a:latin typeface="Century Gothic"/>
              </a:rPr>
              <a:t>ya</a:t>
            </a:r>
            <a:r>
              <a:rPr lang="en-GB" sz="2000" dirty="0">
                <a:solidFill>
                  <a:srgbClr val="242424"/>
                </a:solidFill>
                <a:latin typeface="Century Gothic"/>
              </a:rPr>
              <a:t>-la</a:t>
            </a:r>
          </a:p>
        </p:txBody>
      </p:sp>
      <p:sp>
        <p:nvSpPr>
          <p:cNvPr id="12" name="TextBox 11">
            <a:extLst>
              <a:ext uri="{FF2B5EF4-FFF2-40B4-BE49-F238E27FC236}">
                <a16:creationId xmlns:a16="http://schemas.microsoft.com/office/drawing/2014/main" id="{0073ED18-0AE4-3142-DB4C-81ADDB43F8A0}"/>
              </a:ext>
            </a:extLst>
          </p:cNvPr>
          <p:cNvSpPr txBox="1"/>
          <p:nvPr/>
        </p:nvSpPr>
        <p:spPr>
          <a:xfrm>
            <a:off x="3434012" y="5710893"/>
            <a:ext cx="2506241"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Molecular formula (for molecules)</a:t>
            </a:r>
          </a:p>
        </p:txBody>
      </p:sp>
      <p:sp>
        <p:nvSpPr>
          <p:cNvPr id="13" name="TextBox 12">
            <a:extLst>
              <a:ext uri="{FF2B5EF4-FFF2-40B4-BE49-F238E27FC236}">
                <a16:creationId xmlns:a16="http://schemas.microsoft.com/office/drawing/2014/main" id="{A55C319B-CDEF-8F0A-365F-14538104BC03}"/>
              </a:ext>
            </a:extLst>
          </p:cNvPr>
          <p:cNvSpPr txBox="1"/>
          <p:nvPr/>
        </p:nvSpPr>
        <p:spPr>
          <a:xfrm>
            <a:off x="6317357" y="3349961"/>
            <a:ext cx="4518744"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a:t>
            </a:r>
            <a:r>
              <a:rPr lang="en-GB" sz="2000" b="1" dirty="0">
                <a:solidFill>
                  <a:srgbClr val="C00000"/>
                </a:solidFill>
                <a:latin typeface="Century Gothic" panose="020B0502020202020204" pitchFamily="34" charset="0"/>
              </a:rPr>
              <a:t> ...</a:t>
            </a:r>
            <a:endParaRPr lang="en-GB" sz="2000" b="1">
              <a:solidFill>
                <a:srgbClr val="C00000"/>
              </a:solidFill>
              <a:latin typeface="Century Gothic" panose="020B0502020202020204" pitchFamily="34" charset="0"/>
            </a:endParaRPr>
          </a:p>
          <a:p>
            <a:r>
              <a:rPr lang="en-GB" sz="2000">
                <a:solidFill>
                  <a:srgbClr val="242424"/>
                </a:solidFill>
                <a:latin typeface="Century Gothic"/>
              </a:rPr>
              <a:t>balancing numbers or reacting ratios. Small, subscript numbers tell us how many atoms there are of the element whose symbol they follow</a:t>
            </a:r>
            <a:endParaRPr lang="en-GB" sz="2000">
              <a:latin typeface="Century Gothic"/>
            </a:endParaRP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7363D50F-0099-6FD2-BF33-EE02B2E11E54}"/>
                  </a:ext>
                </a:extLst>
              </p:cNvPr>
              <p:cNvSpPr txBox="1"/>
              <p:nvPr/>
            </p:nvSpPr>
            <p:spPr>
              <a:xfrm>
                <a:off x="5771460" y="1604581"/>
                <a:ext cx="5064641"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The chemical formula for water is </a:t>
                </a:r>
                <a14:m>
                  <m:oMath xmlns:m="http://schemas.openxmlformats.org/officeDocument/2006/math">
                    <m:sSub>
                      <m:sSubPr>
                        <m:ctrlPr>
                          <a:rPr lang="en-GB" sz="2000" i="1" dirty="0" smtClean="0">
                            <a:solidFill>
                              <a:srgbClr val="242424"/>
                            </a:solidFill>
                            <a:latin typeface="Cambria Math" panose="02040503050406030204" pitchFamily="18" charset="0"/>
                          </a:rPr>
                        </m:ctrlPr>
                      </m:sSubPr>
                      <m:e>
                        <m:r>
                          <m:rPr>
                            <m:sty m:val="p"/>
                          </m:rPr>
                          <a:rPr lang="en-GB" sz="2000" b="0" i="0" dirty="0" smtClean="0">
                            <a:solidFill>
                              <a:srgbClr val="242424"/>
                            </a:solidFill>
                            <a:latin typeface="Cambria Math" panose="02040503050406030204" pitchFamily="18" charset="0"/>
                          </a:rPr>
                          <m:t>H</m:t>
                        </m:r>
                      </m:e>
                      <m:sub>
                        <m:r>
                          <a:rPr lang="en-GB" sz="2000" b="0" i="0" dirty="0" smtClean="0">
                            <a:solidFill>
                              <a:srgbClr val="242424"/>
                            </a:solidFill>
                            <a:latin typeface="Cambria Math" panose="02040503050406030204" pitchFamily="18" charset="0"/>
                          </a:rPr>
                          <m:t>2</m:t>
                        </m:r>
                      </m:sub>
                    </m:sSub>
                    <m:r>
                      <m:rPr>
                        <m:sty m:val="p"/>
                      </m:rPr>
                      <a:rPr lang="en-GB" sz="2000" i="0" dirty="0" smtClean="0">
                        <a:solidFill>
                          <a:srgbClr val="242424"/>
                        </a:solidFill>
                        <a:latin typeface="Cambria Math" panose="02040503050406030204" pitchFamily="18" charset="0"/>
                      </a:rPr>
                      <m:t>O</m:t>
                    </m:r>
                  </m:oMath>
                </a14:m>
                <a:r>
                  <a:rPr lang="en-GB" sz="2000">
                    <a:solidFill>
                      <a:srgbClr val="242424"/>
                    </a:solidFill>
                    <a:latin typeface="Century Gothic"/>
                  </a:rPr>
                  <a:t>, which shows that each molecule has two hydrogen atoms and one oxygen atom bonded together</a:t>
                </a:r>
              </a:p>
            </p:txBody>
          </p:sp>
        </mc:Choice>
        <mc:Fallback xmlns="">
          <p:sp>
            <p:nvSpPr>
              <p:cNvPr id="14" name="TextBox 13">
                <a:extLst>
                  <a:ext uri="{FF2B5EF4-FFF2-40B4-BE49-F238E27FC236}">
                    <a16:creationId xmlns:a16="http://schemas.microsoft.com/office/drawing/2014/main" id="{7363D50F-0099-6FD2-BF33-EE02B2E11E54}"/>
                  </a:ext>
                </a:extLst>
              </p:cNvPr>
              <p:cNvSpPr txBox="1">
                <a:spLocks noRot="1" noChangeAspect="1" noMove="1" noResize="1" noEditPoints="1" noAdjustHandles="1" noChangeArrowheads="1" noChangeShapeType="1" noTextEdit="1"/>
              </p:cNvSpPr>
              <p:nvPr/>
            </p:nvSpPr>
            <p:spPr>
              <a:xfrm>
                <a:off x="5771460" y="1604581"/>
                <a:ext cx="5064641" cy="1631216"/>
              </a:xfrm>
              <a:prstGeom prst="rect">
                <a:avLst/>
              </a:prstGeom>
              <a:blipFill>
                <a:blip r:embed="rId4"/>
                <a:stretch>
                  <a:fillRect l="-1199" t="-1476" b="-4797"/>
                </a:stretch>
              </a:blipFill>
              <a:ln w="19050">
                <a:solidFill>
                  <a:srgbClr val="C00000"/>
                </a:solidFill>
              </a:ln>
            </p:spPr>
            <p:txBody>
              <a:bodyPr/>
              <a:lstStyle/>
              <a:p>
                <a:r>
                  <a:rPr lang="en-GB">
                    <a:noFill/>
                  </a:rPr>
                  <a:t> </a:t>
                </a:r>
              </a:p>
            </p:txBody>
          </p:sp>
        </mc:Fallback>
      </mc:AlternateContent>
      <p:sp>
        <p:nvSpPr>
          <p:cNvPr id="4" name="TextBox 3">
            <a:extLst>
              <a:ext uri="{FF2B5EF4-FFF2-40B4-BE49-F238E27FC236}">
                <a16:creationId xmlns:a16="http://schemas.microsoft.com/office/drawing/2014/main" id="{530EE40C-4EBC-C4EC-8C6A-376E958CFD45}"/>
              </a:ext>
            </a:extLst>
          </p:cNvPr>
          <p:cNvSpPr txBox="1"/>
          <p:nvPr/>
        </p:nvSpPr>
        <p:spPr>
          <a:xfrm>
            <a:off x="457284" y="5095340"/>
            <a:ext cx="2506241"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Chemical (relating to substances), formula (a set way of writing things)</a:t>
            </a:r>
          </a:p>
        </p:txBody>
      </p:sp>
      <p:sp>
        <p:nvSpPr>
          <p:cNvPr id="7" name="TextBox 6">
            <a:extLst>
              <a:ext uri="{FF2B5EF4-FFF2-40B4-BE49-F238E27FC236}">
                <a16:creationId xmlns:a16="http://schemas.microsoft.com/office/drawing/2014/main" id="{43F47747-BCC0-57D9-AB8D-2B76911D5384}"/>
              </a:ext>
            </a:extLst>
          </p:cNvPr>
          <p:cNvSpPr txBox="1"/>
          <p:nvPr/>
        </p:nvSpPr>
        <p:spPr>
          <a:xfrm>
            <a:off x="6317357" y="5403117"/>
            <a:ext cx="4518744"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a:t>
            </a:r>
            <a:r>
              <a:rPr lang="en-GB" sz="2000" b="1" dirty="0">
                <a:solidFill>
                  <a:srgbClr val="C00000"/>
                </a:solidFill>
                <a:latin typeface="Century Gothic" panose="020B0502020202020204" pitchFamily="34" charset="0"/>
              </a:rPr>
              <a:t>contexts</a:t>
            </a:r>
            <a:endParaRPr lang="en-GB" sz="2000" b="1">
              <a:solidFill>
                <a:srgbClr val="C00000"/>
              </a:solidFill>
              <a:latin typeface="Century Gothic" panose="020B0502020202020204" pitchFamily="34" charset="0"/>
            </a:endParaRPr>
          </a:p>
          <a:p>
            <a:r>
              <a:rPr lang="en-GB" sz="2000">
                <a:solidFill>
                  <a:srgbClr val="000000"/>
                </a:solidFill>
                <a:latin typeface="Century Gothic"/>
              </a:rPr>
              <a:t>A formula can also mean a set of instructions, like a maths formula, or a recipe</a:t>
            </a:r>
            <a:endParaRPr lang="en-GB"/>
          </a:p>
        </p:txBody>
      </p:sp>
      <p:pic>
        <p:nvPicPr>
          <p:cNvPr id="10" name="Picture 9" descr="The chemical formula for water H2O in large bold text. The section with H and subscript 2 is labelled '2 x hydrogen atoms' and the O is labelled '1 x oxygen atom' to show what the chemical formula tells us">
            <a:extLst>
              <a:ext uri="{FF2B5EF4-FFF2-40B4-BE49-F238E27FC236}">
                <a16:creationId xmlns:a16="http://schemas.microsoft.com/office/drawing/2014/main" id="{21448E7D-84FC-7807-B64D-D9E6C7F1A66C}"/>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3311489" y="3872649"/>
            <a:ext cx="2934975" cy="1518403"/>
          </a:xfrm>
          <a:prstGeom prst="rect">
            <a:avLst/>
          </a:prstGeom>
        </p:spPr>
      </p:pic>
    </p:spTree>
    <p:extLst>
      <p:ext uri="{BB962C8B-B14F-4D97-AF65-F5344CB8AC3E}">
        <p14:creationId xmlns:p14="http://schemas.microsoft.com/office/powerpoint/2010/main" val="21811727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dirty="0">
                <a:latin typeface="Century Gothic"/>
              </a:rPr>
              <a:t>Excess reactant</a:t>
            </a:r>
            <a:endParaRPr lang="en-US" sz="4000" dirty="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667250" y="305522"/>
            <a:ext cx="6205344" cy="1142602"/>
          </a:xfrm>
          <a:prstGeom prst="rect">
            <a:avLst/>
          </a:prstGeom>
          <a:solidFill>
            <a:srgbClr val="C8102E">
              <a:alpha val="27000"/>
            </a:srgbClr>
          </a:solidFill>
        </p:spPr>
        <p:txBody>
          <a:bodyPr vert="horz"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is not used up in a chemical reaction because another reactant has run out first</a:t>
            </a:r>
            <a:r>
              <a:rPr lang="en-GB" sz="2400" b="0" dirty="0">
                <a:solidFill>
                  <a:schemeClr val="tx1"/>
                </a:solidFill>
                <a:effectLst/>
              </a:rPr>
              <a:t> </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4983" y="1663286"/>
            <a:ext cx="3580848" cy="163121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000000"/>
                </a:solidFill>
                <a:latin typeface="Century Gothic" panose="020B0502020202020204" pitchFamily="34" charset="0"/>
              </a:rPr>
              <a:t>t</a:t>
            </a:r>
            <a:r>
              <a:rPr lang="en-GB" sz="2000" b="0" i="0" u="none" strike="noStrike" dirty="0">
                <a:solidFill>
                  <a:srgbClr val="000000"/>
                </a:solidFill>
                <a:effectLst/>
                <a:latin typeface="Century Gothic" panose="020B0502020202020204" pitchFamily="34" charset="0"/>
              </a:rPr>
              <a:t>he substance that is left over after a reaction because there was more than needed</a:t>
            </a:r>
            <a:endParaRPr lang="en-GB" sz="2000" b="1" dirty="0">
              <a:solidFill>
                <a:srgbClr val="C00000"/>
              </a:solidFill>
              <a:latin typeface="Century Gothic" panose="020B0502020202020204" pitchFamily="34" charset="0"/>
            </a:endParaRPr>
          </a:p>
        </p:txBody>
      </p:sp>
      <p:sp>
        <p:nvSpPr>
          <p:cNvPr id="11" name="TextBox 10">
            <a:extLst>
              <a:ext uri="{FF2B5EF4-FFF2-40B4-BE49-F238E27FC236}">
                <a16:creationId xmlns:a16="http://schemas.microsoft.com/office/drawing/2014/main" id="{CCBFE05D-7E0D-CE58-A63A-4B133FE4DCAC}"/>
              </a:ext>
            </a:extLst>
          </p:cNvPr>
          <p:cNvSpPr txBox="1"/>
          <p:nvPr/>
        </p:nvSpPr>
        <p:spPr>
          <a:xfrm>
            <a:off x="462509" y="3753588"/>
            <a:ext cx="3072394"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b="0" i="0" u="none" strike="noStrike" dirty="0" err="1">
                <a:solidFill>
                  <a:srgbClr val="000000"/>
                </a:solidFill>
                <a:effectLst/>
                <a:latin typeface="Century Gothic" panose="020B0502020202020204" pitchFamily="34" charset="0"/>
              </a:rPr>
              <a:t>eac</a:t>
            </a:r>
            <a:r>
              <a:rPr lang="en-GB" sz="2000" b="0" i="0" u="none" strike="noStrike" dirty="0">
                <a:solidFill>
                  <a:srgbClr val="000000"/>
                </a:solidFill>
                <a:effectLst/>
                <a:latin typeface="Century Gothic" panose="020B0502020202020204" pitchFamily="34" charset="0"/>
              </a:rPr>
              <a:t>-seas </a:t>
            </a:r>
            <a:r>
              <a:rPr lang="en-GB" sz="2000" b="0" i="0" u="none" strike="noStrike" dirty="0" err="1">
                <a:solidFill>
                  <a:srgbClr val="000000"/>
                </a:solidFill>
                <a:effectLst/>
                <a:latin typeface="Century Gothic" panose="020B0502020202020204" pitchFamily="34" charset="0"/>
              </a:rPr>
              <a:t>r</a:t>
            </a:r>
            <a:r>
              <a:rPr lang="en-GB" sz="2000" dirty="0" err="1">
                <a:solidFill>
                  <a:srgbClr val="000000"/>
                </a:solidFill>
                <a:latin typeface="Century Gothic" panose="020B0502020202020204" pitchFamily="34" charset="0"/>
              </a:rPr>
              <a:t>y</a:t>
            </a:r>
            <a:r>
              <a:rPr lang="en-GB" sz="2000" dirty="0">
                <a:solidFill>
                  <a:srgbClr val="000000"/>
                </a:solidFill>
                <a:latin typeface="Century Gothic" panose="020B0502020202020204" pitchFamily="34" charset="0"/>
              </a:rPr>
              <a:t>-act-tent</a:t>
            </a:r>
            <a:endParaRPr lang="en-GB" sz="2000" spc="-1" dirty="0">
              <a:solidFill>
                <a:srgbClr val="000000"/>
              </a:solidFill>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7459580" y="3942671"/>
            <a:ext cx="3413014" cy="1938992"/>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reactants, these are any chemicals reacting together.</a:t>
            </a:r>
          </a:p>
          <a:p>
            <a:r>
              <a:rPr lang="en-GB" sz="2000" dirty="0">
                <a:solidFill>
                  <a:srgbClr val="242424"/>
                </a:solidFill>
                <a:latin typeface="Century Gothic"/>
              </a:rPr>
              <a:t>Not all reactions will have an excess reactant</a:t>
            </a:r>
          </a:p>
        </p:txBody>
      </p:sp>
      <p:sp>
        <p:nvSpPr>
          <p:cNvPr id="14" name="TextBox 13">
            <a:extLst>
              <a:ext uri="{FF2B5EF4-FFF2-40B4-BE49-F238E27FC236}">
                <a16:creationId xmlns:a16="http://schemas.microsoft.com/office/drawing/2014/main" id="{18C14CD2-CFFA-0524-FA5E-6F3B59381A6E}"/>
              </a:ext>
            </a:extLst>
          </p:cNvPr>
          <p:cNvSpPr txBox="1"/>
          <p:nvPr/>
        </p:nvSpPr>
        <p:spPr>
          <a:xfrm>
            <a:off x="6564431" y="1563090"/>
            <a:ext cx="4308163"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Copper oxide is the excess reactant when making copper sulphate</a:t>
            </a:r>
          </a:p>
        </p:txBody>
      </p:sp>
      <p:sp>
        <p:nvSpPr>
          <p:cNvPr id="4" name="TextBox 3">
            <a:extLst>
              <a:ext uri="{FF2B5EF4-FFF2-40B4-BE49-F238E27FC236}">
                <a16:creationId xmlns:a16="http://schemas.microsoft.com/office/drawing/2014/main" id="{B197EA12-6792-68E0-589E-A3659C7A1AC3}"/>
              </a:ext>
            </a:extLst>
          </p:cNvPr>
          <p:cNvSpPr txBox="1"/>
          <p:nvPr/>
        </p:nvSpPr>
        <p:spPr>
          <a:xfrm>
            <a:off x="432569" y="5194714"/>
            <a:ext cx="3863206"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Break it down</a:t>
            </a:r>
          </a:p>
          <a:p>
            <a:r>
              <a:rPr lang="en-GB" sz="2000" dirty="0">
                <a:solidFill>
                  <a:srgbClr val="242424"/>
                </a:solidFill>
                <a:latin typeface="Century Gothic"/>
              </a:rPr>
              <a:t>Excess (too much) reactant (a substance you start with in a chemical reaction)</a:t>
            </a:r>
            <a:endParaRPr lang="en-GB" sz="2000" dirty="0">
              <a:latin typeface="Century Gothic"/>
            </a:endParaRPr>
          </a:p>
        </p:txBody>
      </p:sp>
      <p:pic>
        <p:nvPicPr>
          <p:cNvPr id="8" name="Picture 7" descr="A boiling tube in a water bath sulfuric acid is reacting with copper oxide to form copper sulfate, black copper oxide can be seen at the bottom of the tube of blue copper sulfate solution">
            <a:extLst>
              <a:ext uri="{FF2B5EF4-FFF2-40B4-BE49-F238E27FC236}">
                <a16:creationId xmlns:a16="http://schemas.microsoft.com/office/drawing/2014/main" id="{32BDB01B-0C29-9CDF-F151-E27897A54544}"/>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4721210" y="2972297"/>
            <a:ext cx="2437186" cy="2452674"/>
          </a:xfrm>
          <a:prstGeom prst="rect">
            <a:avLst/>
          </a:prstGeom>
        </p:spPr>
      </p:pic>
      <p:sp>
        <p:nvSpPr>
          <p:cNvPr id="16" name="TextBox 15">
            <a:extLst>
              <a:ext uri="{FF2B5EF4-FFF2-40B4-BE49-F238E27FC236}">
                <a16:creationId xmlns:a16="http://schemas.microsoft.com/office/drawing/2014/main" id="{C78C7CB5-45D9-A2FB-7CCB-30E416367805}"/>
              </a:ext>
            </a:extLst>
          </p:cNvPr>
          <p:cNvSpPr txBox="1"/>
          <p:nvPr/>
        </p:nvSpPr>
        <p:spPr>
          <a:xfrm>
            <a:off x="4518973" y="5440934"/>
            <a:ext cx="2841659" cy="830997"/>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600" dirty="0">
                <a:latin typeface="Century Gothic" panose="020B0502020202020204" pitchFamily="34" charset="0"/>
              </a:rPr>
              <a:t>Excess copper oxide can be seen at the bottom of the tube</a:t>
            </a:r>
            <a:endParaRPr lang="en-US" sz="1600" dirty="0">
              <a:latin typeface="Century Gothic" panose="020B0502020202020204" pitchFamily="34" charset="0"/>
            </a:endParaRPr>
          </a:p>
        </p:txBody>
      </p:sp>
    </p:spTree>
    <p:extLst>
      <p:ext uri="{BB962C8B-B14F-4D97-AF65-F5344CB8AC3E}">
        <p14:creationId xmlns:p14="http://schemas.microsoft.com/office/powerpoint/2010/main" val="25626482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8" y="552914"/>
            <a:ext cx="4426991" cy="552967"/>
          </a:xfrm>
        </p:spPr>
        <p:txBody>
          <a:bodyPr/>
          <a:lstStyle/>
          <a:p>
            <a:r>
              <a:rPr lang="en-GB" sz="4000">
                <a:latin typeface="Century Gothic"/>
              </a:rPr>
              <a:t>Limiting reactant </a:t>
            </a:r>
            <a:endParaRPr lang="en-US" sz="400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914774" y="258096"/>
            <a:ext cx="6212522" cy="1142602"/>
          </a:xfrm>
          <a:prstGeom prst="rect">
            <a:avLst/>
          </a:prstGeom>
          <a:solidFill>
            <a:srgbClr val="C8102E">
              <a:alpha val="27000"/>
            </a:srgbClr>
          </a:solidFill>
        </p:spPr>
        <p:txBody>
          <a:bodyPr vert="horz" wrap="square" lIns="36000" tIns="72000" rIns="36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is completely used up in a chemical reaction, which therefore limits the amount of products that can be formed</a:t>
            </a:r>
            <a:r>
              <a:rPr lang="en-GB" sz="2400" b="0" dirty="0">
                <a:solidFill>
                  <a:schemeClr val="tx1"/>
                </a:solidFill>
                <a:effectLst/>
              </a:rPr>
              <a:t> </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4983" y="1663286"/>
            <a:ext cx="4687623"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the reactant that is used up first in a reaction and then limits how much product can be made</a:t>
            </a:r>
            <a:endParaRPr lang="en-GB" sz="2000" b="1" dirty="0">
              <a:solidFill>
                <a:srgbClr val="C00000"/>
              </a:solidFill>
              <a:latin typeface="Century Gothic" panose="020B0502020202020204" pitchFamily="34" charset="0"/>
            </a:endParaRPr>
          </a:p>
        </p:txBody>
      </p:sp>
      <p:sp>
        <p:nvSpPr>
          <p:cNvPr id="11" name="TextBox 10">
            <a:extLst>
              <a:ext uri="{FF2B5EF4-FFF2-40B4-BE49-F238E27FC236}">
                <a16:creationId xmlns:a16="http://schemas.microsoft.com/office/drawing/2014/main" id="{CCBFE05D-7E0D-CE58-A63A-4B133FE4DCAC}"/>
              </a:ext>
            </a:extLst>
          </p:cNvPr>
          <p:cNvSpPr txBox="1"/>
          <p:nvPr/>
        </p:nvSpPr>
        <p:spPr>
          <a:xfrm>
            <a:off x="434983" y="3451794"/>
            <a:ext cx="2927901"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a:solidFill>
                  <a:srgbClr val="000000"/>
                </a:solidFill>
                <a:latin typeface="Century Gothic" panose="020B0502020202020204" pitchFamily="34" charset="0"/>
              </a:rPr>
              <a:t>Lim</a:t>
            </a:r>
            <a:r>
              <a:rPr lang="en-GB" sz="2000" b="0" i="0" u="none" strike="noStrike" dirty="0">
                <a:solidFill>
                  <a:srgbClr val="000000"/>
                </a:solidFill>
                <a:effectLst/>
                <a:latin typeface="Century Gothic" panose="020B0502020202020204" pitchFamily="34" charset="0"/>
              </a:rPr>
              <a:t>-</a:t>
            </a:r>
            <a:r>
              <a:rPr lang="en-GB" sz="2000" b="0" i="0" u="none" strike="noStrike" dirty="0" err="1">
                <a:solidFill>
                  <a:srgbClr val="000000"/>
                </a:solidFill>
                <a:effectLst/>
                <a:latin typeface="Century Gothic" panose="020B0502020202020204" pitchFamily="34" charset="0"/>
              </a:rPr>
              <a:t>i</a:t>
            </a:r>
            <a:r>
              <a:rPr lang="en-GB" sz="2000" b="0" i="0" u="none" strike="noStrike" dirty="0">
                <a:solidFill>
                  <a:srgbClr val="000000"/>
                </a:solidFill>
                <a:effectLst/>
                <a:latin typeface="Century Gothic" panose="020B0502020202020204" pitchFamily="34" charset="0"/>
              </a:rPr>
              <a:t>-ting</a:t>
            </a:r>
            <a:r>
              <a:rPr lang="en-GB" sz="2000" b="0" i="0" u="none" strike="noStrike" dirty="0">
                <a:solidFill>
                  <a:srgbClr val="000000"/>
                </a:solidFill>
                <a:effectLst/>
                <a:latin typeface="Century Gothic"/>
              </a:rPr>
              <a:t> </a:t>
            </a:r>
            <a:r>
              <a:rPr lang="en-GB" sz="2000" b="0" i="0" u="none" strike="noStrike" dirty="0" err="1">
                <a:solidFill>
                  <a:srgbClr val="000000"/>
                </a:solidFill>
                <a:effectLst/>
                <a:latin typeface="Century Gothic" panose="020B0502020202020204" pitchFamily="34" charset="0"/>
              </a:rPr>
              <a:t>r</a:t>
            </a:r>
            <a:r>
              <a:rPr lang="en-GB" dirty="0" err="1">
                <a:solidFill>
                  <a:srgbClr val="000000"/>
                </a:solidFill>
                <a:latin typeface="Century Gothic" panose="020B0502020202020204" pitchFamily="34" charset="0"/>
              </a:rPr>
              <a:t>y</a:t>
            </a:r>
            <a:r>
              <a:rPr lang="en-GB" dirty="0">
                <a:solidFill>
                  <a:srgbClr val="000000"/>
                </a:solidFill>
                <a:latin typeface="Century Gothic" panose="020B0502020202020204" pitchFamily="34" charset="0"/>
              </a:rPr>
              <a:t>-act-tent</a:t>
            </a:r>
            <a:endParaRPr lang="en-GB" spc="-1" dirty="0">
              <a:solidFill>
                <a:srgbClr val="000000"/>
              </a:solidFill>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7714282" y="3805737"/>
            <a:ext cx="3413014"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The limiting reactant isn’t always the one with the smallest amount</a:t>
            </a:r>
          </a:p>
        </p:txBody>
      </p:sp>
      <p:sp>
        <p:nvSpPr>
          <p:cNvPr id="14" name="TextBox 13">
            <a:extLst>
              <a:ext uri="{FF2B5EF4-FFF2-40B4-BE49-F238E27FC236}">
                <a16:creationId xmlns:a16="http://schemas.microsoft.com/office/drawing/2014/main" id="{18C14CD2-CFFA-0524-FA5E-6F3B59381A6E}"/>
              </a:ext>
            </a:extLst>
          </p:cNvPr>
          <p:cNvSpPr txBox="1"/>
          <p:nvPr/>
        </p:nvSpPr>
        <p:spPr>
          <a:xfrm>
            <a:off x="6819133" y="1633721"/>
            <a:ext cx="4308163" cy="163121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The limiting reactant in the reaction was the sulfuric acid, when that was used up the reaction stopped</a:t>
            </a:r>
          </a:p>
        </p:txBody>
      </p:sp>
      <p:sp>
        <p:nvSpPr>
          <p:cNvPr id="10" name="TextBox 9">
            <a:extLst>
              <a:ext uri="{FF2B5EF4-FFF2-40B4-BE49-F238E27FC236}">
                <a16:creationId xmlns:a16="http://schemas.microsoft.com/office/drawing/2014/main" id="{2B3261CB-0A66-0C64-1B46-6EF0D86E504D}"/>
              </a:ext>
            </a:extLst>
          </p:cNvPr>
          <p:cNvSpPr txBox="1"/>
          <p:nvPr/>
        </p:nvSpPr>
        <p:spPr>
          <a:xfrm>
            <a:off x="434983" y="4609261"/>
            <a:ext cx="3468307" cy="1938992"/>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Similar words</a:t>
            </a:r>
          </a:p>
          <a:p>
            <a:r>
              <a:rPr lang="en-GB" sz="2000" dirty="0">
                <a:solidFill>
                  <a:srgbClr val="242424"/>
                </a:solidFill>
                <a:latin typeface="Century Gothic"/>
              </a:rPr>
              <a:t>Limiting factors which can include external factors such as temperature or light levels which affect reactions. </a:t>
            </a:r>
          </a:p>
        </p:txBody>
      </p:sp>
      <p:pic>
        <p:nvPicPr>
          <p:cNvPr id="20" name="Picture 19" descr="A boiling tube in a water bath sulfuric acid is reacting with copper oxide to form copper sulfate, black copper oxide can be seen at the bottom of the tube of blue copper sulfate solution">
            <a:extLst>
              <a:ext uri="{FF2B5EF4-FFF2-40B4-BE49-F238E27FC236}">
                <a16:creationId xmlns:a16="http://schemas.microsoft.com/office/drawing/2014/main" id="{DE8D88D0-0F78-D3A1-E5EC-154645685BC3}"/>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4353558" y="3367871"/>
            <a:ext cx="2570344" cy="2586678"/>
          </a:xfrm>
          <a:prstGeom prst="rect">
            <a:avLst/>
          </a:prstGeom>
        </p:spPr>
      </p:pic>
      <p:sp>
        <p:nvSpPr>
          <p:cNvPr id="24" name="TextBox 23">
            <a:extLst>
              <a:ext uri="{FF2B5EF4-FFF2-40B4-BE49-F238E27FC236}">
                <a16:creationId xmlns:a16="http://schemas.microsoft.com/office/drawing/2014/main" id="{646BE05B-67BA-1C73-148D-7BC1CEB39EBC}"/>
              </a:ext>
            </a:extLst>
          </p:cNvPr>
          <p:cNvSpPr txBox="1"/>
          <p:nvPr/>
        </p:nvSpPr>
        <p:spPr>
          <a:xfrm>
            <a:off x="4217900" y="5954549"/>
            <a:ext cx="2841659" cy="830997"/>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600" dirty="0">
                <a:latin typeface="Century Gothic" panose="020B0502020202020204" pitchFamily="34" charset="0"/>
              </a:rPr>
              <a:t>At the end of the reaction the sulfuric acid has been used up</a:t>
            </a:r>
            <a:endParaRPr lang="en-US" sz="1600" dirty="0">
              <a:latin typeface="Century Gothic" panose="020B0502020202020204" pitchFamily="34" charset="0"/>
            </a:endParaRPr>
          </a:p>
        </p:txBody>
      </p:sp>
    </p:spTree>
    <p:extLst>
      <p:ext uri="{BB962C8B-B14F-4D97-AF65-F5344CB8AC3E}">
        <p14:creationId xmlns:p14="http://schemas.microsoft.com/office/powerpoint/2010/main" val="14740925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a:latin typeface="Century Gothic"/>
              </a:rPr>
              <a:t>Burette</a:t>
            </a:r>
            <a:endParaRPr lang="en-US" sz="400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2962276" y="307736"/>
            <a:ext cx="8077938" cy="1142602"/>
          </a:xfrm>
          <a:prstGeom prst="rect">
            <a:avLst/>
          </a:prstGeom>
          <a:solidFill>
            <a:srgbClr val="C8102E">
              <a:alpha val="27000"/>
            </a:srgbClr>
          </a:solidFill>
        </p:spPr>
        <p:txBody>
          <a:bodyPr vert="horz" wrap="square" lIns="36000" tIns="72000" rIns="36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a typeface="Calibri" panose="020F0502020204030204" pitchFamily="34" charset="0"/>
                <a:cs typeface="Arial" panose="020B0604020202020204" pitchFamily="34" charset="0"/>
              </a:rPr>
              <a:t>a</a:t>
            </a:r>
            <a:r>
              <a:rPr lang="en-GB" sz="2400" b="0" dirty="0">
                <a:solidFill>
                  <a:schemeClr val="tx1"/>
                </a:solidFill>
                <a:effectLst/>
                <a:ea typeface="Calibri" panose="020F0502020204030204" pitchFamily="34" charset="0"/>
                <a:cs typeface="Arial" panose="020B0604020202020204" pitchFamily="34" charset="0"/>
              </a:rPr>
              <a:t> narrow tube with a scale on the side and a tap at the bottom, used to accurately measure the volume of liquid run</a:t>
            </a:r>
            <a:r>
              <a:rPr lang="en-GB" sz="2400" b="0" dirty="0">
                <a:solidFill>
                  <a:schemeClr val="tx1"/>
                </a:solidFill>
                <a:effectLst/>
                <a:ea typeface="Calibri" panose="020F0502020204030204" pitchFamily="34" charset="0"/>
              </a:rPr>
              <a:t> </a:t>
            </a:r>
            <a:r>
              <a:rPr lang="en-GB" sz="2400" b="0" dirty="0">
                <a:solidFill>
                  <a:schemeClr val="tx1"/>
                </a:solidFill>
                <a:effectLst/>
                <a:ea typeface="Calibri" panose="020F0502020204030204" pitchFamily="34" charset="0"/>
                <a:cs typeface="Arial" panose="020B0604020202020204" pitchFamily="34" charset="0"/>
              </a:rPr>
              <a:t> out of it during a titration</a:t>
            </a:r>
            <a:r>
              <a:rPr lang="en-GB" sz="2400" b="0" dirty="0">
                <a:solidFill>
                  <a:schemeClr val="tx1"/>
                </a:solidFill>
                <a:effectLst/>
              </a:rPr>
              <a:t> </a:t>
            </a:r>
          </a:p>
        </p:txBody>
      </p:sp>
      <p:sp>
        <p:nvSpPr>
          <p:cNvPr id="9" name="TextBox 8">
            <a:extLst>
              <a:ext uri="{FF2B5EF4-FFF2-40B4-BE49-F238E27FC236}">
                <a16:creationId xmlns:a16="http://schemas.microsoft.com/office/drawing/2014/main" id="{C055DC09-3C80-78F4-281D-99B345190F25}"/>
              </a:ext>
            </a:extLst>
          </p:cNvPr>
          <p:cNvSpPr txBox="1"/>
          <p:nvPr/>
        </p:nvSpPr>
        <p:spPr>
          <a:xfrm>
            <a:off x="434983" y="1663286"/>
            <a:ext cx="3580848"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a tube used to slowly add liquids to a reaction.</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30305" y="5371292"/>
            <a:ext cx="2927901"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b="0" i="0" u="none" strike="noStrike" dirty="0">
                <a:solidFill>
                  <a:srgbClr val="000000"/>
                </a:solidFill>
                <a:effectLst/>
                <a:latin typeface="Century Gothic" panose="020B0502020202020204" pitchFamily="34" charset="0"/>
              </a:rPr>
              <a:t>By-</a:t>
            </a:r>
            <a:r>
              <a:rPr lang="en-GB" sz="2000" b="0" i="0" u="none" strike="noStrike" dirty="0" err="1">
                <a:solidFill>
                  <a:srgbClr val="000000"/>
                </a:solidFill>
                <a:effectLst/>
                <a:latin typeface="Century Gothic" panose="020B0502020202020204" pitchFamily="34" charset="0"/>
              </a:rPr>
              <a:t>ure</a:t>
            </a:r>
            <a:r>
              <a:rPr lang="en-GB" sz="2000" b="0" i="0" u="none" strike="noStrike" dirty="0">
                <a:solidFill>
                  <a:srgbClr val="000000"/>
                </a:solidFill>
                <a:effectLst/>
                <a:latin typeface="Century Gothic" panose="020B0502020202020204" pitchFamily="34" charset="0"/>
              </a:rPr>
              <a:t>-</a:t>
            </a:r>
            <a:r>
              <a:rPr lang="en-GB" sz="2000" b="0" i="0" u="none" strike="noStrike" dirty="0" err="1">
                <a:solidFill>
                  <a:srgbClr val="000000"/>
                </a:solidFill>
                <a:effectLst/>
                <a:latin typeface="Century Gothic" panose="020B0502020202020204" pitchFamily="34" charset="0"/>
              </a:rPr>
              <a:t>reat</a:t>
            </a:r>
            <a:endParaRPr lang="en-GB"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7459579" y="3373147"/>
            <a:ext cx="3413014"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pipettes, which have a bulb at the end to draw up liquids</a:t>
            </a:r>
          </a:p>
        </p:txBody>
      </p:sp>
      <p:sp>
        <p:nvSpPr>
          <p:cNvPr id="14" name="TextBox 13">
            <a:extLst>
              <a:ext uri="{FF2B5EF4-FFF2-40B4-BE49-F238E27FC236}">
                <a16:creationId xmlns:a16="http://schemas.microsoft.com/office/drawing/2014/main" id="{18C14CD2-CFFA-0524-FA5E-6F3B59381A6E}"/>
              </a:ext>
            </a:extLst>
          </p:cNvPr>
          <p:cNvSpPr txBox="1"/>
          <p:nvPr/>
        </p:nvSpPr>
        <p:spPr>
          <a:xfrm>
            <a:off x="7459579" y="1692812"/>
            <a:ext cx="3542766"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b="0" i="0" u="none" strike="noStrike" dirty="0">
                <a:solidFill>
                  <a:srgbClr val="242424"/>
                </a:solidFill>
                <a:effectLst/>
                <a:latin typeface="Century Gothic" panose="020B0502020202020204" pitchFamily="34" charset="0"/>
              </a:rPr>
              <a:t>Use</a:t>
            </a:r>
            <a:r>
              <a:rPr lang="en-GB" sz="2000" b="0" i="0" u="none" strike="noStrike" dirty="0">
                <a:solidFill>
                  <a:srgbClr val="000000"/>
                </a:solidFill>
                <a:effectLst/>
                <a:latin typeface="Century Gothic" panose="020B0502020202020204" pitchFamily="34" charset="0"/>
              </a:rPr>
              <a:t> a burette to add the acid drop by drop to the conical flask</a:t>
            </a:r>
            <a:endParaRPr lang="en-GB" sz="2000" dirty="0">
              <a:solidFill>
                <a:srgbClr val="242424"/>
              </a:solidFill>
              <a:latin typeface="Century Gothic" panose="020B0502020202020204" pitchFamily="34" charset="0"/>
            </a:endParaRPr>
          </a:p>
        </p:txBody>
      </p:sp>
      <p:sp>
        <p:nvSpPr>
          <p:cNvPr id="3" name="TextBox 2">
            <a:extLst>
              <a:ext uri="{FF2B5EF4-FFF2-40B4-BE49-F238E27FC236}">
                <a16:creationId xmlns:a16="http://schemas.microsoft.com/office/drawing/2014/main" id="{FA27836E-5FC3-F6CF-DB25-8B6E039EB72D}"/>
              </a:ext>
            </a:extLst>
          </p:cNvPr>
          <p:cNvSpPr txBox="1"/>
          <p:nvPr/>
        </p:nvSpPr>
        <p:spPr>
          <a:xfrm>
            <a:off x="430305" y="2865316"/>
            <a:ext cx="3580848"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panose="020B0502020202020204" pitchFamily="34" charset="0"/>
              </a:rPr>
              <a:t>Watch a video:</a:t>
            </a:r>
          </a:p>
          <a:p>
            <a:r>
              <a:rPr lang="en-GB" sz="2000" dirty="0">
                <a:latin typeface="Century Gothic" panose="020B0502020202020204" pitchFamily="34" charset="0"/>
                <a:hlinkClick r:id="rId3"/>
              </a:rPr>
              <a:t>bit.ly/3OKTuPB</a:t>
            </a:r>
            <a:r>
              <a:rPr lang="en-GB" sz="2000" dirty="0">
                <a:latin typeface="Century Gothic" panose="020B0502020202020204" pitchFamily="34" charset="0"/>
              </a:rPr>
              <a:t> </a:t>
            </a:r>
          </a:p>
        </p:txBody>
      </p:sp>
      <p:sp>
        <p:nvSpPr>
          <p:cNvPr id="10" name="TextBox 9">
            <a:extLst>
              <a:ext uri="{FF2B5EF4-FFF2-40B4-BE49-F238E27FC236}">
                <a16:creationId xmlns:a16="http://schemas.microsoft.com/office/drawing/2014/main" id="{2B3261CB-0A66-0C64-1B46-6EF0D86E504D}"/>
              </a:ext>
            </a:extLst>
          </p:cNvPr>
          <p:cNvSpPr txBox="1"/>
          <p:nvPr/>
        </p:nvSpPr>
        <p:spPr>
          <a:xfrm>
            <a:off x="7459579" y="5207369"/>
            <a:ext cx="3413013"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Similar words</a:t>
            </a:r>
          </a:p>
          <a:p>
            <a:r>
              <a:rPr lang="en-GB" sz="2000" dirty="0">
                <a:solidFill>
                  <a:srgbClr val="242424"/>
                </a:solidFill>
                <a:latin typeface="Century Gothic"/>
              </a:rPr>
              <a:t>Biuret which is a solution used to test for proteins</a:t>
            </a:r>
          </a:p>
        </p:txBody>
      </p:sp>
      <p:grpSp>
        <p:nvGrpSpPr>
          <p:cNvPr id="4" name="Group 3">
            <a:extLst>
              <a:ext uri="{FF2B5EF4-FFF2-40B4-BE49-F238E27FC236}">
                <a16:creationId xmlns:a16="http://schemas.microsoft.com/office/drawing/2014/main" id="{9730BAE4-0D6C-6079-10EA-88FD9CAAA123}"/>
              </a:ext>
              <a:ext uri="{C183D7F6-B498-43B3-948B-1728B52AA6E4}">
                <adec:decorative xmlns:adec="http://schemas.microsoft.com/office/drawing/2017/decorative" val="1"/>
              </a:ext>
            </a:extLst>
          </p:cNvPr>
          <p:cNvGrpSpPr/>
          <p:nvPr/>
        </p:nvGrpSpPr>
        <p:grpSpPr>
          <a:xfrm>
            <a:off x="2711293" y="3152458"/>
            <a:ext cx="906461" cy="543960"/>
            <a:chOff x="2414140" y="3032892"/>
            <a:chExt cx="906461" cy="543960"/>
          </a:xfrm>
        </p:grpSpPr>
        <p:pic>
          <p:nvPicPr>
            <p:cNvPr id="7" name="Graphic 16">
              <a:extLst>
                <a:ext uri="{FF2B5EF4-FFF2-40B4-BE49-F238E27FC236}">
                  <a16:creationId xmlns:a16="http://schemas.microsoft.com/office/drawing/2014/main" id="{88DD137B-675B-3D47-0FA3-8F36ECAE0983}"/>
                </a:ext>
                <a:ext uri="{C183D7F6-B498-43B3-948B-1728B52AA6E4}">
                  <adec:decorative xmlns:adec="http://schemas.microsoft.com/office/drawing/2017/decorative" val="1"/>
                </a:ext>
              </a:extLst>
            </p:cNvPr>
            <p:cNvPicPr/>
            <p:nvPr/>
          </p:nvPicPr>
          <p:blipFill>
            <a:blip r:embed="rId4" cstate="print">
              <a:extLst>
                <a:ext uri="{28A0092B-C50C-407E-A947-70E740481C1C}">
                  <a14:useLocalDpi xmlns:a14="http://schemas.microsoft.com/office/drawing/2010/main"/>
                </a:ext>
              </a:extLst>
            </a:blip>
            <a:stretch/>
          </p:blipFill>
          <p:spPr>
            <a:xfrm>
              <a:off x="2414140" y="3032892"/>
              <a:ext cx="543960" cy="543960"/>
            </a:xfrm>
            <a:prstGeom prst="rect">
              <a:avLst/>
            </a:prstGeom>
            <a:ln w="0">
              <a:noFill/>
            </a:ln>
          </p:spPr>
        </p:pic>
        <p:pic>
          <p:nvPicPr>
            <p:cNvPr id="8" name="Graphic 17">
              <a:extLst>
                <a:ext uri="{FF2B5EF4-FFF2-40B4-BE49-F238E27FC236}">
                  <a16:creationId xmlns:a16="http://schemas.microsoft.com/office/drawing/2014/main" id="{9A0FAAD3-7048-5C5C-91F8-FB8C369FB496}"/>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a:ext>
              </a:extLst>
            </a:blip>
            <a:stretch/>
          </p:blipFill>
          <p:spPr>
            <a:xfrm>
              <a:off x="2782041" y="3035592"/>
              <a:ext cx="538560" cy="538560"/>
            </a:xfrm>
            <a:prstGeom prst="rect">
              <a:avLst/>
            </a:prstGeom>
            <a:ln w="0">
              <a:noFill/>
            </a:ln>
          </p:spPr>
        </p:pic>
      </p:grpSp>
      <p:pic>
        <p:nvPicPr>
          <p:cNvPr id="17" name="Picture 16" descr="A burette in a clamp stand">
            <a:extLst>
              <a:ext uri="{FF2B5EF4-FFF2-40B4-BE49-F238E27FC236}">
                <a16:creationId xmlns:a16="http://schemas.microsoft.com/office/drawing/2014/main" id="{0F6724FC-5AFB-B0F1-42B9-1FBA5222E1F3}"/>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334652" y="2005970"/>
            <a:ext cx="2722318" cy="4217062"/>
          </a:xfrm>
          <a:prstGeom prst="rect">
            <a:avLst/>
          </a:prstGeom>
        </p:spPr>
      </p:pic>
    </p:spTree>
    <p:extLst>
      <p:ext uri="{BB962C8B-B14F-4D97-AF65-F5344CB8AC3E}">
        <p14:creationId xmlns:p14="http://schemas.microsoft.com/office/powerpoint/2010/main" val="31976706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F3E64-1BFF-3149-9C48-B3318BBD3AA7}"/>
              </a:ext>
            </a:extLst>
          </p:cNvPr>
          <p:cNvSpPr>
            <a:spLocks noGrp="1"/>
          </p:cNvSpPr>
          <p:nvPr>
            <p:ph type="title"/>
          </p:nvPr>
        </p:nvSpPr>
        <p:spPr/>
        <p:txBody>
          <a:bodyPr/>
          <a:lstStyle/>
          <a:p>
            <a:r>
              <a:rPr lang="en-US"/>
              <a:t>Contents</a:t>
            </a:r>
          </a:p>
        </p:txBody>
      </p:sp>
      <p:sp>
        <p:nvSpPr>
          <p:cNvPr id="3" name="Content Placeholder 2">
            <a:extLst>
              <a:ext uri="{FF2B5EF4-FFF2-40B4-BE49-F238E27FC236}">
                <a16:creationId xmlns:a16="http://schemas.microsoft.com/office/drawing/2014/main" id="{BCFFB25B-F7CD-BA43-B498-C6CDF64364F7}"/>
              </a:ext>
            </a:extLst>
          </p:cNvPr>
          <p:cNvSpPr>
            <a:spLocks noGrp="1"/>
          </p:cNvSpPr>
          <p:nvPr>
            <p:ph idx="1"/>
          </p:nvPr>
        </p:nvSpPr>
        <p:spPr>
          <a:xfrm>
            <a:off x="540000" y="1291906"/>
            <a:ext cx="4910541" cy="5040000"/>
          </a:xfrm>
        </p:spPr>
        <p:txBody>
          <a:bodyPr vert="horz" lIns="0" tIns="0" rIns="0" bIns="0" rtlCol="0" anchor="t">
            <a:normAutofit/>
          </a:bodyPr>
          <a:lstStyle/>
          <a:p>
            <a:pPr marL="0" indent="0">
              <a:buNone/>
            </a:pPr>
            <a:r>
              <a:rPr lang="en-GB" b="1" dirty="0">
                <a:latin typeface="Century Gothic"/>
              </a:rPr>
              <a:t>Amount of substance in moles</a:t>
            </a:r>
            <a:endParaRPr lang="en-GB" b="1" dirty="0"/>
          </a:p>
          <a:p>
            <a:pPr marL="0" indent="0">
              <a:buNone/>
            </a:pPr>
            <a:r>
              <a:rPr lang="en-GB" sz="1900" dirty="0">
                <a:latin typeface="Century Gothic"/>
              </a:rPr>
              <a:t>Amount of substance (n) …….……slide 4</a:t>
            </a:r>
          </a:p>
          <a:p>
            <a:pPr marL="0" indent="0">
              <a:buNone/>
            </a:pPr>
            <a:r>
              <a:rPr lang="en-GB" sz="1900" dirty="0">
                <a:latin typeface="Century Gothic"/>
              </a:rPr>
              <a:t>Avogadro’s number…….…….….…slide 5</a:t>
            </a:r>
          </a:p>
          <a:p>
            <a:pPr marL="0" indent="0">
              <a:buNone/>
            </a:pPr>
            <a:r>
              <a:rPr lang="en-GB" sz="1900" dirty="0">
                <a:latin typeface="Century Gothic"/>
              </a:rPr>
              <a:t>Cubic decimetre (dm</a:t>
            </a:r>
            <a:r>
              <a:rPr lang="en-GB" sz="1900" baseline="30000" dirty="0">
                <a:latin typeface="Century Gothic"/>
              </a:rPr>
              <a:t>3</a:t>
            </a:r>
            <a:r>
              <a:rPr lang="en-GB" sz="1900" dirty="0">
                <a:latin typeface="Century Gothic"/>
              </a:rPr>
              <a:t>)……….…....slide 6</a:t>
            </a:r>
            <a:endParaRPr lang="en-GB" sz="1900" dirty="0"/>
          </a:p>
          <a:p>
            <a:pPr marL="0" indent="0">
              <a:buNone/>
            </a:pPr>
            <a:r>
              <a:rPr lang="en-GB" sz="1900" dirty="0">
                <a:latin typeface="Century Gothic"/>
              </a:rPr>
              <a:t>Empirical formula …….………..…….slide 7</a:t>
            </a:r>
            <a:endParaRPr lang="en-GB" dirty="0"/>
          </a:p>
          <a:p>
            <a:pPr marL="0" indent="0">
              <a:buNone/>
            </a:pPr>
            <a:r>
              <a:rPr lang="en-GB" sz="1900" dirty="0">
                <a:latin typeface="Century Gothic"/>
              </a:rPr>
              <a:t>Mass (m)..........................……............slide 8</a:t>
            </a:r>
            <a:endParaRPr lang="en-GB" sz="1900" dirty="0"/>
          </a:p>
          <a:p>
            <a:pPr marL="0" indent="0">
              <a:buNone/>
            </a:pPr>
            <a:r>
              <a:rPr lang="en-GB" sz="1900" dirty="0">
                <a:latin typeface="Century Gothic"/>
              </a:rPr>
              <a:t>Molar mass (M)…........………........…slide 9</a:t>
            </a:r>
            <a:endParaRPr lang="en-GB" sz="1900" dirty="0"/>
          </a:p>
          <a:p>
            <a:pPr marL="0" indent="0">
              <a:buNone/>
            </a:pPr>
            <a:r>
              <a:rPr lang="en-GB" sz="1900" dirty="0">
                <a:latin typeface="Century Gothic"/>
              </a:rPr>
              <a:t>Molar volume of a gas (V</a:t>
            </a:r>
            <a:r>
              <a:rPr lang="en-GB" sz="1900" baseline="-25000" dirty="0">
                <a:latin typeface="Century Gothic"/>
              </a:rPr>
              <a:t>m</a:t>
            </a:r>
            <a:r>
              <a:rPr lang="en-GB" sz="1900" dirty="0">
                <a:latin typeface="Century Gothic"/>
              </a:rPr>
              <a:t>)...……..slide 10</a:t>
            </a:r>
          </a:p>
          <a:p>
            <a:pPr marL="0" indent="0">
              <a:buNone/>
            </a:pPr>
            <a:r>
              <a:rPr lang="en-GB" sz="1900" dirty="0">
                <a:latin typeface="Century Gothic"/>
              </a:rPr>
              <a:t>Mole (mol)  ………………………..….slide 11</a:t>
            </a:r>
          </a:p>
          <a:p>
            <a:pPr marL="0" indent="0">
              <a:buNone/>
            </a:pPr>
            <a:r>
              <a:rPr lang="en-GB" sz="1900" dirty="0">
                <a:latin typeface="Century Gothic"/>
              </a:rPr>
              <a:t>Volume (V)   ……………………....….slide 12</a:t>
            </a:r>
            <a:endParaRPr lang="en-GB" sz="1900" dirty="0"/>
          </a:p>
        </p:txBody>
      </p:sp>
      <p:sp>
        <p:nvSpPr>
          <p:cNvPr id="6" name="Content Placeholder 2">
            <a:extLst>
              <a:ext uri="{FF2B5EF4-FFF2-40B4-BE49-F238E27FC236}">
                <a16:creationId xmlns:a16="http://schemas.microsoft.com/office/drawing/2014/main" id="{58B169BA-7DD3-D3E3-96BE-E26EBA6EEF25}"/>
              </a:ext>
            </a:extLst>
          </p:cNvPr>
          <p:cNvSpPr txBox="1">
            <a:spLocks/>
          </p:cNvSpPr>
          <p:nvPr/>
        </p:nvSpPr>
        <p:spPr>
          <a:xfrm>
            <a:off x="5709459" y="1291906"/>
            <a:ext cx="4910541" cy="5040000"/>
          </a:xfrm>
          <a:prstGeom prst="rect">
            <a:avLst/>
          </a:prstGeom>
        </p:spPr>
        <p:txBody>
          <a:bodyPr vert="horz" lIns="0" tIns="0" rIns="0" bIns="0" rtlCol="0" anchor="t">
            <a:normAutofit/>
          </a:bodyPr>
          <a:lstStyle>
            <a:lvl1pPr marL="342900" indent="-342900" algn="l" defTabSz="914400" rtl="0" eaLnBrk="1" latinLnBrk="0" hangingPunct="1">
              <a:lnSpc>
                <a:spcPct val="100000"/>
              </a:lnSpc>
              <a:spcBef>
                <a:spcPts val="0"/>
              </a:spcBef>
              <a:spcAft>
                <a:spcPts val="1200"/>
              </a:spcAft>
              <a:buClr>
                <a:srgbClr val="C8102E"/>
              </a:buClr>
              <a:buSzPct val="125000"/>
              <a:buFont typeface="Arial" panose="020B0604020202020204" pitchFamily="34" charset="0"/>
              <a:buChar char="•"/>
              <a:defRPr sz="2200" b="0" i="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dirty="0">
                <a:latin typeface="Century Gothic"/>
              </a:rPr>
              <a:t>Balanced chemical equations</a:t>
            </a:r>
            <a:endParaRPr lang="en-GB" dirty="0">
              <a:latin typeface="Century Gothic"/>
            </a:endParaRPr>
          </a:p>
          <a:p>
            <a:pPr marL="0" indent="0">
              <a:buNone/>
            </a:pPr>
            <a:r>
              <a:rPr lang="en-GB" sz="1900" dirty="0">
                <a:latin typeface="Century Gothic"/>
              </a:rPr>
              <a:t>Atom economy……………..………slide 13</a:t>
            </a:r>
            <a:endParaRPr lang="en-GB" sz="2000" b="1" dirty="0">
              <a:latin typeface="Century Gothic"/>
            </a:endParaRPr>
          </a:p>
          <a:p>
            <a:pPr marL="0" indent="0">
              <a:buNone/>
            </a:pPr>
            <a:r>
              <a:rPr lang="en-GB" sz="1900" dirty="0">
                <a:latin typeface="Century Gothic"/>
              </a:rPr>
              <a:t>Balanced symbol equation………slide 14</a:t>
            </a:r>
            <a:endParaRPr lang="en-GB" dirty="0">
              <a:latin typeface="Century Gothic"/>
            </a:endParaRPr>
          </a:p>
          <a:p>
            <a:pPr marL="0" indent="0">
              <a:buNone/>
            </a:pPr>
            <a:r>
              <a:rPr lang="en-GB" sz="1900" dirty="0">
                <a:latin typeface="Century Gothic"/>
              </a:rPr>
              <a:t>By-product…………........…..………slide 15</a:t>
            </a:r>
            <a:endParaRPr lang="en-GB" dirty="0">
              <a:latin typeface="Century Gothic"/>
            </a:endParaRPr>
          </a:p>
          <a:p>
            <a:pPr marL="0" indent="0">
              <a:buNone/>
            </a:pPr>
            <a:r>
              <a:rPr lang="en-GB" sz="1900" dirty="0">
                <a:latin typeface="Century Gothic"/>
              </a:rPr>
              <a:t>Chemical formula...................……slide 16</a:t>
            </a:r>
            <a:endParaRPr lang="en-GB" dirty="0">
              <a:latin typeface="Century Gothic"/>
            </a:endParaRPr>
          </a:p>
          <a:p>
            <a:pPr marL="0" indent="0">
              <a:buNone/>
            </a:pPr>
            <a:r>
              <a:rPr lang="en-GB" sz="1900" dirty="0">
                <a:latin typeface="Century Gothic"/>
              </a:rPr>
              <a:t>Excess Reactant.............…..………slide 17</a:t>
            </a:r>
          </a:p>
          <a:p>
            <a:pPr marL="0" indent="0">
              <a:buNone/>
            </a:pPr>
            <a:r>
              <a:rPr lang="en-GB" sz="1900" dirty="0">
                <a:latin typeface="Century Gothic"/>
              </a:rPr>
              <a:t>Limiting reactant……………………slide 18</a:t>
            </a:r>
            <a:endParaRPr lang="en-GB" dirty="0">
              <a:latin typeface="Century Gothic"/>
            </a:endParaRPr>
          </a:p>
          <a:p>
            <a:pPr marL="0" indent="0">
              <a:buNone/>
            </a:pPr>
            <a:endParaRPr lang="en-GB" dirty="0"/>
          </a:p>
          <a:p>
            <a:pPr marL="0" indent="0">
              <a:buNone/>
            </a:pPr>
            <a:endParaRPr lang="en-GB" sz="1800" dirty="0"/>
          </a:p>
        </p:txBody>
      </p:sp>
      <p:sp>
        <p:nvSpPr>
          <p:cNvPr id="7" name="TextBox 6">
            <a:extLst>
              <a:ext uri="{FF2B5EF4-FFF2-40B4-BE49-F238E27FC236}">
                <a16:creationId xmlns:a16="http://schemas.microsoft.com/office/drawing/2014/main" id="{883391B6-643B-2B19-F845-14714B67589A}"/>
              </a:ext>
            </a:extLst>
          </p:cNvPr>
          <p:cNvSpPr txBox="1"/>
          <p:nvPr/>
        </p:nvSpPr>
        <p:spPr>
          <a:xfrm>
            <a:off x="2816416" y="406387"/>
            <a:ext cx="7898834" cy="646331"/>
          </a:xfrm>
          <a:prstGeom prst="rect">
            <a:avLst/>
          </a:prstGeom>
          <a:noFill/>
        </p:spPr>
        <p:txBody>
          <a:bodyPr wrap="square" rtlCol="0">
            <a:spAutoFit/>
          </a:bodyPr>
          <a:lstStyle/>
          <a:p>
            <a:r>
              <a:rPr lang="en-GB" dirty="0">
                <a:solidFill>
                  <a:srgbClr val="C00000"/>
                </a:solidFill>
                <a:latin typeface="Century Gothic" panose="020B0502020202020204" pitchFamily="34" charset="0"/>
              </a:rPr>
              <a:t>For how to use, metacognitive prompts, and ideas for support and challenge, and linked </a:t>
            </a:r>
            <a:r>
              <a:rPr lang="en-GB" dirty="0">
                <a:solidFill>
                  <a:srgbClr val="C8102E"/>
                </a:solidFill>
                <a:latin typeface="Century Gothic" panose="020B0502020202020204" pitchFamily="34" charset="0"/>
              </a:rPr>
              <a:t>resources, visit: </a:t>
            </a:r>
            <a:r>
              <a:rPr lang="en-GB" u="sng" dirty="0">
                <a:solidFill>
                  <a:srgbClr val="C8102E"/>
                </a:solidFill>
                <a:latin typeface="Century Gothic" panose="020B0502020202020204" pitchFamily="34" charset="0"/>
                <a:hlinkClick r:id="rId2">
                  <a:extLst>
                    <a:ext uri="{A12FA001-AC4F-418D-AE19-62706E023703}">
                      <ahyp:hlinkClr xmlns:ahyp="http://schemas.microsoft.com/office/drawing/2018/hyperlinkcolor" val="tx"/>
                    </a:ext>
                  </a:extLst>
                </a:hlinkClick>
              </a:rPr>
              <a:t>rsc.li/3Gi9HHN</a:t>
            </a:r>
            <a:endParaRPr lang="en-GB" dirty="0">
              <a:solidFill>
                <a:srgbClr val="C8102E"/>
              </a:solidFill>
              <a:latin typeface="Century Gothic" panose="020B0502020202020204" pitchFamily="34" charset="0"/>
            </a:endParaRPr>
          </a:p>
        </p:txBody>
      </p:sp>
    </p:spTree>
    <p:extLst>
      <p:ext uri="{BB962C8B-B14F-4D97-AF65-F5344CB8AC3E}">
        <p14:creationId xmlns:p14="http://schemas.microsoft.com/office/powerpoint/2010/main" val="36594831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pic>
        <p:nvPicPr>
          <p:cNvPr id="2050" name="Picture 2" descr="A diagram showing two beakers. On the left, the beaker has many black dots in it and is labelled high concentration. On the right, the beaker has fewer black dots in it and is labelled low concentration">
            <a:extLst>
              <a:ext uri="{FF2B5EF4-FFF2-40B4-BE49-F238E27FC236}">
                <a16:creationId xmlns:a16="http://schemas.microsoft.com/office/drawing/2014/main" id="{CC5DE4C3-47ED-F4C3-7C03-CBEA94D4838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018049" y="3024132"/>
            <a:ext cx="3593053" cy="359305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8" y="552914"/>
            <a:ext cx="5124085" cy="552967"/>
          </a:xfrm>
        </p:spPr>
        <p:txBody>
          <a:bodyPr/>
          <a:lstStyle/>
          <a:p>
            <a:r>
              <a:rPr lang="en-GB" sz="4000" dirty="0">
                <a:latin typeface="Century Gothic"/>
              </a:rPr>
              <a:t>Concentration (</a:t>
            </a:r>
            <a:r>
              <a:rPr lang="en-GB" sz="4000" i="1" dirty="0">
                <a:latin typeface="Century Gothic"/>
              </a:rPr>
              <a:t>c</a:t>
            </a:r>
            <a:r>
              <a:rPr lang="en-GB" sz="4000" dirty="0">
                <a:latin typeface="Century Gothic"/>
              </a:rPr>
              <a:t>)</a:t>
            </a:r>
            <a:endParaRPr lang="en-US" sz="4000" dirty="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5252553" y="240815"/>
            <a:ext cx="5620041" cy="1475001"/>
          </a:xfrm>
          <a:prstGeom prst="rect">
            <a:avLst/>
          </a:prstGeom>
          <a:solidFill>
            <a:srgbClr val="C8102E">
              <a:alpha val="27000"/>
            </a:srgbClr>
          </a:solidFill>
        </p:spPr>
        <p:txBody>
          <a:bodyPr vert="horz" wrap="square"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the number of grams or moles of solute present in each cubic decimetre of a solution, measured in g/dm</a:t>
            </a:r>
            <a:r>
              <a:rPr lang="en-GB" sz="2400" b="0"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3</a:t>
            </a:r>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 or mol/dm</a:t>
            </a:r>
            <a:r>
              <a:rPr lang="en-GB" sz="2400" b="0"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3</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0305" y="1870952"/>
            <a:ext cx="4308163"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the amount of substance in a specific volume of liquid</a:t>
            </a:r>
            <a:endParaRPr lang="en-GB" sz="2000" b="1" dirty="0">
              <a:solidFill>
                <a:srgbClr val="C00000"/>
              </a:solidFill>
              <a:latin typeface="Century Gothic" panose="020B0502020202020204" pitchFamily="34" charset="0"/>
            </a:endParaRPr>
          </a:p>
        </p:txBody>
      </p:sp>
      <p:sp>
        <p:nvSpPr>
          <p:cNvPr id="11" name="TextBox 10">
            <a:extLst>
              <a:ext uri="{FF2B5EF4-FFF2-40B4-BE49-F238E27FC236}">
                <a16:creationId xmlns:a16="http://schemas.microsoft.com/office/drawing/2014/main" id="{CCBFE05D-7E0D-CE58-A63A-4B133FE4DCAC}"/>
              </a:ext>
            </a:extLst>
          </p:cNvPr>
          <p:cNvSpPr txBox="1"/>
          <p:nvPr/>
        </p:nvSpPr>
        <p:spPr>
          <a:xfrm>
            <a:off x="430305" y="5691489"/>
            <a:ext cx="2927901"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b="0" i="0" u="none" strike="noStrike" dirty="0">
                <a:solidFill>
                  <a:srgbClr val="000000"/>
                </a:solidFill>
                <a:effectLst/>
                <a:latin typeface="Century Gothic" panose="020B0502020202020204" pitchFamily="34" charset="0"/>
              </a:rPr>
              <a:t>Con-</a:t>
            </a:r>
            <a:r>
              <a:rPr lang="en-GB" sz="2000" b="0" i="0" u="none" strike="noStrike" dirty="0" err="1">
                <a:solidFill>
                  <a:srgbClr val="000000"/>
                </a:solidFill>
                <a:effectLst/>
                <a:latin typeface="Century Gothic" panose="020B0502020202020204" pitchFamily="34" charset="0"/>
              </a:rPr>
              <a:t>sen</a:t>
            </a:r>
            <a:r>
              <a:rPr lang="en-GB" sz="2000" b="0" i="0" u="none" strike="noStrike" dirty="0">
                <a:solidFill>
                  <a:srgbClr val="000000"/>
                </a:solidFill>
                <a:effectLst/>
                <a:latin typeface="Century Gothic" panose="020B0502020202020204" pitchFamily="34" charset="0"/>
              </a:rPr>
              <a:t>-tray-</a:t>
            </a:r>
            <a:r>
              <a:rPr lang="en-GB" sz="2000" b="0" i="0" u="none" strike="noStrike" dirty="0" err="1">
                <a:solidFill>
                  <a:srgbClr val="000000"/>
                </a:solidFill>
                <a:effectLst/>
                <a:latin typeface="Century Gothic" panose="020B0502020202020204" pitchFamily="34" charset="0"/>
              </a:rPr>
              <a:t>shen</a:t>
            </a:r>
            <a:endParaRPr lang="en-GB"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7865806" y="3429000"/>
            <a:ext cx="3006786" cy="2554545"/>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strength of a substance, or the volume of a substance. You can have a small volume of a very concentrated solution</a:t>
            </a:r>
          </a:p>
        </p:txBody>
      </p:sp>
      <p:sp>
        <p:nvSpPr>
          <p:cNvPr id="14" name="TextBox 13">
            <a:extLst>
              <a:ext uri="{FF2B5EF4-FFF2-40B4-BE49-F238E27FC236}">
                <a16:creationId xmlns:a16="http://schemas.microsoft.com/office/drawing/2014/main" id="{18C14CD2-CFFA-0524-FA5E-6F3B59381A6E}"/>
              </a:ext>
            </a:extLst>
          </p:cNvPr>
          <p:cNvSpPr txBox="1"/>
          <p:nvPr/>
        </p:nvSpPr>
        <p:spPr>
          <a:xfrm>
            <a:off x="6564429" y="1854451"/>
            <a:ext cx="4308163"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a:t>
            </a:r>
          </a:p>
          <a:p>
            <a:r>
              <a:rPr lang="en-GB" sz="2000">
                <a:solidFill>
                  <a:srgbClr val="242424"/>
                </a:solidFill>
                <a:latin typeface="Century Gothic"/>
              </a:rPr>
              <a:t>The concentration of the acid was 2 </a:t>
            </a:r>
            <a:r>
              <a:rPr lang="en-GB" sz="2000" b="0">
                <a:solidFill>
                  <a:schemeClr val="tx1"/>
                </a:solidFill>
                <a:effectLst/>
                <a:latin typeface="Century Gothic" panose="020B0502020202020204" pitchFamily="34" charset="0"/>
                <a:ea typeface="Calibri" panose="020F0502020204030204" pitchFamily="34" charset="0"/>
                <a:cs typeface="Arial" panose="020B0604020202020204" pitchFamily="34" charset="0"/>
              </a:rPr>
              <a:t>mol/dm</a:t>
            </a:r>
            <a:r>
              <a:rPr lang="en-GB" sz="2000" b="0" baseline="30000">
                <a:solidFill>
                  <a:schemeClr val="tx1"/>
                </a:solidFill>
                <a:effectLst/>
                <a:latin typeface="Century Gothic" panose="020B0502020202020204" pitchFamily="34" charset="0"/>
                <a:ea typeface="Calibri" panose="020F0502020204030204" pitchFamily="34" charset="0"/>
                <a:cs typeface="Arial" panose="020B0604020202020204" pitchFamily="34" charset="0"/>
              </a:rPr>
              <a:t>3</a:t>
            </a:r>
            <a:endParaRPr lang="en-GB" sz="2000" b="1">
              <a:solidFill>
                <a:srgbClr val="C00000"/>
              </a:solidFill>
              <a:latin typeface="Century Gothic" panose="020B0502020202020204" pitchFamily="34" charset="0"/>
            </a:endParaRPr>
          </a:p>
        </p:txBody>
      </p:sp>
      <p:sp>
        <p:nvSpPr>
          <p:cNvPr id="3" name="TextBox 2">
            <a:extLst>
              <a:ext uri="{FF2B5EF4-FFF2-40B4-BE49-F238E27FC236}">
                <a16:creationId xmlns:a16="http://schemas.microsoft.com/office/drawing/2014/main" id="{FA27836E-5FC3-F6CF-DB25-8B6E039EB72D}"/>
              </a:ext>
            </a:extLst>
          </p:cNvPr>
          <p:cNvSpPr txBox="1"/>
          <p:nvPr/>
        </p:nvSpPr>
        <p:spPr>
          <a:xfrm>
            <a:off x="430305" y="3740296"/>
            <a:ext cx="3419800"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panose="020B0502020202020204" pitchFamily="34" charset="0"/>
              </a:rPr>
              <a:t>Watch a video:</a:t>
            </a:r>
          </a:p>
          <a:p>
            <a:r>
              <a:rPr lang="en-GB" sz="2000" dirty="0">
                <a:latin typeface="Century Gothic" panose="020B0502020202020204" pitchFamily="34" charset="0"/>
                <a:hlinkClick r:id="rId4"/>
              </a:rPr>
              <a:t>bit.ly/3MgZXkJ </a:t>
            </a:r>
            <a:endParaRPr lang="en-GB" sz="2000" dirty="0">
              <a:latin typeface="Century Gothic" panose="020B0502020202020204" pitchFamily="34" charset="0"/>
            </a:endParaRPr>
          </a:p>
        </p:txBody>
      </p:sp>
      <p:grpSp>
        <p:nvGrpSpPr>
          <p:cNvPr id="4" name="Group 3">
            <a:extLst>
              <a:ext uri="{FF2B5EF4-FFF2-40B4-BE49-F238E27FC236}">
                <a16:creationId xmlns:a16="http://schemas.microsoft.com/office/drawing/2014/main" id="{1778AA63-4E98-9BFB-9FF1-34F53F6DCBFB}"/>
              </a:ext>
              <a:ext uri="{C183D7F6-B498-43B3-948B-1728B52AA6E4}">
                <adec:decorative xmlns:adec="http://schemas.microsoft.com/office/drawing/2017/decorative" val="1"/>
              </a:ext>
            </a:extLst>
          </p:cNvPr>
          <p:cNvGrpSpPr/>
          <p:nvPr/>
        </p:nvGrpSpPr>
        <p:grpSpPr>
          <a:xfrm>
            <a:off x="2719162" y="3778374"/>
            <a:ext cx="906461" cy="543960"/>
            <a:chOff x="2414140" y="3032892"/>
            <a:chExt cx="906461" cy="543960"/>
          </a:xfrm>
        </p:grpSpPr>
        <p:pic>
          <p:nvPicPr>
            <p:cNvPr id="8" name="Graphic 16">
              <a:extLst>
                <a:ext uri="{FF2B5EF4-FFF2-40B4-BE49-F238E27FC236}">
                  <a16:creationId xmlns:a16="http://schemas.microsoft.com/office/drawing/2014/main" id="{E7D3F633-11FB-FF88-5752-8AC99746F199}"/>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a:ext>
              </a:extLst>
            </a:blip>
            <a:stretch/>
          </p:blipFill>
          <p:spPr>
            <a:xfrm>
              <a:off x="2414140" y="3032892"/>
              <a:ext cx="543960" cy="543960"/>
            </a:xfrm>
            <a:prstGeom prst="rect">
              <a:avLst/>
            </a:prstGeom>
            <a:ln w="0">
              <a:noFill/>
            </a:ln>
          </p:spPr>
        </p:pic>
        <p:pic>
          <p:nvPicPr>
            <p:cNvPr id="10" name="Graphic 17">
              <a:extLst>
                <a:ext uri="{FF2B5EF4-FFF2-40B4-BE49-F238E27FC236}">
                  <a16:creationId xmlns:a16="http://schemas.microsoft.com/office/drawing/2014/main" id="{A5019CAA-0461-7ECB-A501-835CBAB18BBD}"/>
                </a:ext>
                <a:ext uri="{C183D7F6-B498-43B3-948B-1728B52AA6E4}">
                  <adec:decorative xmlns:adec="http://schemas.microsoft.com/office/drawing/2017/decorative" val="1"/>
                </a:ext>
              </a:extLst>
            </p:cNvPr>
            <p:cNvPicPr/>
            <p:nvPr/>
          </p:nvPicPr>
          <p:blipFill>
            <a:blip r:embed="rId6" cstate="print">
              <a:extLst>
                <a:ext uri="{28A0092B-C50C-407E-A947-70E740481C1C}">
                  <a14:useLocalDpi xmlns:a14="http://schemas.microsoft.com/office/drawing/2010/main"/>
                </a:ext>
              </a:extLst>
            </a:blip>
            <a:stretch/>
          </p:blipFill>
          <p:spPr>
            <a:xfrm>
              <a:off x="2782041" y="3035592"/>
              <a:ext cx="538560" cy="538560"/>
            </a:xfrm>
            <a:prstGeom prst="rect">
              <a:avLst/>
            </a:prstGeom>
            <a:ln w="0">
              <a:noFill/>
            </a:ln>
          </p:spPr>
        </p:pic>
      </p:grpSp>
    </p:spTree>
    <p:extLst>
      <p:ext uri="{BB962C8B-B14F-4D97-AF65-F5344CB8AC3E}">
        <p14:creationId xmlns:p14="http://schemas.microsoft.com/office/powerpoint/2010/main" val="9439799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287336" y="540000"/>
            <a:ext cx="4836457" cy="425131"/>
          </a:xfrm>
        </p:spPr>
        <p:txBody>
          <a:bodyPr/>
          <a:lstStyle/>
          <a:p>
            <a:r>
              <a:rPr lang="en-GB" sz="4000" dirty="0">
                <a:latin typeface="Century Gothic"/>
              </a:rPr>
              <a:t>Concordant results</a:t>
            </a:r>
            <a:endParaRPr lang="en-US" sz="4000" dirty="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5334424" y="227809"/>
            <a:ext cx="5544433" cy="1807400"/>
          </a:xfrm>
          <a:prstGeom prst="rect">
            <a:avLst/>
          </a:prstGeom>
          <a:solidFill>
            <a:srgbClr val="C8102E">
              <a:alpha val="27000"/>
            </a:srgbClr>
          </a:solidFill>
        </p:spPr>
        <p:txBody>
          <a:bodyPr vert="horz"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two or more results that agree closely with each other; in a titration two results are concordant if they are within 0.1 cubic centimetre (cm</a:t>
            </a:r>
            <a:r>
              <a:rPr lang="en-GB" sz="2400" b="0"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3</a:t>
            </a:r>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 of each other</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15933" y="2197250"/>
            <a:ext cx="3580848"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results in an experiment that are very similar to each other</a:t>
            </a:r>
          </a:p>
        </p:txBody>
      </p:sp>
      <p:sp>
        <p:nvSpPr>
          <p:cNvPr id="11" name="TextBox 10">
            <a:extLst>
              <a:ext uri="{FF2B5EF4-FFF2-40B4-BE49-F238E27FC236}">
                <a16:creationId xmlns:a16="http://schemas.microsoft.com/office/drawing/2014/main" id="{CCBFE05D-7E0D-CE58-A63A-4B133FE4DCAC}"/>
              </a:ext>
            </a:extLst>
          </p:cNvPr>
          <p:cNvSpPr txBox="1"/>
          <p:nvPr/>
        </p:nvSpPr>
        <p:spPr>
          <a:xfrm>
            <a:off x="287336" y="6052170"/>
            <a:ext cx="2927901"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a:latin typeface="Century Gothic" panose="020B0502020202020204" pitchFamily="34" charset="0"/>
              </a:rPr>
              <a:t>Can-</a:t>
            </a:r>
            <a:r>
              <a:rPr lang="en-GB" sz="2000" dirty="0" err="1">
                <a:latin typeface="Century Gothic" panose="020B0502020202020204" pitchFamily="34" charset="0"/>
              </a:rPr>
              <a:t>cor</a:t>
            </a:r>
            <a:r>
              <a:rPr lang="en-GB" sz="2000" dirty="0">
                <a:latin typeface="Century Gothic" panose="020B0502020202020204" pitchFamily="34" charset="0"/>
              </a:rPr>
              <a:t>-dent </a:t>
            </a:r>
            <a:r>
              <a:rPr lang="en-GB" sz="2000" dirty="0" err="1">
                <a:latin typeface="Century Gothic" panose="020B0502020202020204" pitchFamily="34" charset="0"/>
              </a:rPr>
              <a:t>ri</a:t>
            </a:r>
            <a:r>
              <a:rPr lang="en-GB" sz="2000" dirty="0">
                <a:latin typeface="Century Gothic" panose="020B0502020202020204" pitchFamily="34" charset="0"/>
              </a:rPr>
              <a:t>-</a:t>
            </a:r>
            <a:r>
              <a:rPr lang="en-GB" sz="2000" dirty="0" err="1">
                <a:latin typeface="Century Gothic" panose="020B0502020202020204" pitchFamily="34" charset="0"/>
              </a:rPr>
              <a:t>zult</a:t>
            </a:r>
            <a:r>
              <a:rPr lang="en-GB" sz="2000" dirty="0">
                <a:latin typeface="Century Gothic" panose="020B0502020202020204" pitchFamily="34" charset="0"/>
              </a:rPr>
              <a:t>-s</a:t>
            </a:r>
          </a:p>
        </p:txBody>
      </p:sp>
      <p:sp>
        <p:nvSpPr>
          <p:cNvPr id="13" name="TextBox 12">
            <a:extLst>
              <a:ext uri="{FF2B5EF4-FFF2-40B4-BE49-F238E27FC236}">
                <a16:creationId xmlns:a16="http://schemas.microsoft.com/office/drawing/2014/main" id="{0D8F36D7-81A8-C1C9-D1E1-93C79497B442}"/>
              </a:ext>
            </a:extLst>
          </p:cNvPr>
          <p:cNvSpPr txBox="1"/>
          <p:nvPr/>
        </p:nvSpPr>
        <p:spPr>
          <a:xfrm>
            <a:off x="5334424" y="5436617"/>
            <a:ext cx="5420240"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accurate – results can be concordant but not accurate if they are not close to the actual value</a:t>
            </a:r>
          </a:p>
        </p:txBody>
      </p:sp>
      <p:sp>
        <p:nvSpPr>
          <p:cNvPr id="14" name="TextBox 13">
            <a:extLst>
              <a:ext uri="{FF2B5EF4-FFF2-40B4-BE49-F238E27FC236}">
                <a16:creationId xmlns:a16="http://schemas.microsoft.com/office/drawing/2014/main" id="{18C14CD2-CFFA-0524-FA5E-6F3B59381A6E}"/>
              </a:ext>
            </a:extLst>
          </p:cNvPr>
          <p:cNvSpPr txBox="1"/>
          <p:nvPr/>
        </p:nvSpPr>
        <p:spPr>
          <a:xfrm>
            <a:off x="6543021" y="2170597"/>
            <a:ext cx="4308163"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The students repeated the experiment three times and got concordant results</a:t>
            </a:r>
          </a:p>
        </p:txBody>
      </p:sp>
      <p:graphicFrame>
        <p:nvGraphicFramePr>
          <p:cNvPr id="8" name="Table 7">
            <a:extLst>
              <a:ext uri="{FF2B5EF4-FFF2-40B4-BE49-F238E27FC236}">
                <a16:creationId xmlns:a16="http://schemas.microsoft.com/office/drawing/2014/main" id="{94FFA76F-D145-1F6C-E7DD-383323EA4E77}"/>
              </a:ext>
            </a:extLst>
          </p:cNvPr>
          <p:cNvGraphicFramePr>
            <a:graphicFrameLocks noGrp="1"/>
          </p:cNvGraphicFramePr>
          <p:nvPr>
            <p:extLst>
              <p:ext uri="{D42A27DB-BD31-4B8C-83A1-F6EECF244321}">
                <p14:modId xmlns:p14="http://schemas.microsoft.com/office/powerpoint/2010/main" val="2340728576"/>
              </p:ext>
            </p:extLst>
          </p:nvPr>
        </p:nvGraphicFramePr>
        <p:xfrm>
          <a:off x="1860488" y="3861592"/>
          <a:ext cx="6947872" cy="914400"/>
        </p:xfrm>
        <a:graphic>
          <a:graphicData uri="http://schemas.openxmlformats.org/drawingml/2006/table">
            <a:tbl>
              <a:tblPr firstRow="1" bandRow="1">
                <a:tableStyleId>{5940675A-B579-460E-94D1-54222C63F5DA}</a:tableStyleId>
              </a:tblPr>
              <a:tblGrid>
                <a:gridCol w="1736968">
                  <a:extLst>
                    <a:ext uri="{9D8B030D-6E8A-4147-A177-3AD203B41FA5}">
                      <a16:colId xmlns:a16="http://schemas.microsoft.com/office/drawing/2014/main" val="1489617919"/>
                    </a:ext>
                  </a:extLst>
                </a:gridCol>
                <a:gridCol w="1736968">
                  <a:extLst>
                    <a:ext uri="{9D8B030D-6E8A-4147-A177-3AD203B41FA5}">
                      <a16:colId xmlns:a16="http://schemas.microsoft.com/office/drawing/2014/main" val="4199092041"/>
                    </a:ext>
                  </a:extLst>
                </a:gridCol>
                <a:gridCol w="1736968">
                  <a:extLst>
                    <a:ext uri="{9D8B030D-6E8A-4147-A177-3AD203B41FA5}">
                      <a16:colId xmlns:a16="http://schemas.microsoft.com/office/drawing/2014/main" val="1965233630"/>
                    </a:ext>
                  </a:extLst>
                </a:gridCol>
                <a:gridCol w="1736968">
                  <a:extLst>
                    <a:ext uri="{9D8B030D-6E8A-4147-A177-3AD203B41FA5}">
                      <a16:colId xmlns:a16="http://schemas.microsoft.com/office/drawing/2014/main" val="2240161038"/>
                    </a:ext>
                  </a:extLst>
                </a:gridCol>
              </a:tblGrid>
              <a:tr h="259558">
                <a:tc>
                  <a:txBody>
                    <a:bodyPr/>
                    <a:lstStyle/>
                    <a:p>
                      <a:endParaRPr lang="en-US" sz="1600" dirty="0">
                        <a:latin typeface="Century Gothic" panose="020B0502020202020204" pitchFamily="34" charset="0"/>
                      </a:endParaRPr>
                    </a:p>
                  </a:txBody>
                  <a:tcPr/>
                </a:tc>
                <a:tc>
                  <a:txBody>
                    <a:bodyPr/>
                    <a:lstStyle/>
                    <a:p>
                      <a:pPr algn="ctr"/>
                      <a:r>
                        <a:rPr lang="en-GB" sz="1600" b="1" dirty="0">
                          <a:latin typeface="Century Gothic" panose="020B0502020202020204" pitchFamily="34" charset="0"/>
                        </a:rPr>
                        <a:t>Titration 1</a:t>
                      </a:r>
                      <a:endParaRPr lang="en-US" sz="1600" b="1" dirty="0">
                        <a:latin typeface="Century Gothic" panose="020B0502020202020204" pitchFamily="34" charset="0"/>
                      </a:endParaRPr>
                    </a:p>
                  </a:txBody>
                  <a:tcPr anchor="ctr">
                    <a:solidFill>
                      <a:srgbClr val="F7DBE0"/>
                    </a:solidFill>
                  </a:tcPr>
                </a:tc>
                <a:tc>
                  <a:txBody>
                    <a:bodyPr/>
                    <a:lstStyle/>
                    <a:p>
                      <a:pPr algn="ctr"/>
                      <a:r>
                        <a:rPr lang="en-GB" sz="1600" b="1" dirty="0">
                          <a:latin typeface="Century Gothic" panose="020B0502020202020204" pitchFamily="34" charset="0"/>
                        </a:rPr>
                        <a:t>Titration 2</a:t>
                      </a:r>
                      <a:endParaRPr lang="en-US" sz="1600" b="1" dirty="0">
                        <a:latin typeface="Century Gothic" panose="020B0502020202020204" pitchFamily="34" charset="0"/>
                      </a:endParaRPr>
                    </a:p>
                  </a:txBody>
                  <a:tcPr anchor="ctr"/>
                </a:tc>
                <a:tc>
                  <a:txBody>
                    <a:bodyPr/>
                    <a:lstStyle/>
                    <a:p>
                      <a:pPr algn="ctr"/>
                      <a:r>
                        <a:rPr lang="en-GB" sz="1600" b="1" dirty="0">
                          <a:latin typeface="Century Gothic" panose="020B0502020202020204" pitchFamily="34" charset="0"/>
                        </a:rPr>
                        <a:t>Titration 3</a:t>
                      </a:r>
                      <a:endParaRPr lang="en-US" sz="1600" b="1" dirty="0">
                        <a:latin typeface="Century Gothic" panose="020B0502020202020204" pitchFamily="34" charset="0"/>
                      </a:endParaRPr>
                    </a:p>
                  </a:txBody>
                  <a:tcPr anchor="ctr">
                    <a:solidFill>
                      <a:srgbClr val="F7DBE0"/>
                    </a:solidFill>
                  </a:tcPr>
                </a:tc>
                <a:extLst>
                  <a:ext uri="{0D108BD9-81ED-4DB2-BD59-A6C34878D82A}">
                    <a16:rowId xmlns:a16="http://schemas.microsoft.com/office/drawing/2014/main" val="1199554073"/>
                  </a:ext>
                </a:extLst>
              </a:tr>
              <a:tr h="448328">
                <a:tc>
                  <a:txBody>
                    <a:bodyPr/>
                    <a:lstStyle/>
                    <a:p>
                      <a:r>
                        <a:rPr lang="en-GB" sz="1600" b="1" dirty="0">
                          <a:latin typeface="Century Gothic" panose="020B0502020202020204" pitchFamily="34" charset="0"/>
                        </a:rPr>
                        <a:t>Volume of acid added (</a:t>
                      </a:r>
                      <a:r>
                        <a:rPr lang="en-GB" sz="1600" b="1"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cm</a:t>
                      </a:r>
                      <a:r>
                        <a:rPr lang="en-GB" sz="1600" b="1"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3</a:t>
                      </a:r>
                      <a:r>
                        <a:rPr lang="en-GB" sz="1600" b="1" baseline="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a:t>
                      </a:r>
                      <a:endParaRPr lang="en-US" sz="1600" b="1" baseline="0" dirty="0">
                        <a:latin typeface="Century Gothic" panose="020B0502020202020204" pitchFamily="34" charset="0"/>
                      </a:endParaRPr>
                    </a:p>
                  </a:txBody>
                  <a:tcPr/>
                </a:tc>
                <a:tc>
                  <a:txBody>
                    <a:bodyPr/>
                    <a:lstStyle/>
                    <a:p>
                      <a:pPr algn="ctr"/>
                      <a:r>
                        <a:rPr lang="en-GB" sz="1600" dirty="0">
                          <a:latin typeface="Century Gothic" panose="020B0502020202020204" pitchFamily="34" charset="0"/>
                        </a:rPr>
                        <a:t>34.56</a:t>
                      </a:r>
                      <a:endParaRPr lang="en-US" sz="1600" dirty="0">
                        <a:latin typeface="Century Gothic" panose="020B0502020202020204" pitchFamily="34" charset="0"/>
                      </a:endParaRPr>
                    </a:p>
                  </a:txBody>
                  <a:tcPr anchor="ctr">
                    <a:solidFill>
                      <a:srgbClr val="F7DBE0"/>
                    </a:solidFill>
                  </a:tcPr>
                </a:tc>
                <a:tc>
                  <a:txBody>
                    <a:bodyPr/>
                    <a:lstStyle/>
                    <a:p>
                      <a:pPr algn="ctr"/>
                      <a:r>
                        <a:rPr lang="en-GB" sz="1600" dirty="0">
                          <a:latin typeface="Century Gothic" panose="020B0502020202020204" pitchFamily="34" charset="0"/>
                        </a:rPr>
                        <a:t>34.72</a:t>
                      </a:r>
                      <a:endParaRPr lang="en-US" sz="1600" dirty="0">
                        <a:latin typeface="Century Gothic" panose="020B0502020202020204" pitchFamily="34" charset="0"/>
                      </a:endParaRPr>
                    </a:p>
                  </a:txBody>
                  <a:tcPr anchor="ctr"/>
                </a:tc>
                <a:tc>
                  <a:txBody>
                    <a:bodyPr/>
                    <a:lstStyle/>
                    <a:p>
                      <a:pPr algn="ctr"/>
                      <a:r>
                        <a:rPr lang="en-GB" sz="1600" dirty="0">
                          <a:latin typeface="Century Gothic" panose="020B0502020202020204" pitchFamily="34" charset="0"/>
                        </a:rPr>
                        <a:t>34.51</a:t>
                      </a:r>
                      <a:endParaRPr lang="en-US" sz="1600" dirty="0">
                        <a:latin typeface="Century Gothic" panose="020B0502020202020204" pitchFamily="34" charset="0"/>
                      </a:endParaRPr>
                    </a:p>
                  </a:txBody>
                  <a:tcPr anchor="ctr">
                    <a:solidFill>
                      <a:srgbClr val="F7DBE0"/>
                    </a:solidFill>
                  </a:tcPr>
                </a:tc>
                <a:extLst>
                  <a:ext uri="{0D108BD9-81ED-4DB2-BD59-A6C34878D82A}">
                    <a16:rowId xmlns:a16="http://schemas.microsoft.com/office/drawing/2014/main" val="1985367184"/>
                  </a:ext>
                </a:extLst>
              </a:tr>
            </a:tbl>
          </a:graphicData>
        </a:graphic>
      </p:graphicFrame>
      <p:sp>
        <p:nvSpPr>
          <p:cNvPr id="12" name="TextBox 11">
            <a:extLst>
              <a:ext uri="{FF2B5EF4-FFF2-40B4-BE49-F238E27FC236}">
                <a16:creationId xmlns:a16="http://schemas.microsoft.com/office/drawing/2014/main" id="{BB996702-307D-0F8D-5712-AC772AFFF9F9}"/>
              </a:ext>
            </a:extLst>
          </p:cNvPr>
          <p:cNvSpPr txBox="1"/>
          <p:nvPr/>
        </p:nvSpPr>
        <p:spPr>
          <a:xfrm>
            <a:off x="3096089" y="4775992"/>
            <a:ext cx="4696263" cy="369332"/>
          </a:xfrm>
          <a:prstGeom prst="rect">
            <a:avLst/>
          </a:prstGeom>
          <a:noFill/>
        </p:spPr>
        <p:txBody>
          <a:bodyPr wrap="square" rtlCol="0">
            <a:spAutoFit/>
          </a:bodyPr>
          <a:lstStyle/>
          <a:p>
            <a:pPr algn="ctr"/>
            <a:r>
              <a:rPr lang="en-GB" dirty="0">
                <a:latin typeface="Century Gothic" panose="020B0502020202020204" pitchFamily="34" charset="0"/>
              </a:rPr>
              <a:t>Titration 1 and 3 are concordant results</a:t>
            </a:r>
            <a:endParaRPr lang="en-US" dirty="0">
              <a:latin typeface="Century Gothic" panose="020B0502020202020204" pitchFamily="34" charset="0"/>
            </a:endParaRPr>
          </a:p>
        </p:txBody>
      </p:sp>
    </p:spTree>
    <p:extLst>
      <p:ext uri="{BB962C8B-B14F-4D97-AF65-F5344CB8AC3E}">
        <p14:creationId xmlns:p14="http://schemas.microsoft.com/office/powerpoint/2010/main" val="33313711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dirty="0">
                <a:latin typeface="Century Gothic"/>
              </a:rPr>
              <a:t>End point</a:t>
            </a:r>
            <a:endParaRPr lang="en-US" sz="4000" dirty="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330957" y="558000"/>
            <a:ext cx="6541637" cy="810204"/>
          </a:xfrm>
          <a:prstGeom prst="rect">
            <a:avLst/>
          </a:prstGeom>
          <a:solidFill>
            <a:srgbClr val="C8102E">
              <a:alpha val="27000"/>
            </a:srgbClr>
          </a:solidFill>
        </p:spPr>
        <p:txBody>
          <a:bodyPr vert="horz"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in a titration, the exact volume added when the indicator changes colour</a:t>
            </a:r>
            <a:r>
              <a:rPr lang="en-GB" sz="2400" b="0" dirty="0">
                <a:solidFill>
                  <a:schemeClr val="tx1"/>
                </a:solidFill>
                <a:effectLst/>
              </a:rPr>
              <a:t> </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0305" y="1688592"/>
            <a:ext cx="3580848"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The point when a titration reaction is completed</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30305" y="4159681"/>
            <a:ext cx="2927901"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a:solidFill>
                  <a:srgbClr val="000000"/>
                </a:solidFill>
                <a:latin typeface="Century Gothic" panose="020B0502020202020204" pitchFamily="34" charset="0"/>
              </a:rPr>
              <a:t>End </a:t>
            </a:r>
            <a:r>
              <a:rPr lang="en-GB" sz="2000" b="0" i="0" u="none" strike="noStrike" dirty="0" err="1">
                <a:solidFill>
                  <a:srgbClr val="000000"/>
                </a:solidFill>
                <a:effectLst/>
                <a:latin typeface="Century Gothic" panose="020B0502020202020204" pitchFamily="34" charset="0"/>
              </a:rPr>
              <a:t>poynt</a:t>
            </a:r>
            <a:endParaRPr lang="en-GB" sz="2000"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7459579" y="4363747"/>
            <a:ext cx="3413014"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The end point does not occur when the burette is empty</a:t>
            </a:r>
          </a:p>
        </p:txBody>
      </p:sp>
      <p:sp>
        <p:nvSpPr>
          <p:cNvPr id="14" name="TextBox 13">
            <a:extLst>
              <a:ext uri="{FF2B5EF4-FFF2-40B4-BE49-F238E27FC236}">
                <a16:creationId xmlns:a16="http://schemas.microsoft.com/office/drawing/2014/main" id="{18C14CD2-CFFA-0524-FA5E-6F3B59381A6E}"/>
              </a:ext>
            </a:extLst>
          </p:cNvPr>
          <p:cNvSpPr txBox="1"/>
          <p:nvPr/>
        </p:nvSpPr>
        <p:spPr>
          <a:xfrm>
            <a:off x="6564430" y="1663286"/>
            <a:ext cx="4308163"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The end point of the titration occurred when 23 cm</a:t>
            </a:r>
            <a:r>
              <a:rPr lang="en-GB" sz="2000" baseline="30000" dirty="0">
                <a:solidFill>
                  <a:srgbClr val="242424"/>
                </a:solidFill>
                <a:latin typeface="Century Gothic"/>
              </a:rPr>
              <a:t>3</a:t>
            </a:r>
            <a:r>
              <a:rPr lang="en-GB" sz="2000" dirty="0">
                <a:solidFill>
                  <a:srgbClr val="242424"/>
                </a:solidFill>
                <a:latin typeface="Century Gothic"/>
              </a:rPr>
              <a:t> of acid had been added.</a:t>
            </a:r>
          </a:p>
        </p:txBody>
      </p:sp>
      <p:pic>
        <p:nvPicPr>
          <p:cNvPr id="8" name="Picture 7" descr="A photograph of two conical flasks next to a burette. Both contain liquid one is clear and the other is pink showing an indicator colour change">
            <a:extLst>
              <a:ext uri="{FF2B5EF4-FFF2-40B4-BE49-F238E27FC236}">
                <a16:creationId xmlns:a16="http://schemas.microsoft.com/office/drawing/2014/main" id="{535950B4-4C6D-C875-E46A-EA62C5C078D4}"/>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692922" y="3153067"/>
            <a:ext cx="3511954" cy="3428999"/>
          </a:xfrm>
          <a:prstGeom prst="rect">
            <a:avLst/>
          </a:prstGeom>
        </p:spPr>
      </p:pic>
    </p:spTree>
    <p:extLst>
      <p:ext uri="{BB962C8B-B14F-4D97-AF65-F5344CB8AC3E}">
        <p14:creationId xmlns:p14="http://schemas.microsoft.com/office/powerpoint/2010/main" val="41137851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4"/>
            <a:ext cx="5259790" cy="552967"/>
          </a:xfrm>
        </p:spPr>
        <p:txBody>
          <a:bodyPr/>
          <a:lstStyle/>
          <a:p>
            <a:r>
              <a:rPr lang="en-GB" sz="4000" dirty="0">
                <a:latin typeface="Century Gothic"/>
              </a:rPr>
              <a:t>Measuring cylinder	</a:t>
            </a:r>
            <a:endParaRPr lang="en-US" sz="4000" dirty="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5313561" y="409439"/>
            <a:ext cx="5559031" cy="1475001"/>
          </a:xfrm>
          <a:prstGeom prst="rect">
            <a:avLst/>
          </a:prstGeom>
          <a:solidFill>
            <a:srgbClr val="C8102E">
              <a:alpha val="27000"/>
            </a:srgbClr>
          </a:solidFill>
        </p:spPr>
        <p:txBody>
          <a:bodyPr vert="horz"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a tall tube with a scale on the side used to measure the volume of a liquid or the volume of a gas bubbling up into it through water</a:t>
            </a:r>
            <a:r>
              <a:rPr lang="en-GB" sz="2400" b="0" dirty="0">
                <a:solidFill>
                  <a:schemeClr val="tx1"/>
                </a:solidFill>
                <a:effectLst/>
              </a:rPr>
              <a:t> </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4983" y="1663286"/>
            <a:ext cx="3580848"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a tube used to measure volumes</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05188" y="4686882"/>
            <a:ext cx="2927901"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b="0" i="0" u="none" strike="noStrike" dirty="0">
                <a:solidFill>
                  <a:srgbClr val="000000"/>
                </a:solidFill>
                <a:effectLst/>
                <a:latin typeface="Century Gothic" panose="020B0502020202020204" pitchFamily="34" charset="0"/>
              </a:rPr>
              <a:t>Meas-</a:t>
            </a:r>
            <a:r>
              <a:rPr lang="en-GB" sz="2000" b="0" i="0" u="none" strike="noStrike" dirty="0" err="1">
                <a:solidFill>
                  <a:srgbClr val="000000"/>
                </a:solidFill>
                <a:effectLst/>
                <a:latin typeface="Century Gothic" panose="020B0502020202020204" pitchFamily="34" charset="0"/>
              </a:rPr>
              <a:t>si</a:t>
            </a:r>
            <a:r>
              <a:rPr lang="en-GB" sz="2000" b="0" i="0" u="none" strike="noStrike" dirty="0">
                <a:solidFill>
                  <a:srgbClr val="000000"/>
                </a:solidFill>
                <a:effectLst/>
                <a:latin typeface="Century Gothic" panose="020B0502020202020204" pitchFamily="34" charset="0"/>
              </a:rPr>
              <a:t>-</a:t>
            </a:r>
            <a:r>
              <a:rPr lang="en-GB" sz="2000" b="0" i="0" u="none" strike="noStrike" dirty="0" err="1">
                <a:solidFill>
                  <a:srgbClr val="000000"/>
                </a:solidFill>
                <a:effectLst/>
                <a:latin typeface="Century Gothic" panose="020B0502020202020204" pitchFamily="34" charset="0"/>
              </a:rPr>
              <a:t>ar-ing</a:t>
            </a:r>
            <a:r>
              <a:rPr lang="en-GB" sz="2000" b="0" i="0" u="none" strike="noStrike" dirty="0">
                <a:solidFill>
                  <a:srgbClr val="000000"/>
                </a:solidFill>
                <a:effectLst/>
                <a:latin typeface="Century Gothic" panose="020B0502020202020204" pitchFamily="34" charset="0"/>
              </a:rPr>
              <a:t> </a:t>
            </a:r>
            <a:r>
              <a:rPr lang="en-GB" sz="2000" b="0" i="0" u="none" strike="noStrike" dirty="0" err="1">
                <a:solidFill>
                  <a:srgbClr val="000000"/>
                </a:solidFill>
                <a:effectLst/>
                <a:latin typeface="Century Gothic" panose="020B0502020202020204" pitchFamily="34" charset="0"/>
              </a:rPr>
              <a:t>sil</a:t>
            </a:r>
            <a:r>
              <a:rPr lang="en-GB" sz="2000" b="0" i="0" u="none" strike="noStrike" dirty="0">
                <a:solidFill>
                  <a:srgbClr val="000000"/>
                </a:solidFill>
                <a:effectLst/>
                <a:latin typeface="Century Gothic" panose="020B0502020202020204" pitchFamily="34" charset="0"/>
              </a:rPr>
              <a:t>-in-da</a:t>
            </a:r>
            <a:endParaRPr lang="en-GB" sz="2000"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7311400" y="4159681"/>
            <a:ext cx="3413014"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Other measuring tools like burette or pipettes</a:t>
            </a:r>
          </a:p>
        </p:txBody>
      </p:sp>
      <p:sp>
        <p:nvSpPr>
          <p:cNvPr id="14" name="TextBox 13">
            <a:extLst>
              <a:ext uri="{FF2B5EF4-FFF2-40B4-BE49-F238E27FC236}">
                <a16:creationId xmlns:a16="http://schemas.microsoft.com/office/drawing/2014/main" id="{18C14CD2-CFFA-0524-FA5E-6F3B59381A6E}"/>
              </a:ext>
            </a:extLst>
          </p:cNvPr>
          <p:cNvSpPr txBox="1"/>
          <p:nvPr/>
        </p:nvSpPr>
        <p:spPr>
          <a:xfrm>
            <a:off x="6564429" y="2036802"/>
            <a:ext cx="4308163"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b="0" i="0" u="none" strike="noStrike" dirty="0">
                <a:solidFill>
                  <a:srgbClr val="000000"/>
                </a:solidFill>
                <a:effectLst/>
                <a:latin typeface="Century Gothic" panose="020B0502020202020204" pitchFamily="34" charset="0"/>
              </a:rPr>
              <a:t>We used a measuring cylinder to measure 25 cm³ of water</a:t>
            </a:r>
            <a:endParaRPr lang="en-GB" sz="2000" b="1" dirty="0">
              <a:solidFill>
                <a:srgbClr val="C00000"/>
              </a:solidFill>
              <a:latin typeface="Century Gothic" panose="020B0502020202020204" pitchFamily="34" charset="0"/>
            </a:endParaRPr>
          </a:p>
        </p:txBody>
      </p:sp>
      <p:sp>
        <p:nvSpPr>
          <p:cNvPr id="3" name="TextBox 2">
            <a:extLst>
              <a:ext uri="{FF2B5EF4-FFF2-40B4-BE49-F238E27FC236}">
                <a16:creationId xmlns:a16="http://schemas.microsoft.com/office/drawing/2014/main" id="{FA27836E-5FC3-F6CF-DB25-8B6E039EB72D}"/>
              </a:ext>
            </a:extLst>
          </p:cNvPr>
          <p:cNvSpPr txBox="1"/>
          <p:nvPr/>
        </p:nvSpPr>
        <p:spPr>
          <a:xfrm>
            <a:off x="434983" y="3171195"/>
            <a:ext cx="3140668"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panose="020B0502020202020204" pitchFamily="34" charset="0"/>
              </a:rPr>
              <a:t>Watch a video:</a:t>
            </a:r>
          </a:p>
          <a:p>
            <a:r>
              <a:rPr lang="en-GB" sz="2000" dirty="0">
                <a:latin typeface="Century Gothic" panose="020B0502020202020204" pitchFamily="34" charset="0"/>
                <a:hlinkClick r:id="rId3"/>
              </a:rPr>
              <a:t>bit.ly/3MyO0XF</a:t>
            </a:r>
            <a:r>
              <a:rPr lang="en-GB" sz="2000" dirty="0">
                <a:latin typeface="Century Gothic" panose="020B0502020202020204" pitchFamily="34" charset="0"/>
              </a:rPr>
              <a:t> </a:t>
            </a:r>
          </a:p>
        </p:txBody>
      </p:sp>
      <p:grpSp>
        <p:nvGrpSpPr>
          <p:cNvPr id="4" name="Group 3">
            <a:extLst>
              <a:ext uri="{FF2B5EF4-FFF2-40B4-BE49-F238E27FC236}">
                <a16:creationId xmlns:a16="http://schemas.microsoft.com/office/drawing/2014/main" id="{D49AB74F-730C-83B9-EF9E-485F2DC623DA}"/>
              </a:ext>
              <a:ext uri="{C183D7F6-B498-43B3-948B-1728B52AA6E4}">
                <adec:decorative xmlns:adec="http://schemas.microsoft.com/office/drawing/2017/decorative" val="1"/>
              </a:ext>
            </a:extLst>
          </p:cNvPr>
          <p:cNvGrpSpPr/>
          <p:nvPr/>
        </p:nvGrpSpPr>
        <p:grpSpPr>
          <a:xfrm>
            <a:off x="2499930" y="3181279"/>
            <a:ext cx="906461" cy="543960"/>
            <a:chOff x="2414140" y="3032892"/>
            <a:chExt cx="906461" cy="543960"/>
          </a:xfrm>
        </p:grpSpPr>
        <p:pic>
          <p:nvPicPr>
            <p:cNvPr id="7" name="Graphic 16">
              <a:extLst>
                <a:ext uri="{FF2B5EF4-FFF2-40B4-BE49-F238E27FC236}">
                  <a16:creationId xmlns:a16="http://schemas.microsoft.com/office/drawing/2014/main" id="{0CF1F43D-7421-B4AF-1231-09F1C3C1EA8E}"/>
                </a:ext>
                <a:ext uri="{C183D7F6-B498-43B3-948B-1728B52AA6E4}">
                  <adec:decorative xmlns:adec="http://schemas.microsoft.com/office/drawing/2017/decorative" val="1"/>
                </a:ext>
              </a:extLst>
            </p:cNvPr>
            <p:cNvPicPr/>
            <p:nvPr/>
          </p:nvPicPr>
          <p:blipFill>
            <a:blip r:embed="rId4" cstate="print">
              <a:extLst>
                <a:ext uri="{28A0092B-C50C-407E-A947-70E740481C1C}">
                  <a14:useLocalDpi xmlns:a14="http://schemas.microsoft.com/office/drawing/2010/main"/>
                </a:ext>
              </a:extLst>
            </a:blip>
            <a:stretch/>
          </p:blipFill>
          <p:spPr>
            <a:xfrm>
              <a:off x="2414140" y="3032892"/>
              <a:ext cx="543960" cy="543960"/>
            </a:xfrm>
            <a:prstGeom prst="rect">
              <a:avLst/>
            </a:prstGeom>
            <a:ln w="0">
              <a:noFill/>
            </a:ln>
          </p:spPr>
        </p:pic>
        <p:pic>
          <p:nvPicPr>
            <p:cNvPr id="8" name="Graphic 17">
              <a:extLst>
                <a:ext uri="{FF2B5EF4-FFF2-40B4-BE49-F238E27FC236}">
                  <a16:creationId xmlns:a16="http://schemas.microsoft.com/office/drawing/2014/main" id="{E2DC5DB8-7A2F-95DE-D481-77ED3A361C5C}"/>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a:ext>
              </a:extLst>
            </a:blip>
            <a:stretch/>
          </p:blipFill>
          <p:spPr>
            <a:xfrm>
              <a:off x="2782041" y="3035592"/>
              <a:ext cx="538560" cy="538560"/>
            </a:xfrm>
            <a:prstGeom prst="rect">
              <a:avLst/>
            </a:prstGeom>
            <a:ln w="0">
              <a:noFill/>
            </a:ln>
          </p:spPr>
        </p:pic>
      </p:grpSp>
      <p:pic>
        <p:nvPicPr>
          <p:cNvPr id="10" name="Picture 9" descr="A measuring cylinder with liquid in it&#10;&#10;">
            <a:extLst>
              <a:ext uri="{FF2B5EF4-FFF2-40B4-BE49-F238E27FC236}">
                <a16:creationId xmlns:a16="http://schemas.microsoft.com/office/drawing/2014/main" id="{BA350FF1-FCC9-2C64-0873-5412D1F66500}"/>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386153" y="1884440"/>
            <a:ext cx="2178276" cy="4857440"/>
          </a:xfrm>
          <a:prstGeom prst="rect">
            <a:avLst/>
          </a:prstGeom>
        </p:spPr>
      </p:pic>
    </p:spTree>
    <p:extLst>
      <p:ext uri="{BB962C8B-B14F-4D97-AF65-F5344CB8AC3E}">
        <p14:creationId xmlns:p14="http://schemas.microsoft.com/office/powerpoint/2010/main" val="14659269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dirty="0">
                <a:latin typeface="Century Gothic"/>
              </a:rPr>
              <a:t>pH indicator</a:t>
            </a:r>
            <a:endParaRPr lang="en-US" sz="4000" dirty="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306535" y="307736"/>
            <a:ext cx="6541637" cy="1475001"/>
          </a:xfrm>
          <a:prstGeom prst="rect">
            <a:avLst/>
          </a:prstGeom>
          <a:solidFill>
            <a:srgbClr val="C8102E">
              <a:alpha val="27000"/>
            </a:srgbClr>
          </a:solidFill>
        </p:spPr>
        <p:txBody>
          <a:bodyPr vert="horz"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a substance which has a different colour above a certain pH value than below that pH value, such as methyl orange or phenolphthalein</a:t>
            </a:r>
            <a:r>
              <a:rPr lang="en-GB" sz="2400" b="0" dirty="0">
                <a:solidFill>
                  <a:schemeClr val="tx1"/>
                </a:solidFill>
                <a:effectLst/>
              </a:rPr>
              <a:t> </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321572" y="1869211"/>
            <a:ext cx="3580848"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a chemical that changes colour to show if a substance is acid or alkali</a:t>
            </a:r>
          </a:p>
        </p:txBody>
      </p:sp>
      <p:sp>
        <p:nvSpPr>
          <p:cNvPr id="11" name="TextBox 10">
            <a:extLst>
              <a:ext uri="{FF2B5EF4-FFF2-40B4-BE49-F238E27FC236}">
                <a16:creationId xmlns:a16="http://schemas.microsoft.com/office/drawing/2014/main" id="{CCBFE05D-7E0D-CE58-A63A-4B133FE4DCAC}"/>
              </a:ext>
            </a:extLst>
          </p:cNvPr>
          <p:cNvSpPr txBox="1"/>
          <p:nvPr/>
        </p:nvSpPr>
        <p:spPr>
          <a:xfrm>
            <a:off x="321572" y="5702853"/>
            <a:ext cx="3268336"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b="0" i="0" u="none" strike="noStrike" dirty="0">
                <a:solidFill>
                  <a:srgbClr val="000000"/>
                </a:solidFill>
                <a:effectLst/>
                <a:latin typeface="Century Gothic" panose="020B0502020202020204" pitchFamily="34" charset="0"/>
              </a:rPr>
              <a:t>Pee-</a:t>
            </a:r>
            <a:r>
              <a:rPr lang="en-GB" sz="2000" b="0" i="0" u="none" strike="noStrike" dirty="0" err="1">
                <a:solidFill>
                  <a:srgbClr val="000000"/>
                </a:solidFill>
                <a:effectLst/>
                <a:latin typeface="Century Gothic" panose="020B0502020202020204" pitchFamily="34" charset="0"/>
              </a:rPr>
              <a:t>aych</a:t>
            </a:r>
            <a:r>
              <a:rPr lang="en-GB" sz="2000" b="0" i="0" u="none" strike="noStrike" dirty="0">
                <a:solidFill>
                  <a:srgbClr val="000000"/>
                </a:solidFill>
                <a:effectLst/>
                <a:latin typeface="Century Gothic" panose="020B0502020202020204" pitchFamily="34" charset="0"/>
              </a:rPr>
              <a:t> in-di-cay-ta</a:t>
            </a:r>
            <a:endParaRPr lang="en-GB" sz="2000"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7579836" y="3381173"/>
            <a:ext cx="3268336" cy="192824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Some pH indicators have a range of colours, others have a smaller number like methyl orange</a:t>
            </a:r>
          </a:p>
        </p:txBody>
      </p:sp>
      <p:sp>
        <p:nvSpPr>
          <p:cNvPr id="14" name="TextBox 13">
            <a:extLst>
              <a:ext uri="{FF2B5EF4-FFF2-40B4-BE49-F238E27FC236}">
                <a16:creationId xmlns:a16="http://schemas.microsoft.com/office/drawing/2014/main" id="{18C14CD2-CFFA-0524-FA5E-6F3B59381A6E}"/>
              </a:ext>
            </a:extLst>
          </p:cNvPr>
          <p:cNvSpPr txBox="1"/>
          <p:nvPr/>
        </p:nvSpPr>
        <p:spPr>
          <a:xfrm>
            <a:off x="6540009" y="1911115"/>
            <a:ext cx="4308163"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As we added an acid to an alkali the pH indicator changed from purple to green and then red</a:t>
            </a:r>
          </a:p>
        </p:txBody>
      </p:sp>
      <p:sp>
        <p:nvSpPr>
          <p:cNvPr id="3" name="TextBox 2">
            <a:extLst>
              <a:ext uri="{FF2B5EF4-FFF2-40B4-BE49-F238E27FC236}">
                <a16:creationId xmlns:a16="http://schemas.microsoft.com/office/drawing/2014/main" id="{FA27836E-5FC3-F6CF-DB25-8B6E039EB72D}"/>
              </a:ext>
            </a:extLst>
          </p:cNvPr>
          <p:cNvSpPr txBox="1"/>
          <p:nvPr/>
        </p:nvSpPr>
        <p:spPr>
          <a:xfrm>
            <a:off x="322698" y="3827067"/>
            <a:ext cx="3268336"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panose="020B0502020202020204" pitchFamily="34" charset="0"/>
              </a:rPr>
              <a:t>Watch a video:</a:t>
            </a:r>
          </a:p>
          <a:p>
            <a:r>
              <a:rPr lang="en-GB" sz="2000" dirty="0">
                <a:latin typeface="Century Gothic" panose="020B0502020202020204" pitchFamily="34" charset="0"/>
                <a:hlinkClick r:id="rId3"/>
              </a:rPr>
              <a:t>bit.ly/46bKxVx</a:t>
            </a:r>
            <a:r>
              <a:rPr lang="en-GB" sz="2000" dirty="0">
                <a:latin typeface="Century Gothic" panose="020B0502020202020204" pitchFamily="34" charset="0"/>
              </a:rPr>
              <a:t> </a:t>
            </a:r>
          </a:p>
        </p:txBody>
      </p:sp>
      <p:sp>
        <p:nvSpPr>
          <p:cNvPr id="10" name="TextBox 9">
            <a:extLst>
              <a:ext uri="{FF2B5EF4-FFF2-40B4-BE49-F238E27FC236}">
                <a16:creationId xmlns:a16="http://schemas.microsoft.com/office/drawing/2014/main" id="{2B3261CB-0A66-0C64-1B46-6EF0D86E504D}"/>
              </a:ext>
            </a:extLst>
          </p:cNvPr>
          <p:cNvSpPr txBox="1"/>
          <p:nvPr/>
        </p:nvSpPr>
        <p:spPr>
          <a:xfrm>
            <a:off x="7579836" y="5395077"/>
            <a:ext cx="3268336"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Similar words</a:t>
            </a:r>
          </a:p>
          <a:p>
            <a:r>
              <a:rPr lang="en-GB" sz="2000" dirty="0">
                <a:solidFill>
                  <a:srgbClr val="242424"/>
                </a:solidFill>
                <a:latin typeface="Century Gothic"/>
              </a:rPr>
              <a:t>Universal Indicator is a specific type of pH indicator</a:t>
            </a:r>
          </a:p>
        </p:txBody>
      </p:sp>
      <p:grpSp>
        <p:nvGrpSpPr>
          <p:cNvPr id="4" name="Group 3">
            <a:extLst>
              <a:ext uri="{FF2B5EF4-FFF2-40B4-BE49-F238E27FC236}">
                <a16:creationId xmlns:a16="http://schemas.microsoft.com/office/drawing/2014/main" id="{63A6581D-615E-4CB0-8B11-8819C05DCF64}"/>
              </a:ext>
              <a:ext uri="{C183D7F6-B498-43B3-948B-1728B52AA6E4}">
                <adec:decorative xmlns:adec="http://schemas.microsoft.com/office/drawing/2017/decorative" val="1"/>
              </a:ext>
            </a:extLst>
          </p:cNvPr>
          <p:cNvGrpSpPr/>
          <p:nvPr/>
        </p:nvGrpSpPr>
        <p:grpSpPr>
          <a:xfrm>
            <a:off x="2608693" y="3827067"/>
            <a:ext cx="906461" cy="543960"/>
            <a:chOff x="2414140" y="3032892"/>
            <a:chExt cx="906461" cy="543960"/>
          </a:xfrm>
        </p:grpSpPr>
        <p:pic>
          <p:nvPicPr>
            <p:cNvPr id="7" name="Graphic 16">
              <a:extLst>
                <a:ext uri="{FF2B5EF4-FFF2-40B4-BE49-F238E27FC236}">
                  <a16:creationId xmlns:a16="http://schemas.microsoft.com/office/drawing/2014/main" id="{7CFB23A2-EEE4-0F6A-9A7C-2FAC30F81EAE}"/>
                </a:ext>
                <a:ext uri="{C183D7F6-B498-43B3-948B-1728B52AA6E4}">
                  <adec:decorative xmlns:adec="http://schemas.microsoft.com/office/drawing/2017/decorative" val="1"/>
                </a:ext>
              </a:extLst>
            </p:cNvPr>
            <p:cNvPicPr/>
            <p:nvPr/>
          </p:nvPicPr>
          <p:blipFill>
            <a:blip r:embed="rId4" cstate="print">
              <a:extLst>
                <a:ext uri="{28A0092B-C50C-407E-A947-70E740481C1C}">
                  <a14:useLocalDpi xmlns:a14="http://schemas.microsoft.com/office/drawing/2010/main"/>
                </a:ext>
              </a:extLst>
            </a:blip>
            <a:stretch/>
          </p:blipFill>
          <p:spPr>
            <a:xfrm>
              <a:off x="2414140" y="3032892"/>
              <a:ext cx="543960" cy="543960"/>
            </a:xfrm>
            <a:prstGeom prst="rect">
              <a:avLst/>
            </a:prstGeom>
            <a:ln w="0">
              <a:noFill/>
            </a:ln>
          </p:spPr>
        </p:pic>
        <p:pic>
          <p:nvPicPr>
            <p:cNvPr id="8" name="Graphic 17">
              <a:extLst>
                <a:ext uri="{FF2B5EF4-FFF2-40B4-BE49-F238E27FC236}">
                  <a16:creationId xmlns:a16="http://schemas.microsoft.com/office/drawing/2014/main" id="{DEF03C24-9B65-814C-0C91-8D220233B580}"/>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a:ext>
              </a:extLst>
            </a:blip>
            <a:stretch/>
          </p:blipFill>
          <p:spPr>
            <a:xfrm>
              <a:off x="2782041" y="3035592"/>
              <a:ext cx="538560" cy="538560"/>
            </a:xfrm>
            <a:prstGeom prst="rect">
              <a:avLst/>
            </a:prstGeom>
            <a:ln w="0">
              <a:noFill/>
            </a:ln>
          </p:spPr>
        </p:pic>
      </p:grpSp>
      <p:pic>
        <p:nvPicPr>
          <p:cNvPr id="17" name="Picture 16" descr="A photograph showing a range of solutions at different pH values; their colours correspond to the scale on a bottle of universal indicator solution">
            <a:extLst>
              <a:ext uri="{FF2B5EF4-FFF2-40B4-BE49-F238E27FC236}">
                <a16:creationId xmlns:a16="http://schemas.microsoft.com/office/drawing/2014/main" id="{12191821-8CAE-46C8-EFFE-6C527C9DECC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883223" y="3401557"/>
            <a:ext cx="3420419" cy="2280279"/>
          </a:xfrm>
          <a:prstGeom prst="rect">
            <a:avLst/>
          </a:prstGeom>
        </p:spPr>
      </p:pic>
    </p:spTree>
    <p:extLst>
      <p:ext uri="{BB962C8B-B14F-4D97-AF65-F5344CB8AC3E}">
        <p14:creationId xmlns:p14="http://schemas.microsoft.com/office/powerpoint/2010/main" val="34799552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pic>
        <p:nvPicPr>
          <p:cNvPr id="12" name="Picture 11" descr="A clear plastic pipette with a long tip and measurements marked on the tube&#10;&#10;">
            <a:extLst>
              <a:ext uri="{FF2B5EF4-FFF2-40B4-BE49-F238E27FC236}">
                <a16:creationId xmlns:a16="http://schemas.microsoft.com/office/drawing/2014/main" id="{ABA13378-8838-C325-C3FF-FE97005C3E5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05821" y="2836862"/>
            <a:ext cx="3835245" cy="3312579"/>
          </a:xfrm>
          <a:prstGeom prst="rect">
            <a:avLst/>
          </a:prstGeom>
        </p:spPr>
      </p:pic>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a:latin typeface="Century Gothic"/>
              </a:rPr>
              <a:t>Pipette</a:t>
            </a:r>
            <a:endParaRPr lang="en-US" sz="400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330955" y="378771"/>
            <a:ext cx="6541637" cy="1142602"/>
          </a:xfrm>
          <a:prstGeom prst="rect">
            <a:avLst/>
          </a:prstGeom>
          <a:solidFill>
            <a:srgbClr val="C8102E">
              <a:alpha val="27000"/>
            </a:srgbClr>
          </a:solidFill>
        </p:spPr>
        <p:txBody>
          <a:bodyPr vert="horz"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a typeface="Calibri" panose="020F0502020204030204" pitchFamily="34" charset="0"/>
                <a:cs typeface="Arial" panose="020B0604020202020204" pitchFamily="34" charset="0"/>
              </a:rPr>
              <a:t>a </a:t>
            </a:r>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narrow tube filled by suction, with a mark or scale printed on the side, used to draw up a measured volume of liquid</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391185" y="1881827"/>
            <a:ext cx="3580848"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000000"/>
                </a:solidFill>
                <a:latin typeface="Century Gothic" panose="020B0502020202020204" pitchFamily="34" charset="0"/>
              </a:rPr>
              <a:t>a</a:t>
            </a:r>
            <a:r>
              <a:rPr lang="en-GB" sz="2000" b="0" i="0" u="none" strike="noStrike" dirty="0">
                <a:solidFill>
                  <a:srgbClr val="000000"/>
                </a:solidFill>
                <a:effectLst/>
                <a:latin typeface="Century Gothic" panose="020B0502020202020204" pitchFamily="34" charset="0"/>
              </a:rPr>
              <a:t> tool used to measure and transfer a small, exact volume of liquid</a:t>
            </a:r>
            <a:endParaRPr lang="en-GB" sz="2000" b="1" dirty="0">
              <a:solidFill>
                <a:srgbClr val="C00000"/>
              </a:solidFill>
              <a:latin typeface="Century Gothic" panose="020B0502020202020204" pitchFamily="34" charset="0"/>
            </a:endParaRPr>
          </a:p>
        </p:txBody>
      </p:sp>
      <p:sp>
        <p:nvSpPr>
          <p:cNvPr id="11" name="TextBox 10">
            <a:extLst>
              <a:ext uri="{FF2B5EF4-FFF2-40B4-BE49-F238E27FC236}">
                <a16:creationId xmlns:a16="http://schemas.microsoft.com/office/drawing/2014/main" id="{CCBFE05D-7E0D-CE58-A63A-4B133FE4DCAC}"/>
              </a:ext>
            </a:extLst>
          </p:cNvPr>
          <p:cNvSpPr txBox="1"/>
          <p:nvPr/>
        </p:nvSpPr>
        <p:spPr>
          <a:xfrm>
            <a:off x="462509" y="5572547"/>
            <a:ext cx="2927901"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b="0" i="0" u="none" strike="noStrike" dirty="0">
                <a:solidFill>
                  <a:srgbClr val="000000"/>
                </a:solidFill>
                <a:effectLst/>
                <a:latin typeface="Century Gothic" panose="020B0502020202020204" pitchFamily="34" charset="0"/>
              </a:rPr>
              <a:t>pip-et</a:t>
            </a:r>
            <a:endParaRPr lang="en-GB"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7816645" y="3373147"/>
            <a:ext cx="3055948" cy="163121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a dropper, which looks similar but has no measurements on the side</a:t>
            </a:r>
          </a:p>
        </p:txBody>
      </p:sp>
      <p:sp>
        <p:nvSpPr>
          <p:cNvPr id="14" name="TextBox 13">
            <a:extLst>
              <a:ext uri="{FF2B5EF4-FFF2-40B4-BE49-F238E27FC236}">
                <a16:creationId xmlns:a16="http://schemas.microsoft.com/office/drawing/2014/main" id="{18C14CD2-CFFA-0524-FA5E-6F3B59381A6E}"/>
              </a:ext>
            </a:extLst>
          </p:cNvPr>
          <p:cNvSpPr txBox="1"/>
          <p:nvPr/>
        </p:nvSpPr>
        <p:spPr>
          <a:xfrm>
            <a:off x="6564429" y="1881827"/>
            <a:ext cx="4308163"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Use a pipette to slowly add 5 drops of acid to the mixture</a:t>
            </a:r>
            <a:endParaRPr lang="en-GB" sz="2000" dirty="0">
              <a:solidFill>
                <a:srgbClr val="C00000"/>
              </a:solidFill>
              <a:latin typeface="Century Gothic" panose="020B0502020202020204" pitchFamily="34" charset="0"/>
            </a:endParaRPr>
          </a:p>
        </p:txBody>
      </p:sp>
      <p:sp>
        <p:nvSpPr>
          <p:cNvPr id="3" name="TextBox 2">
            <a:extLst>
              <a:ext uri="{FF2B5EF4-FFF2-40B4-BE49-F238E27FC236}">
                <a16:creationId xmlns:a16="http://schemas.microsoft.com/office/drawing/2014/main" id="{FA27836E-5FC3-F6CF-DB25-8B6E039EB72D}"/>
              </a:ext>
            </a:extLst>
          </p:cNvPr>
          <p:cNvSpPr txBox="1"/>
          <p:nvPr/>
        </p:nvSpPr>
        <p:spPr>
          <a:xfrm>
            <a:off x="389266" y="3604774"/>
            <a:ext cx="3238022"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panose="020B0502020202020204" pitchFamily="34" charset="0"/>
              </a:rPr>
              <a:t>Watch a video:</a:t>
            </a:r>
          </a:p>
          <a:p>
            <a:r>
              <a:rPr lang="en-GB" sz="2000" dirty="0">
                <a:latin typeface="Century Gothic" panose="020B0502020202020204" pitchFamily="34" charset="0"/>
                <a:hlinkClick r:id="rId4"/>
              </a:rPr>
              <a:t>bit.ly/40d8bxr</a:t>
            </a:r>
            <a:r>
              <a:rPr lang="en-GB" sz="2000" dirty="0">
                <a:latin typeface="Century Gothic" panose="020B0502020202020204" pitchFamily="34" charset="0"/>
              </a:rPr>
              <a:t> </a:t>
            </a:r>
          </a:p>
        </p:txBody>
      </p:sp>
      <p:grpSp>
        <p:nvGrpSpPr>
          <p:cNvPr id="4" name="Group 3">
            <a:extLst>
              <a:ext uri="{FF2B5EF4-FFF2-40B4-BE49-F238E27FC236}">
                <a16:creationId xmlns:a16="http://schemas.microsoft.com/office/drawing/2014/main" id="{E41F5B0A-9BFF-5B4A-0069-1E82DDF7FE6F}"/>
              </a:ext>
              <a:ext uri="{C183D7F6-B498-43B3-948B-1728B52AA6E4}">
                <adec:decorative xmlns:adec="http://schemas.microsoft.com/office/drawing/2017/decorative" val="1"/>
              </a:ext>
            </a:extLst>
          </p:cNvPr>
          <p:cNvGrpSpPr/>
          <p:nvPr/>
        </p:nvGrpSpPr>
        <p:grpSpPr>
          <a:xfrm>
            <a:off x="2522300" y="3840625"/>
            <a:ext cx="906461" cy="543960"/>
            <a:chOff x="2414140" y="3032892"/>
            <a:chExt cx="906461" cy="543960"/>
          </a:xfrm>
        </p:grpSpPr>
        <p:pic>
          <p:nvPicPr>
            <p:cNvPr id="7" name="Graphic 16">
              <a:extLst>
                <a:ext uri="{FF2B5EF4-FFF2-40B4-BE49-F238E27FC236}">
                  <a16:creationId xmlns:a16="http://schemas.microsoft.com/office/drawing/2014/main" id="{F896B838-8D52-496A-3EE1-8EB69755CE6D}"/>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a:ext>
              </a:extLst>
            </a:blip>
            <a:stretch/>
          </p:blipFill>
          <p:spPr>
            <a:xfrm>
              <a:off x="2414140" y="3032892"/>
              <a:ext cx="543960" cy="543960"/>
            </a:xfrm>
            <a:prstGeom prst="rect">
              <a:avLst/>
            </a:prstGeom>
            <a:ln w="0">
              <a:noFill/>
            </a:ln>
          </p:spPr>
        </p:pic>
        <p:pic>
          <p:nvPicPr>
            <p:cNvPr id="8" name="Graphic 17">
              <a:extLst>
                <a:ext uri="{FF2B5EF4-FFF2-40B4-BE49-F238E27FC236}">
                  <a16:creationId xmlns:a16="http://schemas.microsoft.com/office/drawing/2014/main" id="{2BA5ED03-9DC3-1929-C9E5-86A3F9BD5146}"/>
                </a:ext>
                <a:ext uri="{C183D7F6-B498-43B3-948B-1728B52AA6E4}">
                  <adec:decorative xmlns:adec="http://schemas.microsoft.com/office/drawing/2017/decorative" val="1"/>
                </a:ext>
              </a:extLst>
            </p:cNvPr>
            <p:cNvPicPr/>
            <p:nvPr/>
          </p:nvPicPr>
          <p:blipFill>
            <a:blip r:embed="rId6" cstate="print">
              <a:extLst>
                <a:ext uri="{28A0092B-C50C-407E-A947-70E740481C1C}">
                  <a14:useLocalDpi xmlns:a14="http://schemas.microsoft.com/office/drawing/2010/main"/>
                </a:ext>
              </a:extLst>
            </a:blip>
            <a:stretch/>
          </p:blipFill>
          <p:spPr>
            <a:xfrm>
              <a:off x="2782041" y="3035592"/>
              <a:ext cx="538560" cy="538560"/>
            </a:xfrm>
            <a:prstGeom prst="rect">
              <a:avLst/>
            </a:prstGeom>
            <a:ln w="0">
              <a:noFill/>
            </a:ln>
          </p:spPr>
        </p:pic>
      </p:grpSp>
    </p:spTree>
    <p:extLst>
      <p:ext uri="{BB962C8B-B14F-4D97-AF65-F5344CB8AC3E}">
        <p14:creationId xmlns:p14="http://schemas.microsoft.com/office/powerpoint/2010/main" val="22614213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22EB5-D5B0-CB3F-2218-49C037A1B2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E9AADD-0346-317A-62B7-E7B438AD6377}"/>
              </a:ext>
            </a:extLst>
          </p:cNvPr>
          <p:cNvSpPr>
            <a:spLocks noGrp="1"/>
          </p:cNvSpPr>
          <p:nvPr>
            <p:ph type="title"/>
          </p:nvPr>
        </p:nvSpPr>
        <p:spPr>
          <a:xfrm>
            <a:off x="539998" y="415411"/>
            <a:ext cx="2767976" cy="440661"/>
          </a:xfrm>
        </p:spPr>
        <p:txBody>
          <a:bodyPr/>
          <a:lstStyle/>
          <a:p>
            <a:r>
              <a:rPr lang="en-US" sz="4000">
                <a:latin typeface="Century Gothic"/>
              </a:rPr>
              <a:t>Solution </a:t>
            </a:r>
          </a:p>
        </p:txBody>
      </p:sp>
      <p:sp>
        <p:nvSpPr>
          <p:cNvPr id="6" name="Title 1">
            <a:extLst>
              <a:ext uri="{FF2B5EF4-FFF2-40B4-BE49-F238E27FC236}">
                <a16:creationId xmlns:a16="http://schemas.microsoft.com/office/drawing/2014/main" id="{8A98E0DA-6238-BA23-F76E-CBFB322EA3CB}"/>
              </a:ext>
            </a:extLst>
          </p:cNvPr>
          <p:cNvSpPr txBox="1">
            <a:spLocks/>
          </p:cNvSpPr>
          <p:nvPr/>
        </p:nvSpPr>
        <p:spPr>
          <a:xfrm>
            <a:off x="3649053" y="382983"/>
            <a:ext cx="7157011" cy="737501"/>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the mixture produced when a solute dissolves in a solvent</a:t>
            </a:r>
            <a:endParaRPr lang="en-US" sz="2400">
              <a:solidFill>
                <a:schemeClr val="tx1"/>
              </a:solidFill>
            </a:endParaRPr>
          </a:p>
        </p:txBody>
      </p:sp>
      <p:sp>
        <p:nvSpPr>
          <p:cNvPr id="9" name="TextBox 8">
            <a:extLst>
              <a:ext uri="{FF2B5EF4-FFF2-40B4-BE49-F238E27FC236}">
                <a16:creationId xmlns:a16="http://schemas.microsoft.com/office/drawing/2014/main" id="{018D3D82-ED94-3A87-FB0D-A4297924AE03}"/>
              </a:ext>
            </a:extLst>
          </p:cNvPr>
          <p:cNvSpPr txBox="1"/>
          <p:nvPr/>
        </p:nvSpPr>
        <p:spPr>
          <a:xfrm>
            <a:off x="430305" y="1348058"/>
            <a:ext cx="2870198"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a:t>
            </a:r>
            <a:r>
              <a:rPr lang="en-GB" sz="2000" b="1" dirty="0">
                <a:solidFill>
                  <a:srgbClr val="C00000"/>
                </a:solidFill>
                <a:latin typeface="Century Gothic" panose="020B0502020202020204" pitchFamily="34" charset="0"/>
              </a:rPr>
              <a:t> ...</a:t>
            </a:r>
            <a:endParaRPr lang="en-GB" sz="2000" b="1">
              <a:solidFill>
                <a:srgbClr val="C00000"/>
              </a:solidFill>
              <a:latin typeface="Century Gothic" panose="020B0502020202020204" pitchFamily="34" charset="0"/>
            </a:endParaRPr>
          </a:p>
          <a:p>
            <a:r>
              <a:rPr lang="en-GB" sz="2000">
                <a:solidFill>
                  <a:srgbClr val="242424"/>
                </a:solidFill>
                <a:latin typeface="Century Gothic"/>
              </a:rPr>
              <a:t>a mixture where one substance dissolves completely in another, such as salt in water</a:t>
            </a:r>
          </a:p>
        </p:txBody>
      </p:sp>
      <p:sp>
        <p:nvSpPr>
          <p:cNvPr id="10" name="TextBox 9">
            <a:extLst>
              <a:ext uri="{FF2B5EF4-FFF2-40B4-BE49-F238E27FC236}">
                <a16:creationId xmlns:a16="http://schemas.microsoft.com/office/drawing/2014/main" id="{A129B8D2-7D79-7CEB-24BF-502ED45D0C60}"/>
              </a:ext>
            </a:extLst>
          </p:cNvPr>
          <p:cNvSpPr txBox="1"/>
          <p:nvPr/>
        </p:nvSpPr>
        <p:spPr>
          <a:xfrm>
            <a:off x="430305" y="3464712"/>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a:rPr>
              <a:t>Watch a video:</a:t>
            </a:r>
            <a:br>
              <a:rPr lang="en-US" sz="2000" dirty="0">
                <a:latin typeface="Century Gothic"/>
              </a:rPr>
            </a:br>
            <a:r>
              <a:rPr lang="en-US" sz="2000" dirty="0">
                <a:latin typeface="Century Gothic"/>
                <a:hlinkClick r:id="rId3"/>
              </a:rPr>
              <a:t>bit.ly/44uofhF</a:t>
            </a:r>
            <a:endParaRPr lang="en-GB" dirty="0"/>
          </a:p>
        </p:txBody>
      </p:sp>
      <p:sp>
        <p:nvSpPr>
          <p:cNvPr id="11" name="TextBox 10">
            <a:extLst>
              <a:ext uri="{FF2B5EF4-FFF2-40B4-BE49-F238E27FC236}">
                <a16:creationId xmlns:a16="http://schemas.microsoft.com/office/drawing/2014/main" id="{99E5BE86-1698-09B2-276D-D6775F8A0E0C}"/>
              </a:ext>
            </a:extLst>
          </p:cNvPr>
          <p:cNvSpPr txBox="1"/>
          <p:nvPr/>
        </p:nvSpPr>
        <p:spPr>
          <a:xfrm>
            <a:off x="430305" y="4658037"/>
            <a:ext cx="1787739"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a:solidFill>
                  <a:srgbClr val="242424"/>
                </a:solidFill>
                <a:latin typeface="Century Gothic"/>
              </a:rPr>
              <a:t>Sal-</a:t>
            </a:r>
            <a:r>
              <a:rPr lang="en-GB" sz="2000" dirty="0" err="1">
                <a:solidFill>
                  <a:srgbClr val="242424"/>
                </a:solidFill>
                <a:latin typeface="Century Gothic"/>
              </a:rPr>
              <a:t>ue</a:t>
            </a:r>
            <a:r>
              <a:rPr lang="en-GB" sz="2000" dirty="0">
                <a:solidFill>
                  <a:srgbClr val="242424"/>
                </a:solidFill>
                <a:latin typeface="Century Gothic"/>
              </a:rPr>
              <a:t>-</a:t>
            </a:r>
            <a:r>
              <a:rPr lang="en-GB" sz="2000" dirty="0" err="1">
                <a:solidFill>
                  <a:srgbClr val="242424"/>
                </a:solidFill>
                <a:latin typeface="Century Gothic"/>
              </a:rPr>
              <a:t>shen</a:t>
            </a:r>
            <a:endParaRPr lang="en-GB" sz="2000" dirty="0">
              <a:latin typeface="Century Gothic"/>
            </a:endParaRPr>
          </a:p>
        </p:txBody>
      </p:sp>
      <p:sp>
        <p:nvSpPr>
          <p:cNvPr id="12" name="TextBox 11">
            <a:extLst>
              <a:ext uri="{FF2B5EF4-FFF2-40B4-BE49-F238E27FC236}">
                <a16:creationId xmlns:a16="http://schemas.microsoft.com/office/drawing/2014/main" id="{66BA6446-4FFD-2C75-05B5-B8B888C88E4A}"/>
              </a:ext>
            </a:extLst>
          </p:cNvPr>
          <p:cNvSpPr txBox="1"/>
          <p:nvPr/>
        </p:nvSpPr>
        <p:spPr>
          <a:xfrm>
            <a:off x="3685237" y="5543586"/>
            <a:ext cx="3859904"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Sometimes sterile salt solution is called 'saline'</a:t>
            </a:r>
          </a:p>
        </p:txBody>
      </p:sp>
      <p:sp>
        <p:nvSpPr>
          <p:cNvPr id="13" name="TextBox 12">
            <a:extLst>
              <a:ext uri="{FF2B5EF4-FFF2-40B4-BE49-F238E27FC236}">
                <a16:creationId xmlns:a16="http://schemas.microsoft.com/office/drawing/2014/main" id="{393EE36C-D272-9897-3CE8-F603F575CAD7}"/>
              </a:ext>
            </a:extLst>
          </p:cNvPr>
          <p:cNvSpPr txBox="1"/>
          <p:nvPr/>
        </p:nvSpPr>
        <p:spPr>
          <a:xfrm>
            <a:off x="7924539" y="3115634"/>
            <a:ext cx="2877669"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a:t>
            </a:r>
            <a:r>
              <a:rPr lang="en-GB" sz="2000" b="1" dirty="0">
                <a:solidFill>
                  <a:srgbClr val="C00000"/>
                </a:solidFill>
                <a:latin typeface="Century Gothic" panose="020B0502020202020204" pitchFamily="34" charset="0"/>
              </a:rPr>
              <a:t> ...</a:t>
            </a:r>
            <a:endParaRPr lang="en-GB" sz="2000" b="1">
              <a:solidFill>
                <a:srgbClr val="C00000"/>
              </a:solidFill>
              <a:latin typeface="Century Gothic" panose="020B0502020202020204" pitchFamily="34" charset="0"/>
            </a:endParaRPr>
          </a:p>
          <a:p>
            <a:r>
              <a:rPr lang="en-GB" sz="2000">
                <a:solidFill>
                  <a:srgbClr val="242424"/>
                </a:solidFill>
                <a:latin typeface="Century Gothic"/>
              </a:rPr>
              <a:t>aqueous. Solutions are often formed in water, but they can form in other liquids, too</a:t>
            </a:r>
          </a:p>
        </p:txBody>
      </p:sp>
      <p:sp>
        <p:nvSpPr>
          <p:cNvPr id="14" name="TextBox 13">
            <a:extLst>
              <a:ext uri="{FF2B5EF4-FFF2-40B4-BE49-F238E27FC236}">
                <a16:creationId xmlns:a16="http://schemas.microsoft.com/office/drawing/2014/main" id="{496EB863-9CAB-C22B-E108-5A9590B78E10}"/>
              </a:ext>
            </a:extLst>
          </p:cNvPr>
          <p:cNvSpPr txBox="1"/>
          <p:nvPr/>
        </p:nvSpPr>
        <p:spPr>
          <a:xfrm>
            <a:off x="7931476" y="1348058"/>
            <a:ext cx="2870732"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Example </a:t>
            </a:r>
          </a:p>
          <a:p>
            <a:r>
              <a:rPr lang="en-GB" sz="2000">
                <a:solidFill>
                  <a:srgbClr val="000000"/>
                </a:solidFill>
                <a:latin typeface="Century Gothic"/>
              </a:rPr>
              <a:t>In a solution of salt water, the solute is salt and the solvent is water</a:t>
            </a:r>
            <a:endParaRPr lang="en-GB"/>
          </a:p>
        </p:txBody>
      </p:sp>
      <p:pic>
        <p:nvPicPr>
          <p:cNvPr id="15" name="Graphic 17" descr="Hand outline">
            <a:extLst>
              <a:ext uri="{FF2B5EF4-FFF2-40B4-BE49-F238E27FC236}">
                <a16:creationId xmlns:a16="http://schemas.microsoft.com/office/drawing/2014/main" id="{C9B8A25C-37F9-CA1C-0962-AA56A623B103}"/>
              </a:ext>
            </a:extLst>
          </p:cNvPr>
          <p:cNvPicPr/>
          <p:nvPr/>
        </p:nvPicPr>
        <p:blipFill>
          <a:blip r:embed="rId4" cstate="print">
            <a:extLst>
              <a:ext uri="{28A0092B-C50C-407E-A947-70E740481C1C}">
                <a14:useLocalDpi xmlns:a14="http://schemas.microsoft.com/office/drawing/2010/main"/>
              </a:ext>
            </a:extLst>
          </a:blip>
          <a:stretch/>
        </p:blipFill>
        <p:spPr>
          <a:xfrm>
            <a:off x="2811192" y="3534661"/>
            <a:ext cx="538560" cy="538560"/>
          </a:xfrm>
          <a:prstGeom prst="rect">
            <a:avLst/>
          </a:prstGeom>
          <a:ln w="9525">
            <a:noFill/>
          </a:ln>
        </p:spPr>
      </p:pic>
      <p:pic>
        <p:nvPicPr>
          <p:cNvPr id="16" name="Graphic 16" descr="Raised hand outline">
            <a:extLst>
              <a:ext uri="{FF2B5EF4-FFF2-40B4-BE49-F238E27FC236}">
                <a16:creationId xmlns:a16="http://schemas.microsoft.com/office/drawing/2014/main" id="{94537247-F689-444A-7698-5A2311DCCE11}"/>
              </a:ext>
            </a:extLst>
          </p:cNvPr>
          <p:cNvPicPr/>
          <p:nvPr/>
        </p:nvPicPr>
        <p:blipFill>
          <a:blip r:embed="rId5" cstate="print">
            <a:extLst>
              <a:ext uri="{28A0092B-C50C-407E-A947-70E740481C1C}">
                <a14:useLocalDpi xmlns:a14="http://schemas.microsoft.com/office/drawing/2010/main"/>
              </a:ext>
            </a:extLst>
          </a:blip>
          <a:stretch/>
        </p:blipFill>
        <p:spPr>
          <a:xfrm>
            <a:off x="2380697" y="3519066"/>
            <a:ext cx="543960" cy="543960"/>
          </a:xfrm>
          <a:prstGeom prst="rect">
            <a:avLst/>
          </a:prstGeom>
          <a:ln w="9525">
            <a:noFill/>
          </a:ln>
        </p:spPr>
      </p:pic>
      <p:sp>
        <p:nvSpPr>
          <p:cNvPr id="4" name="TextBox 3">
            <a:extLst>
              <a:ext uri="{FF2B5EF4-FFF2-40B4-BE49-F238E27FC236}">
                <a16:creationId xmlns:a16="http://schemas.microsoft.com/office/drawing/2014/main" id="{27E2EF29-C714-7FC6-06DA-D4DF15B1B8CC}"/>
              </a:ext>
            </a:extLst>
          </p:cNvPr>
          <p:cNvSpPr txBox="1"/>
          <p:nvPr/>
        </p:nvSpPr>
        <p:spPr>
          <a:xfrm>
            <a:off x="430305" y="5543586"/>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Sol (dissolve), </a:t>
            </a:r>
            <a:r>
              <a:rPr lang="en-GB" sz="2000" err="1">
                <a:solidFill>
                  <a:srgbClr val="242424"/>
                </a:solidFill>
                <a:latin typeface="Century Gothic"/>
              </a:rPr>
              <a:t>ution</a:t>
            </a:r>
            <a:r>
              <a:rPr lang="en-GB" sz="2000">
                <a:solidFill>
                  <a:srgbClr val="242424"/>
                </a:solidFill>
                <a:latin typeface="Century Gothic"/>
              </a:rPr>
              <a:t> (process)</a:t>
            </a:r>
          </a:p>
        </p:txBody>
      </p:sp>
      <p:sp>
        <p:nvSpPr>
          <p:cNvPr id="7" name="TextBox 6">
            <a:extLst>
              <a:ext uri="{FF2B5EF4-FFF2-40B4-BE49-F238E27FC236}">
                <a16:creationId xmlns:a16="http://schemas.microsoft.com/office/drawing/2014/main" id="{0280C438-EB54-A73B-5069-56E8F23E1A82}"/>
              </a:ext>
            </a:extLst>
          </p:cNvPr>
          <p:cNvSpPr txBox="1"/>
          <p:nvPr/>
        </p:nvSpPr>
        <p:spPr>
          <a:xfrm>
            <a:off x="7922403" y="5190987"/>
            <a:ext cx="2879805" cy="136826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a:t>
            </a:r>
            <a:r>
              <a:rPr lang="en-GB" sz="2000" b="1" dirty="0">
                <a:solidFill>
                  <a:srgbClr val="C00000"/>
                </a:solidFill>
                <a:latin typeface="Century Gothic" panose="020B0502020202020204" pitchFamily="34" charset="0"/>
              </a:rPr>
              <a:t>contexts</a:t>
            </a:r>
            <a:endParaRPr lang="en-GB" sz="2000" b="1">
              <a:solidFill>
                <a:srgbClr val="C00000"/>
              </a:solidFill>
              <a:latin typeface="Century Gothic" panose="020B0502020202020204" pitchFamily="34" charset="0"/>
            </a:endParaRPr>
          </a:p>
          <a:p>
            <a:r>
              <a:rPr lang="en-GB" sz="2000">
                <a:solidFill>
                  <a:srgbClr val="242424"/>
                </a:solidFill>
                <a:latin typeface="Century Gothic"/>
              </a:rPr>
              <a:t>The way to solve a problem, especially in mathematics</a:t>
            </a:r>
          </a:p>
        </p:txBody>
      </p:sp>
      <p:pic>
        <p:nvPicPr>
          <p:cNvPr id="8" name="Picture 7" descr="Two labelled beakers and a small labelled tray. The tray contains salt, the left beaker contains only water and the right beaker contains salt water and is labelled 'solution (salt water)'">
            <a:extLst>
              <a:ext uri="{FF2B5EF4-FFF2-40B4-BE49-F238E27FC236}">
                <a16:creationId xmlns:a16="http://schemas.microsoft.com/office/drawing/2014/main" id="{4B82F5B1-D795-4D90-5CB8-C87772224A49}"/>
              </a:ext>
            </a:extLst>
          </p:cNvPr>
          <p:cNvPicPr>
            <a:picLocks noChangeAspect="1"/>
          </p:cNvPicPr>
          <p:nvPr/>
        </p:nvPicPr>
        <p:blipFill>
          <a:blip r:embed="rId6"/>
          <a:stretch>
            <a:fillRect/>
          </a:stretch>
        </p:blipFill>
        <p:spPr>
          <a:xfrm>
            <a:off x="4149412" y="1363952"/>
            <a:ext cx="2755542" cy="3829587"/>
          </a:xfrm>
          <a:prstGeom prst="rect">
            <a:avLst/>
          </a:prstGeom>
        </p:spPr>
      </p:pic>
    </p:spTree>
    <p:extLst>
      <p:ext uri="{BB962C8B-B14F-4D97-AF65-F5344CB8AC3E}">
        <p14:creationId xmlns:p14="http://schemas.microsoft.com/office/powerpoint/2010/main" val="3500424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a:latin typeface="Century Gothic"/>
              </a:rPr>
              <a:t>Titration</a:t>
            </a:r>
            <a:endParaRPr lang="en-US" sz="400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330955" y="435510"/>
            <a:ext cx="6541637" cy="1142602"/>
          </a:xfrm>
          <a:prstGeom prst="rect">
            <a:avLst/>
          </a:prstGeom>
          <a:solidFill>
            <a:srgbClr val="C8102E">
              <a:alpha val="27000"/>
            </a:srgbClr>
          </a:solidFill>
        </p:spPr>
        <p:txBody>
          <a:bodyPr vert="horz"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latin typeface="Century Gothic"/>
              </a:rPr>
              <a:t>a </a:t>
            </a:r>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method for finding the concentration of a solution by reaction with another solution of known concentration</a:t>
            </a:r>
            <a:r>
              <a:rPr lang="en-GB" sz="2400" b="0" dirty="0">
                <a:solidFill>
                  <a:schemeClr val="tx1"/>
                </a:solidFill>
                <a:effectLst/>
              </a:rPr>
              <a:t> </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4983" y="1663286"/>
            <a:ext cx="3580848"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a precise method for adding one liquid to another.</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30305" y="5523425"/>
            <a:ext cx="2591419"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b="0" i="0" u="none" strike="noStrike" dirty="0">
                <a:solidFill>
                  <a:srgbClr val="000000"/>
                </a:solidFill>
                <a:effectLst/>
                <a:latin typeface="Century Gothic" panose="020B0502020202020204" pitchFamily="34" charset="0"/>
              </a:rPr>
              <a:t>T-</a:t>
            </a:r>
            <a:r>
              <a:rPr lang="en-GB" sz="2000" dirty="0">
                <a:solidFill>
                  <a:srgbClr val="000000"/>
                </a:solidFill>
                <a:latin typeface="Century Gothic" panose="020B0502020202020204" pitchFamily="34" charset="0"/>
              </a:rPr>
              <a:t>eye</a:t>
            </a:r>
            <a:r>
              <a:rPr lang="en-GB" sz="2000" b="0" i="0" u="none" strike="noStrike" dirty="0">
                <a:solidFill>
                  <a:srgbClr val="000000"/>
                </a:solidFill>
                <a:effectLst/>
                <a:latin typeface="Century Gothic" panose="020B0502020202020204" pitchFamily="34" charset="0"/>
              </a:rPr>
              <a:t>-tray-</a:t>
            </a:r>
            <a:r>
              <a:rPr lang="en-GB" sz="2000" b="0" i="0" u="none" strike="noStrike" dirty="0" err="1">
                <a:solidFill>
                  <a:srgbClr val="000000"/>
                </a:solidFill>
                <a:effectLst/>
                <a:latin typeface="Century Gothic" panose="020B0502020202020204" pitchFamily="34" charset="0"/>
              </a:rPr>
              <a:t>s</a:t>
            </a:r>
            <a:r>
              <a:rPr lang="en-GB" sz="2000" dirty="0" err="1">
                <a:solidFill>
                  <a:srgbClr val="000000"/>
                </a:solidFill>
                <a:latin typeface="Century Gothic" panose="020B0502020202020204" pitchFamily="34" charset="0"/>
              </a:rPr>
              <a:t>he</a:t>
            </a:r>
            <a:r>
              <a:rPr lang="en-GB" sz="2000" b="0" i="0" u="none" strike="noStrike" dirty="0" err="1">
                <a:solidFill>
                  <a:srgbClr val="000000"/>
                </a:solidFill>
                <a:effectLst/>
                <a:latin typeface="Century Gothic" panose="020B0502020202020204" pitchFamily="34" charset="0"/>
              </a:rPr>
              <a:t>n</a:t>
            </a:r>
            <a:endParaRPr lang="en-GB"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7534019" y="4169053"/>
            <a:ext cx="3231101" cy="1938992"/>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Neutralisation, we can use titration to carry out neutralisation, but it can be used for other reactions as well</a:t>
            </a:r>
          </a:p>
        </p:txBody>
      </p:sp>
      <p:sp>
        <p:nvSpPr>
          <p:cNvPr id="14" name="TextBox 13">
            <a:extLst>
              <a:ext uri="{FF2B5EF4-FFF2-40B4-BE49-F238E27FC236}">
                <a16:creationId xmlns:a16="http://schemas.microsoft.com/office/drawing/2014/main" id="{18C14CD2-CFFA-0524-FA5E-6F3B59381A6E}"/>
              </a:ext>
            </a:extLst>
          </p:cNvPr>
          <p:cNvSpPr txBox="1"/>
          <p:nvPr/>
        </p:nvSpPr>
        <p:spPr>
          <a:xfrm>
            <a:off x="6564429" y="1663286"/>
            <a:ext cx="4308163"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The volume of acid needed to neutralise an alkali can be worked out using a titration</a:t>
            </a:r>
          </a:p>
        </p:txBody>
      </p:sp>
      <p:sp>
        <p:nvSpPr>
          <p:cNvPr id="3" name="TextBox 2">
            <a:extLst>
              <a:ext uri="{FF2B5EF4-FFF2-40B4-BE49-F238E27FC236}">
                <a16:creationId xmlns:a16="http://schemas.microsoft.com/office/drawing/2014/main" id="{FA27836E-5FC3-F6CF-DB25-8B6E039EB72D}"/>
              </a:ext>
            </a:extLst>
          </p:cNvPr>
          <p:cNvSpPr txBox="1"/>
          <p:nvPr/>
        </p:nvSpPr>
        <p:spPr>
          <a:xfrm>
            <a:off x="430305" y="3661223"/>
            <a:ext cx="2996289"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panose="020B0502020202020204" pitchFamily="34" charset="0"/>
              </a:rPr>
              <a:t>Watch a video:</a:t>
            </a:r>
          </a:p>
          <a:p>
            <a:r>
              <a:rPr lang="en-GB" sz="2000" dirty="0">
                <a:latin typeface="Century Gothic" panose="020B0502020202020204" pitchFamily="34" charset="0"/>
                <a:hlinkClick r:id="rId3"/>
              </a:rPr>
              <a:t>bit.ly/466WhIX</a:t>
            </a:r>
            <a:r>
              <a:rPr lang="en-GB" sz="2000" dirty="0">
                <a:latin typeface="Century Gothic" panose="020B0502020202020204" pitchFamily="34" charset="0"/>
              </a:rPr>
              <a:t> </a:t>
            </a:r>
          </a:p>
        </p:txBody>
      </p:sp>
      <p:pic>
        <p:nvPicPr>
          <p:cNvPr id="4" name="Graphic 17">
            <a:extLst>
              <a:ext uri="{FF2B5EF4-FFF2-40B4-BE49-F238E27FC236}">
                <a16:creationId xmlns:a16="http://schemas.microsoft.com/office/drawing/2014/main" id="{1612552B-436F-946D-C822-E7CE5B9E15AA}"/>
              </a:ext>
              <a:ext uri="{C183D7F6-B498-43B3-948B-1728B52AA6E4}">
                <adec:decorative xmlns:adec="http://schemas.microsoft.com/office/drawing/2017/decorative" val="1"/>
              </a:ext>
            </a:extLst>
          </p:cNvPr>
          <p:cNvPicPr/>
          <p:nvPr/>
        </p:nvPicPr>
        <p:blipFill>
          <a:blip r:embed="rId4" cstate="print">
            <a:extLst>
              <a:ext uri="{28A0092B-C50C-407E-A947-70E740481C1C}">
                <a14:useLocalDpi xmlns:a14="http://schemas.microsoft.com/office/drawing/2010/main"/>
              </a:ext>
            </a:extLst>
          </a:blip>
          <a:stretch/>
        </p:blipFill>
        <p:spPr>
          <a:xfrm>
            <a:off x="2853595" y="3663923"/>
            <a:ext cx="538560" cy="538560"/>
          </a:xfrm>
          <a:prstGeom prst="rect">
            <a:avLst/>
          </a:prstGeom>
          <a:ln w="9525">
            <a:noFill/>
          </a:ln>
        </p:spPr>
      </p:pic>
      <p:pic>
        <p:nvPicPr>
          <p:cNvPr id="7" name="Graphic 16">
            <a:extLst>
              <a:ext uri="{FF2B5EF4-FFF2-40B4-BE49-F238E27FC236}">
                <a16:creationId xmlns:a16="http://schemas.microsoft.com/office/drawing/2014/main" id="{B6948D31-8A70-0017-26BA-B21A5BC02DE8}"/>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a:ext>
            </a:extLst>
          </a:blip>
          <a:stretch/>
        </p:blipFill>
        <p:spPr>
          <a:xfrm>
            <a:off x="2412953" y="3661223"/>
            <a:ext cx="543960" cy="543960"/>
          </a:xfrm>
          <a:prstGeom prst="rect">
            <a:avLst/>
          </a:prstGeom>
          <a:ln w="9525">
            <a:noFill/>
          </a:ln>
        </p:spPr>
      </p:pic>
      <p:pic>
        <p:nvPicPr>
          <p:cNvPr id="10" name="Picture 9" descr="A titration set up with burette above a conical flask">
            <a:extLst>
              <a:ext uri="{FF2B5EF4-FFF2-40B4-BE49-F238E27FC236}">
                <a16:creationId xmlns:a16="http://schemas.microsoft.com/office/drawing/2014/main" id="{9BBAD492-707F-E203-B333-6F142058D00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085691" y="3128434"/>
            <a:ext cx="2938921" cy="3473422"/>
          </a:xfrm>
          <a:prstGeom prst="rect">
            <a:avLst/>
          </a:prstGeom>
        </p:spPr>
      </p:pic>
    </p:spTree>
    <p:extLst>
      <p:ext uri="{BB962C8B-B14F-4D97-AF65-F5344CB8AC3E}">
        <p14:creationId xmlns:p14="http://schemas.microsoft.com/office/powerpoint/2010/main" val="17552109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pic>
        <p:nvPicPr>
          <p:cNvPr id="19" name="Picture 18" descr="A diagram of a burette with start point 12 cm3 and end point 18cm3 marked and a calculation of the volume difference: 18-12=6, so titre = 6 cm3">
            <a:extLst>
              <a:ext uri="{FF2B5EF4-FFF2-40B4-BE49-F238E27FC236}">
                <a16:creationId xmlns:a16="http://schemas.microsoft.com/office/drawing/2014/main" id="{B5932975-5A74-7650-5918-1D6B286EE516}"/>
              </a:ext>
            </a:extLst>
          </p:cNvPr>
          <p:cNvPicPr>
            <a:picLocks noChangeAspect="1"/>
          </p:cNvPicPr>
          <p:nvPr/>
        </p:nvPicPr>
        <p:blipFill>
          <a:blip r:embed="rId3"/>
          <a:stretch>
            <a:fillRect/>
          </a:stretch>
        </p:blipFill>
        <p:spPr>
          <a:xfrm>
            <a:off x="3934229" y="1592826"/>
            <a:ext cx="3394567" cy="4780422"/>
          </a:xfrm>
          <a:prstGeom prst="rect">
            <a:avLst/>
          </a:prstGeom>
        </p:spPr>
      </p:pic>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a:latin typeface="Century Gothic"/>
              </a:rPr>
              <a:t>Titre</a:t>
            </a:r>
            <a:endParaRPr lang="en-US" sz="400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3936425" y="558000"/>
            <a:ext cx="6936170" cy="810204"/>
          </a:xfrm>
          <a:prstGeom prst="rect">
            <a:avLst/>
          </a:prstGeom>
          <a:solidFill>
            <a:srgbClr val="C8102E">
              <a:alpha val="27000"/>
            </a:srgbClr>
          </a:solidFill>
        </p:spPr>
        <p:txBody>
          <a:bodyPr vert="horz" wrap="square" lIns="36000" tIns="72000" rIns="36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the volume of solution added from the burette that is needed to reach the end point</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4983" y="1663286"/>
            <a:ext cx="3580848"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the amount of liquid that you add from the burette</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30306" y="5020947"/>
            <a:ext cx="2576820"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b="0" i="0" u="none" strike="noStrike" dirty="0">
                <a:solidFill>
                  <a:srgbClr val="000000"/>
                </a:solidFill>
                <a:effectLst/>
                <a:latin typeface="Century Gothic" panose="020B0502020202020204" pitchFamily="34" charset="0"/>
              </a:rPr>
              <a:t>T-eye-ta</a:t>
            </a:r>
            <a:endParaRPr lang="en-GB" sz="2000" b="1"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7459578" y="4205339"/>
            <a:ext cx="3413014" cy="163121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end point, this is when the reaction has finished and can be used to calculate the titre</a:t>
            </a:r>
          </a:p>
        </p:txBody>
      </p:sp>
      <p:sp>
        <p:nvSpPr>
          <p:cNvPr id="14" name="TextBox 13">
            <a:extLst>
              <a:ext uri="{FF2B5EF4-FFF2-40B4-BE49-F238E27FC236}">
                <a16:creationId xmlns:a16="http://schemas.microsoft.com/office/drawing/2014/main" id="{18C14CD2-CFFA-0524-FA5E-6F3B59381A6E}"/>
              </a:ext>
            </a:extLst>
          </p:cNvPr>
          <p:cNvSpPr txBox="1"/>
          <p:nvPr/>
        </p:nvSpPr>
        <p:spPr>
          <a:xfrm>
            <a:off x="7459578" y="1663286"/>
            <a:ext cx="3413014"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The titre needed to neutralise the alkali was 24 cm</a:t>
            </a:r>
            <a:r>
              <a:rPr lang="en-GB" sz="2000" baseline="30000" dirty="0">
                <a:solidFill>
                  <a:srgbClr val="242424"/>
                </a:solidFill>
                <a:latin typeface="Century Gothic"/>
              </a:rPr>
              <a:t>3</a:t>
            </a:r>
            <a:endParaRPr lang="en-GB" sz="2000" dirty="0">
              <a:solidFill>
                <a:srgbClr val="242424"/>
              </a:solidFill>
              <a:latin typeface="Century Gothic"/>
            </a:endParaRPr>
          </a:p>
        </p:txBody>
      </p:sp>
      <p:sp>
        <p:nvSpPr>
          <p:cNvPr id="3" name="TextBox 2">
            <a:extLst>
              <a:ext uri="{FF2B5EF4-FFF2-40B4-BE49-F238E27FC236}">
                <a16:creationId xmlns:a16="http://schemas.microsoft.com/office/drawing/2014/main" id="{FA27836E-5FC3-F6CF-DB25-8B6E039EB72D}"/>
              </a:ext>
            </a:extLst>
          </p:cNvPr>
          <p:cNvSpPr txBox="1"/>
          <p:nvPr/>
        </p:nvSpPr>
        <p:spPr>
          <a:xfrm>
            <a:off x="430306" y="3342116"/>
            <a:ext cx="3067943"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panose="020B0502020202020204" pitchFamily="34" charset="0"/>
              </a:rPr>
              <a:t>Watch a video:</a:t>
            </a:r>
          </a:p>
          <a:p>
            <a:r>
              <a:rPr lang="en-GB" sz="2000" dirty="0">
                <a:latin typeface="Century Gothic"/>
                <a:hlinkClick r:id="rId4"/>
              </a:rPr>
              <a:t>bit.ly/40eZqCY</a:t>
            </a:r>
            <a:r>
              <a:rPr lang="en-GB" sz="2000" dirty="0">
                <a:latin typeface="Century Gothic"/>
              </a:rPr>
              <a:t> </a:t>
            </a:r>
            <a:endParaRPr lang="en-GB" dirty="0"/>
          </a:p>
        </p:txBody>
      </p:sp>
      <p:sp>
        <p:nvSpPr>
          <p:cNvPr id="38" name="TextBox 37">
            <a:extLst>
              <a:ext uri="{FF2B5EF4-FFF2-40B4-BE49-F238E27FC236}">
                <a16:creationId xmlns:a16="http://schemas.microsoft.com/office/drawing/2014/main" id="{132A13FC-946C-8016-68D2-DCFFA9186E6A}"/>
              </a:ext>
            </a:extLst>
          </p:cNvPr>
          <p:cNvSpPr txBox="1"/>
          <p:nvPr/>
        </p:nvSpPr>
        <p:spPr>
          <a:xfrm>
            <a:off x="5790967" y="3654315"/>
            <a:ext cx="1537830" cy="338554"/>
          </a:xfrm>
          <a:prstGeom prst="rect">
            <a:avLst/>
          </a:prstGeom>
          <a:noFill/>
        </p:spPr>
        <p:txBody>
          <a:bodyPr wrap="square" rtlCol="0">
            <a:spAutoFit/>
          </a:bodyPr>
          <a:lstStyle/>
          <a:p>
            <a:pPr algn="l"/>
            <a:r>
              <a:rPr lang="en-GB" sz="1600" dirty="0">
                <a:latin typeface="Century Gothic" panose="020B0502020202020204" pitchFamily="34" charset="0"/>
              </a:rPr>
              <a:t>Titre = 6 cm</a:t>
            </a:r>
            <a:r>
              <a:rPr lang="en-GB" sz="1600" baseline="30000" dirty="0">
                <a:latin typeface="Century Gothic" panose="020B0502020202020204" pitchFamily="34" charset="0"/>
              </a:rPr>
              <a:t>3</a:t>
            </a:r>
            <a:endParaRPr lang="en-US" sz="1600" baseline="30000" dirty="0">
              <a:latin typeface="Century Gothic" panose="020B0502020202020204" pitchFamily="34" charset="0"/>
            </a:endParaRPr>
          </a:p>
        </p:txBody>
      </p:sp>
      <p:pic>
        <p:nvPicPr>
          <p:cNvPr id="4" name="Graphic 17" descr="Hand outline">
            <a:extLst>
              <a:ext uri="{FF2B5EF4-FFF2-40B4-BE49-F238E27FC236}">
                <a16:creationId xmlns:a16="http://schemas.microsoft.com/office/drawing/2014/main" id="{62C9B4E6-0F9A-BCA7-C11F-9126724FB0A1}"/>
              </a:ext>
            </a:extLst>
          </p:cNvPr>
          <p:cNvPicPr/>
          <p:nvPr/>
        </p:nvPicPr>
        <p:blipFill>
          <a:blip r:embed="rId5" cstate="print">
            <a:extLst>
              <a:ext uri="{28A0092B-C50C-407E-A947-70E740481C1C}">
                <a14:useLocalDpi xmlns:a14="http://schemas.microsoft.com/office/drawing/2010/main"/>
              </a:ext>
            </a:extLst>
          </a:blip>
          <a:stretch/>
        </p:blipFill>
        <p:spPr>
          <a:xfrm>
            <a:off x="2855140" y="3357348"/>
            <a:ext cx="538560" cy="538560"/>
          </a:xfrm>
          <a:prstGeom prst="rect">
            <a:avLst/>
          </a:prstGeom>
          <a:ln w="9525">
            <a:noFill/>
          </a:ln>
        </p:spPr>
      </p:pic>
      <p:pic>
        <p:nvPicPr>
          <p:cNvPr id="7" name="Graphic 16" descr="Raised hand outline">
            <a:extLst>
              <a:ext uri="{FF2B5EF4-FFF2-40B4-BE49-F238E27FC236}">
                <a16:creationId xmlns:a16="http://schemas.microsoft.com/office/drawing/2014/main" id="{D42BDF52-B919-4553-3A1F-A91581710F18}"/>
              </a:ext>
            </a:extLst>
          </p:cNvPr>
          <p:cNvPicPr/>
          <p:nvPr/>
        </p:nvPicPr>
        <p:blipFill>
          <a:blip r:embed="rId6" cstate="print">
            <a:extLst>
              <a:ext uri="{28A0092B-C50C-407E-A947-70E740481C1C}">
                <a14:useLocalDpi xmlns:a14="http://schemas.microsoft.com/office/drawing/2010/main"/>
              </a:ext>
            </a:extLst>
          </a:blip>
          <a:stretch/>
        </p:blipFill>
        <p:spPr>
          <a:xfrm>
            <a:off x="2427411" y="3351948"/>
            <a:ext cx="543960" cy="543960"/>
          </a:xfrm>
          <a:prstGeom prst="rect">
            <a:avLst/>
          </a:prstGeom>
          <a:ln w="9525">
            <a:noFill/>
          </a:ln>
        </p:spPr>
      </p:pic>
    </p:spTree>
    <p:extLst>
      <p:ext uri="{BB962C8B-B14F-4D97-AF65-F5344CB8AC3E}">
        <p14:creationId xmlns:p14="http://schemas.microsoft.com/office/powerpoint/2010/main" val="34975232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pic>
        <p:nvPicPr>
          <p:cNvPr id="4" name="Picture 3" descr="A diagram illustrating the difference between predicted and actual yield - the box at the top contains 6 larger orange circles and 18 small circles representing the reactants, two arrows show two outcomes the predicted yield where six molecules are formed from all of the reactants and the actual yield where only five are">
            <a:extLst>
              <a:ext uri="{FF2B5EF4-FFF2-40B4-BE49-F238E27FC236}">
                <a16:creationId xmlns:a16="http://schemas.microsoft.com/office/drawing/2014/main" id="{97835067-667B-770D-05E0-C511731E927F}"/>
              </a:ext>
            </a:extLst>
          </p:cNvPr>
          <p:cNvPicPr>
            <a:picLocks noChangeAspect="1"/>
          </p:cNvPicPr>
          <p:nvPr/>
        </p:nvPicPr>
        <p:blipFill>
          <a:blip r:embed="rId3"/>
          <a:stretch>
            <a:fillRect/>
          </a:stretch>
        </p:blipFill>
        <p:spPr>
          <a:xfrm>
            <a:off x="2225407" y="2678948"/>
            <a:ext cx="5645116" cy="3752143"/>
          </a:xfrm>
          <a:prstGeom prst="rect">
            <a:avLst/>
          </a:prstGeom>
        </p:spPr>
      </p:pic>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dirty="0">
                <a:latin typeface="Century Gothic"/>
              </a:rPr>
              <a:t>Actual yield</a:t>
            </a:r>
            <a:endParaRPr lang="en-US" sz="4000" dirty="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330957" y="558000"/>
            <a:ext cx="6541637" cy="810204"/>
          </a:xfrm>
          <a:prstGeom prst="rect">
            <a:avLst/>
          </a:prstGeom>
          <a:solidFill>
            <a:srgbClr val="C8102E">
              <a:alpha val="27000"/>
            </a:srgbClr>
          </a:solidFill>
        </p:spPr>
        <p:txBody>
          <a:bodyPr vert="horz" lIns="36000" tIns="72000" rIns="36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ea typeface="Calibri" panose="020F0502020204030204" pitchFamily="34" charset="0"/>
                <a:cs typeface="Arial" panose="020B0604020202020204" pitchFamily="34" charset="0"/>
              </a:rPr>
              <a:t>the mass or amount of product actually made in a chemical reaction</a:t>
            </a:r>
            <a:r>
              <a:rPr lang="en-GB" sz="2400" b="0" dirty="0">
                <a:solidFill>
                  <a:schemeClr val="tx1"/>
                </a:solidFill>
                <a:effectLst/>
              </a:rPr>
              <a:t> </a:t>
            </a:r>
            <a:endParaRPr lang="en-US" sz="2400" b="0" dirty="0">
              <a:solidFill>
                <a:schemeClr val="tx1"/>
              </a:solidFill>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4983" y="1645255"/>
            <a:ext cx="3580848"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the actual amount of product made</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34984" y="3586743"/>
            <a:ext cx="2278720"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a:solidFill>
                  <a:srgbClr val="000000"/>
                </a:solidFill>
                <a:latin typeface="Century Gothic" panose="020B0502020202020204" pitchFamily="34" charset="0"/>
              </a:rPr>
              <a:t>Ac-chu-al </a:t>
            </a:r>
            <a:r>
              <a:rPr lang="en-GB" sz="2000" dirty="0" err="1">
                <a:solidFill>
                  <a:srgbClr val="000000"/>
                </a:solidFill>
                <a:latin typeface="Century Gothic" panose="020B0502020202020204" pitchFamily="34" charset="0"/>
              </a:rPr>
              <a:t>yee-ld</a:t>
            </a:r>
            <a:endParaRPr lang="en-GB"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7796980" y="3257402"/>
            <a:ext cx="3075612" cy="163121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Predicted/theoretical yield, which is the maximum that </a:t>
            </a:r>
            <a:r>
              <a:rPr lang="en-GB" sz="2000" b="1" dirty="0">
                <a:solidFill>
                  <a:srgbClr val="242424"/>
                </a:solidFill>
                <a:latin typeface="Century Gothic"/>
              </a:rPr>
              <a:t>could</a:t>
            </a:r>
            <a:r>
              <a:rPr lang="en-GB" sz="2000" dirty="0">
                <a:solidFill>
                  <a:srgbClr val="242424"/>
                </a:solidFill>
                <a:latin typeface="Century Gothic"/>
              </a:rPr>
              <a:t> be made in a reaction</a:t>
            </a:r>
          </a:p>
        </p:txBody>
      </p:sp>
      <p:sp>
        <p:nvSpPr>
          <p:cNvPr id="14" name="TextBox 13">
            <a:extLst>
              <a:ext uri="{FF2B5EF4-FFF2-40B4-BE49-F238E27FC236}">
                <a16:creationId xmlns:a16="http://schemas.microsoft.com/office/drawing/2014/main" id="{18C14CD2-CFFA-0524-FA5E-6F3B59381A6E}"/>
              </a:ext>
            </a:extLst>
          </p:cNvPr>
          <p:cNvSpPr txBox="1"/>
          <p:nvPr/>
        </p:nvSpPr>
        <p:spPr>
          <a:xfrm>
            <a:off x="7796980" y="1663286"/>
            <a:ext cx="3075612"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The actual yield in an experiment is often less than what is predicted</a:t>
            </a:r>
            <a:endParaRPr lang="en-GB" sz="2000" b="1" dirty="0">
              <a:solidFill>
                <a:srgbClr val="C00000"/>
              </a:solidFill>
              <a:latin typeface="Century Gothic" panose="020B0502020202020204" pitchFamily="34" charset="0"/>
            </a:endParaRPr>
          </a:p>
        </p:txBody>
      </p:sp>
      <p:sp>
        <p:nvSpPr>
          <p:cNvPr id="10" name="TextBox 9">
            <a:extLst>
              <a:ext uri="{FF2B5EF4-FFF2-40B4-BE49-F238E27FC236}">
                <a16:creationId xmlns:a16="http://schemas.microsoft.com/office/drawing/2014/main" id="{2B3261CB-0A66-0C64-1B46-6EF0D86E504D}"/>
              </a:ext>
            </a:extLst>
          </p:cNvPr>
          <p:cNvSpPr txBox="1"/>
          <p:nvPr/>
        </p:nvSpPr>
        <p:spPr>
          <a:xfrm>
            <a:off x="7796981" y="5159296"/>
            <a:ext cx="3075611"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Similar words</a:t>
            </a:r>
          </a:p>
          <a:p>
            <a:r>
              <a:rPr lang="en-GB" sz="2000" dirty="0">
                <a:solidFill>
                  <a:srgbClr val="242424"/>
                </a:solidFill>
                <a:latin typeface="Century Gothic"/>
              </a:rPr>
              <a:t>Percentage yield and predicted/theoretical yield, they are all linked</a:t>
            </a:r>
          </a:p>
        </p:txBody>
      </p:sp>
    </p:spTree>
    <p:extLst>
      <p:ext uri="{BB962C8B-B14F-4D97-AF65-F5344CB8AC3E}">
        <p14:creationId xmlns:p14="http://schemas.microsoft.com/office/powerpoint/2010/main" val="35338304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F3E64-1BFF-3149-9C48-B3318BBD3AA7}"/>
              </a:ext>
            </a:extLst>
          </p:cNvPr>
          <p:cNvSpPr>
            <a:spLocks noGrp="1"/>
          </p:cNvSpPr>
          <p:nvPr>
            <p:ph type="title"/>
          </p:nvPr>
        </p:nvSpPr>
        <p:spPr/>
        <p:txBody>
          <a:bodyPr/>
          <a:lstStyle/>
          <a:p>
            <a:r>
              <a:rPr lang="en-US" dirty="0"/>
              <a:t>Contents</a:t>
            </a:r>
          </a:p>
        </p:txBody>
      </p:sp>
      <p:sp>
        <p:nvSpPr>
          <p:cNvPr id="3" name="Content Placeholder 2">
            <a:extLst>
              <a:ext uri="{FF2B5EF4-FFF2-40B4-BE49-F238E27FC236}">
                <a16:creationId xmlns:a16="http://schemas.microsoft.com/office/drawing/2014/main" id="{BCFFB25B-F7CD-BA43-B498-C6CDF64364F7}"/>
              </a:ext>
            </a:extLst>
          </p:cNvPr>
          <p:cNvSpPr>
            <a:spLocks noGrp="1"/>
          </p:cNvSpPr>
          <p:nvPr>
            <p:ph idx="1"/>
          </p:nvPr>
        </p:nvSpPr>
        <p:spPr>
          <a:xfrm>
            <a:off x="540000" y="1291906"/>
            <a:ext cx="4910541" cy="5040000"/>
          </a:xfrm>
        </p:spPr>
        <p:txBody>
          <a:bodyPr vert="horz" lIns="0" tIns="0" rIns="0" bIns="0" rtlCol="0" anchor="t">
            <a:normAutofit lnSpcReduction="10000"/>
          </a:bodyPr>
          <a:lstStyle/>
          <a:p>
            <a:pPr marL="0" indent="0">
              <a:buNone/>
            </a:pPr>
            <a:r>
              <a:rPr lang="en-GB" b="1" dirty="0">
                <a:latin typeface="Century Gothic"/>
              </a:rPr>
              <a:t>Concentration of solutions and titration</a:t>
            </a:r>
            <a:endParaRPr lang="en-GB" dirty="0">
              <a:latin typeface="Century Gothic"/>
            </a:endParaRPr>
          </a:p>
          <a:p>
            <a:pPr marL="0" indent="0">
              <a:buNone/>
            </a:pPr>
            <a:r>
              <a:rPr lang="en-GB" sz="1900" dirty="0">
                <a:latin typeface="Century Gothic"/>
              </a:rPr>
              <a:t>Burette …….………………………….slide 19</a:t>
            </a:r>
          </a:p>
          <a:p>
            <a:pPr marL="0" indent="0">
              <a:buNone/>
            </a:pPr>
            <a:r>
              <a:rPr lang="en-GB" sz="1900" dirty="0">
                <a:latin typeface="Century Gothic"/>
              </a:rPr>
              <a:t>Concentration (c)………….…….…slide 20</a:t>
            </a:r>
          </a:p>
          <a:p>
            <a:pPr marL="0" indent="0">
              <a:buNone/>
            </a:pPr>
            <a:r>
              <a:rPr lang="en-GB" sz="1900" dirty="0">
                <a:latin typeface="Century Gothic"/>
              </a:rPr>
              <a:t>Concordant results…….….…..…....slide 21</a:t>
            </a:r>
            <a:endParaRPr lang="en-GB" sz="1900" dirty="0"/>
          </a:p>
          <a:p>
            <a:pPr marL="0" indent="0">
              <a:buNone/>
            </a:pPr>
            <a:r>
              <a:rPr lang="en-GB" sz="1900" dirty="0">
                <a:latin typeface="Century Gothic"/>
              </a:rPr>
              <a:t>End point…….….….….….………….slide 22</a:t>
            </a:r>
            <a:endParaRPr lang="en-GB" dirty="0"/>
          </a:p>
          <a:p>
            <a:pPr marL="0" indent="0">
              <a:buNone/>
            </a:pPr>
            <a:r>
              <a:rPr lang="en-GB" sz="1900" dirty="0">
                <a:latin typeface="Century Gothic"/>
              </a:rPr>
              <a:t>Measuring cylinder..…………..……slide 23</a:t>
            </a:r>
          </a:p>
          <a:p>
            <a:pPr marL="0" indent="0">
              <a:buNone/>
            </a:pPr>
            <a:r>
              <a:rPr lang="en-GB" sz="1900" dirty="0">
                <a:latin typeface="Century Gothic"/>
              </a:rPr>
              <a:t>pH indicator..................……............slide 24</a:t>
            </a:r>
            <a:endParaRPr lang="en-GB" sz="1900" dirty="0"/>
          </a:p>
          <a:p>
            <a:pPr marL="0" indent="0">
              <a:buNone/>
            </a:pPr>
            <a:r>
              <a:rPr lang="en-GB" sz="1900" dirty="0">
                <a:latin typeface="Century Gothic"/>
              </a:rPr>
              <a:t>Pipette……….…….....………........…slide 25</a:t>
            </a:r>
            <a:endParaRPr lang="en-GB" sz="1900" dirty="0"/>
          </a:p>
          <a:p>
            <a:pPr marL="0" indent="0">
              <a:buNone/>
            </a:pPr>
            <a:r>
              <a:rPr lang="en-GB" sz="1900" dirty="0">
                <a:latin typeface="Century Gothic"/>
              </a:rPr>
              <a:t>Solution ..……………………..….……slide 26</a:t>
            </a:r>
          </a:p>
          <a:p>
            <a:pPr marL="0" indent="0">
              <a:buNone/>
            </a:pPr>
            <a:r>
              <a:rPr lang="en-GB" sz="1900" dirty="0"/>
              <a:t>Titration………………..….…..…...…..slide 27</a:t>
            </a:r>
          </a:p>
          <a:p>
            <a:pPr marL="0" indent="0">
              <a:buNone/>
            </a:pPr>
            <a:r>
              <a:rPr lang="en-GB" sz="1900" dirty="0"/>
              <a:t>Titre…………………………….……….slide 28</a:t>
            </a:r>
          </a:p>
          <a:p>
            <a:pPr marL="0" indent="0">
              <a:buNone/>
            </a:pPr>
            <a:endParaRPr lang="en-GB" sz="1800" dirty="0"/>
          </a:p>
        </p:txBody>
      </p:sp>
      <p:sp>
        <p:nvSpPr>
          <p:cNvPr id="6" name="Content Placeholder 2">
            <a:extLst>
              <a:ext uri="{FF2B5EF4-FFF2-40B4-BE49-F238E27FC236}">
                <a16:creationId xmlns:a16="http://schemas.microsoft.com/office/drawing/2014/main" id="{58B169BA-7DD3-D3E3-96BE-E26EBA6EEF25}"/>
              </a:ext>
            </a:extLst>
          </p:cNvPr>
          <p:cNvSpPr txBox="1">
            <a:spLocks/>
          </p:cNvSpPr>
          <p:nvPr/>
        </p:nvSpPr>
        <p:spPr>
          <a:xfrm>
            <a:off x="5709459" y="1291906"/>
            <a:ext cx="4910541" cy="5265442"/>
          </a:xfrm>
          <a:prstGeom prst="rect">
            <a:avLst/>
          </a:prstGeom>
        </p:spPr>
        <p:txBody>
          <a:bodyPr vert="horz" lIns="0" tIns="0" rIns="0" bIns="0" rtlCol="0" anchor="t">
            <a:normAutofit/>
          </a:bodyPr>
          <a:lstStyle>
            <a:lvl1pPr marL="342900" indent="-342900" algn="l" defTabSz="914400" rtl="0" eaLnBrk="1" latinLnBrk="0" hangingPunct="1">
              <a:lnSpc>
                <a:spcPct val="100000"/>
              </a:lnSpc>
              <a:spcBef>
                <a:spcPts val="0"/>
              </a:spcBef>
              <a:spcAft>
                <a:spcPts val="1200"/>
              </a:spcAft>
              <a:buClr>
                <a:srgbClr val="C8102E"/>
              </a:buClr>
              <a:buSzPct val="125000"/>
              <a:buFont typeface="Arial" panose="020B0604020202020204" pitchFamily="34" charset="0"/>
              <a:buChar char="•"/>
              <a:defRPr sz="2200" b="0" i="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dirty="0">
                <a:latin typeface="Century Gothic"/>
              </a:rPr>
              <a:t>Reacting masses and gas volumes</a:t>
            </a:r>
            <a:endParaRPr lang="en-GB" dirty="0">
              <a:latin typeface="Century Gothic"/>
            </a:endParaRPr>
          </a:p>
          <a:p>
            <a:pPr marL="0" indent="0">
              <a:buNone/>
            </a:pPr>
            <a:r>
              <a:rPr lang="en-GB" sz="1900" dirty="0">
                <a:latin typeface="Century Gothic"/>
              </a:rPr>
              <a:t>Actual yield…………………..………slide 29</a:t>
            </a:r>
            <a:endParaRPr lang="en-GB" sz="1900" b="1" dirty="0">
              <a:latin typeface="Century Gothic"/>
            </a:endParaRPr>
          </a:p>
          <a:p>
            <a:pPr marL="0" indent="0">
              <a:buNone/>
            </a:pPr>
            <a:r>
              <a:rPr lang="en-GB" sz="1900" dirty="0">
                <a:latin typeface="Century Gothic"/>
              </a:rPr>
              <a:t>Gas syringe…………………….….….slide 30</a:t>
            </a:r>
          </a:p>
          <a:p>
            <a:pPr marL="0" indent="0">
              <a:buNone/>
            </a:pPr>
            <a:r>
              <a:rPr lang="en-GB" sz="1900" dirty="0">
                <a:latin typeface="Century Gothic"/>
              </a:rPr>
              <a:t>Percentage yield…........…..……….slide 31</a:t>
            </a:r>
          </a:p>
          <a:p>
            <a:pPr marL="0" indent="0">
              <a:buNone/>
            </a:pPr>
            <a:r>
              <a:rPr lang="en-GB" sz="1900" dirty="0">
                <a:latin typeface="Century Gothic"/>
              </a:rPr>
              <a:t>Predicted/theoretical yield…...…..slide 32</a:t>
            </a:r>
          </a:p>
          <a:p>
            <a:pPr marL="0" indent="0">
              <a:buNone/>
            </a:pPr>
            <a:r>
              <a:rPr lang="en-GB" sz="1900" dirty="0">
                <a:latin typeface="Century Gothic"/>
              </a:rPr>
              <a:t>Top pan balance</a:t>
            </a:r>
            <a:r>
              <a:rPr lang="en-GB" sz="800" dirty="0">
                <a:latin typeface="Century Gothic"/>
              </a:rPr>
              <a:t> </a:t>
            </a:r>
            <a:r>
              <a:rPr lang="en-GB" sz="1900" dirty="0">
                <a:latin typeface="Century Gothic"/>
              </a:rPr>
              <a:t>……….…..………slide 33</a:t>
            </a:r>
          </a:p>
          <a:p>
            <a:pPr marL="0" indent="0">
              <a:buNone/>
            </a:pPr>
            <a:r>
              <a:rPr lang="en-GB" b="1" dirty="0">
                <a:latin typeface="Century Gothic"/>
              </a:rPr>
              <a:t>Relative mass</a:t>
            </a:r>
          </a:p>
          <a:p>
            <a:pPr marL="0" indent="0">
              <a:buNone/>
            </a:pPr>
            <a:r>
              <a:rPr lang="en-GB" sz="1900" dirty="0">
                <a:latin typeface="Century Gothic"/>
              </a:rPr>
              <a:t>Percentage composition.….….….slide 34</a:t>
            </a:r>
          </a:p>
          <a:p>
            <a:pPr marL="0" indent="0">
              <a:buNone/>
            </a:pPr>
            <a:r>
              <a:rPr lang="en-GB" sz="1900" dirty="0">
                <a:latin typeface="Century Gothic"/>
              </a:rPr>
              <a:t>Relative atomic mass (</a:t>
            </a:r>
            <a:r>
              <a:rPr lang="en-GB" sz="1900" dirty="0" err="1">
                <a:latin typeface="Century Gothic"/>
              </a:rPr>
              <a:t>A</a:t>
            </a:r>
            <a:r>
              <a:rPr lang="en-GB" sz="1900" baseline="-25000" dirty="0" err="1">
                <a:latin typeface="Century Gothic"/>
              </a:rPr>
              <a:t>r</a:t>
            </a:r>
            <a:r>
              <a:rPr lang="en-GB" sz="1900" dirty="0">
                <a:latin typeface="Century Gothic"/>
              </a:rPr>
              <a:t>)…………slide 35</a:t>
            </a:r>
            <a:endParaRPr lang="en-GB" sz="1900" dirty="0"/>
          </a:p>
          <a:p>
            <a:pPr marL="0" indent="0">
              <a:buNone/>
            </a:pPr>
            <a:r>
              <a:rPr lang="en-GB" sz="1900" dirty="0">
                <a:latin typeface="Century Gothic"/>
              </a:rPr>
              <a:t>Relative formula mass (M</a:t>
            </a:r>
            <a:r>
              <a:rPr lang="en-GB" sz="1900" baseline="-25000" dirty="0">
                <a:latin typeface="Century Gothic"/>
              </a:rPr>
              <a:t>r</a:t>
            </a:r>
            <a:r>
              <a:rPr lang="en-GB" sz="1900" dirty="0">
                <a:latin typeface="Century Gothic"/>
              </a:rPr>
              <a:t>).….……slide 36</a:t>
            </a:r>
          </a:p>
          <a:p>
            <a:pPr marL="0" indent="0">
              <a:buNone/>
            </a:pPr>
            <a:r>
              <a:rPr lang="en-GB" sz="1900" dirty="0">
                <a:latin typeface="Century Gothic"/>
              </a:rPr>
              <a:t>Relative mass</a:t>
            </a:r>
            <a:r>
              <a:rPr lang="en-GB" sz="1100" dirty="0">
                <a:latin typeface="Century Gothic"/>
              </a:rPr>
              <a:t> </a:t>
            </a:r>
            <a:r>
              <a:rPr lang="en-GB" sz="1900" dirty="0">
                <a:latin typeface="Century Gothic"/>
              </a:rPr>
              <a:t>….…………………….slide 37</a:t>
            </a:r>
          </a:p>
        </p:txBody>
      </p:sp>
    </p:spTree>
    <p:extLst>
      <p:ext uri="{BB962C8B-B14F-4D97-AF65-F5344CB8AC3E}">
        <p14:creationId xmlns:p14="http://schemas.microsoft.com/office/powerpoint/2010/main" val="620626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dirty="0">
                <a:latin typeface="Century Gothic"/>
              </a:rPr>
              <a:t>Gas syringe</a:t>
            </a:r>
            <a:endParaRPr lang="en-US" sz="4000" dirty="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425004" y="323803"/>
            <a:ext cx="6541637" cy="1475001"/>
          </a:xfrm>
          <a:prstGeom prst="rect">
            <a:avLst/>
          </a:prstGeom>
          <a:solidFill>
            <a:srgbClr val="C8102E">
              <a:alpha val="27000"/>
            </a:srgbClr>
          </a:solidFill>
        </p:spPr>
        <p:txBody>
          <a:bodyPr vert="horz" lIns="36000" tIns="72000" rIns="36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a glass tube with a scale printed on the side and a freely moving plunger, used to collect and measure the volume of a gas</a:t>
            </a:r>
            <a:r>
              <a:rPr lang="en-GB" sz="2400" b="0" dirty="0">
                <a:solidFill>
                  <a:schemeClr val="tx1"/>
                </a:solidFill>
                <a:latin typeface="Century Gothic" panose="020B0502020202020204" pitchFamily="34" charset="0"/>
                <a:ea typeface="Calibri" panose="020F0502020204030204" pitchFamily="34" charset="0"/>
                <a:cs typeface="Arial" panose="020B0604020202020204" pitchFamily="34" charset="0"/>
              </a:rPr>
              <a:t>.</a:t>
            </a:r>
          </a:p>
          <a:p>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0306" y="1952183"/>
            <a:ext cx="3580848"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a piece of equipment used to measure the volume of gas</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30306" y="4159681"/>
            <a:ext cx="1745004"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b="0" i="0" u="none" strike="noStrike" dirty="0">
                <a:solidFill>
                  <a:srgbClr val="000000"/>
                </a:solidFill>
                <a:effectLst/>
                <a:latin typeface="Century Gothic" panose="020B0502020202020204" pitchFamily="34" charset="0"/>
              </a:rPr>
              <a:t>Gas </a:t>
            </a:r>
            <a:r>
              <a:rPr lang="en-GB" sz="2000" b="0" i="0" u="none" strike="noStrike" dirty="0" err="1">
                <a:solidFill>
                  <a:srgbClr val="000000"/>
                </a:solidFill>
                <a:effectLst/>
                <a:latin typeface="Century Gothic" panose="020B0502020202020204" pitchFamily="34" charset="0"/>
              </a:rPr>
              <a:t>si-rinj</a:t>
            </a:r>
            <a:endParaRPr lang="en-GB"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7666424" y="3851904"/>
            <a:ext cx="3300217"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a liquid syringe which is often made of plastic</a:t>
            </a:r>
          </a:p>
        </p:txBody>
      </p:sp>
      <p:sp>
        <p:nvSpPr>
          <p:cNvPr id="14" name="TextBox 13">
            <a:extLst>
              <a:ext uri="{FF2B5EF4-FFF2-40B4-BE49-F238E27FC236}">
                <a16:creationId xmlns:a16="http://schemas.microsoft.com/office/drawing/2014/main" id="{18C14CD2-CFFA-0524-FA5E-6F3B59381A6E}"/>
              </a:ext>
            </a:extLst>
          </p:cNvPr>
          <p:cNvSpPr txBox="1"/>
          <p:nvPr/>
        </p:nvSpPr>
        <p:spPr>
          <a:xfrm>
            <a:off x="7013359" y="2001621"/>
            <a:ext cx="3953282"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A gas syringe can be used to measure the rate gas is produced in the experiment</a:t>
            </a:r>
          </a:p>
        </p:txBody>
      </p:sp>
      <p:pic>
        <p:nvPicPr>
          <p:cNvPr id="4" name="Picture 3" descr="Photo of the equipment used to measure a chemical reaction rate using a gas syringe">
            <a:extLst>
              <a:ext uri="{FF2B5EF4-FFF2-40B4-BE49-F238E27FC236}">
                <a16:creationId xmlns:a16="http://schemas.microsoft.com/office/drawing/2014/main" id="{E24FE7A1-6E02-D0F9-B871-C6C387AD0EC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64185" y="3429000"/>
            <a:ext cx="4195393" cy="3031582"/>
          </a:xfrm>
          <a:prstGeom prst="rect">
            <a:avLst/>
          </a:prstGeom>
        </p:spPr>
      </p:pic>
    </p:spTree>
    <p:extLst>
      <p:ext uri="{BB962C8B-B14F-4D97-AF65-F5344CB8AC3E}">
        <p14:creationId xmlns:p14="http://schemas.microsoft.com/office/powerpoint/2010/main" val="13312534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4"/>
            <a:ext cx="4778066" cy="552967"/>
          </a:xfrm>
        </p:spPr>
        <p:txBody>
          <a:bodyPr/>
          <a:lstStyle/>
          <a:p>
            <a:r>
              <a:rPr lang="en-GB" sz="4000">
                <a:latin typeface="Century Gothic"/>
              </a:rPr>
              <a:t>Percentage yield</a:t>
            </a:r>
            <a:endParaRPr lang="en-US" sz="400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5474138" y="558000"/>
            <a:ext cx="5398456" cy="810204"/>
          </a:xfrm>
          <a:prstGeom prst="rect">
            <a:avLst/>
          </a:prstGeom>
          <a:solidFill>
            <a:srgbClr val="C8102E">
              <a:alpha val="27000"/>
            </a:srgbClr>
          </a:solidFill>
        </p:spPr>
        <p:txBody>
          <a:bodyPr vert="horz" lIns="36000" tIns="72000" rIns="36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the actual yield, given as a percentage of the theoretical yield</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390395" y="1728697"/>
            <a:ext cx="3413014" cy="163121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000000"/>
                </a:solidFill>
                <a:latin typeface="Century Gothic" panose="020B0502020202020204" pitchFamily="34" charset="0"/>
              </a:rPr>
              <a:t>a</a:t>
            </a:r>
            <a:r>
              <a:rPr lang="en-GB" sz="2000" b="0" i="0" u="none" strike="noStrike" dirty="0">
                <a:solidFill>
                  <a:srgbClr val="000000"/>
                </a:solidFill>
                <a:effectLst/>
                <a:latin typeface="Century Gothic" panose="020B0502020202020204" pitchFamily="34" charset="0"/>
              </a:rPr>
              <a:t> way to show how much product was made compared to what was expected</a:t>
            </a:r>
            <a:endParaRPr lang="en-GB" sz="2000" dirty="0">
              <a:solidFill>
                <a:srgbClr val="242424"/>
              </a:solidFill>
              <a:latin typeface="Century Gothic" panose="020B0502020202020204" pitchFamily="34" charset="0"/>
            </a:endParaRPr>
          </a:p>
        </p:txBody>
      </p:sp>
      <p:sp>
        <p:nvSpPr>
          <p:cNvPr id="11" name="TextBox 10">
            <a:extLst>
              <a:ext uri="{FF2B5EF4-FFF2-40B4-BE49-F238E27FC236}">
                <a16:creationId xmlns:a16="http://schemas.microsoft.com/office/drawing/2014/main" id="{CCBFE05D-7E0D-CE58-A63A-4B133FE4DCAC}"/>
              </a:ext>
            </a:extLst>
          </p:cNvPr>
          <p:cNvSpPr txBox="1"/>
          <p:nvPr/>
        </p:nvSpPr>
        <p:spPr>
          <a:xfrm>
            <a:off x="390395" y="5725803"/>
            <a:ext cx="2360520"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b="0" i="0" u="none" strike="noStrike" dirty="0">
                <a:solidFill>
                  <a:srgbClr val="000000"/>
                </a:solidFill>
                <a:effectLst/>
                <a:latin typeface="Century Gothic" panose="020B0502020202020204" pitchFamily="34" charset="0"/>
              </a:rPr>
              <a:t>Pa-</a:t>
            </a:r>
            <a:r>
              <a:rPr lang="en-GB" sz="2000" b="0" i="0" u="none" strike="noStrike" dirty="0" err="1">
                <a:solidFill>
                  <a:srgbClr val="000000"/>
                </a:solidFill>
                <a:effectLst/>
                <a:latin typeface="Century Gothic" panose="020B0502020202020204" pitchFamily="34" charset="0"/>
              </a:rPr>
              <a:t>seant</a:t>
            </a:r>
            <a:r>
              <a:rPr lang="en-GB" sz="2000" b="0" i="0" u="none" strike="noStrike" dirty="0">
                <a:solidFill>
                  <a:srgbClr val="000000"/>
                </a:solidFill>
                <a:effectLst/>
                <a:latin typeface="Century Gothic" panose="020B0502020202020204" pitchFamily="34" charset="0"/>
              </a:rPr>
              <a:t>-</a:t>
            </a:r>
            <a:r>
              <a:rPr lang="en-GB" sz="2000" b="0" i="0" u="none" strike="noStrike" dirty="0" err="1">
                <a:solidFill>
                  <a:srgbClr val="000000"/>
                </a:solidFill>
                <a:effectLst/>
                <a:latin typeface="Century Gothic" panose="020B0502020202020204" pitchFamily="34" charset="0"/>
              </a:rPr>
              <a:t>ij</a:t>
            </a:r>
            <a:r>
              <a:rPr lang="en-GB" sz="2000" b="0" i="0" u="none" strike="noStrike" dirty="0">
                <a:solidFill>
                  <a:srgbClr val="000000"/>
                </a:solidFill>
                <a:effectLst/>
                <a:latin typeface="Century Gothic" panose="020B0502020202020204" pitchFamily="34" charset="0"/>
              </a:rPr>
              <a:t> </a:t>
            </a:r>
            <a:r>
              <a:rPr lang="en-GB" sz="2000" dirty="0" err="1">
                <a:solidFill>
                  <a:srgbClr val="000000"/>
                </a:solidFill>
                <a:latin typeface="Century Gothic" panose="020B0502020202020204" pitchFamily="34" charset="0"/>
              </a:rPr>
              <a:t>yee-ld</a:t>
            </a:r>
            <a:endParaRPr lang="en-GB" dirty="0">
              <a:latin typeface="Century Gothic" panose="020B0502020202020204" pitchFamily="34" charset="0"/>
            </a:endParaRPr>
          </a:p>
        </p:txBody>
      </p:sp>
      <p:sp>
        <p:nvSpPr>
          <p:cNvPr id="14" name="TextBox 13">
            <a:extLst>
              <a:ext uri="{FF2B5EF4-FFF2-40B4-BE49-F238E27FC236}">
                <a16:creationId xmlns:a16="http://schemas.microsoft.com/office/drawing/2014/main" id="{18C14CD2-CFFA-0524-FA5E-6F3B59381A6E}"/>
              </a:ext>
            </a:extLst>
          </p:cNvPr>
          <p:cNvSpPr txBox="1"/>
          <p:nvPr/>
        </p:nvSpPr>
        <p:spPr>
          <a:xfrm>
            <a:off x="6564429" y="1663286"/>
            <a:ext cx="4308163"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In an experiment the percentage yield was 75%</a:t>
            </a:r>
          </a:p>
        </p:txBody>
      </p:sp>
      <p:sp>
        <p:nvSpPr>
          <p:cNvPr id="10" name="TextBox 9">
            <a:extLst>
              <a:ext uri="{FF2B5EF4-FFF2-40B4-BE49-F238E27FC236}">
                <a16:creationId xmlns:a16="http://schemas.microsoft.com/office/drawing/2014/main" id="{2B3261CB-0A66-0C64-1B46-6EF0D86E504D}"/>
              </a:ext>
            </a:extLst>
          </p:cNvPr>
          <p:cNvSpPr txBox="1"/>
          <p:nvPr/>
        </p:nvSpPr>
        <p:spPr>
          <a:xfrm>
            <a:off x="7229475" y="5110250"/>
            <a:ext cx="3610166"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Similar words</a:t>
            </a:r>
          </a:p>
          <a:p>
            <a:r>
              <a:rPr lang="en-GB" sz="2000" dirty="0">
                <a:solidFill>
                  <a:srgbClr val="242424"/>
                </a:solidFill>
                <a:latin typeface="Century Gothic"/>
              </a:rPr>
              <a:t>Theoretical and actual yield, which are used to calculate percentage yield</a:t>
            </a:r>
          </a:p>
        </p:txBody>
      </p:sp>
      <p:sp>
        <p:nvSpPr>
          <p:cNvPr id="18" name="TextBox 17">
            <a:extLst>
              <a:ext uri="{FF2B5EF4-FFF2-40B4-BE49-F238E27FC236}">
                <a16:creationId xmlns:a16="http://schemas.microsoft.com/office/drawing/2014/main" id="{0E00AD09-D0B8-968E-091E-38FA606B0851}"/>
              </a:ext>
            </a:extLst>
          </p:cNvPr>
          <p:cNvSpPr txBox="1"/>
          <p:nvPr/>
        </p:nvSpPr>
        <p:spPr>
          <a:xfrm>
            <a:off x="3283688" y="5110250"/>
            <a:ext cx="3413014"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the rate of the reaction. The yield is not linked to the speed</a:t>
            </a:r>
          </a:p>
        </p:txBody>
      </p:sp>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09F34DE1-13DE-AC68-2EF3-57E623A66792}"/>
                  </a:ext>
                </a:extLst>
              </p:cNvPr>
              <p:cNvSpPr txBox="1"/>
              <p:nvPr/>
            </p:nvSpPr>
            <p:spPr>
              <a:xfrm>
                <a:off x="1455663" y="3516984"/>
                <a:ext cx="8036949" cy="98398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sz="2800" i="1" smtClean="0">
                          <a:solidFill>
                            <a:srgbClr val="C00000"/>
                          </a:solidFill>
                          <a:latin typeface="Cambria Math" panose="02040503050406030204" pitchFamily="18" charset="0"/>
                        </a:rPr>
                        <m:t>𝑝𝑒𝑟𝑐𝑒𝑛𝑡𝑎𝑔𝑒</m:t>
                      </m:r>
                      <m:r>
                        <a:rPr lang="en-GB" sz="2800" i="0">
                          <a:solidFill>
                            <a:srgbClr val="C00000"/>
                          </a:solidFill>
                          <a:latin typeface="Cambria Math" panose="02040503050406030204" pitchFamily="18" charset="0"/>
                        </a:rPr>
                        <m:t> </m:t>
                      </m:r>
                      <m:r>
                        <a:rPr lang="en-GB" sz="2800" i="1">
                          <a:solidFill>
                            <a:srgbClr val="C00000"/>
                          </a:solidFill>
                          <a:latin typeface="Cambria Math" panose="02040503050406030204" pitchFamily="18" charset="0"/>
                        </a:rPr>
                        <m:t>𝑦𝑖𝑒𝑙𝑑</m:t>
                      </m:r>
                      <m:r>
                        <a:rPr lang="en-GB" sz="2800" i="0">
                          <a:solidFill>
                            <a:srgbClr val="C00000"/>
                          </a:solidFill>
                          <a:latin typeface="Cambria Math" panose="02040503050406030204" pitchFamily="18" charset="0"/>
                        </a:rPr>
                        <m:t>= </m:t>
                      </m:r>
                      <m:f>
                        <m:fPr>
                          <m:ctrlPr>
                            <a:rPr lang="en-GB" sz="2800" i="1">
                              <a:solidFill>
                                <a:srgbClr val="C00000"/>
                              </a:solidFill>
                              <a:latin typeface="Cambria Math" panose="02040503050406030204" pitchFamily="18" charset="0"/>
                            </a:rPr>
                          </m:ctrlPr>
                        </m:fPr>
                        <m:num>
                          <m:r>
                            <a:rPr lang="en-GB" sz="2800" i="0">
                              <a:solidFill>
                                <a:srgbClr val="C00000"/>
                              </a:solidFill>
                              <a:latin typeface="Cambria Math" panose="02040503050406030204" pitchFamily="18" charset="0"/>
                            </a:rPr>
                            <m:t> </m:t>
                          </m:r>
                          <m:r>
                            <a:rPr lang="en-GB" sz="2800" i="1">
                              <a:solidFill>
                                <a:srgbClr val="C00000"/>
                              </a:solidFill>
                              <a:latin typeface="Cambria Math" panose="02040503050406030204" pitchFamily="18" charset="0"/>
                            </a:rPr>
                            <m:t>𝑎𝑐𝑡𝑢𝑎𝑙</m:t>
                          </m:r>
                          <m:r>
                            <a:rPr lang="en-GB" sz="2800" i="0">
                              <a:solidFill>
                                <a:srgbClr val="C00000"/>
                              </a:solidFill>
                              <a:latin typeface="Cambria Math" panose="02040503050406030204" pitchFamily="18" charset="0"/>
                            </a:rPr>
                            <m:t> </m:t>
                          </m:r>
                          <m:r>
                            <a:rPr lang="en-GB" sz="2800" i="1">
                              <a:solidFill>
                                <a:srgbClr val="C00000"/>
                              </a:solidFill>
                              <a:latin typeface="Cambria Math" panose="02040503050406030204" pitchFamily="18" charset="0"/>
                            </a:rPr>
                            <m:t>𝑦𝑖𝑒𝑙𝑑</m:t>
                          </m:r>
                          <m:r>
                            <a:rPr lang="en-GB" sz="2800" i="0">
                              <a:solidFill>
                                <a:srgbClr val="C00000"/>
                              </a:solidFill>
                              <a:latin typeface="Cambria Math" panose="02040503050406030204" pitchFamily="18" charset="0"/>
                            </a:rPr>
                            <m:t> </m:t>
                          </m:r>
                        </m:num>
                        <m:den>
                          <m:r>
                            <a:rPr lang="en-GB" sz="2800" i="0">
                              <a:solidFill>
                                <a:srgbClr val="C00000"/>
                              </a:solidFill>
                              <a:latin typeface="Cambria Math" panose="02040503050406030204" pitchFamily="18" charset="0"/>
                            </a:rPr>
                            <m:t> </m:t>
                          </m:r>
                          <m:r>
                            <a:rPr lang="en-GB" sz="2800" i="1">
                              <a:solidFill>
                                <a:srgbClr val="C00000"/>
                              </a:solidFill>
                              <a:latin typeface="Cambria Math" panose="02040503050406030204" pitchFamily="18" charset="0"/>
                            </a:rPr>
                            <m:t>𝑡h𝑒𝑜𝑟𝑒𝑡𝑖𝑐𝑎𝑙</m:t>
                          </m:r>
                          <m:r>
                            <a:rPr lang="en-GB" sz="2800" i="0">
                              <a:solidFill>
                                <a:srgbClr val="C00000"/>
                              </a:solidFill>
                              <a:latin typeface="Cambria Math" panose="02040503050406030204" pitchFamily="18" charset="0"/>
                            </a:rPr>
                            <m:t> </m:t>
                          </m:r>
                          <m:r>
                            <a:rPr lang="en-GB" sz="2800" i="1">
                              <a:solidFill>
                                <a:srgbClr val="C00000"/>
                              </a:solidFill>
                              <a:latin typeface="Cambria Math" panose="02040503050406030204" pitchFamily="18" charset="0"/>
                            </a:rPr>
                            <m:t>𝑦𝑖𝑒𝑙𝑑</m:t>
                          </m:r>
                        </m:den>
                      </m:f>
                      <m:r>
                        <a:rPr lang="en-GB" sz="2800" i="0">
                          <a:solidFill>
                            <a:srgbClr val="C00000"/>
                          </a:solidFill>
                          <a:latin typeface="Cambria Math" panose="02040503050406030204" pitchFamily="18" charset="0"/>
                        </a:rPr>
                        <m:t> ×100</m:t>
                      </m:r>
                    </m:oMath>
                  </m:oMathPara>
                </a14:m>
                <a:endParaRPr lang="en-GB" sz="2800" dirty="0">
                  <a:solidFill>
                    <a:srgbClr val="C00000"/>
                  </a:solidFill>
                </a:endParaRPr>
              </a:p>
            </p:txBody>
          </p:sp>
        </mc:Choice>
        <mc:Fallback>
          <p:sp>
            <p:nvSpPr>
              <p:cNvPr id="4" name="TextBox 3">
                <a:extLst>
                  <a:ext uri="{FF2B5EF4-FFF2-40B4-BE49-F238E27FC236}">
                    <a16:creationId xmlns:a16="http://schemas.microsoft.com/office/drawing/2014/main" id="{09F34DE1-13DE-AC68-2EF3-57E623A66792}"/>
                  </a:ext>
                </a:extLst>
              </p:cNvPr>
              <p:cNvSpPr txBox="1">
                <a:spLocks noRot="1" noChangeAspect="1" noMove="1" noResize="1" noEditPoints="1" noAdjustHandles="1" noChangeArrowheads="1" noChangeShapeType="1" noTextEdit="1"/>
              </p:cNvSpPr>
              <p:nvPr/>
            </p:nvSpPr>
            <p:spPr>
              <a:xfrm>
                <a:off x="1455663" y="3516984"/>
                <a:ext cx="8036949" cy="983987"/>
              </a:xfrm>
              <a:prstGeom prst="rect">
                <a:avLst/>
              </a:prstGeom>
              <a:blipFill>
                <a:blip r:embed="rId3"/>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38483858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pic>
        <p:nvPicPr>
          <p:cNvPr id="3" name="Picture 2" descr="A diagram illustrating the difference between predicted and actual yield - the box at the top contains 6 larger orange circles and 18 small circles representing the reactants, two arrows show two outcomes the predicted yield where six molecules are formed from all of the reactants and the actual yield where only five are">
            <a:extLst>
              <a:ext uri="{FF2B5EF4-FFF2-40B4-BE49-F238E27FC236}">
                <a16:creationId xmlns:a16="http://schemas.microsoft.com/office/drawing/2014/main" id="{1B98068F-5E33-57EA-4D3C-01534D3B3536}"/>
              </a:ext>
            </a:extLst>
          </p:cNvPr>
          <p:cNvPicPr>
            <a:picLocks noChangeAspect="1"/>
          </p:cNvPicPr>
          <p:nvPr/>
        </p:nvPicPr>
        <p:blipFill>
          <a:blip r:embed="rId3"/>
          <a:stretch>
            <a:fillRect/>
          </a:stretch>
        </p:blipFill>
        <p:spPr>
          <a:xfrm>
            <a:off x="2819853" y="3111925"/>
            <a:ext cx="5301592" cy="3523813"/>
          </a:xfrm>
          <a:prstGeom prst="rect">
            <a:avLst/>
          </a:prstGeom>
        </p:spPr>
      </p:pic>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7" y="552914"/>
            <a:ext cx="11025884" cy="512252"/>
          </a:xfrm>
        </p:spPr>
        <p:txBody>
          <a:bodyPr/>
          <a:lstStyle/>
          <a:p>
            <a:r>
              <a:rPr lang="en-GB" sz="4000" dirty="0">
                <a:effectLst/>
                <a:latin typeface="Century Gothic" panose="020B0502020202020204" pitchFamily="34" charset="0"/>
                <a:ea typeface="Calibri" panose="020F0502020204030204" pitchFamily="34" charset="0"/>
                <a:cs typeface="Arial" panose="020B0604020202020204" pitchFamily="34" charset="0"/>
              </a:rPr>
              <a:t>Predicted/</a:t>
            </a:r>
            <a:br>
              <a:rPr lang="en-GB" sz="4000" dirty="0">
                <a:effectLst/>
                <a:latin typeface="Century Gothic" panose="020B0502020202020204" pitchFamily="34" charset="0"/>
                <a:ea typeface="Calibri" panose="020F0502020204030204" pitchFamily="34" charset="0"/>
                <a:cs typeface="Arial" panose="020B0604020202020204" pitchFamily="34" charset="0"/>
              </a:rPr>
            </a:br>
            <a:r>
              <a:rPr lang="en-GB" sz="4000" dirty="0">
                <a:effectLst/>
                <a:latin typeface="Century Gothic" panose="020B0502020202020204" pitchFamily="34" charset="0"/>
                <a:ea typeface="Calibri" panose="020F0502020204030204" pitchFamily="34" charset="0"/>
                <a:cs typeface="Arial" panose="020B0604020202020204" pitchFamily="34" charset="0"/>
              </a:rPr>
              <a:t>theoretical yie</a:t>
            </a:r>
            <a:r>
              <a:rPr lang="en-GB" sz="4000" dirty="0">
                <a:latin typeface="Century Gothic" panose="020B0502020202020204" pitchFamily="34" charset="0"/>
                <a:ea typeface="Calibri" panose="020F0502020204030204" pitchFamily="34" charset="0"/>
                <a:cs typeface="Arial" panose="020B0604020202020204" pitchFamily="34" charset="0"/>
              </a:rPr>
              <a:t>ld</a:t>
            </a:r>
            <a:endParaRPr lang="en-US" sz="4000" dirty="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865809" y="403512"/>
            <a:ext cx="6026157" cy="1475001"/>
          </a:xfrm>
          <a:prstGeom prst="rect">
            <a:avLst/>
          </a:prstGeom>
          <a:solidFill>
            <a:srgbClr val="C8102E">
              <a:alpha val="27000"/>
            </a:srgbClr>
          </a:solidFill>
        </p:spPr>
        <p:txBody>
          <a:bodyPr vert="horz" lIns="36000" tIns="72000" rIns="36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the maximum mass or amount of product you could make in a chemical reaction if no other reactions take place and nothing is lost</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62507" y="1965573"/>
            <a:ext cx="3322912" cy="163121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000000"/>
                </a:solidFill>
                <a:latin typeface="Century Gothic" panose="020B0502020202020204" pitchFamily="34" charset="0"/>
              </a:rPr>
              <a:t>t</a:t>
            </a:r>
            <a:r>
              <a:rPr lang="en-GB" sz="2000" b="0" i="0" u="none" strike="noStrike" dirty="0">
                <a:solidFill>
                  <a:srgbClr val="000000"/>
                </a:solidFill>
                <a:effectLst/>
                <a:latin typeface="Century Gothic" panose="020B0502020202020204" pitchFamily="34" charset="0"/>
              </a:rPr>
              <a:t>he maximum amount of product that could be made if everything reacted perfectly</a:t>
            </a:r>
            <a:endParaRPr lang="en-GB" sz="2000" b="1" dirty="0">
              <a:solidFill>
                <a:srgbClr val="C00000"/>
              </a:solidFill>
              <a:latin typeface="Century Gothic" panose="020B0502020202020204" pitchFamily="34" charset="0"/>
            </a:endParaRPr>
          </a:p>
        </p:txBody>
      </p:sp>
      <p:sp>
        <p:nvSpPr>
          <p:cNvPr id="11" name="TextBox 10">
            <a:extLst>
              <a:ext uri="{FF2B5EF4-FFF2-40B4-BE49-F238E27FC236}">
                <a16:creationId xmlns:a16="http://schemas.microsoft.com/office/drawing/2014/main" id="{CCBFE05D-7E0D-CE58-A63A-4B133FE4DCAC}"/>
              </a:ext>
            </a:extLst>
          </p:cNvPr>
          <p:cNvSpPr txBox="1"/>
          <p:nvPr/>
        </p:nvSpPr>
        <p:spPr>
          <a:xfrm>
            <a:off x="462507" y="4976562"/>
            <a:ext cx="2252118"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a:solidFill>
                  <a:srgbClr val="000000"/>
                </a:solidFill>
                <a:latin typeface="Century Gothic" panose="020B0502020202020204" pitchFamily="34" charset="0"/>
              </a:rPr>
              <a:t>Pri-</a:t>
            </a:r>
            <a:r>
              <a:rPr lang="en-GB" sz="2000" dirty="0" err="1">
                <a:solidFill>
                  <a:srgbClr val="000000"/>
                </a:solidFill>
                <a:latin typeface="Century Gothic" panose="020B0502020202020204" pitchFamily="34" charset="0"/>
              </a:rPr>
              <a:t>dict</a:t>
            </a:r>
            <a:r>
              <a:rPr lang="en-GB" sz="2000" dirty="0">
                <a:solidFill>
                  <a:srgbClr val="000000"/>
                </a:solidFill>
                <a:latin typeface="Century Gothic" panose="020B0502020202020204" pitchFamily="34" charset="0"/>
              </a:rPr>
              <a:t>-ed/</a:t>
            </a:r>
          </a:p>
          <a:p>
            <a:r>
              <a:rPr lang="en-GB" sz="2000" dirty="0" err="1">
                <a:solidFill>
                  <a:srgbClr val="000000"/>
                </a:solidFill>
                <a:latin typeface="Century Gothic" panose="020B0502020202020204" pitchFamily="34" charset="0"/>
              </a:rPr>
              <a:t>th</a:t>
            </a:r>
            <a:r>
              <a:rPr lang="en-GB" sz="2000" dirty="0">
                <a:solidFill>
                  <a:srgbClr val="000000"/>
                </a:solidFill>
                <a:latin typeface="Century Gothic" panose="020B0502020202020204" pitchFamily="34" charset="0"/>
              </a:rPr>
              <a:t>-ear-</a:t>
            </a:r>
            <a:r>
              <a:rPr lang="en-GB" sz="2000" dirty="0" err="1">
                <a:solidFill>
                  <a:srgbClr val="000000"/>
                </a:solidFill>
                <a:latin typeface="Century Gothic" panose="020B0502020202020204" pitchFamily="34" charset="0"/>
              </a:rPr>
              <a:t>reat</a:t>
            </a:r>
            <a:r>
              <a:rPr lang="en-GB" sz="2000" dirty="0">
                <a:solidFill>
                  <a:srgbClr val="000000"/>
                </a:solidFill>
                <a:latin typeface="Century Gothic" panose="020B0502020202020204" pitchFamily="34" charset="0"/>
              </a:rPr>
              <a:t>-</a:t>
            </a:r>
            <a:r>
              <a:rPr lang="en-GB" sz="2000" dirty="0" err="1">
                <a:solidFill>
                  <a:srgbClr val="000000"/>
                </a:solidFill>
                <a:latin typeface="Century Gothic" panose="020B0502020202020204" pitchFamily="34" charset="0"/>
              </a:rPr>
              <a:t>ic-el</a:t>
            </a:r>
            <a:r>
              <a:rPr lang="en-GB" sz="2000" b="0" i="0" u="none" strike="noStrike" dirty="0">
                <a:solidFill>
                  <a:srgbClr val="000000"/>
                </a:solidFill>
                <a:effectLst/>
                <a:latin typeface="Century Gothic" panose="020B0502020202020204" pitchFamily="34" charset="0"/>
              </a:rPr>
              <a:t> </a:t>
            </a:r>
            <a:r>
              <a:rPr lang="en-GB" sz="2000" b="0" i="0" u="none" strike="noStrike" dirty="0" err="1">
                <a:solidFill>
                  <a:srgbClr val="000000"/>
                </a:solidFill>
                <a:effectLst/>
                <a:latin typeface="Century Gothic" panose="020B0502020202020204" pitchFamily="34" charset="0"/>
              </a:rPr>
              <a:t>yee-ld</a:t>
            </a:r>
            <a:endParaRPr lang="en-GB" dirty="0">
              <a:latin typeface="Century Gothic" panose="020B0502020202020204" pitchFamily="34" charset="0"/>
            </a:endParaRPr>
          </a:p>
        </p:txBody>
      </p:sp>
      <p:sp>
        <p:nvSpPr>
          <p:cNvPr id="14" name="TextBox 13">
            <a:extLst>
              <a:ext uri="{FF2B5EF4-FFF2-40B4-BE49-F238E27FC236}">
                <a16:creationId xmlns:a16="http://schemas.microsoft.com/office/drawing/2014/main" id="{18C14CD2-CFFA-0524-FA5E-6F3B59381A6E}"/>
              </a:ext>
            </a:extLst>
          </p:cNvPr>
          <p:cNvSpPr txBox="1"/>
          <p:nvPr/>
        </p:nvSpPr>
        <p:spPr>
          <a:xfrm>
            <a:off x="6489290" y="2157178"/>
            <a:ext cx="4402676"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b="0" i="0" u="none" strike="noStrike" dirty="0">
                <a:solidFill>
                  <a:srgbClr val="000000"/>
                </a:solidFill>
                <a:effectLst/>
                <a:latin typeface="Century Gothic" panose="020B0502020202020204" pitchFamily="34" charset="0"/>
              </a:rPr>
              <a:t>The theoretical yield was 10 g, but the students only produced 8 g</a:t>
            </a:r>
            <a:endParaRPr lang="en-GB" sz="2000" b="1" dirty="0">
              <a:solidFill>
                <a:srgbClr val="C00000"/>
              </a:solidFill>
              <a:latin typeface="Century Gothic" panose="020B0502020202020204" pitchFamily="34" charset="0"/>
            </a:endParaRPr>
          </a:p>
        </p:txBody>
      </p:sp>
      <p:sp>
        <p:nvSpPr>
          <p:cNvPr id="10" name="TextBox 9">
            <a:extLst>
              <a:ext uri="{FF2B5EF4-FFF2-40B4-BE49-F238E27FC236}">
                <a16:creationId xmlns:a16="http://schemas.microsoft.com/office/drawing/2014/main" id="{2B3261CB-0A66-0C64-1B46-6EF0D86E504D}"/>
              </a:ext>
            </a:extLst>
          </p:cNvPr>
          <p:cNvSpPr txBox="1"/>
          <p:nvPr/>
        </p:nvSpPr>
        <p:spPr>
          <a:xfrm>
            <a:off x="8343900" y="4976562"/>
            <a:ext cx="2528692"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Similar words</a:t>
            </a:r>
          </a:p>
          <a:p>
            <a:r>
              <a:rPr lang="en-GB" sz="2000" dirty="0">
                <a:solidFill>
                  <a:srgbClr val="242424"/>
                </a:solidFill>
                <a:latin typeface="Century Gothic"/>
              </a:rPr>
              <a:t>Actual yield and percentage yield – they are all linked</a:t>
            </a:r>
          </a:p>
        </p:txBody>
      </p:sp>
    </p:spTree>
    <p:extLst>
      <p:ext uri="{BB962C8B-B14F-4D97-AF65-F5344CB8AC3E}">
        <p14:creationId xmlns:p14="http://schemas.microsoft.com/office/powerpoint/2010/main" val="22505603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8" y="552914"/>
            <a:ext cx="4413123" cy="552967"/>
          </a:xfrm>
        </p:spPr>
        <p:txBody>
          <a:bodyPr/>
          <a:lstStyle/>
          <a:p>
            <a:r>
              <a:rPr lang="en-GB" sz="4000">
                <a:latin typeface="Century Gothic"/>
              </a:rPr>
              <a:t>Top pan balance</a:t>
            </a:r>
            <a:endParaRPr lang="en-US" sz="400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5105400" y="455258"/>
            <a:ext cx="5932708" cy="1142602"/>
          </a:xfrm>
          <a:prstGeom prst="rect">
            <a:avLst/>
          </a:prstGeom>
          <a:solidFill>
            <a:srgbClr val="C8102E">
              <a:alpha val="27000"/>
            </a:srgbClr>
          </a:solidFill>
        </p:spPr>
        <p:txBody>
          <a:bodyPr vert="horz" wrap="square" lIns="36000" tIns="72000" rIns="36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an electronic device with a metal tray and a digital readout, used to measure the mass of a sample of a substance</a:t>
            </a:r>
            <a:r>
              <a:rPr lang="en-GB" sz="2400" b="0" dirty="0">
                <a:solidFill>
                  <a:schemeClr val="tx1"/>
                </a:solidFill>
                <a:effectLst/>
              </a:rPr>
              <a:t> </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4983" y="1663286"/>
            <a:ext cx="3580848"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a digital device to measure mass precisely</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30306" y="5035545"/>
            <a:ext cx="2664408"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a:solidFill>
                  <a:srgbClr val="000000"/>
                </a:solidFill>
                <a:latin typeface="Century Gothic" panose="020B0502020202020204" pitchFamily="34" charset="0"/>
              </a:rPr>
              <a:t>Top pan </a:t>
            </a:r>
            <a:r>
              <a:rPr lang="en-GB" sz="2000" dirty="0" err="1">
                <a:solidFill>
                  <a:srgbClr val="000000"/>
                </a:solidFill>
                <a:latin typeface="Century Gothic" panose="020B0502020202020204" pitchFamily="34" charset="0"/>
              </a:rPr>
              <a:t>bal</a:t>
            </a:r>
            <a:r>
              <a:rPr lang="en-GB" sz="2000" b="0" i="0" u="none" strike="noStrike" dirty="0" err="1">
                <a:solidFill>
                  <a:srgbClr val="000000"/>
                </a:solidFill>
                <a:effectLst/>
                <a:latin typeface="Century Gothic" panose="020B0502020202020204" pitchFamily="34" charset="0"/>
              </a:rPr>
              <a:t>-</a:t>
            </a:r>
            <a:r>
              <a:rPr lang="en-GB" sz="2000" dirty="0" err="1">
                <a:solidFill>
                  <a:srgbClr val="000000"/>
                </a:solidFill>
                <a:latin typeface="Century Gothic" panose="020B0502020202020204" pitchFamily="34" charset="0"/>
              </a:rPr>
              <a:t>en</a:t>
            </a:r>
            <a:r>
              <a:rPr lang="en-GB" sz="2000" b="0" i="0" u="none" strike="noStrike" dirty="0" err="1">
                <a:solidFill>
                  <a:srgbClr val="000000"/>
                </a:solidFill>
                <a:effectLst/>
                <a:latin typeface="Century Gothic" panose="020B0502020202020204" pitchFamily="34" charset="0"/>
              </a:rPr>
              <a:t>s</a:t>
            </a:r>
            <a:endParaRPr lang="en-GB" sz="2000"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7788107" y="3758272"/>
            <a:ext cx="3250001" cy="163121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scales – although similar to kitchen scales it is important to use the correct term in chemistry </a:t>
            </a:r>
          </a:p>
        </p:txBody>
      </p:sp>
      <p:sp>
        <p:nvSpPr>
          <p:cNvPr id="14" name="TextBox 13">
            <a:extLst>
              <a:ext uri="{FF2B5EF4-FFF2-40B4-BE49-F238E27FC236}">
                <a16:creationId xmlns:a16="http://schemas.microsoft.com/office/drawing/2014/main" id="{18C14CD2-CFFA-0524-FA5E-6F3B59381A6E}"/>
              </a:ext>
            </a:extLst>
          </p:cNvPr>
          <p:cNvSpPr txBox="1"/>
          <p:nvPr/>
        </p:nvSpPr>
        <p:spPr>
          <a:xfrm>
            <a:off x="7788107" y="2071307"/>
            <a:ext cx="3250002"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Use a top pan balance to measure out 5.2 g salt</a:t>
            </a:r>
          </a:p>
        </p:txBody>
      </p:sp>
      <p:sp>
        <p:nvSpPr>
          <p:cNvPr id="3" name="TextBox 2">
            <a:extLst>
              <a:ext uri="{FF2B5EF4-FFF2-40B4-BE49-F238E27FC236}">
                <a16:creationId xmlns:a16="http://schemas.microsoft.com/office/drawing/2014/main" id="{FA27836E-5FC3-F6CF-DB25-8B6E039EB72D}"/>
              </a:ext>
            </a:extLst>
          </p:cNvPr>
          <p:cNvSpPr txBox="1"/>
          <p:nvPr/>
        </p:nvSpPr>
        <p:spPr>
          <a:xfrm>
            <a:off x="430306" y="3349415"/>
            <a:ext cx="3005025"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panose="020B0502020202020204" pitchFamily="34" charset="0"/>
              </a:rPr>
              <a:t>Watch a video:</a:t>
            </a:r>
          </a:p>
          <a:p>
            <a:r>
              <a:rPr lang="en-GB" sz="2000" dirty="0">
                <a:latin typeface="Century Gothic"/>
                <a:hlinkClick r:id="rId3"/>
              </a:rPr>
              <a:t>bit.ly/4rMUHEm</a:t>
            </a:r>
            <a:r>
              <a:rPr lang="en-GB" sz="2000" dirty="0">
                <a:latin typeface="Century Gothic"/>
              </a:rPr>
              <a:t> </a:t>
            </a:r>
            <a:endParaRPr lang="en-GB" dirty="0"/>
          </a:p>
        </p:txBody>
      </p:sp>
      <p:pic>
        <p:nvPicPr>
          <p:cNvPr id="4" name="Graphic 17" descr="Hand outline">
            <a:extLst>
              <a:ext uri="{FF2B5EF4-FFF2-40B4-BE49-F238E27FC236}">
                <a16:creationId xmlns:a16="http://schemas.microsoft.com/office/drawing/2014/main" id="{3E3667E6-9947-166D-BAD3-3420570C3197}"/>
              </a:ext>
            </a:extLst>
          </p:cNvPr>
          <p:cNvPicPr/>
          <p:nvPr/>
        </p:nvPicPr>
        <p:blipFill>
          <a:blip r:embed="rId4" cstate="print">
            <a:extLst>
              <a:ext uri="{28A0092B-C50C-407E-A947-70E740481C1C}">
                <a14:useLocalDpi xmlns:a14="http://schemas.microsoft.com/office/drawing/2010/main"/>
              </a:ext>
            </a:extLst>
          </a:blip>
          <a:stretch/>
        </p:blipFill>
        <p:spPr>
          <a:xfrm>
            <a:off x="2887658" y="3380442"/>
            <a:ext cx="538560" cy="538560"/>
          </a:xfrm>
          <a:prstGeom prst="rect">
            <a:avLst/>
          </a:prstGeom>
          <a:ln w="9525">
            <a:noFill/>
          </a:ln>
        </p:spPr>
      </p:pic>
      <p:pic>
        <p:nvPicPr>
          <p:cNvPr id="7" name="Graphic 16" descr="Raised hand outline">
            <a:extLst>
              <a:ext uri="{FF2B5EF4-FFF2-40B4-BE49-F238E27FC236}">
                <a16:creationId xmlns:a16="http://schemas.microsoft.com/office/drawing/2014/main" id="{9AC1D214-98B7-F34D-0BD8-9F2085151D01}"/>
              </a:ext>
            </a:extLst>
          </p:cNvPr>
          <p:cNvPicPr/>
          <p:nvPr/>
        </p:nvPicPr>
        <p:blipFill>
          <a:blip r:embed="rId5" cstate="print">
            <a:extLst>
              <a:ext uri="{28A0092B-C50C-407E-A947-70E740481C1C}">
                <a14:useLocalDpi xmlns:a14="http://schemas.microsoft.com/office/drawing/2010/main"/>
              </a:ext>
            </a:extLst>
          </a:blip>
          <a:stretch/>
        </p:blipFill>
        <p:spPr>
          <a:xfrm>
            <a:off x="2538367" y="3380442"/>
            <a:ext cx="543960" cy="543960"/>
          </a:xfrm>
          <a:prstGeom prst="rect">
            <a:avLst/>
          </a:prstGeom>
          <a:ln w="9525">
            <a:noFill/>
          </a:ln>
        </p:spPr>
      </p:pic>
      <p:pic>
        <p:nvPicPr>
          <p:cNvPr id="12" name="Picture 11" descr="A top pan balance on a shelf&#10;&#10;">
            <a:extLst>
              <a:ext uri="{FF2B5EF4-FFF2-40B4-BE49-F238E27FC236}">
                <a16:creationId xmlns:a16="http://schemas.microsoft.com/office/drawing/2014/main" id="{61CD4B73-A4B0-1270-37D4-562E6FACC91D}"/>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3860425" y="3246352"/>
            <a:ext cx="3502588" cy="2829715"/>
          </a:xfrm>
          <a:prstGeom prst="rect">
            <a:avLst/>
          </a:prstGeom>
        </p:spPr>
      </p:pic>
    </p:spTree>
    <p:extLst>
      <p:ext uri="{BB962C8B-B14F-4D97-AF65-F5344CB8AC3E}">
        <p14:creationId xmlns:p14="http://schemas.microsoft.com/office/powerpoint/2010/main" val="10449458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a:latin typeface="Century Gothic"/>
              </a:rPr>
              <a:t>Percentage composition</a:t>
            </a:r>
            <a:endParaRPr lang="en-US" sz="400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330956" y="428368"/>
            <a:ext cx="6541637" cy="1142602"/>
          </a:xfrm>
          <a:prstGeom prst="rect">
            <a:avLst/>
          </a:prstGeom>
          <a:solidFill>
            <a:srgbClr val="C8102E">
              <a:alpha val="27000"/>
            </a:srgbClr>
          </a:solidFill>
        </p:spPr>
        <p:txBody>
          <a:bodyPr vert="horz" lIns="36000" tIns="72000" rIns="36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ea typeface="Calibri" panose="020F0502020204030204" pitchFamily="34" charset="0"/>
                <a:cs typeface="Arial" panose="020B0604020202020204" pitchFamily="34" charset="0"/>
              </a:rPr>
              <a:t>the relative mass of the atom/s </a:t>
            </a:r>
            <a:r>
              <a:rPr lang="en-GB" sz="2400" b="0" dirty="0">
                <a:solidFill>
                  <a:schemeClr val="tx1"/>
                </a:solidFill>
                <a:effectLst/>
                <a:ea typeface="Calibri" panose="020F0502020204030204" pitchFamily="34" charset="0"/>
              </a:rPr>
              <a:t> </a:t>
            </a:r>
            <a:r>
              <a:rPr lang="en-GB" sz="2400" b="0" dirty="0">
                <a:solidFill>
                  <a:schemeClr val="tx1"/>
                </a:solidFill>
                <a:effectLst/>
                <a:ea typeface="Calibri" panose="020F0502020204030204" pitchFamily="34" charset="0"/>
                <a:cs typeface="Arial" panose="020B0604020202020204" pitchFamily="34" charset="0"/>
              </a:rPr>
              <a:t>of one element in a compound, given as a percentage of the relative formula mass</a:t>
            </a:r>
            <a:endParaRPr lang="en-GB" sz="2400" b="0" dirty="0">
              <a:solidFill>
                <a:schemeClr val="tx1"/>
              </a:solidFill>
              <a:effectLst/>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4983" y="1843911"/>
            <a:ext cx="3822385"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the percentage of a substance that is made up of each element</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34982" y="5778085"/>
            <a:ext cx="3822385"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a:solidFill>
                  <a:srgbClr val="000000"/>
                </a:solidFill>
                <a:latin typeface="Century Gothic" panose="020B0502020202020204" pitchFamily="34" charset="0"/>
              </a:rPr>
              <a:t>Pa-</a:t>
            </a:r>
            <a:r>
              <a:rPr lang="en-GB" sz="2000" dirty="0" err="1">
                <a:solidFill>
                  <a:srgbClr val="000000"/>
                </a:solidFill>
                <a:latin typeface="Century Gothic" panose="020B0502020202020204" pitchFamily="34" charset="0"/>
              </a:rPr>
              <a:t>seant</a:t>
            </a:r>
            <a:r>
              <a:rPr lang="en-GB" sz="2000" dirty="0">
                <a:solidFill>
                  <a:srgbClr val="000000"/>
                </a:solidFill>
                <a:latin typeface="Century Gothic" panose="020B0502020202020204" pitchFamily="34" charset="0"/>
              </a:rPr>
              <a:t>-</a:t>
            </a:r>
            <a:r>
              <a:rPr lang="en-GB" sz="2000" dirty="0" err="1">
                <a:solidFill>
                  <a:srgbClr val="000000"/>
                </a:solidFill>
                <a:latin typeface="Century Gothic" panose="020B0502020202020204" pitchFamily="34" charset="0"/>
              </a:rPr>
              <a:t>ij</a:t>
            </a:r>
            <a:r>
              <a:rPr lang="en-GB" sz="2000" b="0" i="0" u="none" strike="noStrike" dirty="0">
                <a:solidFill>
                  <a:srgbClr val="000000"/>
                </a:solidFill>
                <a:effectLst/>
                <a:latin typeface="Century Gothic" panose="020B0502020202020204" pitchFamily="34" charset="0"/>
              </a:rPr>
              <a:t> </a:t>
            </a:r>
            <a:r>
              <a:rPr lang="en-GB" sz="2000" dirty="0">
                <a:solidFill>
                  <a:srgbClr val="000000"/>
                </a:solidFill>
                <a:latin typeface="Century Gothic" panose="020B0502020202020204" pitchFamily="34" charset="0"/>
              </a:rPr>
              <a:t>c</a:t>
            </a:r>
            <a:r>
              <a:rPr lang="en-GB" sz="2000" b="0" i="0" u="none" strike="noStrike" dirty="0">
                <a:solidFill>
                  <a:srgbClr val="000000"/>
                </a:solidFill>
                <a:effectLst/>
                <a:latin typeface="Century Gothic" panose="020B0502020202020204" pitchFamily="34" charset="0"/>
              </a:rPr>
              <a:t>om-</a:t>
            </a:r>
            <a:r>
              <a:rPr lang="en-GB" sz="2000" b="0" i="0" u="none" strike="noStrike" dirty="0" err="1">
                <a:solidFill>
                  <a:srgbClr val="000000"/>
                </a:solidFill>
                <a:effectLst/>
                <a:latin typeface="Century Gothic" panose="020B0502020202020204" pitchFamily="34" charset="0"/>
              </a:rPr>
              <a:t>paz</a:t>
            </a:r>
            <a:r>
              <a:rPr lang="en-GB" sz="2000" b="0" i="0" u="none" strike="noStrike" dirty="0">
                <a:solidFill>
                  <a:srgbClr val="000000"/>
                </a:solidFill>
                <a:effectLst/>
                <a:latin typeface="Century Gothic" panose="020B0502020202020204" pitchFamily="34" charset="0"/>
              </a:rPr>
              <a:t>-</a:t>
            </a:r>
            <a:r>
              <a:rPr lang="en-GB" sz="2000" b="0" i="0" u="none" strike="noStrike" dirty="0" err="1">
                <a:solidFill>
                  <a:srgbClr val="000000"/>
                </a:solidFill>
                <a:effectLst/>
                <a:latin typeface="Century Gothic" panose="020B0502020202020204" pitchFamily="34" charset="0"/>
              </a:rPr>
              <a:t>i-shen</a:t>
            </a:r>
            <a:endParaRPr lang="en-GB" sz="2000"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434982" y="3655972"/>
            <a:ext cx="3413014" cy="163121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The number of atoms in a compound. Some atoms have more mass than others</a:t>
            </a:r>
          </a:p>
        </p:txBody>
      </p:sp>
      <p:sp>
        <p:nvSpPr>
          <p:cNvPr id="14" name="TextBox 13">
            <a:extLst>
              <a:ext uri="{FF2B5EF4-FFF2-40B4-BE49-F238E27FC236}">
                <a16:creationId xmlns:a16="http://schemas.microsoft.com/office/drawing/2014/main" id="{18C14CD2-CFFA-0524-FA5E-6F3B59381A6E}"/>
              </a:ext>
            </a:extLst>
          </p:cNvPr>
          <p:cNvSpPr txBox="1"/>
          <p:nvPr/>
        </p:nvSpPr>
        <p:spPr>
          <a:xfrm>
            <a:off x="4866969" y="1843911"/>
            <a:ext cx="6005624" cy="4401205"/>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b="0" i="0" u="none" strike="noStrike" dirty="0">
                <a:solidFill>
                  <a:srgbClr val="000000"/>
                </a:solidFill>
                <a:effectLst/>
                <a:latin typeface="Century Gothic" panose="020B0502020202020204" pitchFamily="34" charset="0"/>
              </a:rPr>
              <a:t>The percentage composition of water is about 11% hydrogen and 89% oxygen.</a:t>
            </a:r>
          </a:p>
          <a:p>
            <a:r>
              <a:rPr lang="en-GB" sz="2000" b="1" dirty="0">
                <a:latin typeface="Century Gothic" panose="020B0502020202020204" pitchFamily="34" charset="0"/>
              </a:rPr>
              <a:t>Hydrogen</a:t>
            </a:r>
            <a:r>
              <a:rPr lang="en-GB" sz="2000" dirty="0">
                <a:latin typeface="Century Gothic" panose="020B0502020202020204" pitchFamily="34" charset="0"/>
              </a:rPr>
              <a:t> has a relative atomic mass of </a:t>
            </a:r>
            <a:r>
              <a:rPr lang="en-GB" sz="2000" b="1" dirty="0">
                <a:latin typeface="Century Gothic" panose="020B0502020202020204" pitchFamily="34" charset="0"/>
              </a:rPr>
              <a:t>1</a:t>
            </a:r>
            <a:r>
              <a:rPr lang="en-GB" sz="2000" dirty="0">
                <a:latin typeface="Century Gothic" panose="020B0502020202020204" pitchFamily="34" charset="0"/>
              </a:rPr>
              <a:t> (×2 atoms = 2)</a:t>
            </a:r>
          </a:p>
          <a:p>
            <a:r>
              <a:rPr lang="en-GB" sz="2000" b="1" dirty="0">
                <a:latin typeface="Century Gothic" panose="020B0502020202020204" pitchFamily="34" charset="0"/>
              </a:rPr>
              <a:t>Oxygen</a:t>
            </a:r>
            <a:r>
              <a:rPr lang="en-GB" sz="2000" dirty="0">
                <a:latin typeface="Century Gothic" panose="020B0502020202020204" pitchFamily="34" charset="0"/>
              </a:rPr>
              <a:t> has a relative atomic mass of </a:t>
            </a:r>
            <a:r>
              <a:rPr lang="en-GB" sz="2000" b="1" dirty="0">
                <a:latin typeface="Century Gothic" panose="020B0502020202020204" pitchFamily="34" charset="0"/>
              </a:rPr>
              <a:t>16</a:t>
            </a:r>
          </a:p>
          <a:p>
            <a:r>
              <a:rPr lang="en-GB" sz="2000" dirty="0">
                <a:latin typeface="Century Gothic" panose="020B0502020202020204" pitchFamily="34" charset="0"/>
              </a:rPr>
              <a:t>Total mass = </a:t>
            </a:r>
            <a:r>
              <a:rPr lang="en-GB" sz="2000" b="1" dirty="0">
                <a:latin typeface="Century Gothic" panose="020B0502020202020204" pitchFamily="34" charset="0"/>
              </a:rPr>
              <a:t>18</a:t>
            </a:r>
          </a:p>
          <a:p>
            <a:r>
              <a:rPr lang="en-GB" sz="2000" dirty="0">
                <a:latin typeface="Century Gothic" panose="020B0502020202020204" pitchFamily="34" charset="0"/>
              </a:rPr>
              <a:t>Composition: </a:t>
            </a:r>
            <a:r>
              <a:rPr lang="en-GB" sz="2000" b="1" dirty="0">
                <a:latin typeface="Century Gothic" panose="020B0502020202020204" pitchFamily="34" charset="0"/>
              </a:rPr>
              <a:t>Hydrogen = 11%</a:t>
            </a:r>
            <a:r>
              <a:rPr lang="en-GB" sz="2000" dirty="0">
                <a:latin typeface="Century Gothic" panose="020B0502020202020204" pitchFamily="34" charset="0"/>
              </a:rPr>
              <a:t>, </a:t>
            </a:r>
            <a:r>
              <a:rPr lang="en-GB" sz="2000" b="1" dirty="0">
                <a:latin typeface="Century Gothic" panose="020B0502020202020204" pitchFamily="34" charset="0"/>
              </a:rPr>
              <a:t>Oxygen = 89%</a:t>
            </a:r>
          </a:p>
          <a:p>
            <a:endParaRPr lang="en-GB" sz="2000" b="1" dirty="0">
              <a:solidFill>
                <a:srgbClr val="C00000"/>
              </a:solidFill>
              <a:latin typeface="Century Gothic" panose="020B0502020202020204" pitchFamily="34" charset="0"/>
            </a:endParaRPr>
          </a:p>
          <a:p>
            <a:endParaRPr lang="en-GB" sz="2000" b="1" dirty="0">
              <a:solidFill>
                <a:srgbClr val="C00000"/>
              </a:solidFill>
              <a:latin typeface="Century Gothic" panose="020B0502020202020204" pitchFamily="34" charset="0"/>
            </a:endParaRPr>
          </a:p>
          <a:p>
            <a:endParaRPr lang="en-GB" sz="2000" b="1" dirty="0">
              <a:solidFill>
                <a:srgbClr val="C00000"/>
              </a:solidFill>
              <a:latin typeface="Century Gothic" panose="020B0502020202020204" pitchFamily="34" charset="0"/>
            </a:endParaRPr>
          </a:p>
          <a:p>
            <a:endParaRPr lang="en-GB" sz="2000" b="1" dirty="0">
              <a:solidFill>
                <a:srgbClr val="C00000"/>
              </a:solidFill>
              <a:latin typeface="Century Gothic" panose="020B0502020202020204" pitchFamily="34" charset="0"/>
            </a:endParaRPr>
          </a:p>
          <a:p>
            <a:endParaRPr lang="en-GB" sz="2000" b="1" dirty="0">
              <a:solidFill>
                <a:srgbClr val="C00000"/>
              </a:solidFill>
              <a:latin typeface="Century Gothic" panose="020B0502020202020204" pitchFamily="34" charset="0"/>
            </a:endParaRPr>
          </a:p>
          <a:p>
            <a:endParaRPr lang="en-GB" sz="2000" b="1" dirty="0">
              <a:solidFill>
                <a:srgbClr val="C00000"/>
              </a:solidFill>
              <a:latin typeface="Century Gothic" panose="020B0502020202020204" pitchFamily="34" charset="0"/>
            </a:endParaRPr>
          </a:p>
        </p:txBody>
      </p:sp>
      <p:grpSp>
        <p:nvGrpSpPr>
          <p:cNvPr id="4" name="Group 3" descr="A diagram of a water molecule with the two hydrogen atoms labelled H 1 and the oxygen atom labelled O 16">
            <a:extLst>
              <a:ext uri="{FF2B5EF4-FFF2-40B4-BE49-F238E27FC236}">
                <a16:creationId xmlns:a16="http://schemas.microsoft.com/office/drawing/2014/main" id="{B06286E1-BC4F-406E-612F-B89D68D2F2F8}"/>
              </a:ext>
            </a:extLst>
          </p:cNvPr>
          <p:cNvGrpSpPr/>
          <p:nvPr/>
        </p:nvGrpSpPr>
        <p:grpSpPr>
          <a:xfrm>
            <a:off x="6577781" y="4454013"/>
            <a:ext cx="2632276" cy="1635156"/>
            <a:chOff x="4375753" y="1488571"/>
            <a:chExt cx="2680552" cy="1681448"/>
          </a:xfrm>
        </p:grpSpPr>
        <p:sp>
          <p:nvSpPr>
            <p:cNvPr id="7" name="Oval 6">
              <a:extLst>
                <a:ext uri="{FF2B5EF4-FFF2-40B4-BE49-F238E27FC236}">
                  <a16:creationId xmlns:a16="http://schemas.microsoft.com/office/drawing/2014/main" id="{4C975B06-168F-7E8B-AB50-8CCDAABDFA8E}"/>
                </a:ext>
              </a:extLst>
            </p:cNvPr>
            <p:cNvSpPr/>
            <p:nvPr/>
          </p:nvSpPr>
          <p:spPr>
            <a:xfrm rot="18333223">
              <a:off x="4996029" y="1730019"/>
              <a:ext cx="1440000" cy="1440000"/>
            </a:xfrm>
            <a:prstGeom prst="ellipse">
              <a:avLst/>
            </a:prstGeom>
            <a:solidFill>
              <a:schemeClr val="tx2">
                <a:lumMod val="25000"/>
                <a:lumOff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DF03AE0A-F7D2-EB0D-4504-56FD79B602A3}"/>
                </a:ext>
              </a:extLst>
            </p:cNvPr>
            <p:cNvSpPr txBox="1"/>
            <p:nvPr/>
          </p:nvSpPr>
          <p:spPr>
            <a:xfrm>
              <a:off x="5275753" y="2049909"/>
              <a:ext cx="825737" cy="800219"/>
            </a:xfrm>
            <a:prstGeom prst="rect">
              <a:avLst/>
            </a:prstGeom>
            <a:noFill/>
          </p:spPr>
          <p:txBody>
            <a:bodyPr wrap="square">
              <a:spAutoFit/>
            </a:bodyPr>
            <a:lstStyle/>
            <a:p>
              <a:pPr algn="ctr"/>
              <a:r>
                <a:rPr lang="en-GB" sz="2800" dirty="0">
                  <a:latin typeface="Cambria Math" panose="02040503050406030204" pitchFamily="18" charset="0"/>
                  <a:ea typeface="Cambria Math" panose="02040503050406030204" pitchFamily="18" charset="0"/>
                </a:rPr>
                <a:t>O</a:t>
              </a:r>
            </a:p>
            <a:p>
              <a:pPr algn="ctr"/>
              <a:r>
                <a:rPr lang="en-GB" dirty="0">
                  <a:latin typeface="Cambria Math" panose="02040503050406030204" pitchFamily="18" charset="0"/>
                  <a:ea typeface="Cambria Math" panose="02040503050406030204" pitchFamily="18" charset="0"/>
                </a:rPr>
                <a:t>16</a:t>
              </a:r>
              <a:endParaRPr lang="en-GB" dirty="0"/>
            </a:p>
          </p:txBody>
        </p:sp>
        <p:grpSp>
          <p:nvGrpSpPr>
            <p:cNvPr id="12" name="Group 11">
              <a:extLst>
                <a:ext uri="{FF2B5EF4-FFF2-40B4-BE49-F238E27FC236}">
                  <a16:creationId xmlns:a16="http://schemas.microsoft.com/office/drawing/2014/main" id="{5C01C3DC-D3D5-2072-48BF-21175208F58B}"/>
                </a:ext>
              </a:extLst>
            </p:cNvPr>
            <p:cNvGrpSpPr/>
            <p:nvPr/>
          </p:nvGrpSpPr>
          <p:grpSpPr>
            <a:xfrm>
              <a:off x="4375753" y="1488572"/>
              <a:ext cx="900000" cy="800219"/>
              <a:chOff x="4250200" y="1374272"/>
              <a:chExt cx="900000" cy="800219"/>
            </a:xfrm>
          </p:grpSpPr>
          <p:sp>
            <p:nvSpPr>
              <p:cNvPr id="18" name="Oval 17">
                <a:extLst>
                  <a:ext uri="{FF2B5EF4-FFF2-40B4-BE49-F238E27FC236}">
                    <a16:creationId xmlns:a16="http://schemas.microsoft.com/office/drawing/2014/main" id="{1C01B2E1-6452-E528-8952-DEB340BDF6E4}"/>
                  </a:ext>
                </a:extLst>
              </p:cNvPr>
              <p:cNvSpPr/>
              <p:nvPr/>
            </p:nvSpPr>
            <p:spPr>
              <a:xfrm rot="18333223">
                <a:off x="4340200" y="1414382"/>
                <a:ext cx="720000" cy="720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E65F4703-19B5-BBE7-EE85-566EA0A5E433}"/>
                  </a:ext>
                </a:extLst>
              </p:cNvPr>
              <p:cNvSpPr txBox="1"/>
              <p:nvPr/>
            </p:nvSpPr>
            <p:spPr>
              <a:xfrm>
                <a:off x="4250200" y="1374272"/>
                <a:ext cx="900000" cy="800219"/>
              </a:xfrm>
              <a:prstGeom prst="rect">
                <a:avLst/>
              </a:prstGeom>
              <a:noFill/>
            </p:spPr>
            <p:txBody>
              <a:bodyPr wrap="square">
                <a:spAutoFit/>
              </a:bodyPr>
              <a:lstStyle/>
              <a:p>
                <a:pPr algn="ctr"/>
                <a:r>
                  <a:rPr lang="en-GB" sz="2800" dirty="0">
                    <a:latin typeface="Cambria Math" panose="02040503050406030204" pitchFamily="18" charset="0"/>
                    <a:ea typeface="Cambria Math" panose="02040503050406030204" pitchFamily="18" charset="0"/>
                  </a:rPr>
                  <a:t>H</a:t>
                </a:r>
              </a:p>
              <a:p>
                <a:pPr algn="ctr"/>
                <a:r>
                  <a:rPr lang="en-GB" dirty="0">
                    <a:latin typeface="Cambria Math" panose="02040503050406030204" pitchFamily="18" charset="0"/>
                    <a:ea typeface="Cambria Math" panose="02040503050406030204" pitchFamily="18" charset="0"/>
                  </a:rPr>
                  <a:t>1</a:t>
                </a:r>
                <a:endParaRPr lang="en-GB" dirty="0"/>
              </a:p>
            </p:txBody>
          </p:sp>
        </p:grpSp>
        <p:grpSp>
          <p:nvGrpSpPr>
            <p:cNvPr id="15" name="Group 14">
              <a:extLst>
                <a:ext uri="{FF2B5EF4-FFF2-40B4-BE49-F238E27FC236}">
                  <a16:creationId xmlns:a16="http://schemas.microsoft.com/office/drawing/2014/main" id="{CBDC9A0B-C61D-A492-1DB3-75D0A0F8DEF8}"/>
                </a:ext>
              </a:extLst>
            </p:cNvPr>
            <p:cNvGrpSpPr/>
            <p:nvPr/>
          </p:nvGrpSpPr>
          <p:grpSpPr>
            <a:xfrm>
              <a:off x="6156305" y="1488571"/>
              <a:ext cx="900000" cy="800219"/>
              <a:chOff x="4250200" y="1374272"/>
              <a:chExt cx="900000" cy="800219"/>
            </a:xfrm>
          </p:grpSpPr>
          <p:sp>
            <p:nvSpPr>
              <p:cNvPr id="16" name="Oval 15">
                <a:extLst>
                  <a:ext uri="{FF2B5EF4-FFF2-40B4-BE49-F238E27FC236}">
                    <a16:creationId xmlns:a16="http://schemas.microsoft.com/office/drawing/2014/main" id="{E5C9E813-A7E4-1447-CB8F-E3DF5E1E5589}"/>
                  </a:ext>
                </a:extLst>
              </p:cNvPr>
              <p:cNvSpPr/>
              <p:nvPr/>
            </p:nvSpPr>
            <p:spPr>
              <a:xfrm rot="18333223">
                <a:off x="4340200" y="1414382"/>
                <a:ext cx="720000" cy="720000"/>
              </a:xfrm>
              <a:prstGeom prst="ellipse">
                <a:avLst/>
              </a:prstGeom>
              <a:solidFill>
                <a:srgbClr val="FF9B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a:extLst>
                  <a:ext uri="{FF2B5EF4-FFF2-40B4-BE49-F238E27FC236}">
                    <a16:creationId xmlns:a16="http://schemas.microsoft.com/office/drawing/2014/main" id="{E04B106C-0822-F408-29DA-C67D6C88484F}"/>
                  </a:ext>
                </a:extLst>
              </p:cNvPr>
              <p:cNvSpPr txBox="1"/>
              <p:nvPr/>
            </p:nvSpPr>
            <p:spPr>
              <a:xfrm>
                <a:off x="4250200" y="1374272"/>
                <a:ext cx="900000" cy="800219"/>
              </a:xfrm>
              <a:prstGeom prst="rect">
                <a:avLst/>
              </a:prstGeom>
              <a:noFill/>
            </p:spPr>
            <p:txBody>
              <a:bodyPr wrap="square">
                <a:spAutoFit/>
              </a:bodyPr>
              <a:lstStyle/>
              <a:p>
                <a:pPr algn="ctr"/>
                <a:r>
                  <a:rPr lang="en-GB" sz="2800" dirty="0">
                    <a:latin typeface="Cambria Math" panose="02040503050406030204" pitchFamily="18" charset="0"/>
                    <a:ea typeface="Cambria Math" panose="02040503050406030204" pitchFamily="18" charset="0"/>
                  </a:rPr>
                  <a:t>H</a:t>
                </a:r>
              </a:p>
              <a:p>
                <a:pPr algn="ctr"/>
                <a:r>
                  <a:rPr lang="en-GB" dirty="0">
                    <a:latin typeface="Cambria Math" panose="02040503050406030204" pitchFamily="18" charset="0"/>
                    <a:ea typeface="Cambria Math" panose="02040503050406030204" pitchFamily="18" charset="0"/>
                  </a:rPr>
                  <a:t>1</a:t>
                </a:r>
                <a:endParaRPr lang="en-GB" dirty="0"/>
              </a:p>
            </p:txBody>
          </p:sp>
        </p:grpSp>
      </p:grpSp>
    </p:spTree>
    <p:extLst>
      <p:ext uri="{BB962C8B-B14F-4D97-AF65-F5344CB8AC3E}">
        <p14:creationId xmlns:p14="http://schemas.microsoft.com/office/powerpoint/2010/main" val="2902667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8" y="552915"/>
            <a:ext cx="4427721" cy="1015662"/>
          </a:xfrm>
        </p:spPr>
        <p:txBody>
          <a:bodyPr/>
          <a:lstStyle/>
          <a:p>
            <a:r>
              <a:rPr lang="en-GB" sz="4000">
                <a:effectLst/>
                <a:latin typeface="Century Gothic" panose="020B0502020202020204" pitchFamily="34" charset="0"/>
                <a:ea typeface="Calibri" panose="020F0502020204030204" pitchFamily="34" charset="0"/>
                <a:cs typeface="Arial" panose="020B0604020202020204" pitchFamily="34" charset="0"/>
              </a:rPr>
              <a:t>Relative atomic mass (</a:t>
            </a:r>
            <a:r>
              <a:rPr lang="en-GB" sz="4000" i="1" err="1">
                <a:effectLst/>
                <a:latin typeface="Century Gothic" panose="020B0502020202020204" pitchFamily="34" charset="0"/>
                <a:ea typeface="Calibri" panose="020F0502020204030204" pitchFamily="34" charset="0"/>
                <a:cs typeface="Arial" panose="020B0604020202020204" pitchFamily="34" charset="0"/>
              </a:rPr>
              <a:t>A</a:t>
            </a:r>
            <a:r>
              <a:rPr lang="en-GB" sz="4000" baseline="-25000" err="1">
                <a:effectLst/>
                <a:latin typeface="Century Gothic" panose="020B0502020202020204" pitchFamily="34" charset="0"/>
                <a:ea typeface="Calibri" panose="020F0502020204030204" pitchFamily="34" charset="0"/>
                <a:cs typeface="Arial" panose="020B0604020202020204" pitchFamily="34" charset="0"/>
              </a:rPr>
              <a:t>r</a:t>
            </a:r>
            <a:r>
              <a:rPr lang="en-GB" sz="4000">
                <a:effectLst/>
                <a:latin typeface="Century Gothic" panose="020B0502020202020204" pitchFamily="34" charset="0"/>
                <a:ea typeface="Calibri" panose="020F0502020204030204" pitchFamily="34" charset="0"/>
                <a:cs typeface="Arial" panose="020B0604020202020204" pitchFamily="34" charset="0"/>
              </a:rPr>
              <a:t>)</a:t>
            </a:r>
            <a:endParaRPr lang="en-US" sz="400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868421" y="534098"/>
            <a:ext cx="5821789" cy="1475001"/>
          </a:xfrm>
          <a:prstGeom prst="rect">
            <a:avLst/>
          </a:prstGeom>
          <a:solidFill>
            <a:srgbClr val="C8102E">
              <a:alpha val="27000"/>
            </a:srgbClr>
          </a:solidFill>
        </p:spPr>
        <p:txBody>
          <a:bodyPr vert="horz" lIns="36000" tIns="72000" rIns="36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the average mass of an atom of an element taking into account the naturally occurring percentages of its isotopes</a:t>
            </a:r>
            <a:r>
              <a:rPr lang="en-GB" sz="2400" b="0" dirty="0">
                <a:solidFill>
                  <a:schemeClr val="tx1"/>
                </a:solidFill>
                <a:effectLst/>
              </a:rPr>
              <a:t> </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0307" y="2011931"/>
            <a:ext cx="4072868"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the average mass of an atom of a specific element as shown on the periodic table</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30306" y="6036531"/>
            <a:ext cx="3536192"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b="0" i="0" u="none" strike="noStrike" dirty="0" err="1">
                <a:solidFill>
                  <a:srgbClr val="000000"/>
                </a:solidFill>
                <a:effectLst/>
                <a:latin typeface="Century Gothic" panose="020B0502020202020204" pitchFamily="34" charset="0"/>
              </a:rPr>
              <a:t>Rel</a:t>
            </a:r>
            <a:r>
              <a:rPr lang="en-GB" sz="2000" dirty="0">
                <a:solidFill>
                  <a:srgbClr val="000000"/>
                </a:solidFill>
                <a:latin typeface="Century Gothic" panose="020B0502020202020204" pitchFamily="34" charset="0"/>
              </a:rPr>
              <a:t>-a-</a:t>
            </a:r>
            <a:r>
              <a:rPr lang="en-GB" sz="2000" dirty="0" err="1">
                <a:solidFill>
                  <a:srgbClr val="000000"/>
                </a:solidFill>
                <a:latin typeface="Century Gothic" panose="020B0502020202020204" pitchFamily="34" charset="0"/>
              </a:rPr>
              <a:t>tiv</a:t>
            </a:r>
            <a:r>
              <a:rPr lang="en-GB" sz="2000" b="0" i="0" u="none" strike="noStrike" dirty="0">
                <a:solidFill>
                  <a:srgbClr val="000000"/>
                </a:solidFill>
                <a:effectLst/>
                <a:latin typeface="Century Gothic" panose="020B0502020202020204" pitchFamily="34" charset="0"/>
              </a:rPr>
              <a:t> a-tom-</a:t>
            </a:r>
            <a:r>
              <a:rPr lang="en-GB" sz="2000" b="0" i="0" u="none" strike="noStrike" dirty="0" err="1">
                <a:solidFill>
                  <a:srgbClr val="000000"/>
                </a:solidFill>
                <a:effectLst/>
                <a:latin typeface="Century Gothic" panose="020B0502020202020204" pitchFamily="34" charset="0"/>
              </a:rPr>
              <a:t>ic</a:t>
            </a:r>
            <a:r>
              <a:rPr lang="en-GB" sz="2000" b="0" i="0" u="none" strike="noStrike" dirty="0">
                <a:solidFill>
                  <a:srgbClr val="000000"/>
                </a:solidFill>
                <a:effectLst/>
                <a:latin typeface="Century Gothic" panose="020B0502020202020204" pitchFamily="34" charset="0"/>
              </a:rPr>
              <a:t> mas</a:t>
            </a:r>
            <a:endParaRPr lang="en-GB" sz="2000"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7909567" y="5126032"/>
            <a:ext cx="2780643" cy="163121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This is not the actual mass of the atom which would be a very small number</a:t>
            </a:r>
          </a:p>
        </p:txBody>
      </p:sp>
      <p:sp>
        <p:nvSpPr>
          <p:cNvPr id="14" name="TextBox 13">
            <a:extLst>
              <a:ext uri="{FF2B5EF4-FFF2-40B4-BE49-F238E27FC236}">
                <a16:creationId xmlns:a16="http://schemas.microsoft.com/office/drawing/2014/main" id="{18C14CD2-CFFA-0524-FA5E-6F3B59381A6E}"/>
              </a:ext>
            </a:extLst>
          </p:cNvPr>
          <p:cNvSpPr txBox="1"/>
          <p:nvPr/>
        </p:nvSpPr>
        <p:spPr>
          <a:xfrm>
            <a:off x="6946005" y="2259734"/>
            <a:ext cx="3744205"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The relative atomic mass of oxygen is 16</a:t>
            </a:r>
          </a:p>
        </p:txBody>
      </p:sp>
      <p:sp>
        <p:nvSpPr>
          <p:cNvPr id="3" name="TextBox 2">
            <a:extLst>
              <a:ext uri="{FF2B5EF4-FFF2-40B4-BE49-F238E27FC236}">
                <a16:creationId xmlns:a16="http://schemas.microsoft.com/office/drawing/2014/main" id="{FA27836E-5FC3-F6CF-DB25-8B6E039EB72D}"/>
              </a:ext>
            </a:extLst>
          </p:cNvPr>
          <p:cNvSpPr txBox="1"/>
          <p:nvPr/>
        </p:nvSpPr>
        <p:spPr>
          <a:xfrm>
            <a:off x="462508" y="4661210"/>
            <a:ext cx="3083362"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panose="020B0502020202020204" pitchFamily="34" charset="0"/>
              </a:rPr>
              <a:t>Watch a video:</a:t>
            </a:r>
          </a:p>
          <a:p>
            <a:r>
              <a:rPr lang="en-GB" sz="2000" dirty="0">
                <a:latin typeface="Century Gothic" panose="020B0502020202020204" pitchFamily="34" charset="0"/>
                <a:hlinkClick r:id="rId3"/>
              </a:rPr>
              <a:t>bit.ly/4al4ZG3</a:t>
            </a:r>
            <a:r>
              <a:rPr lang="en-GB" sz="2000" dirty="0">
                <a:latin typeface="Century Gothic" panose="020B0502020202020204" pitchFamily="34" charset="0"/>
              </a:rPr>
              <a:t> </a:t>
            </a:r>
          </a:p>
        </p:txBody>
      </p:sp>
      <p:sp>
        <p:nvSpPr>
          <p:cNvPr id="10" name="TextBox 9">
            <a:extLst>
              <a:ext uri="{FF2B5EF4-FFF2-40B4-BE49-F238E27FC236}">
                <a16:creationId xmlns:a16="http://schemas.microsoft.com/office/drawing/2014/main" id="{2B3261CB-0A66-0C64-1B46-6EF0D86E504D}"/>
              </a:ext>
            </a:extLst>
          </p:cNvPr>
          <p:cNvSpPr txBox="1"/>
          <p:nvPr/>
        </p:nvSpPr>
        <p:spPr>
          <a:xfrm>
            <a:off x="4231526" y="5432689"/>
            <a:ext cx="3413013"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Similar words</a:t>
            </a:r>
          </a:p>
          <a:p>
            <a:r>
              <a:rPr lang="en-GB" sz="2000" dirty="0">
                <a:solidFill>
                  <a:srgbClr val="242424"/>
                </a:solidFill>
                <a:latin typeface="Century Gothic"/>
              </a:rPr>
              <a:t>Molar mass which is the mass in grams of one mole of a substance</a:t>
            </a:r>
          </a:p>
        </p:txBody>
      </p:sp>
      <p:graphicFrame>
        <p:nvGraphicFramePr>
          <p:cNvPr id="12" name="Table 11">
            <a:extLst>
              <a:ext uri="{FF2B5EF4-FFF2-40B4-BE49-F238E27FC236}">
                <a16:creationId xmlns:a16="http://schemas.microsoft.com/office/drawing/2014/main" id="{1A48F71A-92D5-7331-1482-A2A1E54F5F07}"/>
              </a:ext>
            </a:extLst>
          </p:cNvPr>
          <p:cNvGraphicFramePr>
            <a:graphicFrameLocks noGrp="1"/>
          </p:cNvGraphicFramePr>
          <p:nvPr>
            <p:extLst>
              <p:ext uri="{D42A27DB-BD31-4B8C-83A1-F6EECF244321}">
                <p14:modId xmlns:p14="http://schemas.microsoft.com/office/powerpoint/2010/main" val="381690693"/>
              </p:ext>
            </p:extLst>
          </p:nvPr>
        </p:nvGraphicFramePr>
        <p:xfrm>
          <a:off x="3703271" y="3484507"/>
          <a:ext cx="4206296" cy="1370262"/>
        </p:xfrm>
        <a:graphic>
          <a:graphicData uri="http://schemas.openxmlformats.org/drawingml/2006/table">
            <a:tbl>
              <a:tblPr firstRow="1" bandRow="1">
                <a:tableStyleId>{5940675A-B579-460E-94D1-54222C63F5DA}</a:tableStyleId>
              </a:tblPr>
              <a:tblGrid>
                <a:gridCol w="1051574">
                  <a:extLst>
                    <a:ext uri="{9D8B030D-6E8A-4147-A177-3AD203B41FA5}">
                      <a16:colId xmlns:a16="http://schemas.microsoft.com/office/drawing/2014/main" val="1696520980"/>
                    </a:ext>
                  </a:extLst>
                </a:gridCol>
                <a:gridCol w="1051574">
                  <a:extLst>
                    <a:ext uri="{9D8B030D-6E8A-4147-A177-3AD203B41FA5}">
                      <a16:colId xmlns:a16="http://schemas.microsoft.com/office/drawing/2014/main" val="3024430413"/>
                    </a:ext>
                  </a:extLst>
                </a:gridCol>
                <a:gridCol w="1051574">
                  <a:extLst>
                    <a:ext uri="{9D8B030D-6E8A-4147-A177-3AD203B41FA5}">
                      <a16:colId xmlns:a16="http://schemas.microsoft.com/office/drawing/2014/main" val="4204497687"/>
                    </a:ext>
                  </a:extLst>
                </a:gridCol>
                <a:gridCol w="1051574">
                  <a:extLst>
                    <a:ext uri="{9D8B030D-6E8A-4147-A177-3AD203B41FA5}">
                      <a16:colId xmlns:a16="http://schemas.microsoft.com/office/drawing/2014/main" val="643836170"/>
                    </a:ext>
                  </a:extLst>
                </a:gridCol>
              </a:tblGrid>
              <a:tr h="179517">
                <a:tc>
                  <a:txBody>
                    <a:bodyPr/>
                    <a:lstStyle/>
                    <a:p>
                      <a:pPr algn="ctr"/>
                      <a:r>
                        <a:rPr lang="en-GB" sz="1600" dirty="0">
                          <a:latin typeface="Century Gothic" panose="020B0502020202020204" pitchFamily="34" charset="0"/>
                        </a:rPr>
                        <a:t>11</a:t>
                      </a:r>
                      <a:endParaRPr lang="en-US" sz="1600" dirty="0">
                        <a:latin typeface="Century Gothic" panose="020B0502020202020204" pitchFamily="34" charset="0"/>
                      </a:endParaRPr>
                    </a:p>
                  </a:txBody>
                  <a:tcPr>
                    <a:solidFill>
                      <a:srgbClr val="F4CFD5"/>
                    </a:solidFill>
                  </a:tcPr>
                </a:tc>
                <a:tc>
                  <a:txBody>
                    <a:bodyPr/>
                    <a:lstStyle/>
                    <a:p>
                      <a:pPr algn="ctr"/>
                      <a:r>
                        <a:rPr lang="en-GB" sz="1600" dirty="0">
                          <a:latin typeface="Century Gothic" panose="020B0502020202020204" pitchFamily="34" charset="0"/>
                        </a:rPr>
                        <a:t>12</a:t>
                      </a:r>
                      <a:endParaRPr lang="en-US" sz="1600" dirty="0">
                        <a:latin typeface="Century Gothic" panose="020B0502020202020204" pitchFamily="34" charset="0"/>
                      </a:endParaRPr>
                    </a:p>
                  </a:txBody>
                  <a:tcPr>
                    <a:solidFill>
                      <a:srgbClr val="F4CFD5"/>
                    </a:solidFill>
                  </a:tcPr>
                </a:tc>
                <a:tc>
                  <a:txBody>
                    <a:bodyPr/>
                    <a:lstStyle/>
                    <a:p>
                      <a:pPr algn="ctr"/>
                      <a:r>
                        <a:rPr lang="en-GB" sz="1600" dirty="0">
                          <a:latin typeface="Century Gothic" panose="020B0502020202020204" pitchFamily="34" charset="0"/>
                        </a:rPr>
                        <a:t>14</a:t>
                      </a:r>
                      <a:endParaRPr lang="en-US" sz="1600" dirty="0">
                        <a:latin typeface="Century Gothic" panose="020B0502020202020204" pitchFamily="34" charset="0"/>
                      </a:endParaRPr>
                    </a:p>
                  </a:txBody>
                  <a:tcPr>
                    <a:solidFill>
                      <a:srgbClr val="F4CFD5"/>
                    </a:solidFill>
                  </a:tcPr>
                </a:tc>
                <a:tc>
                  <a:txBody>
                    <a:bodyPr/>
                    <a:lstStyle/>
                    <a:p>
                      <a:pPr algn="ctr"/>
                      <a:r>
                        <a:rPr lang="en-GB" sz="1600" dirty="0">
                          <a:latin typeface="Century Gothic" panose="020B0502020202020204" pitchFamily="34" charset="0"/>
                        </a:rPr>
                        <a:t>16</a:t>
                      </a:r>
                      <a:endParaRPr lang="en-US" sz="1600" dirty="0">
                        <a:latin typeface="Century Gothic" panose="020B0502020202020204" pitchFamily="34" charset="0"/>
                      </a:endParaRPr>
                    </a:p>
                  </a:txBody>
                  <a:tcPr>
                    <a:solidFill>
                      <a:srgbClr val="F4CFD5"/>
                    </a:solidFill>
                  </a:tcPr>
                </a:tc>
                <a:extLst>
                  <a:ext uri="{0D108BD9-81ED-4DB2-BD59-A6C34878D82A}">
                    <a16:rowId xmlns:a16="http://schemas.microsoft.com/office/drawing/2014/main" val="2280400724"/>
                  </a:ext>
                </a:extLst>
              </a:tr>
              <a:tr h="364422">
                <a:tc>
                  <a:txBody>
                    <a:bodyPr/>
                    <a:lstStyle/>
                    <a:p>
                      <a:pPr algn="ctr"/>
                      <a:r>
                        <a:rPr lang="en-GB" sz="1600" b="1" dirty="0">
                          <a:latin typeface="Cambria Math" panose="02040503050406030204" pitchFamily="18" charset="0"/>
                          <a:ea typeface="Cambria Math" panose="02040503050406030204" pitchFamily="18" charset="0"/>
                        </a:rPr>
                        <a:t>B</a:t>
                      </a:r>
                      <a:endParaRPr lang="en-US" sz="1600" b="1" dirty="0">
                        <a:latin typeface="Cambria Math" panose="02040503050406030204" pitchFamily="18" charset="0"/>
                        <a:ea typeface="Cambria Math" panose="02040503050406030204" pitchFamily="18" charset="0"/>
                      </a:endParaRPr>
                    </a:p>
                  </a:txBody>
                  <a:tcPr/>
                </a:tc>
                <a:tc>
                  <a:txBody>
                    <a:bodyPr/>
                    <a:lstStyle/>
                    <a:p>
                      <a:pPr algn="ctr"/>
                      <a:r>
                        <a:rPr lang="en-GB" sz="1600" b="1" dirty="0">
                          <a:latin typeface="Cambria Math" panose="02040503050406030204" pitchFamily="18" charset="0"/>
                          <a:ea typeface="Cambria Math" panose="02040503050406030204" pitchFamily="18" charset="0"/>
                        </a:rPr>
                        <a:t>C</a:t>
                      </a:r>
                      <a:endParaRPr lang="en-US" sz="1600" b="1" dirty="0">
                        <a:latin typeface="Cambria Math" panose="02040503050406030204" pitchFamily="18" charset="0"/>
                        <a:ea typeface="Cambria Math" panose="02040503050406030204" pitchFamily="18" charset="0"/>
                      </a:endParaRPr>
                    </a:p>
                  </a:txBody>
                  <a:tcPr/>
                </a:tc>
                <a:tc>
                  <a:txBody>
                    <a:bodyPr/>
                    <a:lstStyle/>
                    <a:p>
                      <a:pPr algn="ctr"/>
                      <a:r>
                        <a:rPr lang="en-GB" sz="1600" b="1" dirty="0">
                          <a:latin typeface="Cambria Math" panose="02040503050406030204" pitchFamily="18" charset="0"/>
                          <a:ea typeface="Cambria Math" panose="02040503050406030204" pitchFamily="18" charset="0"/>
                        </a:rPr>
                        <a:t>N</a:t>
                      </a:r>
                      <a:endParaRPr lang="en-US" sz="1600" b="1" dirty="0">
                        <a:latin typeface="Cambria Math" panose="02040503050406030204" pitchFamily="18" charset="0"/>
                        <a:ea typeface="Cambria Math" panose="02040503050406030204" pitchFamily="18" charset="0"/>
                      </a:endParaRPr>
                    </a:p>
                  </a:txBody>
                  <a:tcPr/>
                </a:tc>
                <a:tc>
                  <a:txBody>
                    <a:bodyPr/>
                    <a:lstStyle/>
                    <a:p>
                      <a:pPr algn="ctr"/>
                      <a:r>
                        <a:rPr lang="en-GB" sz="1600" b="1" dirty="0">
                          <a:latin typeface="Cambria Math" panose="02040503050406030204" pitchFamily="18" charset="0"/>
                          <a:ea typeface="Cambria Math" panose="02040503050406030204" pitchFamily="18" charset="0"/>
                        </a:rPr>
                        <a:t>O</a:t>
                      </a:r>
                      <a:endParaRPr lang="en-US" sz="1600" b="1" dirty="0">
                        <a:latin typeface="Cambria Math" panose="02040503050406030204" pitchFamily="18" charset="0"/>
                        <a:ea typeface="Cambria Math" panose="02040503050406030204" pitchFamily="18" charset="0"/>
                      </a:endParaRPr>
                    </a:p>
                  </a:txBody>
                  <a:tcPr/>
                </a:tc>
                <a:extLst>
                  <a:ext uri="{0D108BD9-81ED-4DB2-BD59-A6C34878D82A}">
                    <a16:rowId xmlns:a16="http://schemas.microsoft.com/office/drawing/2014/main" val="2118758231"/>
                  </a:ext>
                </a:extLst>
              </a:tr>
              <a:tr h="208241">
                <a:tc>
                  <a:txBody>
                    <a:bodyPr/>
                    <a:lstStyle/>
                    <a:p>
                      <a:pPr algn="ctr"/>
                      <a:r>
                        <a:rPr lang="en-GB" sz="1600" dirty="0">
                          <a:latin typeface="Century Gothic" panose="020B0502020202020204" pitchFamily="34" charset="0"/>
                        </a:rPr>
                        <a:t>Boron</a:t>
                      </a:r>
                      <a:endParaRPr lang="en-US" sz="1600" dirty="0">
                        <a:latin typeface="Century Gothic" panose="020B0502020202020204" pitchFamily="34" charset="0"/>
                      </a:endParaRPr>
                    </a:p>
                  </a:txBody>
                  <a:tcPr/>
                </a:tc>
                <a:tc>
                  <a:txBody>
                    <a:bodyPr/>
                    <a:lstStyle/>
                    <a:p>
                      <a:pPr algn="ctr"/>
                      <a:r>
                        <a:rPr lang="en-GB" sz="1600" dirty="0">
                          <a:latin typeface="Century Gothic" panose="020B0502020202020204" pitchFamily="34" charset="0"/>
                        </a:rPr>
                        <a:t>Carbon</a:t>
                      </a:r>
                      <a:endParaRPr lang="en-US" sz="1600" dirty="0">
                        <a:latin typeface="Century Gothic" panose="020B0502020202020204" pitchFamily="34" charset="0"/>
                      </a:endParaRPr>
                    </a:p>
                  </a:txBody>
                  <a:tcPr/>
                </a:tc>
                <a:tc>
                  <a:txBody>
                    <a:bodyPr/>
                    <a:lstStyle/>
                    <a:p>
                      <a:pPr algn="ctr"/>
                      <a:r>
                        <a:rPr lang="en-GB" sz="1600" dirty="0">
                          <a:latin typeface="Century Gothic" panose="020B0502020202020204" pitchFamily="34" charset="0"/>
                        </a:rPr>
                        <a:t>Nitrogen</a:t>
                      </a:r>
                      <a:endParaRPr lang="en-US" sz="1600" dirty="0">
                        <a:latin typeface="Century Gothic" panose="020B0502020202020204" pitchFamily="34" charset="0"/>
                      </a:endParaRPr>
                    </a:p>
                  </a:txBody>
                  <a:tcPr/>
                </a:tc>
                <a:tc>
                  <a:txBody>
                    <a:bodyPr/>
                    <a:lstStyle/>
                    <a:p>
                      <a:pPr algn="ctr"/>
                      <a:r>
                        <a:rPr lang="en-GB" sz="1600" dirty="0">
                          <a:latin typeface="Century Gothic" panose="020B0502020202020204" pitchFamily="34" charset="0"/>
                        </a:rPr>
                        <a:t>Oxygen</a:t>
                      </a:r>
                      <a:endParaRPr lang="en-US" sz="1600" dirty="0">
                        <a:latin typeface="Century Gothic" panose="020B0502020202020204" pitchFamily="34" charset="0"/>
                      </a:endParaRPr>
                    </a:p>
                  </a:txBody>
                  <a:tcPr/>
                </a:tc>
                <a:extLst>
                  <a:ext uri="{0D108BD9-81ED-4DB2-BD59-A6C34878D82A}">
                    <a16:rowId xmlns:a16="http://schemas.microsoft.com/office/drawing/2014/main" val="786677790"/>
                  </a:ext>
                </a:extLst>
              </a:tr>
              <a:tr h="179517">
                <a:tc>
                  <a:txBody>
                    <a:bodyPr/>
                    <a:lstStyle/>
                    <a:p>
                      <a:pPr algn="ctr"/>
                      <a:r>
                        <a:rPr lang="en-GB" sz="1600" dirty="0">
                          <a:latin typeface="Century Gothic" panose="020B0502020202020204" pitchFamily="34" charset="0"/>
                        </a:rPr>
                        <a:t>5</a:t>
                      </a:r>
                      <a:endParaRPr lang="en-US" sz="1600" dirty="0">
                        <a:latin typeface="Century Gothic" panose="020B0502020202020204" pitchFamily="34" charset="0"/>
                      </a:endParaRPr>
                    </a:p>
                  </a:txBody>
                  <a:tcPr/>
                </a:tc>
                <a:tc>
                  <a:txBody>
                    <a:bodyPr/>
                    <a:lstStyle/>
                    <a:p>
                      <a:pPr algn="ctr"/>
                      <a:r>
                        <a:rPr lang="en-GB" sz="1600" dirty="0">
                          <a:latin typeface="Century Gothic" panose="020B0502020202020204" pitchFamily="34" charset="0"/>
                        </a:rPr>
                        <a:t>6</a:t>
                      </a:r>
                      <a:endParaRPr lang="en-US" sz="1600" dirty="0">
                        <a:latin typeface="Century Gothic" panose="020B0502020202020204" pitchFamily="34" charset="0"/>
                      </a:endParaRPr>
                    </a:p>
                  </a:txBody>
                  <a:tcPr/>
                </a:tc>
                <a:tc>
                  <a:txBody>
                    <a:bodyPr/>
                    <a:lstStyle/>
                    <a:p>
                      <a:pPr algn="ctr"/>
                      <a:r>
                        <a:rPr lang="en-GB" sz="1600" dirty="0">
                          <a:latin typeface="Century Gothic" panose="020B0502020202020204" pitchFamily="34" charset="0"/>
                        </a:rPr>
                        <a:t>7</a:t>
                      </a:r>
                      <a:endParaRPr lang="en-US" sz="1600" dirty="0">
                        <a:latin typeface="Century Gothic" panose="020B0502020202020204" pitchFamily="34" charset="0"/>
                      </a:endParaRPr>
                    </a:p>
                  </a:txBody>
                  <a:tcPr/>
                </a:tc>
                <a:tc>
                  <a:txBody>
                    <a:bodyPr/>
                    <a:lstStyle/>
                    <a:p>
                      <a:pPr algn="ctr"/>
                      <a:r>
                        <a:rPr lang="en-GB" sz="1600" dirty="0">
                          <a:latin typeface="Century Gothic" panose="020B0502020202020204" pitchFamily="34" charset="0"/>
                        </a:rPr>
                        <a:t>8</a:t>
                      </a:r>
                      <a:endParaRPr lang="en-US" sz="1600" dirty="0">
                        <a:latin typeface="Century Gothic" panose="020B0502020202020204" pitchFamily="34" charset="0"/>
                      </a:endParaRPr>
                    </a:p>
                  </a:txBody>
                  <a:tcPr/>
                </a:tc>
                <a:extLst>
                  <a:ext uri="{0D108BD9-81ED-4DB2-BD59-A6C34878D82A}">
                    <a16:rowId xmlns:a16="http://schemas.microsoft.com/office/drawing/2014/main" val="3653791243"/>
                  </a:ext>
                </a:extLst>
              </a:tr>
            </a:tbl>
          </a:graphicData>
        </a:graphic>
      </p:graphicFrame>
      <p:pic>
        <p:nvPicPr>
          <p:cNvPr id="4" name="Graphic 17" descr="Hand outline">
            <a:extLst>
              <a:ext uri="{FF2B5EF4-FFF2-40B4-BE49-F238E27FC236}">
                <a16:creationId xmlns:a16="http://schemas.microsoft.com/office/drawing/2014/main" id="{60FDB1E2-3DCA-A163-418D-3D0573091653}"/>
              </a:ext>
            </a:extLst>
          </p:cNvPr>
          <p:cNvPicPr/>
          <p:nvPr/>
        </p:nvPicPr>
        <p:blipFill>
          <a:blip r:embed="rId4" cstate="print">
            <a:extLst>
              <a:ext uri="{28A0092B-C50C-407E-A947-70E740481C1C}">
                <a14:useLocalDpi xmlns:a14="http://schemas.microsoft.com/office/drawing/2010/main"/>
              </a:ext>
            </a:extLst>
          </a:blip>
          <a:stretch/>
        </p:blipFill>
        <p:spPr>
          <a:xfrm>
            <a:off x="2894706" y="4669040"/>
            <a:ext cx="538560" cy="538560"/>
          </a:xfrm>
          <a:prstGeom prst="rect">
            <a:avLst/>
          </a:prstGeom>
          <a:ln w="9525">
            <a:noFill/>
          </a:ln>
        </p:spPr>
      </p:pic>
      <p:pic>
        <p:nvPicPr>
          <p:cNvPr id="7" name="Graphic 16" descr="Raised hand outline">
            <a:extLst>
              <a:ext uri="{FF2B5EF4-FFF2-40B4-BE49-F238E27FC236}">
                <a16:creationId xmlns:a16="http://schemas.microsoft.com/office/drawing/2014/main" id="{60F2403B-CF63-D95E-48FE-AD7F284F2B0E}"/>
              </a:ext>
            </a:extLst>
          </p:cNvPr>
          <p:cNvPicPr/>
          <p:nvPr/>
        </p:nvPicPr>
        <p:blipFill>
          <a:blip r:embed="rId5" cstate="print">
            <a:extLst>
              <a:ext uri="{28A0092B-C50C-407E-A947-70E740481C1C}">
                <a14:useLocalDpi xmlns:a14="http://schemas.microsoft.com/office/drawing/2010/main"/>
              </a:ext>
            </a:extLst>
          </a:blip>
          <a:stretch/>
        </p:blipFill>
        <p:spPr>
          <a:xfrm>
            <a:off x="2547626" y="4661210"/>
            <a:ext cx="543960" cy="543960"/>
          </a:xfrm>
          <a:prstGeom prst="rect">
            <a:avLst/>
          </a:prstGeom>
          <a:ln w="9525">
            <a:noFill/>
          </a:ln>
        </p:spPr>
      </p:pic>
    </p:spTree>
    <p:extLst>
      <p:ext uri="{BB962C8B-B14F-4D97-AF65-F5344CB8AC3E}">
        <p14:creationId xmlns:p14="http://schemas.microsoft.com/office/powerpoint/2010/main" val="5483371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a:effectLst/>
                <a:latin typeface="Century Gothic" panose="020B0502020202020204" pitchFamily="34" charset="0"/>
                <a:ea typeface="Calibri" panose="020F0502020204030204" pitchFamily="34" charset="0"/>
                <a:cs typeface="Arial" panose="020B0604020202020204" pitchFamily="34" charset="0"/>
              </a:rPr>
              <a:t>Relative formula mass (</a:t>
            </a:r>
            <a:r>
              <a:rPr lang="en-GB" sz="4000" i="1">
                <a:effectLst/>
                <a:latin typeface="Century Gothic" panose="020B0502020202020204" pitchFamily="34" charset="0"/>
                <a:ea typeface="Calibri" panose="020F0502020204030204" pitchFamily="34" charset="0"/>
                <a:cs typeface="Arial" panose="020B0604020202020204" pitchFamily="34" charset="0"/>
              </a:rPr>
              <a:t>M</a:t>
            </a:r>
            <a:r>
              <a:rPr lang="en-GB" sz="4000" baseline="-25000">
                <a:effectLst/>
                <a:latin typeface="Century Gothic" panose="020B0502020202020204" pitchFamily="34" charset="0"/>
                <a:ea typeface="Calibri" panose="020F0502020204030204" pitchFamily="34" charset="0"/>
                <a:cs typeface="Arial" panose="020B0604020202020204" pitchFamily="34" charset="0"/>
              </a:rPr>
              <a:t>r</a:t>
            </a:r>
            <a:r>
              <a:rPr lang="en-GB" sz="4000">
                <a:effectLst/>
                <a:latin typeface="Century Gothic" panose="020B0502020202020204" pitchFamily="34" charset="0"/>
                <a:ea typeface="Calibri" panose="020F0502020204030204" pitchFamily="34" charset="0"/>
                <a:cs typeface="Arial" panose="020B0604020202020204" pitchFamily="34" charset="0"/>
              </a:rPr>
              <a:t>)</a:t>
            </a:r>
            <a:r>
              <a:rPr lang="en-GB" sz="4000">
                <a:effectLst/>
              </a:rPr>
              <a:t> </a:t>
            </a:r>
            <a:r>
              <a:rPr lang="en-US" sz="4000">
                <a:latin typeface="Century Gothic"/>
              </a:rPr>
              <a:t> </a:t>
            </a:r>
            <a:endParaRPr lang="en-US" sz="400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794250" y="558000"/>
            <a:ext cx="6078344" cy="1142602"/>
          </a:xfrm>
          <a:prstGeom prst="rect">
            <a:avLst/>
          </a:prstGeom>
          <a:solidFill>
            <a:srgbClr val="C8102E">
              <a:alpha val="27000"/>
            </a:srgbClr>
          </a:solidFill>
        </p:spPr>
        <p:txBody>
          <a:bodyPr vert="horz" lIns="36000" tIns="72000" rIns="36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a:solidFill>
                  <a:schemeClr val="tx1"/>
                </a:solidFill>
                <a:effectLst/>
                <a:latin typeface="Century Gothic" panose="020B0502020202020204" pitchFamily="34" charset="0"/>
                <a:ea typeface="Calibri" panose="020F0502020204030204" pitchFamily="34" charset="0"/>
                <a:cs typeface="Arial" panose="020B0604020202020204" pitchFamily="34" charset="0"/>
              </a:rPr>
              <a:t>the total of the relative atomic masses of all the atoms in the chemical formula of a substance added together</a:t>
            </a:r>
            <a:r>
              <a:rPr lang="en-GB" sz="2400" b="0">
                <a:solidFill>
                  <a:schemeClr val="tx1"/>
                </a:solidFill>
                <a:effectLst/>
              </a:rPr>
              <a:t> </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62509" y="1981681"/>
            <a:ext cx="3580848"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000000"/>
                </a:solidFill>
                <a:latin typeface="Century Gothic" panose="020B0502020202020204" pitchFamily="34" charset="0"/>
              </a:rPr>
              <a:t>t</a:t>
            </a:r>
            <a:r>
              <a:rPr lang="en-GB" sz="2000" b="0" i="0" u="none" strike="noStrike" dirty="0">
                <a:solidFill>
                  <a:srgbClr val="000000"/>
                </a:solidFill>
                <a:effectLst/>
                <a:latin typeface="Century Gothic" panose="020B0502020202020204" pitchFamily="34" charset="0"/>
              </a:rPr>
              <a:t>he total of all the relative atomic masses in a compound</a:t>
            </a:r>
            <a:endParaRPr lang="en-GB" sz="2000" b="1" dirty="0">
              <a:solidFill>
                <a:srgbClr val="C00000"/>
              </a:solidFill>
              <a:latin typeface="Century Gothic" panose="020B0502020202020204" pitchFamily="34" charset="0"/>
            </a:endParaRPr>
          </a:p>
        </p:txBody>
      </p:sp>
      <p:sp>
        <p:nvSpPr>
          <p:cNvPr id="11" name="TextBox 10">
            <a:extLst>
              <a:ext uri="{FF2B5EF4-FFF2-40B4-BE49-F238E27FC236}">
                <a16:creationId xmlns:a16="http://schemas.microsoft.com/office/drawing/2014/main" id="{CCBFE05D-7E0D-CE58-A63A-4B133FE4DCAC}"/>
              </a:ext>
            </a:extLst>
          </p:cNvPr>
          <p:cNvSpPr txBox="1"/>
          <p:nvPr/>
        </p:nvSpPr>
        <p:spPr>
          <a:xfrm>
            <a:off x="462509" y="3837604"/>
            <a:ext cx="3037775" cy="724564"/>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err="1">
                <a:solidFill>
                  <a:srgbClr val="000000"/>
                </a:solidFill>
                <a:latin typeface="Century Gothic" panose="020B0502020202020204" pitchFamily="34" charset="0"/>
              </a:rPr>
              <a:t>Rel</a:t>
            </a:r>
            <a:r>
              <a:rPr lang="en-GB" sz="2000" dirty="0">
                <a:solidFill>
                  <a:srgbClr val="000000"/>
                </a:solidFill>
                <a:latin typeface="Century Gothic" panose="020B0502020202020204" pitchFamily="34" charset="0"/>
              </a:rPr>
              <a:t>-a-</a:t>
            </a:r>
            <a:r>
              <a:rPr lang="en-GB" sz="2000" dirty="0" err="1">
                <a:solidFill>
                  <a:srgbClr val="000000"/>
                </a:solidFill>
                <a:latin typeface="Century Gothic" panose="020B0502020202020204" pitchFamily="34" charset="0"/>
              </a:rPr>
              <a:t>tiv</a:t>
            </a:r>
            <a:r>
              <a:rPr lang="en-GB" sz="2000" dirty="0">
                <a:solidFill>
                  <a:srgbClr val="000000"/>
                </a:solidFill>
                <a:latin typeface="Century Gothic" panose="020B0502020202020204" pitchFamily="34" charset="0"/>
              </a:rPr>
              <a:t> a-tom-</a:t>
            </a:r>
            <a:r>
              <a:rPr lang="en-GB" sz="2000" dirty="0" err="1">
                <a:solidFill>
                  <a:srgbClr val="000000"/>
                </a:solidFill>
                <a:latin typeface="Century Gothic" panose="020B0502020202020204" pitchFamily="34" charset="0"/>
              </a:rPr>
              <a:t>ic</a:t>
            </a:r>
            <a:r>
              <a:rPr lang="en-GB" sz="2000" dirty="0">
                <a:solidFill>
                  <a:srgbClr val="000000"/>
                </a:solidFill>
                <a:latin typeface="Century Gothic" panose="020B0502020202020204" pitchFamily="34" charset="0"/>
              </a:rPr>
              <a:t> mas</a:t>
            </a:r>
            <a:endParaRPr lang="en-GB" sz="2000"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462509" y="4998002"/>
            <a:ext cx="3413014"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molar mass, which is the mass in grams of one mole of a substance</a:t>
            </a:r>
          </a:p>
        </p:txBody>
      </p:sp>
      <p:sp>
        <p:nvSpPr>
          <p:cNvPr id="14" name="TextBox 13">
            <a:extLst>
              <a:ext uri="{FF2B5EF4-FFF2-40B4-BE49-F238E27FC236}">
                <a16:creationId xmlns:a16="http://schemas.microsoft.com/office/drawing/2014/main" id="{18C14CD2-CFFA-0524-FA5E-6F3B59381A6E}"/>
              </a:ext>
            </a:extLst>
          </p:cNvPr>
          <p:cNvSpPr txBox="1"/>
          <p:nvPr/>
        </p:nvSpPr>
        <p:spPr>
          <a:xfrm>
            <a:off x="4794250" y="1987078"/>
            <a:ext cx="6044677" cy="4401205"/>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The relative formula mass of water is 18.</a:t>
            </a:r>
          </a:p>
          <a:p>
            <a:r>
              <a:rPr lang="en-GB" sz="2000" dirty="0">
                <a:latin typeface="Century Gothic" panose="020B0502020202020204" pitchFamily="34" charset="0"/>
              </a:rPr>
              <a:t>A water molecule is made from two hydrogen atoms and one oxygen atom.</a:t>
            </a:r>
          </a:p>
          <a:p>
            <a:r>
              <a:rPr lang="en-GB" sz="2000" b="1" dirty="0">
                <a:latin typeface="Century Gothic" panose="020B0502020202020204" pitchFamily="34" charset="0"/>
              </a:rPr>
              <a:t>Hydrogen</a:t>
            </a:r>
            <a:r>
              <a:rPr lang="en-GB" sz="2000" dirty="0">
                <a:latin typeface="Century Gothic" panose="020B0502020202020204" pitchFamily="34" charset="0"/>
              </a:rPr>
              <a:t> has a relative atomic mass of </a:t>
            </a:r>
            <a:r>
              <a:rPr lang="en-GB" sz="2000" b="1" dirty="0">
                <a:latin typeface="Century Gothic" panose="020B0502020202020204" pitchFamily="34" charset="0"/>
              </a:rPr>
              <a:t>1</a:t>
            </a:r>
            <a:r>
              <a:rPr lang="en-GB" sz="2000" dirty="0">
                <a:latin typeface="Century Gothic" panose="020B0502020202020204" pitchFamily="34" charset="0"/>
              </a:rPr>
              <a:t> (× 2 atoms = </a:t>
            </a:r>
            <a:r>
              <a:rPr lang="en-GB" sz="2000" b="1" dirty="0">
                <a:latin typeface="Century Gothic" panose="020B0502020202020204" pitchFamily="34" charset="0"/>
              </a:rPr>
              <a:t>2</a:t>
            </a:r>
            <a:r>
              <a:rPr lang="en-GB" sz="2000" dirty="0">
                <a:latin typeface="Century Gothic" panose="020B0502020202020204" pitchFamily="34" charset="0"/>
              </a:rPr>
              <a:t>)</a:t>
            </a:r>
          </a:p>
          <a:p>
            <a:r>
              <a:rPr lang="en-GB" sz="2000" b="1" dirty="0">
                <a:latin typeface="Century Gothic" panose="020B0502020202020204" pitchFamily="34" charset="0"/>
              </a:rPr>
              <a:t>Oxygen</a:t>
            </a:r>
            <a:r>
              <a:rPr lang="en-GB" sz="2000" dirty="0">
                <a:latin typeface="Century Gothic" panose="020B0502020202020204" pitchFamily="34" charset="0"/>
              </a:rPr>
              <a:t> has a relative atomic mass of </a:t>
            </a:r>
            <a:r>
              <a:rPr lang="en-GB" sz="2000" b="1" dirty="0">
                <a:latin typeface="Century Gothic" panose="020B0502020202020204" pitchFamily="34" charset="0"/>
              </a:rPr>
              <a:t>16</a:t>
            </a:r>
          </a:p>
          <a:p>
            <a:r>
              <a:rPr lang="en-GB" sz="2000" dirty="0">
                <a:latin typeface="Century Gothic" panose="020B0502020202020204" pitchFamily="34" charset="0"/>
              </a:rPr>
              <a:t>Total mass = </a:t>
            </a:r>
            <a:r>
              <a:rPr lang="en-GB" sz="2000" b="1" dirty="0">
                <a:latin typeface="Century Gothic" panose="020B0502020202020204" pitchFamily="34" charset="0"/>
              </a:rPr>
              <a:t>18</a:t>
            </a:r>
          </a:p>
          <a:p>
            <a:endParaRPr lang="en-GB" sz="2000" dirty="0">
              <a:solidFill>
                <a:srgbClr val="242424"/>
              </a:solidFill>
              <a:latin typeface="Century Gothic"/>
            </a:endParaRPr>
          </a:p>
          <a:p>
            <a:endParaRPr lang="en-GB" sz="2000" dirty="0">
              <a:solidFill>
                <a:srgbClr val="242424"/>
              </a:solidFill>
              <a:latin typeface="Century Gothic"/>
            </a:endParaRPr>
          </a:p>
          <a:p>
            <a:endParaRPr lang="en-GB" sz="2000" dirty="0">
              <a:solidFill>
                <a:srgbClr val="242424"/>
              </a:solidFill>
              <a:latin typeface="Century Gothic"/>
            </a:endParaRPr>
          </a:p>
          <a:p>
            <a:endParaRPr lang="en-GB" sz="2000" dirty="0">
              <a:solidFill>
                <a:srgbClr val="242424"/>
              </a:solidFill>
              <a:latin typeface="Century Gothic"/>
            </a:endParaRPr>
          </a:p>
          <a:p>
            <a:endParaRPr lang="en-GB" sz="2000" dirty="0">
              <a:solidFill>
                <a:srgbClr val="242424"/>
              </a:solidFill>
              <a:latin typeface="Century Gothic"/>
            </a:endParaRPr>
          </a:p>
          <a:p>
            <a:endParaRPr lang="en-GB" sz="2000" dirty="0">
              <a:solidFill>
                <a:srgbClr val="242424"/>
              </a:solidFill>
              <a:latin typeface="Century Gothic"/>
            </a:endParaRPr>
          </a:p>
        </p:txBody>
      </p:sp>
      <p:sp>
        <p:nvSpPr>
          <p:cNvPr id="8" name="TextBox 7">
            <a:extLst>
              <a:ext uri="{FF2B5EF4-FFF2-40B4-BE49-F238E27FC236}">
                <a16:creationId xmlns:a16="http://schemas.microsoft.com/office/drawing/2014/main" id="{85836527-0215-4B46-7355-72437DA89A40}"/>
              </a:ext>
            </a:extLst>
          </p:cNvPr>
          <p:cNvSpPr txBox="1"/>
          <p:nvPr/>
        </p:nvSpPr>
        <p:spPr>
          <a:xfrm>
            <a:off x="5917426" y="4736022"/>
            <a:ext cx="1439333" cy="1440000"/>
          </a:xfrm>
          <a:prstGeom prst="rect">
            <a:avLst/>
          </a:prstGeom>
          <a:noFill/>
          <a:ln w="12700">
            <a:solidFill>
              <a:schemeClr val="tx1"/>
            </a:solidFill>
          </a:ln>
        </p:spPr>
        <p:txBody>
          <a:bodyPr wrap="square" rtlCol="0">
            <a:spAutoFit/>
          </a:bodyPr>
          <a:lstStyle/>
          <a:p>
            <a:pPr algn="ctr"/>
            <a:r>
              <a:rPr lang="en-GB" dirty="0">
                <a:latin typeface="Century Gothic" panose="020B0502020202020204" pitchFamily="34" charset="0"/>
              </a:rPr>
              <a:t>1</a:t>
            </a:r>
          </a:p>
          <a:p>
            <a:pPr algn="ctr"/>
            <a:r>
              <a:rPr lang="en-GB" sz="3100" dirty="0">
                <a:latin typeface="Cambria Math" panose="02040503050406030204" pitchFamily="18" charset="0"/>
                <a:ea typeface="Cambria Math" panose="02040503050406030204" pitchFamily="18" charset="0"/>
              </a:rPr>
              <a:t>H</a:t>
            </a:r>
          </a:p>
          <a:p>
            <a:pPr algn="ctr"/>
            <a:r>
              <a:rPr lang="en-GB" dirty="0">
                <a:latin typeface="Century Gothic" panose="020B0502020202020204" pitchFamily="34" charset="0"/>
              </a:rPr>
              <a:t>Hydrogen</a:t>
            </a:r>
          </a:p>
          <a:p>
            <a:pPr algn="ctr"/>
            <a:r>
              <a:rPr lang="en-GB" dirty="0">
                <a:latin typeface="Century Gothic" panose="020B0502020202020204" pitchFamily="34" charset="0"/>
              </a:rPr>
              <a:t>1</a:t>
            </a:r>
            <a:endParaRPr lang="en-US" dirty="0">
              <a:latin typeface="Century Gothic" panose="020B0502020202020204" pitchFamily="34" charset="0"/>
            </a:endParaRPr>
          </a:p>
        </p:txBody>
      </p:sp>
      <p:sp>
        <p:nvSpPr>
          <p:cNvPr id="16" name="TextBox 15">
            <a:extLst>
              <a:ext uri="{FF2B5EF4-FFF2-40B4-BE49-F238E27FC236}">
                <a16:creationId xmlns:a16="http://schemas.microsoft.com/office/drawing/2014/main" id="{607C5FF1-473E-12AA-7C93-1510C896AA08}"/>
              </a:ext>
            </a:extLst>
          </p:cNvPr>
          <p:cNvSpPr txBox="1"/>
          <p:nvPr/>
        </p:nvSpPr>
        <p:spPr>
          <a:xfrm>
            <a:off x="8264969" y="4736022"/>
            <a:ext cx="1440000" cy="1440000"/>
          </a:xfrm>
          <a:prstGeom prst="rect">
            <a:avLst/>
          </a:prstGeom>
          <a:noFill/>
          <a:ln w="12700">
            <a:solidFill>
              <a:schemeClr val="tx1"/>
            </a:solidFill>
          </a:ln>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dirty="0">
                <a:latin typeface="Century Gothic" panose="020B0502020202020204" pitchFamily="34" charset="0"/>
              </a:rPr>
              <a:t>16</a:t>
            </a:r>
          </a:p>
          <a:p>
            <a:pPr algn="ctr"/>
            <a:r>
              <a:rPr lang="en-GB" sz="3100" dirty="0">
                <a:latin typeface="Cambria Math" panose="02040503050406030204" pitchFamily="18" charset="0"/>
                <a:ea typeface="Cambria Math" panose="02040503050406030204" pitchFamily="18" charset="0"/>
              </a:rPr>
              <a:t>O</a:t>
            </a:r>
          </a:p>
          <a:p>
            <a:pPr algn="ctr"/>
            <a:r>
              <a:rPr lang="en-GB" dirty="0">
                <a:latin typeface="Century Gothic" panose="020B0502020202020204" pitchFamily="34" charset="0"/>
              </a:rPr>
              <a:t>Oxygen</a:t>
            </a:r>
          </a:p>
          <a:p>
            <a:pPr algn="ctr"/>
            <a:r>
              <a:rPr lang="en-GB" dirty="0">
                <a:latin typeface="Century Gothic" panose="020B0502020202020204" pitchFamily="34" charset="0"/>
              </a:rPr>
              <a:t>8</a:t>
            </a:r>
            <a:endParaRPr lang="en-US" dirty="0">
              <a:latin typeface="Century Gothic" panose="020B0502020202020204" pitchFamily="34" charset="0"/>
            </a:endParaRPr>
          </a:p>
        </p:txBody>
      </p:sp>
    </p:spTree>
    <p:extLst>
      <p:ext uri="{BB962C8B-B14F-4D97-AF65-F5344CB8AC3E}">
        <p14:creationId xmlns:p14="http://schemas.microsoft.com/office/powerpoint/2010/main" val="21523662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a:latin typeface="Century Gothic"/>
              </a:rPr>
              <a:t>Relative mass</a:t>
            </a:r>
            <a:endParaRPr lang="en-US" sz="4000"/>
          </a:p>
        </p:txBody>
      </p:sp>
      <mc:AlternateContent xmlns:mc="http://schemas.openxmlformats.org/markup-compatibility/2006">
        <mc:Choice xmlns:a14="http://schemas.microsoft.com/office/drawing/2010/main" Requires="a14">
          <p:sp>
            <p:nvSpPr>
              <p:cNvPr id="6" name="Title 1">
                <a:extLst>
                  <a:ext uri="{FF2B5EF4-FFF2-40B4-BE49-F238E27FC236}">
                    <a16:creationId xmlns:a16="http://schemas.microsoft.com/office/drawing/2014/main" id="{8706C835-D942-0B1B-16B7-C0E135FDBF35}"/>
                  </a:ext>
                </a:extLst>
              </p:cNvPr>
              <p:cNvSpPr txBox="1">
                <a:spLocks/>
              </p:cNvSpPr>
              <p:nvPr/>
            </p:nvSpPr>
            <p:spPr>
              <a:xfrm>
                <a:off x="4330957" y="432620"/>
                <a:ext cx="6541637" cy="825910"/>
              </a:xfrm>
              <a:prstGeom prst="rect">
                <a:avLst/>
              </a:prstGeom>
              <a:solidFill>
                <a:srgbClr val="C8102E">
                  <a:alpha val="27000"/>
                </a:srgbClr>
              </a:solidFill>
            </p:spPr>
            <p:txBody>
              <a:bodyPr vert="horz" lIns="0" tIns="0" rIns="0" bIns="0" rtlCol="0" anchor="t" anchorCtr="0">
                <a:no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pPr>
                  <a:spcBef>
                    <a:spcPts val="400"/>
                  </a:spcBef>
                </a:pPr>
                <a:r>
                  <a:rPr lang="en-GB" sz="2000" b="0" dirty="0">
                    <a:solidFill>
                      <a:schemeClr val="tx1"/>
                    </a:solidFill>
                    <a:effectLst/>
                    <a:ea typeface="Calibri" panose="020F0502020204030204" pitchFamily="34" charset="0"/>
                    <a:cs typeface="Arial" panose="020B0604020202020204" pitchFamily="34" charset="0"/>
                  </a:rPr>
                  <a:t>the mass of a particle relative to </a:t>
                </a:r>
                <a14:m>
                  <m:oMath xmlns:m="http://schemas.openxmlformats.org/officeDocument/2006/math">
                    <m:f>
                      <m:fPr>
                        <m:ctrlPr>
                          <a:rPr lang="en-GB" sz="2000" b="0" i="1"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ctrlPr>
                      </m:fPr>
                      <m:num>
                        <m:r>
                          <a:rPr lang="en-GB" sz="2000" b="0" i="1"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1</m:t>
                        </m:r>
                      </m:num>
                      <m:den>
                        <m:r>
                          <a:rPr lang="en-GB" sz="2000" b="0" i="1"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12</m:t>
                        </m:r>
                      </m:den>
                    </m:f>
                  </m:oMath>
                </a14:m>
                <a:r>
                  <a:rPr lang="en-GB" sz="2000" b="0" dirty="0">
                    <a:solidFill>
                      <a:schemeClr val="tx1"/>
                    </a:solidFill>
                    <a:effectLst/>
                    <a:ea typeface="Calibri" panose="020F0502020204030204" pitchFamily="34" charset="0"/>
                    <a:cs typeface="Arial" panose="020B0604020202020204" pitchFamily="34" charset="0"/>
                  </a:rPr>
                  <a:t> of the mass of a </a:t>
                </a:r>
                <a14:m>
                  <m:oMath xmlns:m="http://schemas.openxmlformats.org/officeDocument/2006/math">
                    <m:sPre>
                      <m:sPrePr>
                        <m:ctrlPr>
                          <a:rPr lang="en-GB" sz="2000" b="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ctrlPr>
                      </m:sPrePr>
                      <m:sub>
                        <m:r>
                          <a:rPr lang="en-GB" sz="2000" b="0" i="0" smtClean="0">
                            <a:solidFill>
                              <a:schemeClr val="tx1"/>
                            </a:solidFill>
                            <a:effectLst/>
                            <a:latin typeface="Cambria Math" panose="02040503050406030204" pitchFamily="18" charset="0"/>
                            <a:ea typeface="Calibri" panose="020F0502020204030204" pitchFamily="34" charset="0"/>
                            <a:cs typeface="Arial" panose="020B0604020202020204" pitchFamily="34" charset="0"/>
                          </a:rPr>
                          <m:t> </m:t>
                        </m:r>
                      </m:sub>
                      <m:sup>
                        <m:r>
                          <a:rPr lang="en-GB" sz="2000" b="0" i="0" smtClean="0">
                            <a:solidFill>
                              <a:schemeClr val="tx1"/>
                            </a:solidFill>
                            <a:latin typeface="Cambria Math" panose="02040503050406030204" pitchFamily="18" charset="0"/>
                          </a:rPr>
                          <m:t>12</m:t>
                        </m:r>
                      </m:sup>
                      <m:e>
                        <m:r>
                          <m:rPr>
                            <m:sty m:val="p"/>
                          </m:rPr>
                          <a:rPr lang="en-GB" sz="2000" b="0" i="0" smtClean="0">
                            <a:solidFill>
                              <a:schemeClr val="tx1"/>
                            </a:solidFill>
                            <a:latin typeface="Cambria Math" panose="02040503050406030204" pitchFamily="18" charset="0"/>
                          </a:rPr>
                          <m:t>C</m:t>
                        </m:r>
                      </m:e>
                    </m:sPre>
                  </m:oMath>
                </a14:m>
                <a:r>
                  <a:rPr lang="en-GB" sz="2000" b="0" dirty="0">
                    <a:solidFill>
                      <a:schemeClr val="tx1"/>
                    </a:solidFill>
                    <a:effectLst/>
                    <a:ea typeface="Calibri" panose="020F0502020204030204" pitchFamily="34" charset="0"/>
                    <a:cs typeface="Arial" panose="020B0604020202020204" pitchFamily="34" charset="0"/>
                  </a:rPr>
                  <a:t> atom</a:t>
                </a:r>
                <a:endParaRPr lang="en-US" sz="2000" b="0" dirty="0">
                  <a:solidFill>
                    <a:schemeClr val="tx1"/>
                  </a:solidFill>
                </a:endParaRPr>
              </a:p>
            </p:txBody>
          </p:sp>
        </mc:Choice>
        <mc:Fallback>
          <p:sp>
            <p:nvSpPr>
              <p:cNvPr id="6" name="Title 1">
                <a:extLst>
                  <a:ext uri="{FF2B5EF4-FFF2-40B4-BE49-F238E27FC236}">
                    <a16:creationId xmlns:a16="http://schemas.microsoft.com/office/drawing/2014/main" id="{8706C835-D942-0B1B-16B7-C0E135FDBF35}"/>
                  </a:ext>
                </a:extLst>
              </p:cNvPr>
              <p:cNvSpPr txBox="1">
                <a:spLocks noRot="1" noChangeAspect="1" noMove="1" noResize="1" noEditPoints="1" noAdjustHandles="1" noChangeArrowheads="1" noChangeShapeType="1" noTextEdit="1"/>
              </p:cNvSpPr>
              <p:nvPr/>
            </p:nvSpPr>
            <p:spPr>
              <a:xfrm>
                <a:off x="4330957" y="432620"/>
                <a:ext cx="6541637" cy="825910"/>
              </a:xfrm>
              <a:prstGeom prst="rect">
                <a:avLst/>
              </a:prstGeom>
              <a:blipFill>
                <a:blip r:embed="rId3"/>
                <a:stretch>
                  <a:fillRect l="-2328" t="-7407"/>
                </a:stretch>
              </a:blipFill>
            </p:spPr>
            <p:txBody>
              <a:bodyPr/>
              <a:lstStyle/>
              <a:p>
                <a:r>
                  <a:rPr lang="en-GB">
                    <a:noFill/>
                  </a:rPr>
                  <a:t> </a:t>
                </a:r>
              </a:p>
            </p:txBody>
          </p:sp>
        </mc:Fallback>
      </mc:AlternateContent>
      <p:sp>
        <p:nvSpPr>
          <p:cNvPr id="9" name="TextBox 8">
            <a:extLst>
              <a:ext uri="{FF2B5EF4-FFF2-40B4-BE49-F238E27FC236}">
                <a16:creationId xmlns:a16="http://schemas.microsoft.com/office/drawing/2014/main" id="{C055DC09-3C80-78F4-281D-99B345190F25}"/>
              </a:ext>
            </a:extLst>
          </p:cNvPr>
          <p:cNvSpPr txBox="1"/>
          <p:nvPr/>
        </p:nvSpPr>
        <p:spPr>
          <a:xfrm>
            <a:off x="434983" y="1663286"/>
            <a:ext cx="3517585"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the mass of any particle, atom or molecule compared to carbon</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34982" y="3695925"/>
            <a:ext cx="2927901"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a:latin typeface="Century Gothic" panose="020B0502020202020204" pitchFamily="34" charset="0"/>
              </a:rPr>
              <a:t>form-</a:t>
            </a:r>
            <a:r>
              <a:rPr lang="en-GB" sz="2000" dirty="0" err="1">
                <a:latin typeface="Century Gothic" panose="020B0502020202020204" pitchFamily="34" charset="0"/>
              </a:rPr>
              <a:t>ya</a:t>
            </a:r>
            <a:r>
              <a:rPr lang="en-GB" sz="2000" dirty="0">
                <a:latin typeface="Century Gothic" panose="020B0502020202020204" pitchFamily="34" charset="0"/>
              </a:rPr>
              <a:t>-la</a:t>
            </a:r>
          </a:p>
        </p:txBody>
      </p:sp>
      <p:sp>
        <p:nvSpPr>
          <p:cNvPr id="13" name="TextBox 12">
            <a:extLst>
              <a:ext uri="{FF2B5EF4-FFF2-40B4-BE49-F238E27FC236}">
                <a16:creationId xmlns:a16="http://schemas.microsoft.com/office/drawing/2014/main" id="{0D8F36D7-81A8-C1C9-D1E1-93C79497B442}"/>
              </a:ext>
            </a:extLst>
          </p:cNvPr>
          <p:cNvSpPr txBox="1"/>
          <p:nvPr/>
        </p:nvSpPr>
        <p:spPr>
          <a:xfrm>
            <a:off x="8037178" y="3188094"/>
            <a:ext cx="2835414"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Relative mass is not measured in grams</a:t>
            </a:r>
          </a:p>
        </p:txBody>
      </p:sp>
      <p:sp>
        <p:nvSpPr>
          <p:cNvPr id="14" name="TextBox 13">
            <a:extLst>
              <a:ext uri="{FF2B5EF4-FFF2-40B4-BE49-F238E27FC236}">
                <a16:creationId xmlns:a16="http://schemas.microsoft.com/office/drawing/2014/main" id="{18C14CD2-CFFA-0524-FA5E-6F3B59381A6E}"/>
              </a:ext>
            </a:extLst>
          </p:cNvPr>
          <p:cNvSpPr txBox="1"/>
          <p:nvPr/>
        </p:nvSpPr>
        <p:spPr>
          <a:xfrm>
            <a:off x="6564429" y="1663286"/>
            <a:ext cx="4308163"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The relative mass of a proton is 1</a:t>
            </a:r>
          </a:p>
        </p:txBody>
      </p:sp>
      <p:sp>
        <p:nvSpPr>
          <p:cNvPr id="10" name="TextBox 9">
            <a:extLst>
              <a:ext uri="{FF2B5EF4-FFF2-40B4-BE49-F238E27FC236}">
                <a16:creationId xmlns:a16="http://schemas.microsoft.com/office/drawing/2014/main" id="{2B3261CB-0A66-0C64-1B46-6EF0D86E504D}"/>
              </a:ext>
            </a:extLst>
          </p:cNvPr>
          <p:cNvSpPr txBox="1"/>
          <p:nvPr/>
        </p:nvSpPr>
        <p:spPr>
          <a:xfrm>
            <a:off x="434982" y="5332952"/>
            <a:ext cx="5337031"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Similar words</a:t>
            </a:r>
          </a:p>
          <a:p>
            <a:r>
              <a:rPr lang="en-GB" sz="2000" dirty="0">
                <a:solidFill>
                  <a:srgbClr val="242424"/>
                </a:solidFill>
                <a:latin typeface="Century Gothic"/>
              </a:rPr>
              <a:t>Relative atomic mass, which is the whole atom or relative formula mass, which is an entire molecule</a:t>
            </a:r>
          </a:p>
        </p:txBody>
      </p:sp>
      <p:graphicFrame>
        <p:nvGraphicFramePr>
          <p:cNvPr id="8" name="Table 7">
            <a:extLst>
              <a:ext uri="{FF2B5EF4-FFF2-40B4-BE49-F238E27FC236}">
                <a16:creationId xmlns:a16="http://schemas.microsoft.com/office/drawing/2014/main" id="{A6E26C0C-8619-08D5-40FB-4BAC49D9578F}"/>
              </a:ext>
            </a:extLst>
          </p:cNvPr>
          <p:cNvGraphicFramePr>
            <a:graphicFrameLocks noGrp="1"/>
          </p:cNvGraphicFramePr>
          <p:nvPr>
            <p:extLst>
              <p:ext uri="{D42A27DB-BD31-4B8C-83A1-F6EECF244321}">
                <p14:modId xmlns:p14="http://schemas.microsoft.com/office/powerpoint/2010/main" val="124766741"/>
              </p:ext>
            </p:extLst>
          </p:nvPr>
        </p:nvGraphicFramePr>
        <p:xfrm>
          <a:off x="4261736" y="3015459"/>
          <a:ext cx="2835414" cy="1802532"/>
        </p:xfrm>
        <a:graphic>
          <a:graphicData uri="http://schemas.openxmlformats.org/drawingml/2006/table">
            <a:tbl>
              <a:tblPr firstRow="1" bandRow="1">
                <a:tableStyleId>{5940675A-B579-460E-94D1-54222C63F5DA}</a:tableStyleId>
              </a:tblPr>
              <a:tblGrid>
                <a:gridCol w="1417707">
                  <a:extLst>
                    <a:ext uri="{9D8B030D-6E8A-4147-A177-3AD203B41FA5}">
                      <a16:colId xmlns:a16="http://schemas.microsoft.com/office/drawing/2014/main" val="2393310970"/>
                    </a:ext>
                  </a:extLst>
                </a:gridCol>
                <a:gridCol w="1417707">
                  <a:extLst>
                    <a:ext uri="{9D8B030D-6E8A-4147-A177-3AD203B41FA5}">
                      <a16:colId xmlns:a16="http://schemas.microsoft.com/office/drawing/2014/main" val="1249359324"/>
                    </a:ext>
                  </a:extLst>
                </a:gridCol>
              </a:tblGrid>
              <a:tr h="407804">
                <a:tc>
                  <a:txBody>
                    <a:bodyPr/>
                    <a:lstStyle/>
                    <a:p>
                      <a:pPr algn="ctr"/>
                      <a:endParaRPr lang="en-US" sz="1600" dirty="0">
                        <a:latin typeface="Century Gothic" panose="020B0502020202020204" pitchFamily="34" charset="0"/>
                      </a:endParaRPr>
                    </a:p>
                  </a:txBody>
                  <a:tcPr anchor="ctr">
                    <a:solidFill>
                      <a:srgbClr val="F4CFD5"/>
                    </a:solidFill>
                  </a:tcPr>
                </a:tc>
                <a:tc>
                  <a:txBody>
                    <a:bodyPr/>
                    <a:lstStyle/>
                    <a:p>
                      <a:pPr algn="ctr"/>
                      <a:r>
                        <a:rPr lang="en-GB" sz="1600" b="1" dirty="0">
                          <a:latin typeface="Century Gothic" panose="020B0502020202020204" pitchFamily="34" charset="0"/>
                        </a:rPr>
                        <a:t>Relative Mass</a:t>
                      </a:r>
                      <a:endParaRPr lang="en-US" sz="1600" b="1" dirty="0">
                        <a:latin typeface="Century Gothic" panose="020B0502020202020204" pitchFamily="34" charset="0"/>
                      </a:endParaRPr>
                    </a:p>
                  </a:txBody>
                  <a:tcPr anchor="ctr">
                    <a:solidFill>
                      <a:srgbClr val="F4CFD5"/>
                    </a:solidFill>
                  </a:tcPr>
                </a:tc>
                <a:extLst>
                  <a:ext uri="{0D108BD9-81ED-4DB2-BD59-A6C34878D82A}">
                    <a16:rowId xmlns:a16="http://schemas.microsoft.com/office/drawing/2014/main" val="3518936942"/>
                  </a:ext>
                </a:extLst>
              </a:tr>
              <a:tr h="407804">
                <a:tc>
                  <a:txBody>
                    <a:bodyPr/>
                    <a:lstStyle/>
                    <a:p>
                      <a:pPr algn="ctr"/>
                      <a:r>
                        <a:rPr lang="en-GB" sz="1600" b="1" dirty="0">
                          <a:latin typeface="Century Gothic" panose="020B0502020202020204" pitchFamily="34" charset="0"/>
                        </a:rPr>
                        <a:t>Proton</a:t>
                      </a:r>
                      <a:endParaRPr lang="en-US" sz="1600" b="1" dirty="0">
                        <a:latin typeface="Century Gothic" panose="020B0502020202020204" pitchFamily="34" charset="0"/>
                      </a:endParaRPr>
                    </a:p>
                  </a:txBody>
                  <a:tcPr anchor="ctr"/>
                </a:tc>
                <a:tc>
                  <a:txBody>
                    <a:bodyPr/>
                    <a:lstStyle/>
                    <a:p>
                      <a:pPr algn="ctr"/>
                      <a:r>
                        <a:rPr lang="en-GB" sz="1600" dirty="0">
                          <a:latin typeface="Century Gothic" panose="020B0502020202020204" pitchFamily="34" charset="0"/>
                        </a:rPr>
                        <a:t>1</a:t>
                      </a:r>
                      <a:endParaRPr lang="en-US" sz="1600" dirty="0">
                        <a:latin typeface="Century Gothic" panose="020B0502020202020204" pitchFamily="34" charset="0"/>
                      </a:endParaRPr>
                    </a:p>
                  </a:txBody>
                  <a:tcPr anchor="ctr"/>
                </a:tc>
                <a:extLst>
                  <a:ext uri="{0D108BD9-81ED-4DB2-BD59-A6C34878D82A}">
                    <a16:rowId xmlns:a16="http://schemas.microsoft.com/office/drawing/2014/main" val="3344929990"/>
                  </a:ext>
                </a:extLst>
              </a:tr>
              <a:tr h="407804">
                <a:tc>
                  <a:txBody>
                    <a:bodyPr/>
                    <a:lstStyle/>
                    <a:p>
                      <a:pPr algn="ctr"/>
                      <a:r>
                        <a:rPr lang="en-GB" sz="1600" b="1" dirty="0">
                          <a:latin typeface="Century Gothic" panose="020B0502020202020204" pitchFamily="34" charset="0"/>
                        </a:rPr>
                        <a:t>Neutron</a:t>
                      </a:r>
                      <a:endParaRPr lang="en-US" sz="1600" b="1" dirty="0">
                        <a:latin typeface="Century Gothic" panose="020B0502020202020204" pitchFamily="34" charset="0"/>
                      </a:endParaRPr>
                    </a:p>
                  </a:txBody>
                  <a:tcPr anchor="ctr"/>
                </a:tc>
                <a:tc>
                  <a:txBody>
                    <a:bodyPr/>
                    <a:lstStyle/>
                    <a:p>
                      <a:pPr algn="ctr"/>
                      <a:r>
                        <a:rPr lang="en-GB" sz="1600" dirty="0">
                          <a:latin typeface="Century Gothic" panose="020B0502020202020204" pitchFamily="34" charset="0"/>
                        </a:rPr>
                        <a:t>1</a:t>
                      </a:r>
                      <a:endParaRPr lang="en-US" sz="1600" dirty="0">
                        <a:latin typeface="Century Gothic" panose="020B0502020202020204" pitchFamily="34" charset="0"/>
                      </a:endParaRPr>
                    </a:p>
                  </a:txBody>
                  <a:tcPr anchor="ctr"/>
                </a:tc>
                <a:extLst>
                  <a:ext uri="{0D108BD9-81ED-4DB2-BD59-A6C34878D82A}">
                    <a16:rowId xmlns:a16="http://schemas.microsoft.com/office/drawing/2014/main" val="2585531843"/>
                  </a:ext>
                </a:extLst>
              </a:tr>
              <a:tr h="407804">
                <a:tc>
                  <a:txBody>
                    <a:bodyPr/>
                    <a:lstStyle/>
                    <a:p>
                      <a:pPr algn="ctr"/>
                      <a:r>
                        <a:rPr lang="en-GB" sz="1600" b="1" dirty="0">
                          <a:latin typeface="Century Gothic" panose="020B0502020202020204" pitchFamily="34" charset="0"/>
                        </a:rPr>
                        <a:t>Electron</a:t>
                      </a:r>
                      <a:endParaRPr lang="en-US" sz="1600" b="1" dirty="0">
                        <a:latin typeface="Century Gothic" panose="020B0502020202020204" pitchFamily="34" charset="0"/>
                      </a:endParaRPr>
                    </a:p>
                  </a:txBody>
                  <a:tcPr anchor="ctr"/>
                </a:tc>
                <a:tc>
                  <a:txBody>
                    <a:bodyPr/>
                    <a:lstStyle/>
                    <a:p>
                      <a:pPr algn="ctr"/>
                      <a:r>
                        <a:rPr lang="en-GB" sz="1600" dirty="0">
                          <a:latin typeface="Century Gothic" panose="020B0502020202020204" pitchFamily="34" charset="0"/>
                        </a:rPr>
                        <a:t>0.000538</a:t>
                      </a:r>
                      <a:endParaRPr lang="en-US" sz="1600" dirty="0">
                        <a:latin typeface="Century Gothic" panose="020B0502020202020204" pitchFamily="34" charset="0"/>
                      </a:endParaRPr>
                    </a:p>
                  </a:txBody>
                  <a:tcPr anchor="ctr"/>
                </a:tc>
                <a:extLst>
                  <a:ext uri="{0D108BD9-81ED-4DB2-BD59-A6C34878D82A}">
                    <a16:rowId xmlns:a16="http://schemas.microsoft.com/office/drawing/2014/main" val="3782667647"/>
                  </a:ext>
                </a:extLst>
              </a:tr>
            </a:tbl>
          </a:graphicData>
        </a:graphic>
      </p:graphicFrame>
    </p:spTree>
    <p:extLst>
      <p:ext uri="{BB962C8B-B14F-4D97-AF65-F5344CB8AC3E}">
        <p14:creationId xmlns:p14="http://schemas.microsoft.com/office/powerpoint/2010/main" val="16010480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429E7-D84C-EF5A-F4DE-493E69D21134}"/>
              </a:ext>
            </a:extLst>
          </p:cNvPr>
          <p:cNvSpPr>
            <a:spLocks noGrp="1"/>
          </p:cNvSpPr>
          <p:nvPr>
            <p:ph type="title"/>
          </p:nvPr>
        </p:nvSpPr>
        <p:spPr/>
        <p:txBody>
          <a:bodyPr/>
          <a:lstStyle/>
          <a:p>
            <a:r>
              <a:rPr lang="en-GB"/>
              <a:t>Acknowledgements</a:t>
            </a:r>
          </a:p>
        </p:txBody>
      </p:sp>
      <p:sp>
        <p:nvSpPr>
          <p:cNvPr id="3" name="Content Placeholder 2">
            <a:extLst>
              <a:ext uri="{FF2B5EF4-FFF2-40B4-BE49-F238E27FC236}">
                <a16:creationId xmlns:a16="http://schemas.microsoft.com/office/drawing/2014/main" id="{0EBD4CCD-A11B-9851-057D-35C140E1C35E}"/>
              </a:ext>
              <a:ext uri="{C183D7F6-B498-43B3-948B-1728B52AA6E4}">
                <adec:decorative xmlns:adec="http://schemas.microsoft.com/office/drawing/2017/decorative" val="1"/>
              </a:ext>
            </a:extLst>
          </p:cNvPr>
          <p:cNvSpPr>
            <a:spLocks noGrp="1"/>
          </p:cNvSpPr>
          <p:nvPr>
            <p:ph idx="1"/>
          </p:nvPr>
        </p:nvSpPr>
        <p:spPr>
          <a:xfrm>
            <a:off x="539999" y="1260000"/>
            <a:ext cx="10289925" cy="5040000"/>
          </a:xfrm>
        </p:spPr>
        <p:txBody>
          <a:bodyPr vert="horz" lIns="0" tIns="0" rIns="0" bIns="0" rtlCol="0" anchor="t">
            <a:normAutofit/>
          </a:bodyPr>
          <a:lstStyle/>
          <a:p>
            <a:r>
              <a:rPr lang="en-GB" dirty="0">
                <a:latin typeface="Century Gothic"/>
              </a:rPr>
              <a:t>Images on slides 5, 11 and 30 </a:t>
            </a:r>
            <a:r>
              <a:rPr lang="en-GB" dirty="0"/>
              <a:t>© </a:t>
            </a:r>
            <a:r>
              <a:rPr lang="en-GB" dirty="0" err="1"/>
              <a:t>GIPhotoStock</a:t>
            </a:r>
            <a:r>
              <a:rPr lang="en-GB" dirty="0"/>
              <a:t>/Science Photo Library</a:t>
            </a:r>
          </a:p>
          <a:p>
            <a:r>
              <a:rPr lang="en-GB" dirty="0"/>
              <a:t>Image on slide 9 © Martyn F. Chillmaid/ Science Photo Library</a:t>
            </a:r>
          </a:p>
          <a:p>
            <a:r>
              <a:rPr lang="en-GB" dirty="0">
                <a:latin typeface="Century Gothic"/>
              </a:rPr>
              <a:t>Images on slides 4, 12, 19, 22–25, 27 and 33 </a:t>
            </a:r>
            <a:r>
              <a:rPr lang="en-GB" dirty="0"/>
              <a:t>© Shutterstock</a:t>
            </a:r>
            <a:endParaRPr lang="en-GB" dirty="0">
              <a:latin typeface="Century Gothic"/>
            </a:endParaRPr>
          </a:p>
          <a:p>
            <a:r>
              <a:rPr lang="en-GB" dirty="0"/>
              <a:t>All other images © Royal Society of Chemistry</a:t>
            </a:r>
            <a:endParaRPr lang="en-GB" dirty="0">
              <a:latin typeface="Century Gothic"/>
            </a:endParaRPr>
          </a:p>
          <a:p>
            <a:endParaRPr lang="en-GB" dirty="0">
              <a:latin typeface="Century Gothic"/>
            </a:endParaRPr>
          </a:p>
          <a:p>
            <a:r>
              <a:rPr lang="en-GB" dirty="0">
                <a:effectLst/>
                <a:latin typeface="Century Gothic"/>
                <a:ea typeface="Aptos" panose="020B0004020202020204" pitchFamily="34" charset="0"/>
                <a:cs typeface="Aptos" panose="020B0004020202020204" pitchFamily="34" charset="0"/>
              </a:rPr>
              <a:t>SSC BSL glossaries of curriculum </a:t>
            </a:r>
            <a:r>
              <a:rPr lang="en-GB" dirty="0">
                <a:latin typeface="Century Gothic"/>
                <a:ea typeface="Aptos" panose="020B0004020202020204" pitchFamily="34" charset="0"/>
                <a:cs typeface="Aptos" panose="020B0004020202020204" pitchFamily="34" charset="0"/>
              </a:rPr>
              <a:t>t</a:t>
            </a:r>
            <a:r>
              <a:rPr lang="en-GB" dirty="0">
                <a:effectLst/>
                <a:latin typeface="Century Gothic"/>
                <a:ea typeface="Aptos" panose="020B0004020202020204" pitchFamily="34" charset="0"/>
                <a:cs typeface="Aptos" panose="020B0004020202020204" pitchFamily="34" charset="0"/>
              </a:rPr>
              <a:t>erms </a:t>
            </a:r>
            <a:r>
              <a:rPr lang="en-GB" u="sng" dirty="0">
                <a:solidFill>
                  <a:srgbClr val="467886"/>
                </a:solidFill>
                <a:effectLst/>
                <a:latin typeface="Century Gothic"/>
                <a:ea typeface="Aptos" panose="020B0004020202020204" pitchFamily="34" charset="0"/>
                <a:cs typeface="Aptos" panose="020B0004020202020204" pitchFamily="34" charset="0"/>
                <a:hlinkClick r:id="rId2"/>
              </a:rPr>
              <a:t>https://www.ssc.education.ed.ac.uk/BSL/</a:t>
            </a:r>
            <a:endParaRPr lang="en-GB" u="sng" dirty="0">
              <a:solidFill>
                <a:srgbClr val="467886"/>
              </a:solidFill>
              <a:latin typeface="Century Gothic"/>
              <a:ea typeface="Aptos" panose="020B0004020202020204" pitchFamily="34" charset="0"/>
              <a:cs typeface="Aptos" panose="020B0004020202020204" pitchFamily="34" charset="0"/>
            </a:endParaRPr>
          </a:p>
          <a:p>
            <a:pPr>
              <a:spcAft>
                <a:spcPts val="0"/>
              </a:spcAft>
            </a:pPr>
            <a:r>
              <a:rPr lang="en-GB" dirty="0">
                <a:effectLst/>
                <a:latin typeface="Century Gothic"/>
                <a:ea typeface="Aptos" panose="020B0004020202020204" pitchFamily="34" charset="0"/>
                <a:cs typeface="Aptos" panose="020B0004020202020204" pitchFamily="34" charset="0"/>
              </a:rPr>
              <a:t>British sign language dictionary </a:t>
            </a:r>
          </a:p>
          <a:p>
            <a:pPr>
              <a:spcAft>
                <a:spcPts val="0"/>
              </a:spcAft>
            </a:pPr>
            <a:r>
              <a:rPr lang="en-GB" u="sng" dirty="0">
                <a:solidFill>
                  <a:srgbClr val="467886"/>
                </a:solidFill>
                <a:effectLst/>
                <a:latin typeface="Century Gothic"/>
                <a:ea typeface="Aptos" panose="020B0004020202020204" pitchFamily="34" charset="0"/>
                <a:cs typeface="Aptos" panose="020B0004020202020204" pitchFamily="34" charset="0"/>
              </a:rPr>
              <a:t>https://www.signbsl.com/</a:t>
            </a:r>
          </a:p>
          <a:p>
            <a:endParaRPr lang="en-GB" u="sng" dirty="0">
              <a:solidFill>
                <a:srgbClr val="467886"/>
              </a:solidFill>
              <a:effectLst/>
              <a:latin typeface="Century Gothic"/>
              <a:ea typeface="Aptos" panose="020B0004020202020204" pitchFamily="34" charset="0"/>
              <a:cs typeface="Aptos" panose="020B0004020202020204" pitchFamily="34" charset="0"/>
            </a:endParaRPr>
          </a:p>
          <a:p>
            <a:endParaRPr lang="en-GB" u="sng" dirty="0">
              <a:solidFill>
                <a:srgbClr val="467886"/>
              </a:solidFill>
              <a:latin typeface="Century Gothic"/>
              <a:ea typeface="Aptos" panose="020B0004020202020204" pitchFamily="34" charset="0"/>
              <a:cs typeface="Aptos" panose="020B0004020202020204" pitchFamily="34" charset="0"/>
            </a:endParaRPr>
          </a:p>
          <a:p>
            <a:endParaRPr lang="en-GB" dirty="0">
              <a:effectLst/>
              <a:latin typeface="Century Gothic"/>
              <a:ea typeface="Aptos" panose="020B0004020202020204" pitchFamily="34" charset="0"/>
              <a:cs typeface="Aptos" panose="020B0004020202020204" pitchFamily="34" charset="0"/>
            </a:endParaRPr>
          </a:p>
          <a:p>
            <a:endParaRPr lang="en-GB" dirty="0"/>
          </a:p>
        </p:txBody>
      </p:sp>
    </p:spTree>
    <p:extLst>
      <p:ext uri="{BB962C8B-B14F-4D97-AF65-F5344CB8AC3E}">
        <p14:creationId xmlns:p14="http://schemas.microsoft.com/office/powerpoint/2010/main" val="1876534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7" y="448347"/>
            <a:ext cx="4659825" cy="399584"/>
          </a:xfrm>
        </p:spPr>
        <p:txBody>
          <a:bodyPr/>
          <a:lstStyle/>
          <a:p>
            <a:r>
              <a:rPr lang="en-GB" sz="4000" dirty="0">
                <a:latin typeface="Century Gothic"/>
              </a:rPr>
              <a:t>Amount of substance</a:t>
            </a:r>
            <a:endParaRPr lang="en-US" sz="4000" dirty="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3876512" y="453428"/>
            <a:ext cx="7051043" cy="1142602"/>
          </a:xfrm>
          <a:prstGeom prst="rect">
            <a:avLst/>
          </a:prstGeom>
          <a:solidFill>
            <a:srgbClr val="C8102E">
              <a:alpha val="27000"/>
            </a:srgbClr>
          </a:solidFill>
        </p:spPr>
        <p:txBody>
          <a:bodyPr vert="horz"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how many atoms, molecules or formula units are present in a sample of the substance, measured in moles (mol)</a:t>
            </a:r>
            <a:r>
              <a:rPr lang="en-GB" sz="2400" b="0" dirty="0">
                <a:solidFill>
                  <a:schemeClr val="tx1"/>
                </a:solidFill>
                <a:effectLst/>
              </a:rPr>
              <a:t> </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4983" y="1918416"/>
            <a:ext cx="3580848"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the amount of particles in a substance in moles</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34983" y="5913549"/>
            <a:ext cx="3252695"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b="0" i="0" u="none" strike="noStrike" dirty="0">
                <a:effectLst/>
                <a:latin typeface="Century Gothic" panose="020B0502020202020204" pitchFamily="34" charset="0"/>
              </a:rPr>
              <a:t>A-mount</a:t>
            </a:r>
            <a:r>
              <a:rPr lang="en-GB" sz="2000" b="1" i="0" u="none" strike="noStrike" dirty="0">
                <a:effectLst/>
                <a:latin typeface="Century Gothic" panose="020B0502020202020204" pitchFamily="34" charset="0"/>
              </a:rPr>
              <a:t> </a:t>
            </a:r>
            <a:r>
              <a:rPr lang="en-GB" sz="2000" i="0" u="none" strike="noStrike" dirty="0" err="1">
                <a:effectLst/>
                <a:latin typeface="Century Gothic" panose="020B0502020202020204" pitchFamily="34" charset="0"/>
              </a:rPr>
              <a:t>ov</a:t>
            </a:r>
            <a:r>
              <a:rPr lang="en-GB" sz="2000" b="1" i="0" u="none" strike="noStrike" dirty="0">
                <a:effectLst/>
                <a:latin typeface="Century Gothic" panose="020B0502020202020204" pitchFamily="34" charset="0"/>
              </a:rPr>
              <a:t> </a:t>
            </a:r>
            <a:r>
              <a:rPr lang="en-GB" sz="2000" i="0" u="none" strike="noStrike" dirty="0">
                <a:effectLst/>
                <a:latin typeface="Century Gothic" panose="020B0502020202020204" pitchFamily="34" charset="0"/>
              </a:rPr>
              <a:t>sub</a:t>
            </a:r>
            <a:r>
              <a:rPr lang="en-GB" sz="2000" dirty="0">
                <a:latin typeface="Century Gothic" panose="020B0502020202020204" pitchFamily="34" charset="0"/>
              </a:rPr>
              <a:t>-</a:t>
            </a:r>
            <a:r>
              <a:rPr lang="en-GB" sz="2000" dirty="0" err="1">
                <a:latin typeface="Century Gothic" panose="020B0502020202020204" pitchFamily="34" charset="0"/>
              </a:rPr>
              <a:t>st</a:t>
            </a:r>
            <a:r>
              <a:rPr lang="en-GB" sz="2000" dirty="0">
                <a:latin typeface="Century Gothic" panose="020B0502020202020204" pitchFamily="34" charset="0"/>
              </a:rPr>
              <a:t>-</a:t>
            </a:r>
            <a:r>
              <a:rPr lang="en-GB" sz="2000" dirty="0" err="1">
                <a:latin typeface="Century Gothic" panose="020B0502020202020204" pitchFamily="34" charset="0"/>
              </a:rPr>
              <a:t>ens</a:t>
            </a:r>
            <a:endParaRPr lang="en-GB" sz="2000"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8538345" y="3268044"/>
            <a:ext cx="2389210" cy="1938992"/>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the mass of a substance or the molar mass of a substance</a:t>
            </a:r>
          </a:p>
        </p:txBody>
      </p:sp>
      <p:sp>
        <p:nvSpPr>
          <p:cNvPr id="14" name="TextBox 13">
            <a:extLst>
              <a:ext uri="{FF2B5EF4-FFF2-40B4-BE49-F238E27FC236}">
                <a16:creationId xmlns:a16="http://schemas.microsoft.com/office/drawing/2014/main" id="{18C14CD2-CFFA-0524-FA5E-6F3B59381A6E}"/>
              </a:ext>
            </a:extLst>
          </p:cNvPr>
          <p:cNvSpPr txBox="1"/>
          <p:nvPr/>
        </p:nvSpPr>
        <p:spPr>
          <a:xfrm>
            <a:off x="5424787" y="1912523"/>
            <a:ext cx="5502768"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The amount of hydrogen needed to react with one mole of oxygen was two moles</a:t>
            </a:r>
          </a:p>
        </p:txBody>
      </p:sp>
      <p:sp>
        <p:nvSpPr>
          <p:cNvPr id="10" name="TextBox 9">
            <a:extLst>
              <a:ext uri="{FF2B5EF4-FFF2-40B4-BE49-F238E27FC236}">
                <a16:creationId xmlns:a16="http://schemas.microsoft.com/office/drawing/2014/main" id="{2B3261CB-0A66-0C64-1B46-6EF0D86E504D}"/>
              </a:ext>
            </a:extLst>
          </p:cNvPr>
          <p:cNvSpPr txBox="1"/>
          <p:nvPr/>
        </p:nvSpPr>
        <p:spPr>
          <a:xfrm>
            <a:off x="7504506" y="5840789"/>
            <a:ext cx="3252695"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Similar words</a:t>
            </a:r>
          </a:p>
          <a:p>
            <a:r>
              <a:rPr lang="en-GB" sz="2000" dirty="0">
                <a:solidFill>
                  <a:srgbClr val="242424"/>
                </a:solidFill>
                <a:latin typeface="Century Gothic"/>
              </a:rPr>
              <a:t>Quantity of a substance</a:t>
            </a:r>
          </a:p>
        </p:txBody>
      </p:sp>
      <p:sp>
        <p:nvSpPr>
          <p:cNvPr id="30" name="TextBox 29">
            <a:extLst>
              <a:ext uri="{FF2B5EF4-FFF2-40B4-BE49-F238E27FC236}">
                <a16:creationId xmlns:a16="http://schemas.microsoft.com/office/drawing/2014/main" id="{9B435276-8ACC-A436-C05E-48B238C1320E}"/>
              </a:ext>
            </a:extLst>
          </p:cNvPr>
          <p:cNvSpPr txBox="1"/>
          <p:nvPr/>
        </p:nvSpPr>
        <p:spPr>
          <a:xfrm>
            <a:off x="2748336" y="5002031"/>
            <a:ext cx="5495840" cy="584775"/>
          </a:xfrm>
          <a:prstGeom prst="rect">
            <a:avLst/>
          </a:prstGeom>
          <a:noFill/>
        </p:spPr>
        <p:txBody>
          <a:bodyPr wrap="square" rtlCol="0">
            <a:spAutoFit/>
          </a:bodyPr>
          <a:lstStyle/>
          <a:p>
            <a:pPr algn="ctr"/>
            <a:r>
              <a:rPr lang="en-GB" sz="1600" dirty="0">
                <a:latin typeface="Century Gothic" panose="020B0502020202020204" pitchFamily="34" charset="0"/>
              </a:rPr>
              <a:t>Three bricks are the same </a:t>
            </a:r>
            <a:r>
              <a:rPr lang="en-GB" sz="1600" b="1" dirty="0">
                <a:latin typeface="Century Gothic" panose="020B0502020202020204" pitchFamily="34" charset="0"/>
              </a:rPr>
              <a:t>amount</a:t>
            </a:r>
            <a:r>
              <a:rPr lang="en-GB" sz="1600" dirty="0">
                <a:latin typeface="Century Gothic" panose="020B0502020202020204" pitchFamily="34" charset="0"/>
              </a:rPr>
              <a:t> as three feathers, even though the mass will be different</a:t>
            </a:r>
            <a:endParaRPr lang="en-US" sz="1600" dirty="0">
              <a:latin typeface="Century Gothic" panose="020B0502020202020204" pitchFamily="34" charset="0"/>
            </a:endParaRPr>
          </a:p>
        </p:txBody>
      </p:sp>
      <p:pic>
        <p:nvPicPr>
          <p:cNvPr id="4" name="Picture 3" descr="Three construction bricks">
            <a:extLst>
              <a:ext uri="{FF2B5EF4-FFF2-40B4-BE49-F238E27FC236}">
                <a16:creationId xmlns:a16="http://schemas.microsoft.com/office/drawing/2014/main" id="{9B0ABDD3-8846-EA6A-8757-443276860A6C}"/>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463534" y="3268044"/>
            <a:ext cx="3185260" cy="1789410"/>
          </a:xfrm>
          <a:prstGeom prst="rect">
            <a:avLst/>
          </a:prstGeom>
        </p:spPr>
      </p:pic>
      <p:pic>
        <p:nvPicPr>
          <p:cNvPr id="8" name="Picture 7" descr="Three brown feathers ">
            <a:extLst>
              <a:ext uri="{FF2B5EF4-FFF2-40B4-BE49-F238E27FC236}">
                <a16:creationId xmlns:a16="http://schemas.microsoft.com/office/drawing/2014/main" id="{39432435-E503-810C-9632-741FA6A4136F}"/>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5773837" y="3095812"/>
            <a:ext cx="2389210" cy="1878108"/>
          </a:xfrm>
          <a:prstGeom prst="rect">
            <a:avLst/>
          </a:prstGeom>
        </p:spPr>
      </p:pic>
    </p:spTree>
    <p:extLst>
      <p:ext uri="{BB962C8B-B14F-4D97-AF65-F5344CB8AC3E}">
        <p14:creationId xmlns:p14="http://schemas.microsoft.com/office/powerpoint/2010/main" val="12610029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28309" y="363314"/>
            <a:ext cx="4989317" cy="552967"/>
          </a:xfrm>
        </p:spPr>
        <p:txBody>
          <a:bodyPr/>
          <a:lstStyle/>
          <a:p>
            <a:r>
              <a:rPr lang="en-GB" sz="4000" dirty="0">
                <a:latin typeface="Century Gothic"/>
              </a:rPr>
              <a:t>Avogadro’s number</a:t>
            </a:r>
            <a:endParaRPr lang="en-US" sz="4000" dirty="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5551978" y="347229"/>
            <a:ext cx="5420767" cy="1475001"/>
          </a:xfrm>
          <a:prstGeom prst="rect">
            <a:avLst/>
          </a:prstGeom>
          <a:solidFill>
            <a:srgbClr val="C8102E">
              <a:alpha val="27000"/>
            </a:srgbClr>
          </a:solidFill>
        </p:spPr>
        <p:txBody>
          <a:bodyPr vert="horz" wrap="square"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the number 6.02 x 10</a:t>
            </a:r>
            <a:r>
              <a:rPr lang="en-GB" sz="2400" b="0"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23</a:t>
            </a:r>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 which is the number of atoms, molecules or formula units in one mole of the substance</a:t>
            </a:r>
            <a:r>
              <a:rPr lang="en-GB" sz="2400" b="0" dirty="0">
                <a:solidFill>
                  <a:schemeClr val="tx1"/>
                </a:solidFill>
                <a:effectLst/>
              </a:rPr>
              <a:t> </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4983" y="1756597"/>
            <a:ext cx="4710711" cy="163121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one mole of any substance will have 6.02 x </a:t>
            </a:r>
            <a:r>
              <a:rPr lang="en-GB" sz="20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10</a:t>
            </a:r>
            <a:r>
              <a:rPr lang="en-GB" sz="2000" b="0"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23</a:t>
            </a:r>
            <a:r>
              <a:rPr lang="en-GB" sz="2000" dirty="0">
                <a:solidFill>
                  <a:srgbClr val="242424"/>
                </a:solidFill>
                <a:latin typeface="Century Gothic"/>
              </a:rPr>
              <a:t> atoms in it. 6.02 x </a:t>
            </a:r>
            <a:r>
              <a:rPr lang="en-GB" sz="20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10</a:t>
            </a:r>
            <a:r>
              <a:rPr lang="en-GB" sz="2000" b="0"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23</a:t>
            </a:r>
            <a:r>
              <a:rPr lang="en-GB" sz="2000" dirty="0">
                <a:solidFill>
                  <a:srgbClr val="242424"/>
                </a:solidFill>
                <a:latin typeface="Century Gothic"/>
              </a:rPr>
              <a:t> is the same as writing </a:t>
            </a:r>
          </a:p>
          <a:p>
            <a:r>
              <a:rPr lang="en-GB" sz="2000" dirty="0">
                <a:solidFill>
                  <a:srgbClr val="242424"/>
                </a:solidFill>
                <a:latin typeface="Century Gothic"/>
              </a:rPr>
              <a:t>602 000 000 000 000 000 000 000</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28309" y="5623928"/>
            <a:ext cx="3095239"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b="0" i="0" u="none" strike="noStrike" dirty="0">
                <a:solidFill>
                  <a:srgbClr val="000000"/>
                </a:solidFill>
                <a:effectLst/>
                <a:latin typeface="Century Gothic" panose="020B0502020202020204" pitchFamily="34" charset="0"/>
              </a:rPr>
              <a:t>Av-o-ga-</a:t>
            </a:r>
            <a:r>
              <a:rPr lang="en-GB" sz="2000" b="0" i="0" u="none" strike="noStrike" dirty="0" err="1">
                <a:solidFill>
                  <a:srgbClr val="000000"/>
                </a:solidFill>
                <a:effectLst/>
                <a:latin typeface="Century Gothic" panose="020B0502020202020204" pitchFamily="34" charset="0"/>
              </a:rPr>
              <a:t>drose</a:t>
            </a:r>
            <a:r>
              <a:rPr lang="en-GB" sz="2000" b="0" i="0" u="none" strike="noStrike" dirty="0">
                <a:solidFill>
                  <a:srgbClr val="000000"/>
                </a:solidFill>
                <a:effectLst/>
                <a:latin typeface="Century Gothic" panose="020B0502020202020204" pitchFamily="34" charset="0"/>
              </a:rPr>
              <a:t> </a:t>
            </a:r>
            <a:r>
              <a:rPr lang="en-GB" sz="2000" b="0" i="0" u="none" strike="noStrike" dirty="0" err="1">
                <a:solidFill>
                  <a:srgbClr val="000000"/>
                </a:solidFill>
                <a:effectLst/>
                <a:latin typeface="Century Gothic" panose="020B0502020202020204" pitchFamily="34" charset="0"/>
              </a:rPr>
              <a:t>num-ba</a:t>
            </a:r>
            <a:endParaRPr lang="en-GB" sz="2000" dirty="0">
              <a:latin typeface="Century Gothic" panose="020B0502020202020204" pitchFamily="34" charset="0"/>
            </a:endParaRPr>
          </a:p>
        </p:txBody>
      </p:sp>
      <p:sp>
        <p:nvSpPr>
          <p:cNvPr id="13" name="TextBox 12">
            <a:extLst>
              <a:ext uri="{FF2B5EF4-FFF2-40B4-BE49-F238E27FC236}">
                <a16:creationId xmlns:a16="http://schemas.microsoft.com/office/drawing/2014/main" id="{0D8F36D7-81A8-C1C9-D1E1-93C79497B442}"/>
              </a:ext>
            </a:extLst>
          </p:cNvPr>
          <p:cNvSpPr txBox="1"/>
          <p:nvPr/>
        </p:nvSpPr>
        <p:spPr>
          <a:xfrm>
            <a:off x="7784214" y="3746491"/>
            <a:ext cx="3167694" cy="163121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a mole which is the amount of a substance that contains 6.02 x </a:t>
            </a:r>
            <a:r>
              <a:rPr lang="en-GB" sz="20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10</a:t>
            </a:r>
            <a:r>
              <a:rPr lang="en-GB" sz="2000" b="0"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23</a:t>
            </a:r>
            <a:r>
              <a:rPr lang="en-GB" sz="2000" dirty="0">
                <a:solidFill>
                  <a:srgbClr val="242424"/>
                </a:solidFill>
                <a:latin typeface="Century Gothic"/>
              </a:rPr>
              <a:t> atoms</a:t>
            </a:r>
          </a:p>
        </p:txBody>
      </p:sp>
      <p:sp>
        <p:nvSpPr>
          <p:cNvPr id="14" name="TextBox 13">
            <a:extLst>
              <a:ext uri="{FF2B5EF4-FFF2-40B4-BE49-F238E27FC236}">
                <a16:creationId xmlns:a16="http://schemas.microsoft.com/office/drawing/2014/main" id="{18C14CD2-CFFA-0524-FA5E-6F3B59381A6E}"/>
              </a:ext>
            </a:extLst>
          </p:cNvPr>
          <p:cNvSpPr txBox="1"/>
          <p:nvPr/>
        </p:nvSpPr>
        <p:spPr>
          <a:xfrm>
            <a:off x="6959065" y="1938885"/>
            <a:ext cx="4013680"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A dozen is a constant which means 12. Avogadro’s number means 6.02 x </a:t>
            </a:r>
            <a:r>
              <a:rPr lang="en-GB" sz="20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10</a:t>
            </a:r>
            <a:r>
              <a:rPr lang="en-GB" sz="2000" b="0" baseline="3000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23</a:t>
            </a:r>
            <a:endParaRPr lang="en-GB" sz="2000" dirty="0">
              <a:solidFill>
                <a:srgbClr val="242424"/>
              </a:solidFill>
              <a:latin typeface="Century Gothic"/>
            </a:endParaRPr>
          </a:p>
        </p:txBody>
      </p:sp>
      <p:sp>
        <p:nvSpPr>
          <p:cNvPr id="3" name="TextBox 2">
            <a:extLst>
              <a:ext uri="{FF2B5EF4-FFF2-40B4-BE49-F238E27FC236}">
                <a16:creationId xmlns:a16="http://schemas.microsoft.com/office/drawing/2014/main" id="{FA27836E-5FC3-F6CF-DB25-8B6E039EB72D}"/>
              </a:ext>
            </a:extLst>
          </p:cNvPr>
          <p:cNvSpPr txBox="1"/>
          <p:nvPr/>
        </p:nvSpPr>
        <p:spPr>
          <a:xfrm>
            <a:off x="434983" y="3736146"/>
            <a:ext cx="2927901"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panose="020B0502020202020204" pitchFamily="34" charset="0"/>
              </a:rPr>
              <a:t>Watch a video:</a:t>
            </a:r>
          </a:p>
          <a:p>
            <a:r>
              <a:rPr lang="en-GB" sz="2000" dirty="0">
                <a:latin typeface="Century Gothic" panose="020B0502020202020204" pitchFamily="34" charset="0"/>
                <a:hlinkClick r:id="rId3"/>
              </a:rPr>
              <a:t>bit.ly/4rmbNt2</a:t>
            </a:r>
            <a:r>
              <a:rPr lang="en-GB" sz="2000" dirty="0">
                <a:latin typeface="Century Gothic" panose="020B0502020202020204" pitchFamily="34" charset="0"/>
              </a:rPr>
              <a:t> </a:t>
            </a:r>
          </a:p>
        </p:txBody>
      </p:sp>
      <p:sp>
        <p:nvSpPr>
          <p:cNvPr id="44" name="TextBox 43">
            <a:extLst>
              <a:ext uri="{FF2B5EF4-FFF2-40B4-BE49-F238E27FC236}">
                <a16:creationId xmlns:a16="http://schemas.microsoft.com/office/drawing/2014/main" id="{4C786947-3C6B-0363-FF8E-C8A3264C1E02}"/>
              </a:ext>
            </a:extLst>
          </p:cNvPr>
          <p:cNvSpPr txBox="1"/>
          <p:nvPr/>
        </p:nvSpPr>
        <p:spPr>
          <a:xfrm>
            <a:off x="3834645" y="5793204"/>
            <a:ext cx="3732437" cy="830997"/>
          </a:xfrm>
          <a:prstGeom prst="rect">
            <a:avLst/>
          </a:prstGeom>
          <a:noFill/>
        </p:spPr>
        <p:txBody>
          <a:bodyPr wrap="square" lIns="91440" tIns="45720" rIns="91440" bIns="45720" rtlCol="0" anchor="t">
            <a:spAutoFit/>
          </a:bodyPr>
          <a:lstStyle/>
          <a:p>
            <a:pPr algn="ctr"/>
            <a:r>
              <a:rPr lang="en-GB" sz="1600" dirty="0">
                <a:latin typeface="Century Gothic"/>
              </a:rPr>
              <a:t>1 mole of carbon and 1 mole of iron both have </a:t>
            </a:r>
            <a:r>
              <a:rPr lang="en-GB" sz="1600" dirty="0">
                <a:solidFill>
                  <a:srgbClr val="242424"/>
                </a:solidFill>
                <a:latin typeface="Century Gothic"/>
              </a:rPr>
              <a:t>6.02 x </a:t>
            </a:r>
            <a:r>
              <a:rPr lang="en-GB" sz="1600" b="0" dirty="0">
                <a:effectLst/>
                <a:latin typeface="Century Gothic"/>
                <a:ea typeface="Calibri"/>
                <a:cs typeface="Arial"/>
              </a:rPr>
              <a:t>10</a:t>
            </a:r>
            <a:r>
              <a:rPr lang="en-GB" sz="1600" b="0" baseline="30000" dirty="0">
                <a:effectLst/>
                <a:latin typeface="Century Gothic"/>
                <a:ea typeface="Calibri"/>
                <a:cs typeface="Arial"/>
              </a:rPr>
              <a:t>23</a:t>
            </a:r>
            <a:r>
              <a:rPr lang="en-GB" sz="1600" dirty="0">
                <a:solidFill>
                  <a:srgbClr val="242424"/>
                </a:solidFill>
                <a:latin typeface="Century Gothic"/>
              </a:rPr>
              <a:t> atoms</a:t>
            </a:r>
            <a:r>
              <a:rPr lang="en-GB" sz="1600" dirty="0">
                <a:latin typeface="Century Gothic"/>
              </a:rPr>
              <a:t> even though they have different masses</a:t>
            </a:r>
            <a:endParaRPr lang="en-US" sz="1600" dirty="0">
              <a:latin typeface="Century Gothic"/>
            </a:endParaRPr>
          </a:p>
        </p:txBody>
      </p:sp>
      <p:pic>
        <p:nvPicPr>
          <p:cNvPr id="4" name="Graphic 16">
            <a:extLst>
              <a:ext uri="{FF2B5EF4-FFF2-40B4-BE49-F238E27FC236}">
                <a16:creationId xmlns:a16="http://schemas.microsoft.com/office/drawing/2014/main" id="{D6BF9FD8-92B7-44E5-C4E3-26CEB9EA8D77}"/>
              </a:ext>
              <a:ext uri="{C183D7F6-B498-43B3-948B-1728B52AA6E4}">
                <adec:decorative xmlns:adec="http://schemas.microsoft.com/office/drawing/2017/decorative" val="1"/>
              </a:ext>
            </a:extLst>
          </p:cNvPr>
          <p:cNvPicPr/>
          <p:nvPr/>
        </p:nvPicPr>
        <p:blipFill>
          <a:blip r:embed="rId4" cstate="print">
            <a:extLst>
              <a:ext uri="{28A0092B-C50C-407E-A947-70E740481C1C}">
                <a14:useLocalDpi xmlns:a14="http://schemas.microsoft.com/office/drawing/2010/main"/>
              </a:ext>
            </a:extLst>
          </a:blip>
          <a:stretch/>
        </p:blipFill>
        <p:spPr>
          <a:xfrm>
            <a:off x="2381712" y="3738284"/>
            <a:ext cx="543960" cy="543960"/>
          </a:xfrm>
          <a:prstGeom prst="rect">
            <a:avLst/>
          </a:prstGeom>
          <a:ln w="0">
            <a:noFill/>
          </a:ln>
        </p:spPr>
      </p:pic>
      <p:pic>
        <p:nvPicPr>
          <p:cNvPr id="7" name="Graphic 17">
            <a:extLst>
              <a:ext uri="{FF2B5EF4-FFF2-40B4-BE49-F238E27FC236}">
                <a16:creationId xmlns:a16="http://schemas.microsoft.com/office/drawing/2014/main" id="{73A97724-841E-40CA-F73E-872F1527CA19}"/>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a:ext>
            </a:extLst>
          </a:blip>
          <a:stretch/>
        </p:blipFill>
        <p:spPr>
          <a:xfrm>
            <a:off x="2749613" y="3740984"/>
            <a:ext cx="538560" cy="538560"/>
          </a:xfrm>
          <a:prstGeom prst="rect">
            <a:avLst/>
          </a:prstGeom>
          <a:ln w="0">
            <a:noFill/>
          </a:ln>
        </p:spPr>
      </p:pic>
      <p:pic>
        <p:nvPicPr>
          <p:cNvPr id="10" name="Picture 9" descr="A top pan balance with a dish containing solid carbon and the mass reading 12 g">
            <a:extLst>
              <a:ext uri="{FF2B5EF4-FFF2-40B4-BE49-F238E27FC236}">
                <a16:creationId xmlns:a16="http://schemas.microsoft.com/office/drawing/2014/main" id="{1D86940E-A39E-22CA-503C-1D2DED1B7B1C}"/>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3554332" y="3390232"/>
            <a:ext cx="2146532" cy="2317549"/>
          </a:xfrm>
          <a:prstGeom prst="rect">
            <a:avLst/>
          </a:prstGeom>
        </p:spPr>
      </p:pic>
      <p:pic>
        <p:nvPicPr>
          <p:cNvPr id="15" name="Picture 14" descr="A top pan balance with four iron nails and a mass reading 55.8 g">
            <a:extLst>
              <a:ext uri="{FF2B5EF4-FFF2-40B4-BE49-F238E27FC236}">
                <a16:creationId xmlns:a16="http://schemas.microsoft.com/office/drawing/2014/main" id="{11766601-326A-0648-B54E-76E290F9191F}"/>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5654427" y="3470858"/>
            <a:ext cx="1743142" cy="2236923"/>
          </a:xfrm>
          <a:prstGeom prst="rect">
            <a:avLst/>
          </a:prstGeom>
        </p:spPr>
      </p:pic>
    </p:spTree>
    <p:extLst>
      <p:ext uri="{BB962C8B-B14F-4D97-AF65-F5344CB8AC3E}">
        <p14:creationId xmlns:p14="http://schemas.microsoft.com/office/powerpoint/2010/main" val="1296181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19854" y="204057"/>
            <a:ext cx="5252479" cy="707886"/>
          </a:xfrm>
        </p:spPr>
        <p:txBody>
          <a:bodyPr/>
          <a:lstStyle/>
          <a:p>
            <a:r>
              <a:rPr lang="en-GB" sz="4000">
                <a:effectLst/>
                <a:latin typeface="Century Gothic"/>
                <a:ea typeface="Calibri" panose="020F0502020204030204" pitchFamily="34" charset="0"/>
                <a:cs typeface="Arial" panose="020B0604020202020204" pitchFamily="34" charset="0"/>
              </a:rPr>
              <a:t>C</a:t>
            </a:r>
            <a:r>
              <a:rPr lang="en-GB" sz="4000">
                <a:effectLst/>
                <a:latin typeface="Century Gothic" panose="020B0502020202020204" pitchFamily="34" charset="0"/>
                <a:ea typeface="Calibri" panose="020F0502020204030204" pitchFamily="34" charset="0"/>
                <a:cs typeface="Arial" panose="020B0604020202020204" pitchFamily="34" charset="0"/>
              </a:rPr>
              <a:t>ubic decimetre (dm</a:t>
            </a:r>
            <a:r>
              <a:rPr lang="en-GB" sz="4000" baseline="30000">
                <a:effectLst/>
                <a:latin typeface="Century Gothic" panose="020B0502020202020204" pitchFamily="34" charset="0"/>
                <a:ea typeface="Calibri" panose="020F0502020204030204" pitchFamily="34" charset="0"/>
                <a:cs typeface="Arial" panose="020B0604020202020204" pitchFamily="34" charset="0"/>
              </a:rPr>
              <a:t>3</a:t>
            </a:r>
            <a:r>
              <a:rPr lang="en-GB" sz="4000">
                <a:effectLst/>
                <a:latin typeface="Century Gothic" panose="020B0502020202020204" pitchFamily="34" charset="0"/>
                <a:ea typeface="Calibri" panose="020F0502020204030204" pitchFamily="34" charset="0"/>
                <a:cs typeface="Arial" panose="020B0604020202020204" pitchFamily="34" charset="0"/>
              </a:rPr>
              <a:t>)</a:t>
            </a:r>
            <a:r>
              <a:rPr lang="en-GB" sz="4000">
                <a:effectLst/>
              </a:rPr>
              <a:t> </a:t>
            </a:r>
            <a:endParaRPr lang="en-US" sz="400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869345" y="219661"/>
            <a:ext cx="6196291" cy="1142602"/>
          </a:xfrm>
          <a:prstGeom prst="rect">
            <a:avLst/>
          </a:prstGeom>
          <a:solidFill>
            <a:srgbClr val="C8102E">
              <a:alpha val="27000"/>
            </a:srgbClr>
          </a:solidFill>
        </p:spPr>
        <p:txBody>
          <a:bodyPr vert="horz" wrap="square"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rPr>
              <a:t>a </a:t>
            </a:r>
            <a:r>
              <a:rPr lang="en-GB" sz="2400" b="0" dirty="0">
                <a:solidFill>
                  <a:schemeClr val="tx1"/>
                </a:solidFill>
                <a:effectLst/>
                <a:ea typeface="Calibri" panose="020F0502020204030204" pitchFamily="34" charset="0"/>
                <a:cs typeface="Arial" panose="020B0604020202020204" pitchFamily="34" charset="0"/>
              </a:rPr>
              <a:t>unit of volume, the same as one litre (l), which is equal to 1000 cubic centimetres (cm</a:t>
            </a:r>
            <a:r>
              <a:rPr lang="en-GB" sz="2400" b="0" baseline="30000" dirty="0">
                <a:solidFill>
                  <a:schemeClr val="tx1"/>
                </a:solidFill>
                <a:effectLst/>
                <a:ea typeface="Calibri" panose="020F0502020204030204" pitchFamily="34" charset="0"/>
                <a:cs typeface="Arial" panose="020B0604020202020204" pitchFamily="34" charset="0"/>
              </a:rPr>
              <a:t>3</a:t>
            </a:r>
            <a:r>
              <a:rPr lang="en-GB" sz="2400" b="0" dirty="0">
                <a:solidFill>
                  <a:schemeClr val="tx1"/>
                </a:solidFill>
                <a:effectLst/>
                <a:ea typeface="Calibri" panose="020F0502020204030204" pitchFamily="34" charset="0"/>
                <a:cs typeface="Arial" panose="020B0604020202020204" pitchFamily="34" charset="0"/>
              </a:rPr>
              <a:t>)</a:t>
            </a:r>
            <a:r>
              <a:rPr lang="en-GB" sz="2400" b="0" dirty="0">
                <a:solidFill>
                  <a:schemeClr val="tx1"/>
                </a:solidFill>
                <a:effectLst/>
              </a:rPr>
              <a:t> </a:t>
            </a:r>
            <a:endParaRPr lang="en-US" sz="2400" b="0" dirty="0">
              <a:solidFill>
                <a:schemeClr val="tx1"/>
              </a:solidFill>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4983" y="1663286"/>
            <a:ext cx="3580848"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a different way to describe a litre of a substance</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30305" y="4299511"/>
            <a:ext cx="3660432"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err="1">
                <a:solidFill>
                  <a:srgbClr val="000000"/>
                </a:solidFill>
                <a:latin typeface="Century Gothic"/>
              </a:rPr>
              <a:t>Cyue-bic</a:t>
            </a:r>
            <a:r>
              <a:rPr lang="en-GB" sz="2000" dirty="0">
                <a:solidFill>
                  <a:srgbClr val="000000"/>
                </a:solidFill>
                <a:latin typeface="Century Gothic"/>
              </a:rPr>
              <a:t> des-</a:t>
            </a:r>
            <a:r>
              <a:rPr lang="en-GB" sz="2000" dirty="0" err="1">
                <a:solidFill>
                  <a:srgbClr val="000000"/>
                </a:solidFill>
                <a:latin typeface="Century Gothic"/>
              </a:rPr>
              <a:t>i</a:t>
            </a:r>
            <a:r>
              <a:rPr lang="en-GB" sz="2000" dirty="0">
                <a:solidFill>
                  <a:srgbClr val="000000"/>
                </a:solidFill>
                <a:latin typeface="Century Gothic"/>
              </a:rPr>
              <a:t>-mee-ta</a:t>
            </a:r>
          </a:p>
        </p:txBody>
      </p:sp>
      <p:sp>
        <p:nvSpPr>
          <p:cNvPr id="14" name="TextBox 13">
            <a:extLst>
              <a:ext uri="{FF2B5EF4-FFF2-40B4-BE49-F238E27FC236}">
                <a16:creationId xmlns:a16="http://schemas.microsoft.com/office/drawing/2014/main" id="{18C14CD2-CFFA-0524-FA5E-6F3B59381A6E}"/>
              </a:ext>
            </a:extLst>
          </p:cNvPr>
          <p:cNvSpPr txBox="1"/>
          <p:nvPr/>
        </p:nvSpPr>
        <p:spPr>
          <a:xfrm>
            <a:off x="6757473" y="1584942"/>
            <a:ext cx="4308163"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The beaker contained one cubic decimetre (1 dm</a:t>
            </a:r>
            <a:r>
              <a:rPr lang="en-GB" sz="2000" baseline="30000" dirty="0">
                <a:solidFill>
                  <a:srgbClr val="242424"/>
                </a:solidFill>
                <a:latin typeface="Century Gothic"/>
              </a:rPr>
              <a:t>3</a:t>
            </a:r>
            <a:r>
              <a:rPr lang="en-GB" sz="2000" dirty="0">
                <a:solidFill>
                  <a:srgbClr val="242424"/>
                </a:solidFill>
                <a:latin typeface="Century Gothic"/>
              </a:rPr>
              <a:t>) of liquid</a:t>
            </a:r>
          </a:p>
        </p:txBody>
      </p:sp>
      <p:sp>
        <p:nvSpPr>
          <p:cNvPr id="4" name="TextBox 3">
            <a:extLst>
              <a:ext uri="{FF2B5EF4-FFF2-40B4-BE49-F238E27FC236}">
                <a16:creationId xmlns:a16="http://schemas.microsoft.com/office/drawing/2014/main" id="{B197EA12-6792-68E0-589E-A3659C7A1AC3}"/>
              </a:ext>
            </a:extLst>
          </p:cNvPr>
          <p:cNvSpPr txBox="1"/>
          <p:nvPr/>
        </p:nvSpPr>
        <p:spPr>
          <a:xfrm>
            <a:off x="430305" y="5265756"/>
            <a:ext cx="4063610"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Break it down</a:t>
            </a:r>
          </a:p>
          <a:p>
            <a:r>
              <a:rPr lang="en-GB" sz="2000" dirty="0">
                <a:solidFill>
                  <a:srgbClr val="242424"/>
                </a:solidFill>
                <a:latin typeface="Century Gothic"/>
              </a:rPr>
              <a:t>Cubic (relating to a cube or three-dimensional),</a:t>
            </a:r>
          </a:p>
          <a:p>
            <a:r>
              <a:rPr lang="en-GB" sz="2000" dirty="0" err="1">
                <a:solidFill>
                  <a:srgbClr val="242424"/>
                </a:solidFill>
                <a:latin typeface="Century Gothic"/>
              </a:rPr>
              <a:t>deci</a:t>
            </a:r>
            <a:r>
              <a:rPr lang="en-GB" sz="2000" dirty="0">
                <a:solidFill>
                  <a:srgbClr val="242424"/>
                </a:solidFill>
                <a:latin typeface="Century Gothic"/>
              </a:rPr>
              <a:t> (tenth) metre (of a metre)</a:t>
            </a:r>
            <a:endParaRPr lang="en-GB" sz="2000" dirty="0">
              <a:latin typeface="Century Gothic"/>
            </a:endParaRPr>
          </a:p>
        </p:txBody>
      </p:sp>
      <p:sp>
        <p:nvSpPr>
          <p:cNvPr id="7" name="TextBox 6">
            <a:extLst>
              <a:ext uri="{FF2B5EF4-FFF2-40B4-BE49-F238E27FC236}">
                <a16:creationId xmlns:a16="http://schemas.microsoft.com/office/drawing/2014/main" id="{6D7C2F62-BEF7-5D07-5FDB-B04D3685D314}"/>
              </a:ext>
            </a:extLst>
          </p:cNvPr>
          <p:cNvSpPr txBox="1"/>
          <p:nvPr/>
        </p:nvSpPr>
        <p:spPr>
          <a:xfrm>
            <a:off x="7652622" y="3637791"/>
            <a:ext cx="3413014"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Other meanings</a:t>
            </a:r>
          </a:p>
          <a:p>
            <a:r>
              <a:rPr lang="en-GB" sz="2000" dirty="0">
                <a:solidFill>
                  <a:srgbClr val="242424"/>
                </a:solidFill>
                <a:latin typeface="Century Gothic"/>
              </a:rPr>
              <a:t>One cubic decimetre is the same at 1000 cubic centimetres (cm</a:t>
            </a:r>
            <a:r>
              <a:rPr lang="en-GB" sz="2000" baseline="30000" dirty="0">
                <a:solidFill>
                  <a:srgbClr val="242424"/>
                </a:solidFill>
                <a:latin typeface="Century Gothic"/>
              </a:rPr>
              <a:t>3</a:t>
            </a:r>
            <a:r>
              <a:rPr lang="en-GB" sz="2000" dirty="0">
                <a:solidFill>
                  <a:srgbClr val="242424"/>
                </a:solidFill>
                <a:latin typeface="Century Gothic"/>
              </a:rPr>
              <a:t>)</a:t>
            </a:r>
          </a:p>
        </p:txBody>
      </p:sp>
      <p:sp>
        <p:nvSpPr>
          <p:cNvPr id="3" name="TextBox 2">
            <a:extLst>
              <a:ext uri="{FF2B5EF4-FFF2-40B4-BE49-F238E27FC236}">
                <a16:creationId xmlns:a16="http://schemas.microsoft.com/office/drawing/2014/main" id="{FA27836E-5FC3-F6CF-DB25-8B6E039EB72D}"/>
              </a:ext>
            </a:extLst>
          </p:cNvPr>
          <p:cNvSpPr txBox="1"/>
          <p:nvPr/>
        </p:nvSpPr>
        <p:spPr>
          <a:xfrm>
            <a:off x="430305" y="2955186"/>
            <a:ext cx="2960595"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panose="020B0502020202020204" pitchFamily="34" charset="0"/>
              </a:rPr>
              <a:t>Watch a video:</a:t>
            </a:r>
          </a:p>
          <a:p>
            <a:r>
              <a:rPr lang="en-GB" sz="2000" dirty="0">
                <a:latin typeface="Century Gothic" panose="020B0502020202020204" pitchFamily="34" charset="0"/>
                <a:hlinkClick r:id="rId3"/>
              </a:rPr>
              <a:t>bit.ly/4rlKeA8</a:t>
            </a:r>
            <a:r>
              <a:rPr lang="en-GB" sz="2000" dirty="0">
                <a:latin typeface="Century Gothic" panose="020B0502020202020204" pitchFamily="34" charset="0"/>
              </a:rPr>
              <a:t> </a:t>
            </a:r>
          </a:p>
        </p:txBody>
      </p:sp>
      <p:pic>
        <p:nvPicPr>
          <p:cNvPr id="15" name="Picture 14" descr="Large beaker with ml marked on the side filled to the 1000 ml mark with green liquid">
            <a:extLst>
              <a:ext uri="{FF2B5EF4-FFF2-40B4-BE49-F238E27FC236}">
                <a16:creationId xmlns:a16="http://schemas.microsoft.com/office/drawing/2014/main" id="{02ACB7BE-C839-F9CF-CC78-0DCCD6973A60}"/>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4513579" y="2784061"/>
            <a:ext cx="2960595" cy="3143415"/>
          </a:xfrm>
          <a:prstGeom prst="rect">
            <a:avLst/>
          </a:prstGeom>
        </p:spPr>
      </p:pic>
      <p:pic>
        <p:nvPicPr>
          <p:cNvPr id="8" name="Graphic 16">
            <a:extLst>
              <a:ext uri="{FF2B5EF4-FFF2-40B4-BE49-F238E27FC236}">
                <a16:creationId xmlns:a16="http://schemas.microsoft.com/office/drawing/2014/main" id="{D4B6E097-0771-645C-C70B-894A38CD2DB6}"/>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a:ext>
            </a:extLst>
          </a:blip>
          <a:stretch/>
        </p:blipFill>
        <p:spPr>
          <a:xfrm>
            <a:off x="2401813" y="3100928"/>
            <a:ext cx="543960" cy="543960"/>
          </a:xfrm>
          <a:prstGeom prst="rect">
            <a:avLst/>
          </a:prstGeom>
          <a:ln w="0">
            <a:noFill/>
          </a:ln>
        </p:spPr>
      </p:pic>
      <p:pic>
        <p:nvPicPr>
          <p:cNvPr id="10" name="Graphic 17">
            <a:extLst>
              <a:ext uri="{FF2B5EF4-FFF2-40B4-BE49-F238E27FC236}">
                <a16:creationId xmlns:a16="http://schemas.microsoft.com/office/drawing/2014/main" id="{C19EBC11-ED80-6AA7-5B0F-BBD39C975905}"/>
              </a:ext>
              <a:ext uri="{C183D7F6-B498-43B3-948B-1728B52AA6E4}">
                <adec:decorative xmlns:adec="http://schemas.microsoft.com/office/drawing/2017/decorative" val="1"/>
              </a:ext>
            </a:extLst>
          </p:cNvPr>
          <p:cNvPicPr/>
          <p:nvPr/>
        </p:nvPicPr>
        <p:blipFill>
          <a:blip r:embed="rId6" cstate="print">
            <a:extLst>
              <a:ext uri="{28A0092B-C50C-407E-A947-70E740481C1C}">
                <a14:useLocalDpi xmlns:a14="http://schemas.microsoft.com/office/drawing/2010/main"/>
              </a:ext>
            </a:extLst>
          </a:blip>
          <a:stretch/>
        </p:blipFill>
        <p:spPr>
          <a:xfrm>
            <a:off x="2769714" y="3103628"/>
            <a:ext cx="538560" cy="538560"/>
          </a:xfrm>
          <a:prstGeom prst="rect">
            <a:avLst/>
          </a:prstGeom>
          <a:ln w="0">
            <a:noFill/>
          </a:ln>
        </p:spPr>
      </p:pic>
    </p:spTree>
    <p:extLst>
      <p:ext uri="{BB962C8B-B14F-4D97-AF65-F5344CB8AC3E}">
        <p14:creationId xmlns:p14="http://schemas.microsoft.com/office/powerpoint/2010/main" val="1100023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6A7AD-90D2-BDBE-7161-F54EF48EC5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9226E4-93B8-4063-045A-F072C48A6C8D}"/>
              </a:ext>
            </a:extLst>
          </p:cNvPr>
          <p:cNvSpPr>
            <a:spLocks noGrp="1"/>
          </p:cNvSpPr>
          <p:nvPr>
            <p:ph type="title"/>
          </p:nvPr>
        </p:nvSpPr>
        <p:spPr>
          <a:xfrm>
            <a:off x="540000" y="540000"/>
            <a:ext cx="2767976" cy="440661"/>
          </a:xfrm>
        </p:spPr>
        <p:txBody>
          <a:bodyPr/>
          <a:lstStyle/>
          <a:p>
            <a:r>
              <a:rPr lang="en-US" sz="4000">
                <a:latin typeface="Century Gothic"/>
              </a:rPr>
              <a:t>Empirical formula </a:t>
            </a:r>
            <a:endParaRPr lang="en-US"/>
          </a:p>
        </p:txBody>
      </p:sp>
      <p:sp>
        <p:nvSpPr>
          <p:cNvPr id="6" name="Title 1">
            <a:extLst>
              <a:ext uri="{FF2B5EF4-FFF2-40B4-BE49-F238E27FC236}">
                <a16:creationId xmlns:a16="http://schemas.microsoft.com/office/drawing/2014/main" id="{C3803B0B-F9B5-806C-60D5-4961AF54E477}"/>
              </a:ext>
            </a:extLst>
          </p:cNvPr>
          <p:cNvSpPr txBox="1">
            <a:spLocks/>
          </p:cNvSpPr>
          <p:nvPr/>
        </p:nvSpPr>
        <p:spPr>
          <a:xfrm>
            <a:off x="3174989" y="421172"/>
            <a:ext cx="7626361" cy="1402298"/>
          </a:xfrm>
          <a:prstGeom prst="rect">
            <a:avLst/>
          </a:prstGeom>
          <a:solidFill>
            <a:srgbClr val="C8102E">
              <a:alpha val="27000"/>
            </a:srgbClr>
          </a:solidFill>
        </p:spPr>
        <p:txBody>
          <a:bodyPr vert="horz" wrap="square"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uses chemical symbols to give the simplest ratio of atoms (or ions) of each element in a substance, such as</a:t>
            </a:r>
            <a:r>
              <a:rPr lang="en-US" sz="2400" b="0">
                <a:solidFill>
                  <a:schemeClr val="tx1"/>
                </a:solidFill>
                <a:latin typeface="Cambria Math"/>
                <a:ea typeface="Cambria Math"/>
              </a:rPr>
              <a:t> CH</a:t>
            </a:r>
            <a:r>
              <a:rPr lang="en-US" sz="2400" b="0" baseline="-25000">
                <a:solidFill>
                  <a:schemeClr val="tx1"/>
                </a:solidFill>
                <a:latin typeface="Cambria Math"/>
                <a:ea typeface="Cambria Math"/>
              </a:rPr>
              <a:t>2</a:t>
            </a:r>
            <a:r>
              <a:rPr lang="en-US" sz="2400" b="0">
                <a:solidFill>
                  <a:schemeClr val="tx1"/>
                </a:solidFill>
                <a:latin typeface="Cambria Math"/>
                <a:ea typeface="Cambria Math"/>
              </a:rPr>
              <a:t> </a:t>
            </a:r>
            <a:r>
              <a:rPr lang="en-US" sz="2400" b="0">
                <a:solidFill>
                  <a:schemeClr val="tx1"/>
                </a:solidFill>
                <a:latin typeface="Century Gothic"/>
              </a:rPr>
              <a:t>for ethene which has molecular formula </a:t>
            </a:r>
            <a:r>
              <a:rPr lang="en-US" sz="2400" b="0">
                <a:solidFill>
                  <a:schemeClr val="tx1"/>
                </a:solidFill>
                <a:latin typeface="Cambria Math"/>
                <a:ea typeface="Cambria Math"/>
              </a:rPr>
              <a:t>C</a:t>
            </a:r>
            <a:r>
              <a:rPr lang="en-US" sz="2400" b="0" baseline="-25000">
                <a:solidFill>
                  <a:schemeClr val="tx1"/>
                </a:solidFill>
                <a:latin typeface="Cambria Math"/>
                <a:ea typeface="Cambria Math"/>
              </a:rPr>
              <a:t>2</a:t>
            </a:r>
            <a:r>
              <a:rPr lang="en-US" sz="2400" b="0">
                <a:solidFill>
                  <a:schemeClr val="tx1"/>
                </a:solidFill>
                <a:latin typeface="Cambria Math"/>
                <a:ea typeface="Cambria Math"/>
              </a:rPr>
              <a:t>H</a:t>
            </a:r>
            <a:r>
              <a:rPr lang="en-US" sz="2400" b="0" baseline="-25000">
                <a:solidFill>
                  <a:schemeClr val="tx1"/>
                </a:solidFill>
                <a:latin typeface="Cambria Math"/>
                <a:ea typeface="Cambria Math"/>
              </a:rPr>
              <a:t>4</a:t>
            </a:r>
            <a:endParaRPr lang="en-US" sz="2400" b="0">
              <a:solidFill>
                <a:schemeClr val="tx1"/>
              </a:solidFill>
              <a:latin typeface="Cambria Math"/>
              <a:ea typeface="Cambria Math"/>
            </a:endParaRPr>
          </a:p>
        </p:txBody>
      </p:sp>
      <p:sp>
        <p:nvSpPr>
          <p:cNvPr id="9" name="TextBox 8">
            <a:extLst>
              <a:ext uri="{FF2B5EF4-FFF2-40B4-BE49-F238E27FC236}">
                <a16:creationId xmlns:a16="http://schemas.microsoft.com/office/drawing/2014/main" id="{75A28597-ABB7-1F17-3E94-A89DE8883588}"/>
              </a:ext>
            </a:extLst>
          </p:cNvPr>
          <p:cNvSpPr txBox="1"/>
          <p:nvPr/>
        </p:nvSpPr>
        <p:spPr>
          <a:xfrm>
            <a:off x="540000" y="1903876"/>
            <a:ext cx="2877669"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In other words</a:t>
            </a:r>
            <a:r>
              <a:rPr lang="en-GB" sz="2000" b="1" dirty="0">
                <a:solidFill>
                  <a:srgbClr val="C00000"/>
                </a:solidFill>
                <a:latin typeface="Century Gothic"/>
              </a:rPr>
              <a:t> ...</a:t>
            </a:r>
            <a:endParaRPr lang="en-GB" sz="2000" b="1">
              <a:solidFill>
                <a:srgbClr val="C00000"/>
              </a:solidFill>
              <a:latin typeface="Century Gothic"/>
            </a:endParaRPr>
          </a:p>
          <a:p>
            <a:r>
              <a:rPr lang="en-GB" sz="2000">
                <a:solidFill>
                  <a:srgbClr val="242424"/>
                </a:solidFill>
                <a:latin typeface="Century Gothic"/>
              </a:rPr>
              <a:t>a way to show the simplest ratio of atoms (or ions) in a compound</a:t>
            </a:r>
          </a:p>
        </p:txBody>
      </p:sp>
      <p:sp>
        <p:nvSpPr>
          <p:cNvPr id="11" name="TextBox 10">
            <a:extLst>
              <a:ext uri="{FF2B5EF4-FFF2-40B4-BE49-F238E27FC236}">
                <a16:creationId xmlns:a16="http://schemas.microsoft.com/office/drawing/2014/main" id="{0B38D082-CD7D-43AC-AC24-32A338B52BB5}"/>
              </a:ext>
            </a:extLst>
          </p:cNvPr>
          <p:cNvSpPr txBox="1"/>
          <p:nvPr/>
        </p:nvSpPr>
        <p:spPr>
          <a:xfrm>
            <a:off x="540000" y="3695249"/>
            <a:ext cx="2877669"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err="1">
                <a:solidFill>
                  <a:srgbClr val="242424"/>
                </a:solidFill>
                <a:latin typeface="Century Gothic"/>
              </a:rPr>
              <a:t>Im</a:t>
            </a:r>
            <a:r>
              <a:rPr lang="en-GB" sz="2000" dirty="0">
                <a:solidFill>
                  <a:srgbClr val="242424"/>
                </a:solidFill>
                <a:latin typeface="Century Gothic"/>
              </a:rPr>
              <a:t>-pir-</a:t>
            </a:r>
            <a:r>
              <a:rPr lang="en-GB" sz="2000" dirty="0" err="1">
                <a:solidFill>
                  <a:srgbClr val="242424"/>
                </a:solidFill>
                <a:latin typeface="Century Gothic"/>
              </a:rPr>
              <a:t>i</a:t>
            </a:r>
            <a:r>
              <a:rPr lang="en-GB" sz="2000" dirty="0">
                <a:solidFill>
                  <a:srgbClr val="242424"/>
                </a:solidFill>
                <a:latin typeface="Century Gothic"/>
              </a:rPr>
              <a:t>-cel form-</a:t>
            </a:r>
            <a:r>
              <a:rPr lang="en-GB" sz="2000" dirty="0" err="1">
                <a:solidFill>
                  <a:srgbClr val="242424"/>
                </a:solidFill>
                <a:latin typeface="Century Gothic"/>
              </a:rPr>
              <a:t>ya</a:t>
            </a:r>
            <a:r>
              <a:rPr lang="en-GB" sz="2000" dirty="0">
                <a:solidFill>
                  <a:srgbClr val="242424"/>
                </a:solidFill>
                <a:latin typeface="Century Gothic"/>
              </a:rPr>
              <a:t>-la</a:t>
            </a:r>
          </a:p>
        </p:txBody>
      </p:sp>
      <p:sp>
        <p:nvSpPr>
          <p:cNvPr id="12" name="TextBox 11">
            <a:extLst>
              <a:ext uri="{FF2B5EF4-FFF2-40B4-BE49-F238E27FC236}">
                <a16:creationId xmlns:a16="http://schemas.microsoft.com/office/drawing/2014/main" id="{360AA3C1-89CC-EB94-F52B-0F9715E81FC6}"/>
              </a:ext>
            </a:extLst>
          </p:cNvPr>
          <p:cNvSpPr txBox="1"/>
          <p:nvPr/>
        </p:nvSpPr>
        <p:spPr>
          <a:xfrm>
            <a:off x="3608046" y="5467495"/>
            <a:ext cx="2167143"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Simplest whole number ratio</a:t>
            </a:r>
          </a:p>
        </p:txBody>
      </p:sp>
      <p:sp>
        <p:nvSpPr>
          <p:cNvPr id="13" name="TextBox 12">
            <a:extLst>
              <a:ext uri="{FF2B5EF4-FFF2-40B4-BE49-F238E27FC236}">
                <a16:creationId xmlns:a16="http://schemas.microsoft.com/office/drawing/2014/main" id="{00A9819D-9115-991D-94F6-9F25CD02D371}"/>
              </a:ext>
            </a:extLst>
          </p:cNvPr>
          <p:cNvSpPr txBox="1"/>
          <p:nvPr/>
        </p:nvSpPr>
        <p:spPr>
          <a:xfrm>
            <a:off x="5968314" y="5467495"/>
            <a:ext cx="4838317"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Don’t confuse with</a:t>
            </a:r>
            <a:r>
              <a:rPr lang="en-GB" sz="2000" b="1" dirty="0">
                <a:solidFill>
                  <a:srgbClr val="C00000"/>
                </a:solidFill>
                <a:latin typeface="Century Gothic"/>
              </a:rPr>
              <a:t> ...</a:t>
            </a:r>
            <a:endParaRPr lang="en-GB" sz="2000" b="1">
              <a:solidFill>
                <a:srgbClr val="C00000"/>
              </a:solidFill>
              <a:latin typeface="Century Gothic"/>
            </a:endParaRPr>
          </a:p>
          <a:p>
            <a:r>
              <a:rPr lang="en-GB" sz="2000">
                <a:solidFill>
                  <a:srgbClr val="242424"/>
                </a:solidFill>
                <a:latin typeface="Century Gothic"/>
              </a:rPr>
              <a:t>molecular formula </a:t>
            </a:r>
            <a:r>
              <a:rPr lang="en-GB" sz="2000">
                <a:solidFill>
                  <a:srgbClr val="333333"/>
                </a:solidFill>
                <a:latin typeface="Century Gothic"/>
                <a:cs typeface="Segoe UI"/>
              </a:rPr>
              <a:t>– which shows the atoms in one individual molecule</a:t>
            </a:r>
          </a:p>
        </p:txBody>
      </p:sp>
      <p:sp>
        <p:nvSpPr>
          <p:cNvPr id="14" name="TextBox 13">
            <a:extLst>
              <a:ext uri="{FF2B5EF4-FFF2-40B4-BE49-F238E27FC236}">
                <a16:creationId xmlns:a16="http://schemas.microsoft.com/office/drawing/2014/main" id="{994A10B4-806D-2241-0199-8C9E081982FA}"/>
              </a:ext>
            </a:extLst>
          </p:cNvPr>
          <p:cNvSpPr txBox="1"/>
          <p:nvPr/>
        </p:nvSpPr>
        <p:spPr>
          <a:xfrm>
            <a:off x="7660438" y="1882742"/>
            <a:ext cx="3146193" cy="3477875"/>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Ionic substances have empirical formulas, such as </a:t>
            </a:r>
            <a:r>
              <a:rPr lang="en-GB" sz="2000">
                <a:solidFill>
                  <a:srgbClr val="242424"/>
                </a:solidFill>
                <a:latin typeface="Cambria Math" panose="02040503050406030204" pitchFamily="18" charset="0"/>
                <a:ea typeface="Cambria Math" panose="02040503050406030204" pitchFamily="18" charset="0"/>
              </a:rPr>
              <a:t>NaCl, </a:t>
            </a:r>
            <a:r>
              <a:rPr lang="en-GB" sz="2000">
                <a:solidFill>
                  <a:srgbClr val="242424"/>
                </a:solidFill>
                <a:latin typeface="Century Gothic"/>
              </a:rPr>
              <a:t>but we can also use empirical formulas to simplify for very large molecules. Glucose, for example, has the molecular formula </a:t>
            </a:r>
            <a:r>
              <a:rPr lang="en-GB" sz="2000">
                <a:solidFill>
                  <a:srgbClr val="242424"/>
                </a:solidFill>
                <a:latin typeface="Cambria Math" panose="02040503050406030204" pitchFamily="18" charset="0"/>
                <a:ea typeface="Cambria Math" panose="02040503050406030204" pitchFamily="18" charset="0"/>
              </a:rPr>
              <a:t>C</a:t>
            </a:r>
            <a:r>
              <a:rPr lang="en-GB" sz="2000" baseline="-25000">
                <a:solidFill>
                  <a:srgbClr val="242424"/>
                </a:solidFill>
                <a:latin typeface="Cambria Math" panose="02040503050406030204" pitchFamily="18" charset="0"/>
                <a:ea typeface="Cambria Math" panose="02040503050406030204" pitchFamily="18" charset="0"/>
              </a:rPr>
              <a:t>6</a:t>
            </a:r>
            <a:r>
              <a:rPr lang="en-GB" sz="2000">
                <a:solidFill>
                  <a:srgbClr val="242424"/>
                </a:solidFill>
                <a:latin typeface="Cambria Math" panose="02040503050406030204" pitchFamily="18" charset="0"/>
                <a:ea typeface="Cambria Math" panose="02040503050406030204" pitchFamily="18" charset="0"/>
              </a:rPr>
              <a:t>H</a:t>
            </a:r>
            <a:r>
              <a:rPr lang="en-GB" sz="2000" baseline="-25000">
                <a:solidFill>
                  <a:srgbClr val="242424"/>
                </a:solidFill>
                <a:latin typeface="Cambria Math" panose="02040503050406030204" pitchFamily="18" charset="0"/>
                <a:ea typeface="Cambria Math" panose="02040503050406030204" pitchFamily="18" charset="0"/>
              </a:rPr>
              <a:t>12</a:t>
            </a:r>
            <a:r>
              <a:rPr lang="en-GB" sz="2000">
                <a:solidFill>
                  <a:srgbClr val="242424"/>
                </a:solidFill>
                <a:latin typeface="Cambria Math" panose="02040503050406030204" pitchFamily="18" charset="0"/>
                <a:ea typeface="Cambria Math" panose="02040503050406030204" pitchFamily="18" charset="0"/>
              </a:rPr>
              <a:t>O</a:t>
            </a:r>
            <a:r>
              <a:rPr lang="en-GB" sz="2000" baseline="-25000">
                <a:solidFill>
                  <a:srgbClr val="242424"/>
                </a:solidFill>
                <a:latin typeface="Cambria Math" panose="02040503050406030204" pitchFamily="18" charset="0"/>
                <a:ea typeface="Cambria Math" panose="02040503050406030204" pitchFamily="18" charset="0"/>
              </a:rPr>
              <a:t>6</a:t>
            </a:r>
            <a:r>
              <a:rPr lang="en-GB" sz="2000">
                <a:solidFill>
                  <a:srgbClr val="242424"/>
                </a:solidFill>
                <a:latin typeface="Cambria Math" panose="02040503050406030204" pitchFamily="18" charset="0"/>
                <a:ea typeface="Cambria Math" panose="02040503050406030204" pitchFamily="18" charset="0"/>
              </a:rPr>
              <a:t>, </a:t>
            </a:r>
            <a:r>
              <a:rPr lang="en-GB" sz="2000">
                <a:solidFill>
                  <a:srgbClr val="242424"/>
                </a:solidFill>
                <a:latin typeface="Century Gothic"/>
              </a:rPr>
              <a:t>and the empirical formula </a:t>
            </a:r>
            <a:r>
              <a:rPr lang="en-GB" sz="2000">
                <a:solidFill>
                  <a:srgbClr val="242424"/>
                </a:solidFill>
                <a:latin typeface="Cambria Math" panose="02040503050406030204" pitchFamily="18" charset="0"/>
                <a:ea typeface="Cambria Math" panose="02040503050406030204" pitchFamily="18" charset="0"/>
              </a:rPr>
              <a:t>CH</a:t>
            </a:r>
            <a:r>
              <a:rPr lang="en-GB" sz="2000" baseline="-25000">
                <a:solidFill>
                  <a:srgbClr val="242424"/>
                </a:solidFill>
                <a:latin typeface="Cambria Math" panose="02040503050406030204" pitchFamily="18" charset="0"/>
                <a:ea typeface="Cambria Math" panose="02040503050406030204" pitchFamily="18" charset="0"/>
              </a:rPr>
              <a:t>2</a:t>
            </a:r>
            <a:r>
              <a:rPr lang="en-GB" sz="2000">
                <a:solidFill>
                  <a:srgbClr val="242424"/>
                </a:solidFill>
                <a:latin typeface="Cambria Math" panose="02040503050406030204" pitchFamily="18" charset="0"/>
                <a:ea typeface="Cambria Math" panose="02040503050406030204" pitchFamily="18" charset="0"/>
              </a:rPr>
              <a:t>O</a:t>
            </a:r>
            <a:endParaRPr lang="en-GB" sz="2000">
              <a:latin typeface="Century Gothic"/>
            </a:endParaRPr>
          </a:p>
        </p:txBody>
      </p:sp>
      <p:sp>
        <p:nvSpPr>
          <p:cNvPr id="4" name="TextBox 3">
            <a:extLst>
              <a:ext uri="{FF2B5EF4-FFF2-40B4-BE49-F238E27FC236}">
                <a16:creationId xmlns:a16="http://schemas.microsoft.com/office/drawing/2014/main" id="{3C98AD23-0F46-89C1-91B4-49CC72154FF1}"/>
              </a:ext>
            </a:extLst>
          </p:cNvPr>
          <p:cNvSpPr txBox="1"/>
          <p:nvPr/>
        </p:nvSpPr>
        <p:spPr>
          <a:xfrm>
            <a:off x="533067" y="4544166"/>
            <a:ext cx="2877669"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Empirical (based on observation), formula (a way of representing something)</a:t>
            </a:r>
          </a:p>
        </p:txBody>
      </p:sp>
      <p:pic>
        <p:nvPicPr>
          <p:cNvPr id="3" name="Picture 2" descr="A diagram showing the empirical formula (CH2) and the molecular formula (C2H4)for ethene. ">
            <a:extLst>
              <a:ext uri="{FF2B5EF4-FFF2-40B4-BE49-F238E27FC236}">
                <a16:creationId xmlns:a16="http://schemas.microsoft.com/office/drawing/2014/main" id="{2449CEB3-E837-30F8-5B66-BBBB870CFA12}"/>
              </a:ext>
            </a:extLst>
          </p:cNvPr>
          <p:cNvPicPr>
            <a:picLocks noChangeAspect="1"/>
          </p:cNvPicPr>
          <p:nvPr/>
        </p:nvPicPr>
        <p:blipFill>
          <a:blip r:embed="rId3" cstate="print">
            <a:extLst>
              <a:ext uri="{28A0092B-C50C-407E-A947-70E740481C1C}">
                <a14:useLocalDpi xmlns:a14="http://schemas.microsoft.com/office/drawing/2010/main"/>
              </a:ext>
            </a:extLst>
          </a:blip>
          <a:srcRect l="-115" t="10949" b="10584"/>
          <a:stretch>
            <a:fillRect/>
          </a:stretch>
        </p:blipFill>
        <p:spPr>
          <a:xfrm>
            <a:off x="3704247" y="2222500"/>
            <a:ext cx="3610954" cy="2730502"/>
          </a:xfrm>
          <a:prstGeom prst="rect">
            <a:avLst/>
          </a:prstGeom>
        </p:spPr>
      </p:pic>
    </p:spTree>
    <p:extLst>
      <p:ext uri="{BB962C8B-B14F-4D97-AF65-F5344CB8AC3E}">
        <p14:creationId xmlns:p14="http://schemas.microsoft.com/office/powerpoint/2010/main" val="20256701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dirty="0">
                <a:latin typeface="Century Gothic"/>
              </a:rPr>
              <a:t>Mass (</a:t>
            </a:r>
            <a:r>
              <a:rPr lang="en-GB" sz="4000" i="1" dirty="0">
                <a:latin typeface="Century Gothic"/>
              </a:rPr>
              <a:t>m</a:t>
            </a:r>
            <a:r>
              <a:rPr lang="en-GB" sz="4000" dirty="0">
                <a:latin typeface="Century Gothic"/>
              </a:rPr>
              <a:t>)</a:t>
            </a:r>
            <a:endParaRPr lang="en-US" sz="4000" dirty="0"/>
          </a:p>
        </p:txBody>
      </p:sp>
      <p:sp>
        <p:nvSpPr>
          <p:cNvPr id="5" name="Vertical Title 1" descr="A top pan balance with a crucible on top showing a mass reading of 48.29">
            <a:extLst>
              <a:ext uri="{FF2B5EF4-FFF2-40B4-BE49-F238E27FC236}">
                <a16:creationId xmlns:a16="http://schemas.microsoft.com/office/drawing/2014/main" id="{96C9B96A-F3C0-EDAA-4FAC-31962F941120}"/>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2200" b="1" i="0">
              <a:solidFill>
                <a:schemeClr val="bg1"/>
              </a:solidFill>
              <a:latin typeface="Century Gothic" panose="020B0502020202020204" pitchFamily="34" charset="0"/>
            </a:endParaRPr>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343583" y="416032"/>
            <a:ext cx="6541637" cy="1142602"/>
          </a:xfrm>
          <a:prstGeom prst="rect">
            <a:avLst/>
          </a:prstGeom>
          <a:solidFill>
            <a:srgbClr val="C8102E">
              <a:alpha val="27000"/>
            </a:srgbClr>
          </a:solidFill>
        </p:spPr>
        <p:txBody>
          <a:bodyPr vert="horz"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the property of matter that causes a sample of a substance to feel the force of gravity, measured in grams (g)</a:t>
            </a:r>
            <a:r>
              <a:rPr lang="en-GB" sz="2400" b="0" dirty="0">
                <a:solidFill>
                  <a:schemeClr val="tx1"/>
                </a:solidFill>
                <a:effectLst/>
              </a:rPr>
              <a:t> </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0305" y="1926358"/>
            <a:ext cx="3580848"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the amount of matter in an object</a:t>
            </a:r>
          </a:p>
        </p:txBody>
      </p:sp>
      <p:sp>
        <p:nvSpPr>
          <p:cNvPr id="11" name="TextBox 10">
            <a:extLst>
              <a:ext uri="{FF2B5EF4-FFF2-40B4-BE49-F238E27FC236}">
                <a16:creationId xmlns:a16="http://schemas.microsoft.com/office/drawing/2014/main" id="{CCBFE05D-7E0D-CE58-A63A-4B133FE4DCAC}"/>
              </a:ext>
            </a:extLst>
          </p:cNvPr>
          <p:cNvSpPr txBox="1"/>
          <p:nvPr/>
        </p:nvSpPr>
        <p:spPr>
          <a:xfrm>
            <a:off x="462509" y="5006547"/>
            <a:ext cx="1209658"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a:solidFill>
                  <a:srgbClr val="000000"/>
                </a:solidFill>
                <a:latin typeface="Century Gothic"/>
              </a:rPr>
              <a:t>Mas</a:t>
            </a:r>
            <a:endParaRPr lang="en-GB" dirty="0"/>
          </a:p>
        </p:txBody>
      </p:sp>
      <p:sp>
        <p:nvSpPr>
          <p:cNvPr id="13" name="TextBox 12">
            <a:extLst>
              <a:ext uri="{FF2B5EF4-FFF2-40B4-BE49-F238E27FC236}">
                <a16:creationId xmlns:a16="http://schemas.microsoft.com/office/drawing/2014/main" id="{0D8F36D7-81A8-C1C9-D1E1-93C79497B442}"/>
              </a:ext>
            </a:extLst>
          </p:cNvPr>
          <p:cNvSpPr txBox="1"/>
          <p:nvPr/>
        </p:nvSpPr>
        <p:spPr>
          <a:xfrm>
            <a:off x="7637250" y="3527036"/>
            <a:ext cx="3247969"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weight, which is a force due to gravity and is measured in Newtons</a:t>
            </a:r>
          </a:p>
        </p:txBody>
      </p:sp>
      <p:sp>
        <p:nvSpPr>
          <p:cNvPr id="14" name="TextBox 13">
            <a:extLst>
              <a:ext uri="{FF2B5EF4-FFF2-40B4-BE49-F238E27FC236}">
                <a16:creationId xmlns:a16="http://schemas.microsoft.com/office/drawing/2014/main" id="{18C14CD2-CFFA-0524-FA5E-6F3B59381A6E}"/>
              </a:ext>
            </a:extLst>
          </p:cNvPr>
          <p:cNvSpPr txBox="1"/>
          <p:nvPr/>
        </p:nvSpPr>
        <p:spPr>
          <a:xfrm>
            <a:off x="6564429" y="1926357"/>
            <a:ext cx="4308163"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The mass of the crucible in the image is 48.29 g</a:t>
            </a:r>
            <a:endParaRPr lang="en-GB" sz="2000" b="1" dirty="0">
              <a:solidFill>
                <a:srgbClr val="C00000"/>
              </a:solidFill>
              <a:latin typeface="Century Gothic" panose="020B0502020202020204" pitchFamily="34" charset="0"/>
            </a:endParaRPr>
          </a:p>
        </p:txBody>
      </p:sp>
      <p:sp>
        <p:nvSpPr>
          <p:cNvPr id="3" name="TextBox 2">
            <a:extLst>
              <a:ext uri="{FF2B5EF4-FFF2-40B4-BE49-F238E27FC236}">
                <a16:creationId xmlns:a16="http://schemas.microsoft.com/office/drawing/2014/main" id="{FA27836E-5FC3-F6CF-DB25-8B6E039EB72D}"/>
              </a:ext>
            </a:extLst>
          </p:cNvPr>
          <p:cNvSpPr txBox="1"/>
          <p:nvPr/>
        </p:nvSpPr>
        <p:spPr>
          <a:xfrm>
            <a:off x="430305" y="3468598"/>
            <a:ext cx="2890296"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panose="020B0502020202020204" pitchFamily="34" charset="0"/>
              </a:rPr>
              <a:t>Watch a video:</a:t>
            </a:r>
          </a:p>
          <a:p>
            <a:r>
              <a:rPr lang="en-GB" sz="2000" dirty="0">
                <a:latin typeface="Century Gothic" panose="020B0502020202020204" pitchFamily="34" charset="0"/>
                <a:hlinkClick r:id="rId3"/>
              </a:rPr>
              <a:t>bit.ly/4rOh9wN</a:t>
            </a:r>
            <a:r>
              <a:rPr lang="en-GB" sz="2000" dirty="0">
                <a:latin typeface="Century Gothic" panose="020B0502020202020204" pitchFamily="34" charset="0"/>
              </a:rPr>
              <a:t> </a:t>
            </a:r>
          </a:p>
        </p:txBody>
      </p:sp>
      <p:sp>
        <p:nvSpPr>
          <p:cNvPr id="10" name="TextBox 9">
            <a:extLst>
              <a:ext uri="{FF2B5EF4-FFF2-40B4-BE49-F238E27FC236}">
                <a16:creationId xmlns:a16="http://schemas.microsoft.com/office/drawing/2014/main" id="{2B3261CB-0A66-0C64-1B46-6EF0D86E504D}"/>
              </a:ext>
            </a:extLst>
          </p:cNvPr>
          <p:cNvSpPr txBox="1"/>
          <p:nvPr/>
        </p:nvSpPr>
        <p:spPr>
          <a:xfrm>
            <a:off x="7624623" y="5270656"/>
            <a:ext cx="3247969"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Similar words</a:t>
            </a:r>
          </a:p>
          <a:p>
            <a:r>
              <a:rPr lang="en-GB" sz="2000" dirty="0">
                <a:solidFill>
                  <a:srgbClr val="242424"/>
                </a:solidFill>
                <a:latin typeface="Century Gothic"/>
              </a:rPr>
              <a:t>Massive which means an object with a large mass or of a large size</a:t>
            </a:r>
          </a:p>
        </p:txBody>
      </p:sp>
      <p:pic>
        <p:nvPicPr>
          <p:cNvPr id="4" name="Graphic 16">
            <a:extLst>
              <a:ext uri="{FF2B5EF4-FFF2-40B4-BE49-F238E27FC236}">
                <a16:creationId xmlns:a16="http://schemas.microsoft.com/office/drawing/2014/main" id="{B60E3539-602F-AAEB-661C-C784DF7E3B2E}"/>
              </a:ext>
              <a:ext uri="{C183D7F6-B498-43B3-948B-1728B52AA6E4}">
                <adec:decorative xmlns:adec="http://schemas.microsoft.com/office/drawing/2017/decorative" val="1"/>
              </a:ext>
            </a:extLst>
          </p:cNvPr>
          <p:cNvPicPr/>
          <p:nvPr/>
        </p:nvPicPr>
        <p:blipFill>
          <a:blip r:embed="rId4" cstate="print">
            <a:extLst>
              <a:ext uri="{28A0092B-C50C-407E-A947-70E740481C1C}">
                <a14:useLocalDpi xmlns:a14="http://schemas.microsoft.com/office/drawing/2010/main"/>
              </a:ext>
            </a:extLst>
          </a:blip>
          <a:stretch/>
        </p:blipFill>
        <p:spPr>
          <a:xfrm>
            <a:off x="2426768" y="3485246"/>
            <a:ext cx="543960" cy="543960"/>
          </a:xfrm>
          <a:prstGeom prst="rect">
            <a:avLst/>
          </a:prstGeom>
          <a:ln w="0">
            <a:noFill/>
          </a:ln>
        </p:spPr>
      </p:pic>
      <p:pic>
        <p:nvPicPr>
          <p:cNvPr id="7" name="Graphic 17">
            <a:extLst>
              <a:ext uri="{FF2B5EF4-FFF2-40B4-BE49-F238E27FC236}">
                <a16:creationId xmlns:a16="http://schemas.microsoft.com/office/drawing/2014/main" id="{646F8606-CF39-0079-80E4-9B19BFD83EE3}"/>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a:ext>
            </a:extLst>
          </a:blip>
          <a:stretch/>
        </p:blipFill>
        <p:spPr>
          <a:xfrm>
            <a:off x="2782041" y="3487848"/>
            <a:ext cx="538560" cy="538560"/>
          </a:xfrm>
          <a:prstGeom prst="rect">
            <a:avLst/>
          </a:prstGeom>
          <a:ln w="0">
            <a:noFill/>
          </a:ln>
        </p:spPr>
      </p:pic>
      <p:pic>
        <p:nvPicPr>
          <p:cNvPr id="15" name="Picture 14" descr="A top pan balance with a crucible on the pan showing a reading of 48.29 g">
            <a:extLst>
              <a:ext uri="{FF2B5EF4-FFF2-40B4-BE49-F238E27FC236}">
                <a16:creationId xmlns:a16="http://schemas.microsoft.com/office/drawing/2014/main" id="{07B3E040-BDA6-574C-DC7E-0E08490DF660}"/>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688502" y="3214633"/>
            <a:ext cx="3580848" cy="2706159"/>
          </a:xfrm>
          <a:prstGeom prst="rect">
            <a:avLst/>
          </a:prstGeom>
        </p:spPr>
      </p:pic>
    </p:spTree>
    <p:extLst>
      <p:ext uri="{BB962C8B-B14F-4D97-AF65-F5344CB8AC3E}">
        <p14:creationId xmlns:p14="http://schemas.microsoft.com/office/powerpoint/2010/main" val="2412082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8D4D9-B999-F2DF-D2E4-CAC2A01A2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CFA04-3BC7-A160-40DA-AE756FDD6FC9}"/>
              </a:ext>
            </a:extLst>
          </p:cNvPr>
          <p:cNvSpPr>
            <a:spLocks noGrp="1"/>
          </p:cNvSpPr>
          <p:nvPr>
            <p:ph type="title"/>
          </p:nvPr>
        </p:nvSpPr>
        <p:spPr>
          <a:xfrm>
            <a:off x="462509" y="552915"/>
            <a:ext cx="4033670" cy="492322"/>
          </a:xfrm>
        </p:spPr>
        <p:txBody>
          <a:bodyPr/>
          <a:lstStyle/>
          <a:p>
            <a:r>
              <a:rPr lang="en-GB" sz="4000" dirty="0">
                <a:latin typeface="Century Gothic"/>
              </a:rPr>
              <a:t>Molar mass (</a:t>
            </a:r>
            <a:r>
              <a:rPr lang="en-GB" sz="4000" i="1" dirty="0">
                <a:latin typeface="Century Gothic"/>
              </a:rPr>
              <a:t>M</a:t>
            </a:r>
            <a:r>
              <a:rPr lang="en-GB" sz="4000" dirty="0">
                <a:latin typeface="Century Gothic"/>
              </a:rPr>
              <a:t>)</a:t>
            </a:r>
            <a:endParaRPr lang="en-US" sz="4000" dirty="0"/>
          </a:p>
        </p:txBody>
      </p:sp>
      <p:sp>
        <p:nvSpPr>
          <p:cNvPr id="6" name="Title 1">
            <a:extLst>
              <a:ext uri="{FF2B5EF4-FFF2-40B4-BE49-F238E27FC236}">
                <a16:creationId xmlns:a16="http://schemas.microsoft.com/office/drawing/2014/main" id="{8706C835-D942-0B1B-16B7-C0E135FDBF35}"/>
              </a:ext>
            </a:extLst>
          </p:cNvPr>
          <p:cNvSpPr txBox="1">
            <a:spLocks/>
          </p:cNvSpPr>
          <p:nvPr/>
        </p:nvSpPr>
        <p:spPr>
          <a:xfrm>
            <a:off x="4921681" y="460997"/>
            <a:ext cx="6034816" cy="1142602"/>
          </a:xfrm>
          <a:prstGeom prst="rect">
            <a:avLst/>
          </a:prstGeom>
          <a:solidFill>
            <a:srgbClr val="C8102E">
              <a:alpha val="27000"/>
            </a:srgbClr>
          </a:solidFill>
        </p:spPr>
        <p:txBody>
          <a:bodyPr vert="horz" wrap="square" lIns="36000" tIns="72000" rIns="72000" bIns="72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dirty="0">
                <a:solidFill>
                  <a:schemeClr val="tx1"/>
                </a:solidFill>
                <a:effectLst/>
                <a:latin typeface="Century Gothic" panose="020B0502020202020204" pitchFamily="34" charset="0"/>
                <a:ea typeface="Calibri" panose="020F0502020204030204" pitchFamily="34" charset="0"/>
                <a:cs typeface="Arial" panose="020B0604020202020204" pitchFamily="34" charset="0"/>
              </a:rPr>
              <a:t>the mass of one mole of a substance, which is given by the value of its relative atomic or formula mass in grams</a:t>
            </a:r>
            <a:r>
              <a:rPr lang="en-GB" sz="2400" b="0" dirty="0">
                <a:solidFill>
                  <a:schemeClr val="tx1"/>
                </a:solidFill>
                <a:effectLst/>
              </a:rPr>
              <a:t> </a:t>
            </a:r>
            <a:endParaRPr lang="en-US" sz="2400" b="0" dirty="0">
              <a:solidFill>
                <a:schemeClr val="tx1"/>
              </a:solidFill>
              <a:latin typeface="Century Gothic"/>
            </a:endParaRPr>
          </a:p>
        </p:txBody>
      </p:sp>
      <p:sp>
        <p:nvSpPr>
          <p:cNvPr id="9" name="TextBox 8">
            <a:extLst>
              <a:ext uri="{FF2B5EF4-FFF2-40B4-BE49-F238E27FC236}">
                <a16:creationId xmlns:a16="http://schemas.microsoft.com/office/drawing/2014/main" id="{C055DC09-3C80-78F4-281D-99B345190F25}"/>
              </a:ext>
            </a:extLst>
          </p:cNvPr>
          <p:cNvSpPr txBox="1"/>
          <p:nvPr/>
        </p:nvSpPr>
        <p:spPr>
          <a:xfrm>
            <a:off x="434983" y="1663286"/>
            <a:ext cx="3580848"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In other words ...</a:t>
            </a:r>
          </a:p>
          <a:p>
            <a:r>
              <a:rPr lang="en-GB" sz="2000" dirty="0">
                <a:solidFill>
                  <a:srgbClr val="242424"/>
                </a:solidFill>
                <a:latin typeface="Century Gothic"/>
              </a:rPr>
              <a:t>the mass in grams of one mole of a chemical</a:t>
            </a:r>
          </a:p>
        </p:txBody>
      </p:sp>
      <p:sp>
        <p:nvSpPr>
          <p:cNvPr id="11" name="TextBox 10">
            <a:extLst>
              <a:ext uri="{FF2B5EF4-FFF2-40B4-BE49-F238E27FC236}">
                <a16:creationId xmlns:a16="http://schemas.microsoft.com/office/drawing/2014/main" id="{CCBFE05D-7E0D-CE58-A63A-4B133FE4DCAC}"/>
              </a:ext>
            </a:extLst>
          </p:cNvPr>
          <p:cNvSpPr txBox="1"/>
          <p:nvPr/>
        </p:nvSpPr>
        <p:spPr>
          <a:xfrm>
            <a:off x="380073" y="5251169"/>
            <a:ext cx="2927901" cy="707886"/>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Say it</a:t>
            </a:r>
          </a:p>
          <a:p>
            <a:r>
              <a:rPr lang="en-GB" sz="2000" dirty="0">
                <a:solidFill>
                  <a:srgbClr val="000000"/>
                </a:solidFill>
                <a:latin typeface="Century Gothic"/>
              </a:rPr>
              <a:t>Mo-la mas</a:t>
            </a:r>
            <a:endParaRPr lang="en-GB" dirty="0"/>
          </a:p>
        </p:txBody>
      </p:sp>
      <p:sp>
        <p:nvSpPr>
          <p:cNvPr id="13" name="TextBox 12">
            <a:extLst>
              <a:ext uri="{FF2B5EF4-FFF2-40B4-BE49-F238E27FC236}">
                <a16:creationId xmlns:a16="http://schemas.microsoft.com/office/drawing/2014/main" id="{0D8F36D7-81A8-C1C9-D1E1-93C79497B442}"/>
              </a:ext>
            </a:extLst>
          </p:cNvPr>
          <p:cNvSpPr txBox="1"/>
          <p:nvPr/>
        </p:nvSpPr>
        <p:spPr>
          <a:xfrm>
            <a:off x="7850878" y="2952159"/>
            <a:ext cx="3084509" cy="2862322"/>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Don’t confuse with ...</a:t>
            </a:r>
          </a:p>
          <a:p>
            <a:r>
              <a:rPr lang="en-GB" sz="2000" dirty="0">
                <a:solidFill>
                  <a:srgbClr val="242424"/>
                </a:solidFill>
                <a:latin typeface="Century Gothic"/>
              </a:rPr>
              <a:t>rel</a:t>
            </a:r>
            <a:r>
              <a:rPr lang="en-GB" sz="2000" dirty="0">
                <a:solidFill>
                  <a:srgbClr val="242424"/>
                </a:solidFill>
                <a:latin typeface="Century Gothic" panose="020B0502020202020204" pitchFamily="34" charset="0"/>
              </a:rPr>
              <a:t>ative mass, which is the average mass of the atoms in an element or compound. </a:t>
            </a:r>
            <a:r>
              <a:rPr lang="en-GB" sz="2000" dirty="0">
                <a:solidFill>
                  <a:srgbClr val="000000"/>
                </a:solidFill>
                <a:latin typeface="Century Gothic" panose="020B0502020202020204" pitchFamily="34" charset="0"/>
              </a:rPr>
              <a:t>Molar mass in measured in grams, whereas relative mass has no units</a:t>
            </a:r>
            <a:endParaRPr lang="en-GB" sz="2000" dirty="0">
              <a:solidFill>
                <a:srgbClr val="000000"/>
              </a:solidFill>
              <a:effectLst/>
              <a:latin typeface="Century Gothic" panose="020B0502020202020204" pitchFamily="34" charset="0"/>
            </a:endParaRPr>
          </a:p>
        </p:txBody>
      </p:sp>
      <p:sp>
        <p:nvSpPr>
          <p:cNvPr id="14" name="TextBox 13">
            <a:extLst>
              <a:ext uri="{FF2B5EF4-FFF2-40B4-BE49-F238E27FC236}">
                <a16:creationId xmlns:a16="http://schemas.microsoft.com/office/drawing/2014/main" id="{18C14CD2-CFFA-0524-FA5E-6F3B59381A6E}"/>
              </a:ext>
            </a:extLst>
          </p:cNvPr>
          <p:cNvSpPr txBox="1"/>
          <p:nvPr/>
        </p:nvSpPr>
        <p:spPr>
          <a:xfrm>
            <a:off x="6297381" y="1822749"/>
            <a:ext cx="4638006"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a:t>
            </a:r>
          </a:p>
          <a:p>
            <a:r>
              <a:rPr lang="en-GB" sz="2000" dirty="0">
                <a:solidFill>
                  <a:srgbClr val="242424"/>
                </a:solidFill>
                <a:latin typeface="Century Gothic"/>
              </a:rPr>
              <a:t>The molar mass of carbon is 12 g. The molar mass of aluminium is 27 g</a:t>
            </a:r>
          </a:p>
        </p:txBody>
      </p:sp>
      <p:sp>
        <p:nvSpPr>
          <p:cNvPr id="3" name="TextBox 2">
            <a:extLst>
              <a:ext uri="{FF2B5EF4-FFF2-40B4-BE49-F238E27FC236}">
                <a16:creationId xmlns:a16="http://schemas.microsoft.com/office/drawing/2014/main" id="{FA27836E-5FC3-F6CF-DB25-8B6E039EB72D}"/>
              </a:ext>
            </a:extLst>
          </p:cNvPr>
          <p:cNvSpPr txBox="1"/>
          <p:nvPr/>
        </p:nvSpPr>
        <p:spPr>
          <a:xfrm>
            <a:off x="434983" y="3440158"/>
            <a:ext cx="2877669" cy="1015663"/>
          </a:xfrm>
          <a:prstGeom prst="rect">
            <a:avLst/>
          </a:prstGeom>
          <a:noFill/>
          <a:ln w="19050">
            <a:solidFill>
              <a:srgbClr val="C00000"/>
            </a:solidFill>
          </a:ln>
        </p:spPr>
        <p:txBody>
          <a:bodyPr wrap="square" lIns="36000" tIns="45720" rIns="91440" bIns="45720" rtlCol="0" anchor="t">
            <a:spAutoFit/>
          </a:bodyPr>
          <a:lstStyle/>
          <a:p>
            <a:r>
              <a:rPr lang="en-GB" sz="2000" b="1" dirty="0">
                <a:solidFill>
                  <a:srgbClr val="C00000"/>
                </a:solidFill>
                <a:latin typeface="Century Gothic" panose="020B0502020202020204" pitchFamily="34" charset="0"/>
              </a:rPr>
              <a:t>Sign it</a:t>
            </a:r>
          </a:p>
          <a:p>
            <a:r>
              <a:rPr lang="en-GB" sz="2000" dirty="0">
                <a:latin typeface="Century Gothic" panose="020B0502020202020204" pitchFamily="34" charset="0"/>
              </a:rPr>
              <a:t>Watch a video:</a:t>
            </a:r>
          </a:p>
          <a:p>
            <a:r>
              <a:rPr lang="en-GB" sz="2000" dirty="0">
                <a:latin typeface="Century Gothic" panose="020B0502020202020204" pitchFamily="34" charset="0"/>
                <a:hlinkClick r:id="rId3"/>
              </a:rPr>
              <a:t>bit.ly/3MgX2bL</a:t>
            </a:r>
            <a:r>
              <a:rPr lang="en-GB" sz="2000" dirty="0">
                <a:latin typeface="Century Gothic" panose="020B0502020202020204" pitchFamily="34" charset="0"/>
              </a:rPr>
              <a:t> </a:t>
            </a:r>
          </a:p>
        </p:txBody>
      </p:sp>
      <p:pic>
        <p:nvPicPr>
          <p:cNvPr id="4" name="Graphic 16">
            <a:extLst>
              <a:ext uri="{FF2B5EF4-FFF2-40B4-BE49-F238E27FC236}">
                <a16:creationId xmlns:a16="http://schemas.microsoft.com/office/drawing/2014/main" id="{AB6BD151-26B9-D7BF-171F-DE5AE7751FE4}"/>
              </a:ext>
              <a:ext uri="{C183D7F6-B498-43B3-948B-1728B52AA6E4}">
                <adec:decorative xmlns:adec="http://schemas.microsoft.com/office/drawing/2017/decorative" val="1"/>
              </a:ext>
            </a:extLst>
          </p:cNvPr>
          <p:cNvPicPr/>
          <p:nvPr/>
        </p:nvPicPr>
        <p:blipFill>
          <a:blip r:embed="rId4" cstate="print">
            <a:extLst>
              <a:ext uri="{28A0092B-C50C-407E-A947-70E740481C1C}">
                <a14:useLocalDpi xmlns:a14="http://schemas.microsoft.com/office/drawing/2010/main"/>
              </a:ext>
            </a:extLst>
          </a:blip>
          <a:stretch/>
        </p:blipFill>
        <p:spPr>
          <a:xfrm>
            <a:off x="2418818" y="3607734"/>
            <a:ext cx="543960" cy="543960"/>
          </a:xfrm>
          <a:prstGeom prst="rect">
            <a:avLst/>
          </a:prstGeom>
          <a:ln w="0">
            <a:noFill/>
          </a:ln>
        </p:spPr>
      </p:pic>
      <p:pic>
        <p:nvPicPr>
          <p:cNvPr id="7" name="Graphic 17">
            <a:extLst>
              <a:ext uri="{FF2B5EF4-FFF2-40B4-BE49-F238E27FC236}">
                <a16:creationId xmlns:a16="http://schemas.microsoft.com/office/drawing/2014/main" id="{9E43B54C-BC8F-0E3A-7001-A295784C0B76}"/>
              </a:ext>
              <a:ext uri="{C183D7F6-B498-43B3-948B-1728B52AA6E4}">
                <adec:decorative xmlns:adec="http://schemas.microsoft.com/office/drawing/2017/decorative" val="1"/>
              </a:ext>
            </a:extLst>
          </p:cNvPr>
          <p:cNvPicPr/>
          <p:nvPr/>
        </p:nvPicPr>
        <p:blipFill>
          <a:blip r:embed="rId5" cstate="print">
            <a:extLst>
              <a:ext uri="{28A0092B-C50C-407E-A947-70E740481C1C}">
                <a14:useLocalDpi xmlns:a14="http://schemas.microsoft.com/office/drawing/2010/main"/>
              </a:ext>
            </a:extLst>
          </a:blip>
          <a:stretch/>
        </p:blipFill>
        <p:spPr>
          <a:xfrm>
            <a:off x="2786719" y="3610434"/>
            <a:ext cx="538560" cy="538560"/>
          </a:xfrm>
          <a:prstGeom prst="rect">
            <a:avLst/>
          </a:prstGeom>
          <a:ln w="0">
            <a:noFill/>
          </a:ln>
        </p:spPr>
      </p:pic>
      <p:pic>
        <p:nvPicPr>
          <p:cNvPr id="12" name="Picture 11" descr="Examples of one mole of a range of elements each labelled with mass in grams stated, e.g. iron 55.8 g, carbon 12.0 g and mercury 200.6 g">
            <a:extLst>
              <a:ext uri="{FF2B5EF4-FFF2-40B4-BE49-F238E27FC236}">
                <a16:creationId xmlns:a16="http://schemas.microsoft.com/office/drawing/2014/main" id="{2EE3A4BD-6318-99C2-2B4D-5DAB398E198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648093" y="3071751"/>
            <a:ext cx="3756172" cy="2768140"/>
          </a:xfrm>
          <a:prstGeom prst="rect">
            <a:avLst/>
          </a:prstGeom>
        </p:spPr>
      </p:pic>
    </p:spTree>
    <p:extLst>
      <p:ext uri="{BB962C8B-B14F-4D97-AF65-F5344CB8AC3E}">
        <p14:creationId xmlns:p14="http://schemas.microsoft.com/office/powerpoint/2010/main" val="26946700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5D359969893149933A4D4A74E189F8" ma:contentTypeVersion="13" ma:contentTypeDescription="Create a new document." ma:contentTypeScope="" ma:versionID="c9ddbf677461f5ce946e84a24e793234">
  <xsd:schema xmlns:xsd="http://www.w3.org/2001/XMLSchema" xmlns:xs="http://www.w3.org/2001/XMLSchema" xmlns:p="http://schemas.microsoft.com/office/2006/metadata/properties" xmlns:ns2="5c7d88b2-bc5d-47d8-b067-5f30c82b40fb" xmlns:ns3="9e3c562f-56b0-4bc9-96c8-d04b09868558" targetNamespace="http://schemas.microsoft.com/office/2006/metadata/properties" ma:root="true" ma:fieldsID="cb9b30395463f778bee975073577cb94" ns2:_="" ns3:_="">
    <xsd:import namespace="5c7d88b2-bc5d-47d8-b067-5f30c82b40fb"/>
    <xsd:import namespace="9e3c562f-56b0-4bc9-96c8-d04b0986855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Editorialst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7d88b2-bc5d-47d8-b067-5f30c82b40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cd698d5-2c6c-40f3-87af-cb5c6c865f62"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Editorialstage" ma:index="20" nillable="true" ma:displayName="Editorial stage" ma:format="Dropdown" ma:internalName="Editorialstage">
      <xsd:simpleType>
        <xsd:restriction base="dms:Choice">
          <xsd:enumeration value="Published"/>
          <xsd:enumeration value="Ready for editor check"/>
          <xsd:enumeration value="QA review received"/>
          <xsd:enumeration value="Received from author"/>
          <xsd:enumeration value="Ready for QA"/>
        </xsd:restriction>
      </xsd:simpleType>
    </xsd:element>
  </xsd:schema>
  <xsd:schema xmlns:xsd="http://www.w3.org/2001/XMLSchema" xmlns:xs="http://www.w3.org/2001/XMLSchema" xmlns:dms="http://schemas.microsoft.com/office/2006/documentManagement/types" xmlns:pc="http://schemas.microsoft.com/office/infopath/2007/PartnerControls" targetNamespace="9e3c562f-56b0-4bc9-96c8-d04b0986855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c6a42d3-65da-48b4-a118-af479a0fa813}" ma:internalName="TaxCatchAll" ma:showField="CatchAllData" ma:web="9e3c562f-56b0-4bc9-96c8-d04b098685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c7d88b2-bc5d-47d8-b067-5f30c82b40fb">
      <Terms xmlns="http://schemas.microsoft.com/office/infopath/2007/PartnerControls"/>
    </lcf76f155ced4ddcb4097134ff3c332f>
    <TaxCatchAll xmlns="9e3c562f-56b0-4bc9-96c8-d04b09868558" xsi:nil="true"/>
    <Editorialstage xmlns="5c7d88b2-bc5d-47d8-b067-5f30c82b40fb" xsi:nil="true"/>
  </documentManagement>
</p:properties>
</file>

<file path=customXml/itemProps1.xml><?xml version="1.0" encoding="utf-8"?>
<ds:datastoreItem xmlns:ds="http://schemas.openxmlformats.org/officeDocument/2006/customXml" ds:itemID="{FBCEDBC7-9259-478B-9DAF-5E4F72D91D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7d88b2-bc5d-47d8-b067-5f30c82b40fb"/>
    <ds:schemaRef ds:uri="9e3c562f-56b0-4bc9-96c8-d04b098685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0F44AA6-EFD8-4070-B7A4-E42323FBEDE1}">
  <ds:schemaRefs>
    <ds:schemaRef ds:uri="http://schemas.microsoft.com/sharepoint/v3/contenttype/forms"/>
  </ds:schemaRefs>
</ds:datastoreItem>
</file>

<file path=customXml/itemProps3.xml><?xml version="1.0" encoding="utf-8"?>
<ds:datastoreItem xmlns:ds="http://schemas.openxmlformats.org/officeDocument/2006/customXml" ds:itemID="{1543C3AB-3CA4-4EA7-B2A0-FDC288295AAB}">
  <ds:schemaRefs>
    <ds:schemaRef ds:uri="9e3c562f-56b0-4bc9-96c8-d04b09868558"/>
    <ds:schemaRef ds:uri="http://www.w3.org/XML/1998/namespace"/>
    <ds:schemaRef ds:uri="http://schemas.microsoft.com/office/2006/documentManagement/types"/>
    <ds:schemaRef ds:uri="http://purl.org/dc/elements/1.1/"/>
    <ds:schemaRef ds:uri="http://purl.org/dc/dcmitype/"/>
    <ds:schemaRef ds:uri="http://schemas.microsoft.com/office/2006/metadata/properties"/>
    <ds:schemaRef ds:uri="http://schemas.microsoft.com/office/infopath/2007/PartnerControls"/>
    <ds:schemaRef ds:uri="http://purl.org/dc/terms/"/>
    <ds:schemaRef ds:uri="http://schemas.openxmlformats.org/package/2006/metadata/core-properties"/>
    <ds:schemaRef ds:uri="5c7d88b2-bc5d-47d8-b067-5f30c82b40fb"/>
  </ds:schemaRefs>
</ds:datastoreItem>
</file>

<file path=docProps/app.xml><?xml version="1.0" encoding="utf-8"?>
<Properties xmlns="http://schemas.openxmlformats.org/officeDocument/2006/extended-properties" xmlns:vt="http://schemas.openxmlformats.org/officeDocument/2006/docPropsVTypes">
  <TotalTime>2599</TotalTime>
  <Words>3937</Words>
  <Application>Microsoft Office PowerPoint</Application>
  <PresentationFormat>Widescreen</PresentationFormat>
  <Paragraphs>635</Paragraphs>
  <Slides>38</Slides>
  <Notes>34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38</vt:i4>
      </vt:variant>
    </vt:vector>
  </HeadingPairs>
  <TitlesOfParts>
    <vt:vector size="46" baseType="lpstr">
      <vt:lpstr>Aptos</vt:lpstr>
      <vt:lpstr>Arial</vt:lpstr>
      <vt:lpstr>Calibri</vt:lpstr>
      <vt:lpstr>Calibri Light</vt:lpstr>
      <vt:lpstr>Cambria Math</vt:lpstr>
      <vt:lpstr>Century Gothic</vt:lpstr>
      <vt:lpstr>Century Gothic </vt:lpstr>
      <vt:lpstr>Office Theme</vt:lpstr>
      <vt:lpstr>14–16 years</vt:lpstr>
      <vt:lpstr>Contents</vt:lpstr>
      <vt:lpstr>Contents</vt:lpstr>
      <vt:lpstr>Amount of substance</vt:lpstr>
      <vt:lpstr>Avogadro’s number</vt:lpstr>
      <vt:lpstr>Cubic decimetre (dm3) </vt:lpstr>
      <vt:lpstr>Empirical formula </vt:lpstr>
      <vt:lpstr>Mass (m)</vt:lpstr>
      <vt:lpstr>Molar mass (M)</vt:lpstr>
      <vt:lpstr>Molar volume of a gas (Vm) </vt:lpstr>
      <vt:lpstr>Mole (mol)</vt:lpstr>
      <vt:lpstr>Volume (V)</vt:lpstr>
      <vt:lpstr>Atom economy</vt:lpstr>
      <vt:lpstr>Balanced symbol equation</vt:lpstr>
      <vt:lpstr>By-product</vt:lpstr>
      <vt:lpstr>Chemical formula </vt:lpstr>
      <vt:lpstr>Excess reactant</vt:lpstr>
      <vt:lpstr>Limiting reactant </vt:lpstr>
      <vt:lpstr>Burette</vt:lpstr>
      <vt:lpstr>Concentration (c)</vt:lpstr>
      <vt:lpstr>Concordant results</vt:lpstr>
      <vt:lpstr>End point</vt:lpstr>
      <vt:lpstr>Measuring cylinder </vt:lpstr>
      <vt:lpstr>pH indicator</vt:lpstr>
      <vt:lpstr>Pipette</vt:lpstr>
      <vt:lpstr>Solution </vt:lpstr>
      <vt:lpstr>Titration</vt:lpstr>
      <vt:lpstr>Titre</vt:lpstr>
      <vt:lpstr>Actual yield</vt:lpstr>
      <vt:lpstr>Gas syringe</vt:lpstr>
      <vt:lpstr>Percentage yield</vt:lpstr>
      <vt:lpstr>Predicted/ theoretical yield</vt:lpstr>
      <vt:lpstr>Top pan balance</vt:lpstr>
      <vt:lpstr>Percentage composition</vt:lpstr>
      <vt:lpstr>Relative atomic mass (Ar)</vt:lpstr>
      <vt:lpstr>Relative formula mass (Mr)  </vt:lpstr>
      <vt:lpstr>Relative mass</vt:lpstr>
      <vt:lpstr>Acknowledgements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Accessible glossary quantitative chemistry</dc:title>
  <dc:creator>Royal Society of Chemistry</dc:creator>
  <cp:keywords>vocabulary; chemistry; glossary, key terms, key words, language of science; communication; quantitative chemistry, balancing equations, moles, relative mass, reacting masses, gas volumes, concentration, solutions, titration</cp:keywords>
  <dc:description>From rsc.li/3Gi9HHN, teacher notes and worksheet, plus Frayer models and glossary also available</dc:description>
  <cp:lastModifiedBy>Juliet Kennard</cp:lastModifiedBy>
  <cp:revision>18</cp:revision>
  <dcterms:created xsi:type="dcterms:W3CDTF">2025-03-28T15:30:14Z</dcterms:created>
  <dcterms:modified xsi:type="dcterms:W3CDTF">2026-02-26T08:45:48Z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0x010100E45D359969893149933A4D4A74E189F8</vt:lpwstr>
  </property>
</Properties>
</file>