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sldIdLst>
    <p:sldId id="290" r:id="rId5"/>
    <p:sldId id="369" r:id="rId6"/>
    <p:sldId id="355" r:id="rId7"/>
    <p:sldId id="357" r:id="rId8"/>
    <p:sldId id="358" r:id="rId9"/>
    <p:sldId id="359" r:id="rId10"/>
    <p:sldId id="365" r:id="rId11"/>
    <p:sldId id="366" r:id="rId12"/>
    <p:sldId id="367" r:id="rId13"/>
    <p:sldId id="368" r:id="rId14"/>
    <p:sldId id="3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97A93AF5-9395-4D51-A65C-F480896045C4}">
          <p14:sldIdLst>
            <p14:sldId id="290"/>
          </p14:sldIdLst>
        </p14:section>
        <p14:section name="Teacher guidance" id="{98239A89-C2BB-41F4-9D3E-573E6ACA2F1B}">
          <p14:sldIdLst>
            <p14:sldId id="369"/>
          </p14:sldIdLst>
        </p14:section>
        <p14:section name="Learner sheet" id="{E91F1CB4-A371-4CF2-B6D8-1CF2621FA0BA}">
          <p14:sldIdLst>
            <p14:sldId id="355"/>
            <p14:sldId id="357"/>
            <p14:sldId id="358"/>
            <p14:sldId id="359"/>
          </p14:sldIdLst>
        </p14:section>
        <p14:section name="Answers" id="{D2B6960D-DEBD-42D0-820E-646A2ECEF29B}">
          <p14:sldIdLst>
            <p14:sldId id="365"/>
            <p14:sldId id="366"/>
            <p14:sldId id="367"/>
            <p14:sldId id="368"/>
          </p14:sldIdLst>
        </p14:section>
        <p14:section name="Template" id="{E3289455-A81F-484B-97F5-158C5109242B}">
          <p14:sldIdLst>
            <p14:sldId id="37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6AFCBE25-129D-71BD-2520-C70EFDD5EC17}" name="Katie Haylor" initials="KH" userId="S::HaylorK@rsc.org::79d54f7f-ffc1-4b04-bab6-1092a29c2844" providerId="AD"/>
  <p188:author id="{C74B60E9-655C-E89A-6316-3841AD519658}" name="Juliet Kennard" initials="JK" userId="S::KennardJ@rsc.org::171ce03e-ecb9-44f8-bcbb-a85643c4c66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02E"/>
    <a:srgbClr val="E6F1EF"/>
    <a:srgbClr val="006F62"/>
    <a:srgbClr val="EDF6F9"/>
    <a:srgbClr val="48A9C5"/>
    <a:srgbClr val="FAE7EA"/>
    <a:srgbClr val="F7DBE0"/>
    <a:srgbClr val="F4CFD5"/>
    <a:srgbClr val="FF9E1B"/>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150" autoAdjust="0"/>
  </p:normalViewPr>
  <p:slideViewPr>
    <p:cSldViewPr snapToGrid="0" snapToObjects="1">
      <p:cViewPr varScale="1">
        <p:scale>
          <a:sx n="84" d="100"/>
          <a:sy n="84" d="100"/>
        </p:scale>
        <p:origin x="714" y="66"/>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Sycamore" userId="b4770bae-8292-4e0f-8212-963b4c6b3ded" providerId="ADAL" clId="{5132BCB8-2042-4563-B85A-A555447B6316}"/>
    <pc:docChg chg="modSld">
      <pc:chgData name="Hannah Sycamore" userId="b4770bae-8292-4e0f-8212-963b4c6b3ded" providerId="ADAL" clId="{5132BCB8-2042-4563-B85A-A555447B6316}" dt="2025-12-18T16:46:57.270" v="1" actId="13244"/>
      <pc:docMkLst>
        <pc:docMk/>
      </pc:docMkLst>
      <pc:sldChg chg="modSp mod">
        <pc:chgData name="Hannah Sycamore" userId="b4770bae-8292-4e0f-8212-963b4c6b3ded" providerId="ADAL" clId="{5132BCB8-2042-4563-B85A-A555447B6316}" dt="2025-12-18T16:46:57.270" v="1" actId="13244"/>
        <pc:sldMkLst>
          <pc:docMk/>
          <pc:sldMk cId="573104830" sldId="355"/>
        </pc:sldMkLst>
        <pc:graphicFrameChg chg="ord">
          <ac:chgData name="Hannah Sycamore" userId="b4770bae-8292-4e0f-8212-963b4c6b3ded" providerId="ADAL" clId="{5132BCB8-2042-4563-B85A-A555447B6316}" dt="2025-12-18T16:46:57.270" v="1" actId="13244"/>
          <ac:graphicFrameMkLst>
            <pc:docMk/>
            <pc:sldMk cId="573104830" sldId="355"/>
            <ac:graphicFrameMk id="7" creationId="{992DBA1C-9E98-7A46-9C2A-DF155B85D03A}"/>
          </ac:graphicFrameMkLst>
        </pc:graphicFrameChg>
      </pc:sldChg>
      <pc:sldChg chg="modNotesTx">
        <pc:chgData name="Hannah Sycamore" userId="b4770bae-8292-4e0f-8212-963b4c6b3ded" providerId="ADAL" clId="{5132BCB8-2042-4563-B85A-A555447B6316}" dt="2025-12-18T16:46:16.699" v="0" actId="6549"/>
        <pc:sldMkLst>
          <pc:docMk/>
          <pc:sldMk cId="635324524" sldId="358"/>
        </pc:sldMkLst>
      </pc:sldChg>
    </pc:docChg>
  </pc:docChgLst>
  <pc:docChgLst>
    <pc:chgData name="Juliet Kennard" userId="171ce03e-ecb9-44f8-bcbb-a85643c4c66a" providerId="ADAL" clId="{B465C642-4312-474E-AB32-4E0013FDAC90}"/>
    <pc:docChg chg="undo custSel modSld modMainMaster">
      <pc:chgData name="Juliet Kennard" userId="171ce03e-ecb9-44f8-bcbb-a85643c4c66a" providerId="ADAL" clId="{B465C642-4312-474E-AB32-4E0013FDAC90}" dt="2025-12-09T12:35:24.476" v="185" actId="113"/>
      <pc:docMkLst>
        <pc:docMk/>
      </pc:docMkLst>
      <pc:sldChg chg="modSp mod">
        <pc:chgData name="Juliet Kennard" userId="171ce03e-ecb9-44f8-bcbb-a85643c4c66a" providerId="ADAL" clId="{B465C642-4312-474E-AB32-4E0013FDAC90}" dt="2025-12-09T12:03:55.270" v="3" actId="1036"/>
        <pc:sldMkLst>
          <pc:docMk/>
          <pc:sldMk cId="3803064194" sldId="290"/>
        </pc:sldMkLst>
        <pc:picChg chg="mod">
          <ac:chgData name="Juliet Kennard" userId="171ce03e-ecb9-44f8-bcbb-a85643c4c66a" providerId="ADAL" clId="{B465C642-4312-474E-AB32-4E0013FDAC90}" dt="2025-12-09T12:03:55.270" v="3" actId="1036"/>
          <ac:picMkLst>
            <pc:docMk/>
            <pc:sldMk cId="3803064194" sldId="290"/>
            <ac:picMk id="5" creationId="{788DE506-C8FA-447A-139B-8E09C5D0BC1C}"/>
          </ac:picMkLst>
        </pc:picChg>
      </pc:sldChg>
      <pc:sldChg chg="modSp mod">
        <pc:chgData name="Juliet Kennard" userId="171ce03e-ecb9-44f8-bcbb-a85643c4c66a" providerId="ADAL" clId="{B465C642-4312-474E-AB32-4E0013FDAC90}" dt="2025-12-09T12:34:42.356" v="181" actId="115"/>
        <pc:sldMkLst>
          <pc:docMk/>
          <pc:sldMk cId="573104830" sldId="355"/>
        </pc:sldMkLst>
        <pc:graphicFrameChg chg="mod modGraphic">
          <ac:chgData name="Juliet Kennard" userId="171ce03e-ecb9-44f8-bcbb-a85643c4c66a" providerId="ADAL" clId="{B465C642-4312-474E-AB32-4E0013FDAC90}" dt="2025-12-09T12:34:42.356" v="181" actId="115"/>
          <ac:graphicFrameMkLst>
            <pc:docMk/>
            <pc:sldMk cId="573104830" sldId="355"/>
            <ac:graphicFrameMk id="6" creationId="{46871A85-50C6-CE7B-708E-A52FC8CEDA3F}"/>
          </ac:graphicFrameMkLst>
        </pc:graphicFrameChg>
        <pc:picChg chg="mod">
          <ac:chgData name="Juliet Kennard" userId="171ce03e-ecb9-44f8-bcbb-a85643c4c66a" providerId="ADAL" clId="{B465C642-4312-474E-AB32-4E0013FDAC90}" dt="2025-12-09T12:34:24.698" v="174" actId="14100"/>
          <ac:picMkLst>
            <pc:docMk/>
            <pc:sldMk cId="573104830" sldId="355"/>
            <ac:picMk id="3" creationId="{D9AEF3E0-AA7E-EA2F-8BE1-10C369AC8F9D}"/>
          </ac:picMkLst>
        </pc:picChg>
        <pc:picChg chg="mod">
          <ac:chgData name="Juliet Kennard" userId="171ce03e-ecb9-44f8-bcbb-a85643c4c66a" providerId="ADAL" clId="{B465C642-4312-474E-AB32-4E0013FDAC90}" dt="2025-12-09T12:34:28.977" v="176" actId="1076"/>
          <ac:picMkLst>
            <pc:docMk/>
            <pc:sldMk cId="573104830" sldId="355"/>
            <ac:picMk id="4" creationId="{343D6153-3B4B-D4A2-4F7D-AC5E893B4919}"/>
          </ac:picMkLst>
        </pc:picChg>
        <pc:picChg chg="mod">
          <ac:chgData name="Juliet Kennard" userId="171ce03e-ecb9-44f8-bcbb-a85643c4c66a" providerId="ADAL" clId="{B465C642-4312-474E-AB32-4E0013FDAC90}" dt="2025-12-09T12:34:33.585" v="178" actId="1076"/>
          <ac:picMkLst>
            <pc:docMk/>
            <pc:sldMk cId="573104830" sldId="355"/>
            <ac:picMk id="5" creationId="{ED389F15-EA75-0FD8-3ED6-382C30B1B3EB}"/>
          </ac:picMkLst>
        </pc:picChg>
      </pc:sldChg>
      <pc:sldChg chg="modSp mod modNotesTx">
        <pc:chgData name="Juliet Kennard" userId="171ce03e-ecb9-44f8-bcbb-a85643c4c66a" providerId="ADAL" clId="{B465C642-4312-474E-AB32-4E0013FDAC90}" dt="2025-12-09T12:14:35.155" v="90" actId="207"/>
        <pc:sldMkLst>
          <pc:docMk/>
          <pc:sldMk cId="3943623966" sldId="357"/>
        </pc:sldMkLst>
        <pc:graphicFrameChg chg="mod modGraphic">
          <ac:chgData name="Juliet Kennard" userId="171ce03e-ecb9-44f8-bcbb-a85643c4c66a" providerId="ADAL" clId="{B465C642-4312-474E-AB32-4E0013FDAC90}" dt="2025-12-09T12:14:35.155" v="90" actId="207"/>
          <ac:graphicFrameMkLst>
            <pc:docMk/>
            <pc:sldMk cId="3943623966" sldId="357"/>
            <ac:graphicFrameMk id="6" creationId="{B6EBF29F-F79A-9767-ED16-0C74960B67E7}"/>
          </ac:graphicFrameMkLst>
        </pc:graphicFrameChg>
      </pc:sldChg>
      <pc:sldChg chg="modSp mod">
        <pc:chgData name="Juliet Kennard" userId="171ce03e-ecb9-44f8-bcbb-a85643c4c66a" providerId="ADAL" clId="{B465C642-4312-474E-AB32-4E0013FDAC90}" dt="2025-12-09T12:15:34.090" v="92" actId="207"/>
        <pc:sldMkLst>
          <pc:docMk/>
          <pc:sldMk cId="635324524" sldId="358"/>
        </pc:sldMkLst>
        <pc:graphicFrameChg chg="mod modGraphic">
          <ac:chgData name="Juliet Kennard" userId="171ce03e-ecb9-44f8-bcbb-a85643c4c66a" providerId="ADAL" clId="{B465C642-4312-474E-AB32-4E0013FDAC90}" dt="2025-12-09T12:15:34.090" v="92" actId="207"/>
          <ac:graphicFrameMkLst>
            <pc:docMk/>
            <pc:sldMk cId="635324524" sldId="358"/>
            <ac:graphicFrameMk id="6" creationId="{545ED896-7714-A5FB-3231-60B93557C9F5}"/>
          </ac:graphicFrameMkLst>
        </pc:graphicFrameChg>
      </pc:sldChg>
      <pc:sldChg chg="modSp mod">
        <pc:chgData name="Juliet Kennard" userId="171ce03e-ecb9-44f8-bcbb-a85643c4c66a" providerId="ADAL" clId="{B465C642-4312-474E-AB32-4E0013FDAC90}" dt="2025-12-09T12:22:21.804" v="173" actId="255"/>
        <pc:sldMkLst>
          <pc:docMk/>
          <pc:sldMk cId="2477352772" sldId="359"/>
        </pc:sldMkLst>
        <pc:graphicFrameChg chg="mod modGraphic">
          <ac:chgData name="Juliet Kennard" userId="171ce03e-ecb9-44f8-bcbb-a85643c4c66a" providerId="ADAL" clId="{B465C642-4312-474E-AB32-4E0013FDAC90}" dt="2025-12-09T12:22:21.804" v="173" actId="255"/>
          <ac:graphicFrameMkLst>
            <pc:docMk/>
            <pc:sldMk cId="2477352772" sldId="359"/>
            <ac:graphicFrameMk id="6" creationId="{31B6E012-8707-EC01-C937-6899E153F442}"/>
          </ac:graphicFrameMkLst>
        </pc:graphicFrameChg>
        <pc:picChg chg="mod">
          <ac:chgData name="Juliet Kennard" userId="171ce03e-ecb9-44f8-bcbb-a85643c4c66a" providerId="ADAL" clId="{B465C642-4312-474E-AB32-4E0013FDAC90}" dt="2025-12-09T12:16:26.088" v="96" actId="1076"/>
          <ac:picMkLst>
            <pc:docMk/>
            <pc:sldMk cId="2477352772" sldId="359"/>
            <ac:picMk id="5" creationId="{A5D6794A-9698-E10A-3F26-87C84E808AED}"/>
          </ac:picMkLst>
        </pc:picChg>
        <pc:picChg chg="mod">
          <ac:chgData name="Juliet Kennard" userId="171ce03e-ecb9-44f8-bcbb-a85643c4c66a" providerId="ADAL" clId="{B465C642-4312-474E-AB32-4E0013FDAC90}" dt="2025-12-09T12:16:22.960" v="95" actId="1076"/>
          <ac:picMkLst>
            <pc:docMk/>
            <pc:sldMk cId="2477352772" sldId="359"/>
            <ac:picMk id="9" creationId="{B40D7954-9E88-1D3B-772E-03EB16BCFB65}"/>
          </ac:picMkLst>
        </pc:picChg>
      </pc:sldChg>
      <pc:sldChg chg="modSp mod">
        <pc:chgData name="Juliet Kennard" userId="171ce03e-ecb9-44f8-bcbb-a85643c4c66a" providerId="ADAL" clId="{B465C642-4312-474E-AB32-4E0013FDAC90}" dt="2025-12-09T12:18:58.241" v="142" actId="207"/>
        <pc:sldMkLst>
          <pc:docMk/>
          <pc:sldMk cId="2384394221" sldId="365"/>
        </pc:sldMkLst>
        <pc:graphicFrameChg chg="modGraphic">
          <ac:chgData name="Juliet Kennard" userId="171ce03e-ecb9-44f8-bcbb-a85643c4c66a" providerId="ADAL" clId="{B465C642-4312-474E-AB32-4E0013FDAC90}" dt="2025-12-09T12:18:58.241" v="142" actId="207"/>
          <ac:graphicFrameMkLst>
            <pc:docMk/>
            <pc:sldMk cId="2384394221" sldId="365"/>
            <ac:graphicFrameMk id="6" creationId="{B583D765-02C4-5DDB-6BF2-1689A327ADC0}"/>
          </ac:graphicFrameMkLst>
        </pc:graphicFrameChg>
      </pc:sldChg>
      <pc:sldChg chg="modSp mod">
        <pc:chgData name="Juliet Kennard" userId="171ce03e-ecb9-44f8-bcbb-a85643c4c66a" providerId="ADAL" clId="{B465C642-4312-474E-AB32-4E0013FDAC90}" dt="2025-12-09T12:18:38.202" v="140" actId="207"/>
        <pc:sldMkLst>
          <pc:docMk/>
          <pc:sldMk cId="579787141" sldId="366"/>
        </pc:sldMkLst>
        <pc:graphicFrameChg chg="modGraphic">
          <ac:chgData name="Juliet Kennard" userId="171ce03e-ecb9-44f8-bcbb-a85643c4c66a" providerId="ADAL" clId="{B465C642-4312-474E-AB32-4E0013FDAC90}" dt="2025-12-09T12:18:38.202" v="140" actId="207"/>
          <ac:graphicFrameMkLst>
            <pc:docMk/>
            <pc:sldMk cId="579787141" sldId="366"/>
            <ac:graphicFrameMk id="6" creationId="{F18AADE6-3E54-3C20-D5DB-D782B8BA8174}"/>
          </ac:graphicFrameMkLst>
        </pc:graphicFrameChg>
      </pc:sldChg>
      <pc:sldChg chg="modSp mod">
        <pc:chgData name="Juliet Kennard" userId="171ce03e-ecb9-44f8-bcbb-a85643c4c66a" providerId="ADAL" clId="{B465C642-4312-474E-AB32-4E0013FDAC90}" dt="2025-12-09T12:35:24.476" v="185" actId="113"/>
        <pc:sldMkLst>
          <pc:docMk/>
          <pc:sldMk cId="902195388" sldId="367"/>
        </pc:sldMkLst>
        <pc:graphicFrameChg chg="modGraphic">
          <ac:chgData name="Juliet Kennard" userId="171ce03e-ecb9-44f8-bcbb-a85643c4c66a" providerId="ADAL" clId="{B465C642-4312-474E-AB32-4E0013FDAC90}" dt="2025-12-09T12:35:24.476" v="185" actId="113"/>
          <ac:graphicFrameMkLst>
            <pc:docMk/>
            <pc:sldMk cId="902195388" sldId="367"/>
            <ac:graphicFrameMk id="6" creationId="{89DF62EF-1D68-DFE5-36AA-33CA447820F0}"/>
          </ac:graphicFrameMkLst>
        </pc:graphicFrameChg>
      </pc:sldChg>
      <pc:sldChg chg="modSp mod">
        <pc:chgData name="Juliet Kennard" userId="171ce03e-ecb9-44f8-bcbb-a85643c4c66a" providerId="ADAL" clId="{B465C642-4312-474E-AB32-4E0013FDAC90}" dt="2025-12-09T12:20:41.719" v="168" actId="20577"/>
        <pc:sldMkLst>
          <pc:docMk/>
          <pc:sldMk cId="1267499060" sldId="368"/>
        </pc:sldMkLst>
        <pc:graphicFrameChg chg="mod modGraphic">
          <ac:chgData name="Juliet Kennard" userId="171ce03e-ecb9-44f8-bcbb-a85643c4c66a" providerId="ADAL" clId="{B465C642-4312-474E-AB32-4E0013FDAC90}" dt="2025-12-09T12:20:41.719" v="168" actId="20577"/>
          <ac:graphicFrameMkLst>
            <pc:docMk/>
            <pc:sldMk cId="1267499060" sldId="368"/>
            <ac:graphicFrameMk id="6" creationId="{14738AC8-6F66-7F88-B9C4-8F6486B4436E}"/>
          </ac:graphicFrameMkLst>
        </pc:graphicFrameChg>
      </pc:sldChg>
      <pc:sldMasterChg chg="modSldLayout">
        <pc:chgData name="Juliet Kennard" userId="171ce03e-ecb9-44f8-bcbb-a85643c4c66a" providerId="ADAL" clId="{B465C642-4312-474E-AB32-4E0013FDAC90}" dt="2025-12-09T12:04:16.354" v="4" actId="14100"/>
        <pc:sldMasterMkLst>
          <pc:docMk/>
          <pc:sldMasterMk cId="2405364243" sldId="2147483648"/>
        </pc:sldMasterMkLst>
        <pc:sldLayoutChg chg="modSp mod">
          <pc:chgData name="Juliet Kennard" userId="171ce03e-ecb9-44f8-bcbb-a85643c4c66a" providerId="ADAL" clId="{B465C642-4312-474E-AB32-4E0013FDAC90}" dt="2025-12-09T12:04:16.354" v="4" actId="14100"/>
          <pc:sldLayoutMkLst>
            <pc:docMk/>
            <pc:sldMasterMk cId="2405364243" sldId="2147483648"/>
            <pc:sldLayoutMk cId="4170965741" sldId="2147483675"/>
          </pc:sldLayoutMkLst>
          <pc:spChg chg="mod">
            <ac:chgData name="Juliet Kennard" userId="171ce03e-ecb9-44f8-bcbb-a85643c4c66a" providerId="ADAL" clId="{B465C642-4312-474E-AB32-4E0013FDAC90}" dt="2025-12-09T12:04:16.354" v="4" actId="14100"/>
            <ac:spMkLst>
              <pc:docMk/>
              <pc:sldMasterMk cId="2405364243" sldId="2147483648"/>
              <pc:sldLayoutMk cId="4170965741" sldId="2147483675"/>
              <ac:spMk id="13" creationId="{A5BB0AE8-6DC8-9941-9AD4-FAD7BFF45B99}"/>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50657F-C977-4920-AE14-12599E069E54}" type="datetimeFigureOut">
              <a:rPr lang="en-GB" smtClean="0"/>
              <a:pPr/>
              <a:t>18/12/2025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3DB95-055F-4643-BEB1-ADFDB4C7E5BC}" type="slidenum">
              <a:rPr lang="en-GB" smtClean="0"/>
              <a:pPr/>
              <a:t>‹#›</a:t>
            </a:fld>
            <a:endParaRPr lang="en-GB"/>
          </a:p>
        </p:txBody>
      </p:sp>
    </p:spTree>
    <p:extLst>
      <p:ext uri="{BB962C8B-B14F-4D97-AF65-F5344CB8AC3E}">
        <p14:creationId xmlns:p14="http://schemas.microsoft.com/office/powerpoint/2010/main" val="1920837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A63DB95-055F-4643-BEB1-ADFDB4C7E5BC}" type="slidenum">
              <a:rPr lang="en-GB" smtClean="0"/>
              <a:pPr/>
              <a:t>1</a:t>
            </a:fld>
            <a:endParaRPr lang="en-GB"/>
          </a:p>
        </p:txBody>
      </p:sp>
    </p:spTree>
    <p:extLst>
      <p:ext uri="{BB962C8B-B14F-4D97-AF65-F5344CB8AC3E}">
        <p14:creationId xmlns:p14="http://schemas.microsoft.com/office/powerpoint/2010/main" val="1976674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08835-C0C7-012D-8980-B370EB230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C9BA8-3D7C-5E2B-D07C-897A56461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63048-0E4E-FDDB-702A-DE8CDF3D911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3558196-E7F2-8E0C-BC4F-EFC3386A96D3}"/>
              </a:ext>
            </a:extLst>
          </p:cNvPr>
          <p:cNvSpPr>
            <a:spLocks noGrp="1"/>
          </p:cNvSpPr>
          <p:nvPr>
            <p:ph type="sldNum" sz="quarter" idx="5"/>
          </p:nvPr>
        </p:nvSpPr>
        <p:spPr/>
        <p:txBody>
          <a:bodyPr/>
          <a:lstStyle/>
          <a:p>
            <a:fld id="{C5B645CB-FA23-4BA1-A9D5-40B392E42268}" type="slidenum">
              <a:rPr lang="en-GB" smtClean="0"/>
              <a:pPr/>
              <a:t>10</a:t>
            </a:fld>
            <a:endParaRPr lang="en-GB"/>
          </a:p>
        </p:txBody>
      </p:sp>
    </p:spTree>
    <p:extLst>
      <p:ext uri="{BB962C8B-B14F-4D97-AF65-F5344CB8AC3E}">
        <p14:creationId xmlns:p14="http://schemas.microsoft.com/office/powerpoint/2010/main" val="3699747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A63DB95-055F-4643-BEB1-ADFDB4C7E5BC}" type="slidenum">
              <a:rPr lang="en-GB" smtClean="0"/>
              <a:pPr/>
              <a:t>11</a:t>
            </a:fld>
            <a:endParaRPr lang="en-GB"/>
          </a:p>
        </p:txBody>
      </p:sp>
    </p:spTree>
    <p:extLst>
      <p:ext uri="{BB962C8B-B14F-4D97-AF65-F5344CB8AC3E}">
        <p14:creationId xmlns:p14="http://schemas.microsoft.com/office/powerpoint/2010/main" val="1458505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B645CB-FA23-4BA1-A9D5-40B392E42268}" type="slidenum">
              <a:rPr lang="en-GB" smtClean="0"/>
              <a:pPr/>
              <a:t>2</a:t>
            </a:fld>
            <a:endParaRPr lang="en-GB"/>
          </a:p>
        </p:txBody>
      </p:sp>
    </p:spTree>
    <p:extLst>
      <p:ext uri="{BB962C8B-B14F-4D97-AF65-F5344CB8AC3E}">
        <p14:creationId xmlns:p14="http://schemas.microsoft.com/office/powerpoint/2010/main" val="8550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7C5ED-77EA-350F-5A74-BCF5AB0580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C806B2-D416-CF30-E4EA-5E39CCA06E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3902FE-F3C9-A5FE-8BD3-70174EF28B4C}"/>
              </a:ext>
            </a:extLst>
          </p:cNvPr>
          <p:cNvSpPr>
            <a:spLocks noGrp="1"/>
          </p:cNvSpPr>
          <p:nvPr>
            <p:ph type="body" idx="1"/>
          </p:nvPr>
        </p:nvSpPr>
        <p:spPr/>
        <p:txBody>
          <a:bodyPr/>
          <a:lstStyle/>
          <a:p>
            <a:r>
              <a:rPr lang="en-GB" dirty="0"/>
              <a:t>Answer to quadrant 2: iso- = equal; -</a:t>
            </a:r>
            <a:r>
              <a:rPr lang="en-GB" dirty="0" err="1"/>
              <a:t>mer</a:t>
            </a:r>
            <a:r>
              <a:rPr lang="en-GB" dirty="0"/>
              <a:t> = part. Put them together – molecules with equal parts.</a:t>
            </a:r>
          </a:p>
          <a:p>
            <a:endParaRPr lang="en-GB" dirty="0"/>
          </a:p>
          <a:p>
            <a:r>
              <a:rPr lang="en-GB" sz="1800" dirty="0">
                <a:effectLst/>
                <a:latin typeface="Aptos" panose="020B0004020202020204" pitchFamily="34" charset="0"/>
                <a:ea typeface="Aptos" panose="020B0004020202020204" pitchFamily="34" charset="0"/>
                <a:cs typeface="Arial" panose="020B0604020202020204" pitchFamily="34" charset="0"/>
              </a:rPr>
              <a:t>Different isomers can have different physical properties, chemical reactivities and biological effects, even though they share the same molecular formula. Read this article about isomers of citronellol – involved in the smell of some insect repellents, and used in perfumes and foods: https://edu.rsc.org/magnificent-molecules/citronellol/2000020.article</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3: </a:t>
            </a:r>
            <a:r>
              <a:rPr lang="en-GB" sz="1200" b="0" u="none" dirty="0">
                <a:solidFill>
                  <a:schemeClr val="accent1"/>
                </a:solidFill>
                <a:latin typeface="Bradley Hand ITC" panose="03070402050302030203" pitchFamily="66" charset="0"/>
                <a:cs typeface="Arial" panose="020B0604020202020204" pitchFamily="34" charset="0"/>
              </a:rPr>
              <a:t>compounds which have the same molecular formula but their atoms bonded in a different arrangement.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none" dirty="0">
                <a:solidFill>
                  <a:schemeClr val="accent1"/>
                </a:solidFill>
                <a:latin typeface="Bradley Hand ITC" panose="03070402050302030203" pitchFamily="66" charset="0"/>
                <a:cs typeface="Arial" panose="020B0604020202020204" pitchFamily="34" charset="0"/>
              </a:rPr>
              <a:t>Image in quadrant 1 on this slide © Shutterstock</a:t>
            </a:r>
          </a:p>
          <a:p>
            <a:endParaRPr lang="en-GB" dirty="0"/>
          </a:p>
          <a:p>
            <a:endParaRPr lang="en-GB" dirty="0"/>
          </a:p>
        </p:txBody>
      </p:sp>
      <p:sp>
        <p:nvSpPr>
          <p:cNvPr id="4" name="Slide Number Placeholder 3">
            <a:extLst>
              <a:ext uri="{FF2B5EF4-FFF2-40B4-BE49-F238E27FC236}">
                <a16:creationId xmlns:a16="http://schemas.microsoft.com/office/drawing/2014/main" id="{4A501C9E-32A9-E02E-66A5-F3710B1380B8}"/>
              </a:ext>
            </a:extLst>
          </p:cNvPr>
          <p:cNvSpPr>
            <a:spLocks noGrp="1"/>
          </p:cNvSpPr>
          <p:nvPr>
            <p:ph type="sldNum" sz="quarter" idx="5"/>
          </p:nvPr>
        </p:nvSpPr>
        <p:spPr/>
        <p:txBody>
          <a:bodyPr/>
          <a:lstStyle/>
          <a:p>
            <a:fld id="{C5B645CB-FA23-4BA1-A9D5-40B392E42268}" type="slidenum">
              <a:rPr lang="en-GB" smtClean="0"/>
              <a:pPr/>
              <a:t>3</a:t>
            </a:fld>
            <a:endParaRPr lang="en-GB"/>
          </a:p>
        </p:txBody>
      </p:sp>
    </p:spTree>
    <p:extLst>
      <p:ext uri="{BB962C8B-B14F-4D97-AF65-F5344CB8AC3E}">
        <p14:creationId xmlns:p14="http://schemas.microsoft.com/office/powerpoint/2010/main" val="1404900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28835-3FC4-1225-D6B6-B03B7F449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99A281-71E8-E4B7-CA6F-B44F78C044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113DBA-44BD-20FE-189F-D1984E83E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Additional prompt for quadrant 1 in some regions: </a:t>
            </a:r>
            <a:r>
              <a:rPr lang="en-GB" sz="1200" b="0" i="0" u="none" strike="noStrike" kern="1200" dirty="0">
                <a:solidFill>
                  <a:schemeClr val="tx1"/>
                </a:solidFill>
                <a:effectLst/>
                <a:latin typeface="+mn-lt"/>
                <a:ea typeface="+mn-ea"/>
                <a:cs typeface="+mn-cs"/>
              </a:rPr>
              <a:t>What is special about an ‘Aero’ chocolate bar?</a:t>
            </a:r>
            <a:br>
              <a:rPr lang="en-GB" dirty="0"/>
            </a:br>
            <a:br>
              <a:rPr lang="en-GB" dirty="0"/>
            </a:br>
            <a:r>
              <a:rPr lang="en-GB" dirty="0"/>
              <a:t>Answer to quadrant 2: an- = ‘not’; -</a:t>
            </a:r>
            <a:r>
              <a:rPr lang="en-GB" dirty="0" err="1"/>
              <a:t>aer</a:t>
            </a:r>
            <a:r>
              <a:rPr lang="en-GB" dirty="0"/>
              <a:t>- = ‘air’; -</a:t>
            </a:r>
            <a:r>
              <a:rPr lang="en-GB" dirty="0" err="1"/>
              <a:t>bic</a:t>
            </a:r>
            <a:r>
              <a:rPr lang="en-GB" dirty="0"/>
              <a:t>, from bio, meaning ‘life’. Put them together to make </a:t>
            </a:r>
            <a:r>
              <a:rPr lang="en-GB" sz="1200" b="0" i="0" kern="1200" dirty="0">
                <a:solidFill>
                  <a:schemeClr val="accent1"/>
                </a:solidFill>
                <a:effectLst/>
                <a:latin typeface="Bradley Hand ITC" panose="03070402050302030203" pitchFamily="66" charset="0"/>
                <a:ea typeface="+mn-ea"/>
                <a:cs typeface="+mn-cs"/>
              </a:rPr>
              <a:t>a process in living organisms that occurs without air.</a:t>
            </a:r>
            <a:endParaRPr lang="en-GB" dirty="0"/>
          </a:p>
          <a:p>
            <a:endParaRPr lang="en-GB" dirty="0"/>
          </a:p>
          <a:p>
            <a:pPr algn="l">
              <a:lnSpc>
                <a:spcPct val="115000"/>
              </a:lnSpc>
              <a:spcAft>
                <a:spcPts val="800"/>
              </a:spcAft>
              <a:buNone/>
            </a:pPr>
            <a:r>
              <a:rPr lang="en-GB" sz="2800" b="0" i="0" dirty="0">
                <a:solidFill>
                  <a:srgbClr val="ADADAD"/>
                </a:solidFill>
                <a:effectLst/>
                <a:latin typeface="Source Sans Pro" panose="020B0503030403020204" pitchFamily="34" charset="0"/>
              </a:rPr>
              <a:t>Bioethanol is a renewable fuel produced (under anaerobic conditions) from plant matter through fermentation. It goes into fuel called </a:t>
            </a:r>
            <a:r>
              <a:rPr lang="en-GB" sz="2800" b="0" i="0" u="none" strike="noStrike" dirty="0">
                <a:solidFill>
                  <a:srgbClr val="62C6DC"/>
                </a:solidFill>
                <a:effectLst/>
                <a:latin typeface="Source Sans Pro" panose="020B0503030403020204" pitchFamily="34" charset="0"/>
              </a:rPr>
              <a:t>E10 petrol, </a:t>
            </a:r>
            <a:r>
              <a:rPr lang="en-GB" sz="2800" b="0" i="0" dirty="0">
                <a:solidFill>
                  <a:srgbClr val="ADADAD"/>
                </a:solidFill>
                <a:effectLst/>
                <a:latin typeface="Source Sans Pro" panose="020B0503030403020204" pitchFamily="34" charset="0"/>
              </a:rPr>
              <a:t>which is a mixture of petrol and up to 10% renewable ethanol. </a:t>
            </a:r>
            <a:r>
              <a:rPr lang="en-GB" sz="1800" kern="100" dirty="0">
                <a:effectLst/>
                <a:latin typeface="Aptos" panose="020B0004020202020204" pitchFamily="34" charset="0"/>
                <a:ea typeface="Aptos" panose="020B0004020202020204" pitchFamily="34" charset="0"/>
                <a:cs typeface="Arial" panose="020B0604020202020204" pitchFamily="34" charset="0"/>
              </a:rPr>
              <a:t>Read about how senior science manager Paul uses bioethanol to reduce greenhouse gas emissions from petrol vehicles: https://edu.rsc.org/job-profiles/senior-science-manager/4015833.article</a:t>
            </a:r>
          </a:p>
          <a:p>
            <a:pPr algn="l">
              <a:lnSpc>
                <a:spcPct val="115000"/>
              </a:lnSpc>
              <a:spcAft>
                <a:spcPts val="800"/>
              </a:spcAft>
              <a:buNone/>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3</a:t>
            </a:r>
            <a:r>
              <a:rPr lang="en-GB" b="0" dirty="0"/>
              <a:t>: </a:t>
            </a:r>
            <a:r>
              <a:rPr lang="en-GB" sz="1200" b="0" u="none" dirty="0">
                <a:solidFill>
                  <a:schemeClr val="accent1"/>
                </a:solidFill>
                <a:latin typeface="Bradley Hand ITC" panose="03070402050302030203" pitchFamily="66" charset="0"/>
                <a:cs typeface="Arial" panose="020B0604020202020204" pitchFamily="34" charset="0"/>
              </a:rPr>
              <a:t>takes place when oxygen is not present.</a:t>
            </a:r>
          </a:p>
          <a:p>
            <a:endParaRPr lang="en-GB" dirty="0"/>
          </a:p>
        </p:txBody>
      </p:sp>
      <p:sp>
        <p:nvSpPr>
          <p:cNvPr id="4" name="Slide Number Placeholder 3">
            <a:extLst>
              <a:ext uri="{FF2B5EF4-FFF2-40B4-BE49-F238E27FC236}">
                <a16:creationId xmlns:a16="http://schemas.microsoft.com/office/drawing/2014/main" id="{6E896435-058B-CFDE-5B24-BFD310FC9074}"/>
              </a:ext>
            </a:extLst>
          </p:cNvPr>
          <p:cNvSpPr>
            <a:spLocks noGrp="1"/>
          </p:cNvSpPr>
          <p:nvPr>
            <p:ph type="sldNum" sz="quarter" idx="5"/>
          </p:nvPr>
        </p:nvSpPr>
        <p:spPr/>
        <p:txBody>
          <a:bodyPr/>
          <a:lstStyle/>
          <a:p>
            <a:fld id="{C5B645CB-FA23-4BA1-A9D5-40B392E42268}" type="slidenum">
              <a:rPr lang="en-GB" smtClean="0"/>
              <a:pPr/>
              <a:t>4</a:t>
            </a:fld>
            <a:endParaRPr lang="en-GB"/>
          </a:p>
        </p:txBody>
      </p:sp>
    </p:spTree>
    <p:extLst>
      <p:ext uri="{BB962C8B-B14F-4D97-AF65-F5344CB8AC3E}">
        <p14:creationId xmlns:p14="http://schemas.microsoft.com/office/powerpoint/2010/main" val="3565797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2E592-31D1-5775-1A78-293021BB7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F7E652-AB8F-F638-1BA5-876A0474D1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F58AE-8257-673A-C31A-8729ABD25F80}"/>
              </a:ext>
            </a:extLst>
          </p:cNvPr>
          <p:cNvSpPr>
            <a:spLocks noGrp="1"/>
          </p:cNvSpPr>
          <p:nvPr>
            <p:ph type="body" idx="1"/>
          </p:nvPr>
        </p:nvSpPr>
        <p:spPr/>
        <p:txBody>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lang="en-GB" dirty="0"/>
              <a:t>Answer to quadrant 2: </a:t>
            </a:r>
            <a:r>
              <a:rPr lang="en-GB" sz="1600" b="0" u="none" dirty="0">
                <a:solidFill>
                  <a:schemeClr val="tx1"/>
                </a:solidFill>
                <a:latin typeface="Century Gothic" panose="020B0502020202020204" pitchFamily="34" charset="0"/>
                <a:cs typeface="Arial" panose="020B0604020202020204" pitchFamily="34" charset="0"/>
              </a:rPr>
              <a:t>empirical </a:t>
            </a:r>
            <a:r>
              <a:rPr lang="en-GB" sz="1200" b="0" i="0" u="none" kern="1200" dirty="0">
                <a:solidFill>
                  <a:schemeClr val="tx1"/>
                </a:solidFill>
                <a:effectLst/>
                <a:latin typeface="Century Gothic" panose="020B0502020202020204" pitchFamily="34" charset="0"/>
                <a:ea typeface="+mn-ea"/>
                <a:cs typeface="+mn-cs"/>
              </a:rPr>
              <a:t>means ‘derived from experiment, experience and observation rather than from theory or logic.’ </a:t>
            </a:r>
            <a:r>
              <a:rPr lang="en-GB" sz="1200" b="0" i="0" u="none" kern="1200" dirty="0">
                <a:solidFill>
                  <a:schemeClr val="tx1"/>
                </a:solidFill>
                <a:effectLst/>
                <a:latin typeface="Century Gothic" panose="020B0502020202020204" pitchFamily="34" charset="0"/>
                <a:ea typeface="+mn-ea"/>
                <a:cs typeface="Arial" panose="020B0604020202020204" pitchFamily="34" charset="0"/>
              </a:rPr>
              <a:t>F</a:t>
            </a:r>
            <a:r>
              <a:rPr lang="en-GB" sz="1600" b="0" u="none" dirty="0">
                <a:solidFill>
                  <a:schemeClr val="tx1"/>
                </a:solidFill>
                <a:latin typeface="Century Gothic" panose="020B0502020202020204" pitchFamily="34" charset="0"/>
                <a:cs typeface="Arial" panose="020B0604020202020204" pitchFamily="34" charset="0"/>
              </a:rPr>
              <a:t>ormula:</a:t>
            </a:r>
            <a:r>
              <a:rPr lang="en-GB" sz="1600" b="0" i="0" u="none" kern="1200" dirty="0">
                <a:solidFill>
                  <a:schemeClr val="tx1"/>
                </a:solidFill>
                <a:effectLst/>
                <a:latin typeface="Century Gothic" panose="020B0502020202020204" pitchFamily="34" charset="0"/>
                <a:ea typeface="+mn-ea"/>
                <a:cs typeface="Arial" panose="020B0604020202020204" pitchFamily="34" charset="0"/>
              </a:rPr>
              <a:t> i</a:t>
            </a:r>
            <a:r>
              <a:rPr lang="en-GB" sz="1200" b="0" i="0" kern="1200" dirty="0">
                <a:solidFill>
                  <a:schemeClr val="tx1"/>
                </a:solidFill>
                <a:effectLst/>
                <a:latin typeface="Century Gothic" panose="020B0502020202020204" pitchFamily="34" charset="0"/>
                <a:ea typeface="+mn-ea"/>
                <a:cs typeface="+mn-cs"/>
              </a:rPr>
              <a:t>n chemistry this is an expression of the constituents of a compound by symbols and figures.</a:t>
            </a:r>
          </a:p>
          <a:p>
            <a:pPr marL="0" marR="0" lvl="0" indent="0" algn="l" defTabSz="914400" rtl="0" eaLnBrk="1" fontAlgn="auto" latinLnBrk="0" hangingPunct="1">
              <a:lnSpc>
                <a:spcPct val="114000"/>
              </a:lnSpc>
              <a:spcBef>
                <a:spcPts val="0"/>
              </a:spcBef>
              <a:spcAft>
                <a:spcPts val="0"/>
              </a:spcAft>
              <a:buClrTx/>
              <a:buSzTx/>
              <a:buFontTx/>
              <a:buNone/>
              <a:tabLst/>
              <a:defRPr/>
            </a:pPr>
            <a:endParaRPr lang="en-GB" sz="1200" b="0" i="0" u="none"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14000"/>
              </a:lnSpc>
              <a:spcBef>
                <a:spcPts val="0"/>
              </a:spcBef>
              <a:spcAft>
                <a:spcPts val="0"/>
              </a:spcAft>
              <a:buClrTx/>
              <a:buSzTx/>
              <a:buFontTx/>
              <a:buNone/>
              <a:tabLst/>
              <a:defRPr/>
            </a:pPr>
            <a:r>
              <a:rPr lang="en-GB" sz="1200" b="0" i="0" kern="1200" dirty="0">
                <a:solidFill>
                  <a:schemeClr val="tx1"/>
                </a:solidFill>
                <a:effectLst/>
                <a:latin typeface="Century Gothic" panose="020B0502020202020204" pitchFamily="34" charset="0"/>
                <a:ea typeface="+mn-ea"/>
                <a:cs typeface="+mn-cs"/>
              </a:rPr>
              <a:t>These formulas are known as ‘empirical formulas’ because the ratio between the numbers of atoms in a compound was originally found by traditional experimental methods of chemical analysis.</a:t>
            </a:r>
            <a:endParaRPr lang="en-GB" sz="1200" b="0" i="0" u="none"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3: </a:t>
            </a:r>
            <a:r>
              <a:rPr lang="en-GB" sz="1200" b="0" u="none" dirty="0">
                <a:solidFill>
                  <a:schemeClr val="accent1"/>
                </a:solidFill>
                <a:latin typeface="Bradley Hand ITC" panose="03070402050302030203" pitchFamily="66" charset="0"/>
                <a:cs typeface="Arial" panose="020B0604020202020204" pitchFamily="34" charset="0"/>
              </a:rPr>
              <a:t>gives the simplest whole number ratio of atoms of each element in a substance, such as CH</a:t>
            </a:r>
            <a:r>
              <a:rPr lang="en-GB" sz="1200" b="0" u="none" baseline="-25000" dirty="0">
                <a:solidFill>
                  <a:schemeClr val="accent1"/>
                </a:solidFill>
                <a:latin typeface="Bradley Hand ITC" panose="03070402050302030203" pitchFamily="66" charset="0"/>
                <a:cs typeface="Arial" panose="020B0604020202020204" pitchFamily="34" charset="0"/>
              </a:rPr>
              <a:t>2</a:t>
            </a:r>
            <a:r>
              <a:rPr lang="en-GB" sz="1200" b="0" u="none" dirty="0">
                <a:solidFill>
                  <a:schemeClr val="accent1"/>
                </a:solidFill>
                <a:latin typeface="Bradley Hand ITC" panose="03070402050302030203" pitchFamily="66" charset="0"/>
                <a:cs typeface="Arial" panose="020B0604020202020204" pitchFamily="34" charset="0"/>
              </a:rPr>
              <a:t> for ethene which has molecular formula C</a:t>
            </a:r>
            <a:r>
              <a:rPr lang="en-GB" sz="1200" b="0" u="none" baseline="-25000" dirty="0">
                <a:solidFill>
                  <a:schemeClr val="accent1"/>
                </a:solidFill>
                <a:latin typeface="Bradley Hand ITC" panose="03070402050302030203" pitchFamily="66" charset="0"/>
                <a:cs typeface="Arial" panose="020B0604020202020204" pitchFamily="34" charset="0"/>
              </a:rPr>
              <a:t>2</a:t>
            </a:r>
            <a:r>
              <a:rPr lang="en-GB" sz="1200" b="0" u="none" dirty="0">
                <a:solidFill>
                  <a:schemeClr val="accent1"/>
                </a:solidFill>
                <a:latin typeface="Bradley Hand ITC" panose="03070402050302030203" pitchFamily="66" charset="0"/>
                <a:cs typeface="Arial" panose="020B0604020202020204" pitchFamily="34" charset="0"/>
              </a:rPr>
              <a:t>H</a:t>
            </a:r>
            <a:r>
              <a:rPr lang="en-GB" sz="1200" b="0" u="none" baseline="-25000" dirty="0">
                <a:solidFill>
                  <a:schemeClr val="accent1"/>
                </a:solidFill>
                <a:latin typeface="Bradley Hand ITC" panose="03070402050302030203" pitchFamily="66" charset="0"/>
                <a:cs typeface="Arial" panose="020B0604020202020204" pitchFamily="34" charset="0"/>
              </a:rPr>
              <a:t>4</a:t>
            </a:r>
            <a:r>
              <a:rPr lang="en-GB" sz="1200" b="0" u="none" baseline="0" dirty="0">
                <a:solidFill>
                  <a:schemeClr val="accent1"/>
                </a:solidFill>
                <a:latin typeface="Bradley Hand ITC" panose="03070402050302030203" pitchFamily="66" charset="0"/>
                <a:cs typeface="Arial" panose="020B0604020202020204" pitchFamily="34" charset="0"/>
              </a:rPr>
              <a:t>.</a:t>
            </a:r>
            <a:endParaRPr lang="en-GB" sz="1050" b="0" u="none" baseline="0" dirty="0">
              <a:solidFill>
                <a:srgbClr val="C8102E"/>
              </a:solidFill>
              <a:latin typeface="Century Gothic" panose="020B0502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BB21B6C6-3326-A62C-638A-D4B5CAECB9C0}"/>
              </a:ext>
            </a:extLst>
          </p:cNvPr>
          <p:cNvSpPr>
            <a:spLocks noGrp="1"/>
          </p:cNvSpPr>
          <p:nvPr>
            <p:ph type="sldNum" sz="quarter" idx="5"/>
          </p:nvPr>
        </p:nvSpPr>
        <p:spPr/>
        <p:txBody>
          <a:bodyPr/>
          <a:lstStyle/>
          <a:p>
            <a:fld id="{C5B645CB-FA23-4BA1-A9D5-40B392E42268}" type="slidenum">
              <a:rPr lang="en-GB" smtClean="0"/>
              <a:pPr/>
              <a:t>5</a:t>
            </a:fld>
            <a:endParaRPr lang="en-GB"/>
          </a:p>
        </p:txBody>
      </p:sp>
    </p:spTree>
    <p:extLst>
      <p:ext uri="{BB962C8B-B14F-4D97-AF65-F5344CB8AC3E}">
        <p14:creationId xmlns:p14="http://schemas.microsoft.com/office/powerpoint/2010/main" val="3280096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03B7B-AB6C-FF39-D078-29CAD5850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BD0A60-66E8-BD9E-DCC5-A087FF7209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500267-1D70-670B-2627-A43FD9025225}"/>
              </a:ext>
            </a:extLst>
          </p:cNvPr>
          <p:cNvSpPr>
            <a:spLocks noGrp="1"/>
          </p:cNvSpPr>
          <p:nvPr>
            <p:ph type="body" idx="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0" u="none" dirty="0">
                <a:solidFill>
                  <a:srgbClr val="C8102E"/>
                </a:solidFill>
                <a:latin typeface="Century Gothic" panose="020B0502020202020204" pitchFamily="34" charset="0"/>
                <a:cs typeface="Arial" panose="020B0604020202020204" pitchFamily="34" charset="0"/>
              </a:rPr>
              <a:t>Answer for quadrant 2: am- = ‘ammonia’; -in = ‘like’; acid = ‘molecule which produces hydrogen ions when dissolved in water’. Put them together and you get </a:t>
            </a:r>
            <a:r>
              <a:rPr lang="en-GB" sz="1600" b="0" u="none" dirty="0">
                <a:solidFill>
                  <a:schemeClr val="accent1"/>
                </a:solidFill>
                <a:latin typeface="Bradley Hand ITC" panose="03070402050302030203" pitchFamily="66" charset="0"/>
                <a:cs typeface="Arial" panose="020B0604020202020204" pitchFamily="34" charset="0"/>
              </a:rPr>
              <a:t>a</a:t>
            </a:r>
            <a:r>
              <a:rPr lang="en-GB" sz="1600" b="1" u="none" dirty="0">
                <a:solidFill>
                  <a:schemeClr val="accent1"/>
                </a:solidFill>
                <a:latin typeface="Bradley Hand ITC" panose="03070402050302030203" pitchFamily="66" charset="0"/>
                <a:cs typeface="Arial" panose="020B0604020202020204" pitchFamily="34" charset="0"/>
              </a:rPr>
              <a:t> </a:t>
            </a:r>
            <a:r>
              <a:rPr lang="en-GB" sz="1600" b="0" u="none" dirty="0">
                <a:solidFill>
                  <a:schemeClr val="accent1"/>
                </a:solidFill>
                <a:latin typeface="Bradley Hand ITC" panose="03070402050302030203" pitchFamily="66" charset="0"/>
                <a:cs typeface="Arial" panose="020B0604020202020204" pitchFamily="34" charset="0"/>
              </a:rPr>
              <a:t>molecule that has one part that reacts like ammonia and another part that is an acid.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latin typeface="Aptos" panose="020B0004020202020204" pitchFamily="34" charset="0"/>
                <a:ea typeface="Aptos" panose="020B0004020202020204" pitchFamily="34" charset="0"/>
                <a:cs typeface="Arial" panose="020B0604020202020204" pitchFamily="34" charset="0"/>
              </a:rPr>
              <a:t>Did you know the first amino acid to be discovered was asparagine? It was extracted from asparagus by French chemists Louis Nicolas Vauquelin and Pierre Jean Robiquet in 1806. It sparked a wider interest in amino acids. It wasn’t until 1935 that the last of the 20 naturally occurring amino acids, threonine, was eventually isolated. </a:t>
            </a: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dirty="0">
                <a:solidFill>
                  <a:srgbClr val="C8102E"/>
                </a:solidFill>
                <a:latin typeface="Century Gothic" panose="020B0502020202020204" pitchFamily="34" charset="0"/>
                <a:cs typeface="Arial" panose="020B0604020202020204" pitchFamily="34" charset="0"/>
              </a:rPr>
              <a:t>Answer for quadrant 3: </a:t>
            </a:r>
            <a:r>
              <a:rPr lang="en-GB" sz="1600" b="0" u="none" dirty="0">
                <a:solidFill>
                  <a:schemeClr val="accent1"/>
                </a:solidFill>
                <a:latin typeface="Bradley Hand ITC" panose="03070402050302030203" pitchFamily="66" charset="0"/>
                <a:cs typeface="Arial" panose="020B0604020202020204" pitchFamily="34" charset="0"/>
              </a:rPr>
              <a:t>a molecule with both amine and carboxylic acid functional groups that is the monomer for polypeptides; there are 20 different naturally occurring amino acids.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accent1"/>
              </a:solidFill>
              <a:effectLst/>
              <a:latin typeface="Bradley Hand ITC" panose="03070402050302030203" pitchFamily="66" charset="0"/>
              <a:ea typeface="Aptos" panose="020B0004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5448043E-7451-D8A8-75C1-97DB8B61375A}"/>
              </a:ext>
            </a:extLst>
          </p:cNvPr>
          <p:cNvSpPr>
            <a:spLocks noGrp="1"/>
          </p:cNvSpPr>
          <p:nvPr>
            <p:ph type="sldNum" sz="quarter" idx="5"/>
          </p:nvPr>
        </p:nvSpPr>
        <p:spPr/>
        <p:txBody>
          <a:bodyPr/>
          <a:lstStyle/>
          <a:p>
            <a:fld id="{C5B645CB-FA23-4BA1-A9D5-40B392E42268}" type="slidenum">
              <a:rPr lang="en-GB" smtClean="0"/>
              <a:pPr/>
              <a:t>6</a:t>
            </a:fld>
            <a:endParaRPr lang="en-GB"/>
          </a:p>
        </p:txBody>
      </p:sp>
    </p:spTree>
    <p:extLst>
      <p:ext uri="{BB962C8B-B14F-4D97-AF65-F5344CB8AC3E}">
        <p14:creationId xmlns:p14="http://schemas.microsoft.com/office/powerpoint/2010/main" val="3789164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09DF4-4360-6C8F-A16D-395250BBCE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B1946-D803-BA55-4094-29251D3A6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A1B0BD-1BD4-9C80-3BFF-BE3194DA083C}"/>
              </a:ext>
            </a:extLst>
          </p:cNvPr>
          <p:cNvSpPr>
            <a:spLocks noGrp="1"/>
          </p:cNvSpPr>
          <p:nvPr>
            <p:ph type="body" idx="1"/>
          </p:nvPr>
        </p:nvSpPr>
        <p:spPr/>
        <p:txBody>
          <a:bodyPr/>
          <a:lstStyle/>
          <a:p>
            <a:pPr marL="0" indent="269875" algn="l"/>
            <a:endParaRPr lang="en-GB" sz="1600" b="1" u="none" dirty="0">
              <a:solidFill>
                <a:srgbClr val="C8102E"/>
              </a:solidFill>
              <a:latin typeface="Century Gothic" panose="020B0502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966014ED-DA08-6612-34E7-C85CD803A4D8}"/>
              </a:ext>
            </a:extLst>
          </p:cNvPr>
          <p:cNvSpPr>
            <a:spLocks noGrp="1"/>
          </p:cNvSpPr>
          <p:nvPr>
            <p:ph type="sldNum" sz="quarter" idx="5"/>
          </p:nvPr>
        </p:nvSpPr>
        <p:spPr/>
        <p:txBody>
          <a:bodyPr/>
          <a:lstStyle/>
          <a:p>
            <a:fld id="{C5B645CB-FA23-4BA1-A9D5-40B392E42268}" type="slidenum">
              <a:rPr lang="en-GB" smtClean="0"/>
              <a:pPr/>
              <a:t>7</a:t>
            </a:fld>
            <a:endParaRPr lang="en-GB"/>
          </a:p>
        </p:txBody>
      </p:sp>
    </p:spTree>
    <p:extLst>
      <p:ext uri="{BB962C8B-B14F-4D97-AF65-F5344CB8AC3E}">
        <p14:creationId xmlns:p14="http://schemas.microsoft.com/office/powerpoint/2010/main" val="394647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E7C2B-4AB1-BC73-E4D6-D7BF47687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3A20F3-771B-3BCA-2060-AEFC87EE77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B349B6-593E-6364-0EF4-31FD36A1CD4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D37483C-F119-6D6F-ECD4-8D20CD828A96}"/>
              </a:ext>
            </a:extLst>
          </p:cNvPr>
          <p:cNvSpPr>
            <a:spLocks noGrp="1"/>
          </p:cNvSpPr>
          <p:nvPr>
            <p:ph type="sldNum" sz="quarter" idx="5"/>
          </p:nvPr>
        </p:nvSpPr>
        <p:spPr/>
        <p:txBody>
          <a:bodyPr/>
          <a:lstStyle/>
          <a:p>
            <a:fld id="{C5B645CB-FA23-4BA1-A9D5-40B392E42268}" type="slidenum">
              <a:rPr lang="en-GB" smtClean="0"/>
              <a:pPr/>
              <a:t>8</a:t>
            </a:fld>
            <a:endParaRPr lang="en-GB"/>
          </a:p>
        </p:txBody>
      </p:sp>
    </p:spTree>
    <p:extLst>
      <p:ext uri="{BB962C8B-B14F-4D97-AF65-F5344CB8AC3E}">
        <p14:creationId xmlns:p14="http://schemas.microsoft.com/office/powerpoint/2010/main" val="3993122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7C95F-8A6E-1080-9C18-CCC1998C33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B86B80-1E4D-61AF-3A36-B5F6D5466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15F826-3402-1677-B2E3-75D87EFDEB1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29DE08-A20F-F7AF-7C2D-F7D8B62E9A03}"/>
              </a:ext>
            </a:extLst>
          </p:cNvPr>
          <p:cNvSpPr>
            <a:spLocks noGrp="1"/>
          </p:cNvSpPr>
          <p:nvPr>
            <p:ph type="sldNum" sz="quarter" idx="5"/>
          </p:nvPr>
        </p:nvSpPr>
        <p:spPr/>
        <p:txBody>
          <a:bodyPr/>
          <a:lstStyle/>
          <a:p>
            <a:fld id="{C5B645CB-FA23-4BA1-A9D5-40B392E42268}" type="slidenum">
              <a:rPr lang="en-GB" smtClean="0"/>
              <a:pPr/>
              <a:t>9</a:t>
            </a:fld>
            <a:endParaRPr lang="en-GB"/>
          </a:p>
        </p:txBody>
      </p:sp>
    </p:spTree>
    <p:extLst>
      <p:ext uri="{BB962C8B-B14F-4D97-AF65-F5344CB8AC3E}">
        <p14:creationId xmlns:p14="http://schemas.microsoft.com/office/powerpoint/2010/main" val="127377446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867045" y="360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8772319" y="5850000"/>
            <a:ext cx="2837681" cy="336777"/>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US" sz="1400" u="none" dirty="0">
                <a:solidFill>
                  <a:schemeClr val="bg1"/>
                </a:solidFill>
              </a:rPr>
              <a:t>Downloaded from rsc.li/4js7w2I, </a:t>
            </a:r>
            <a:r>
              <a:rPr lang="en-US" sz="1400" u="none" dirty="0" err="1">
                <a:solidFill>
                  <a:schemeClr val="bg1"/>
                </a:solidFill>
              </a:rPr>
              <a:t>unscaffolded</a:t>
            </a:r>
            <a:r>
              <a:rPr lang="en-US" sz="1400" u="none" dirty="0">
                <a:solidFill>
                  <a:schemeClr val="bg1"/>
                </a:solidFill>
              </a:rPr>
              <a:t> version and teacher notes also available</a:t>
            </a: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E67905-5208-45C9-91A7-153AFC22B9EB}" type="datetimeFigureOut">
              <a:rPr lang="en-GB" smtClean="0"/>
              <a:pPr/>
              <a:t>18/12/2025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AD7A888-D3E9-4A2B-B344-8C41375D9096}" type="slidenum">
              <a:rPr lang="en-GB" smtClean="0"/>
              <a:pPr/>
              <a:t>‹#›</a:t>
            </a:fld>
            <a:endParaRPr lang="en-GB" dirty="0"/>
          </a:p>
        </p:txBody>
      </p:sp>
    </p:spTree>
    <p:extLst>
      <p:ext uri="{BB962C8B-B14F-4D97-AF65-F5344CB8AC3E}">
        <p14:creationId xmlns:p14="http://schemas.microsoft.com/office/powerpoint/2010/main" val="10912231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pPr/>
              <a:t>12/18/2025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pPr/>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2" r:id="rId2"/>
    <p:sldLayoutId id="2147483668" r:id="rId3"/>
    <p:sldLayoutId id="214748369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rsc.li/4js7w2I"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18F91-D15E-5E44-80C2-620B381166A5}"/>
              </a:ext>
            </a:extLst>
          </p:cNvPr>
          <p:cNvSpPr>
            <a:spLocks noGrp="1"/>
          </p:cNvSpPr>
          <p:nvPr>
            <p:ph type="ctrTitle"/>
          </p:nvPr>
        </p:nvSpPr>
        <p:spPr/>
        <p:txBody>
          <a:bodyPr/>
          <a:lstStyle/>
          <a:p>
            <a:r>
              <a:rPr lang="en-US" dirty="0"/>
              <a:t>14–16 years</a:t>
            </a:r>
          </a:p>
        </p:txBody>
      </p:sp>
      <p:sp>
        <p:nvSpPr>
          <p:cNvPr id="3" name="Subtitle 2">
            <a:extLst>
              <a:ext uri="{FF2B5EF4-FFF2-40B4-BE49-F238E27FC236}">
                <a16:creationId xmlns:a16="http://schemas.microsoft.com/office/drawing/2014/main" id="{1E115082-B7C4-4D40-80F1-9A0175D69E37}"/>
              </a:ext>
            </a:extLst>
          </p:cNvPr>
          <p:cNvSpPr>
            <a:spLocks noGrp="1"/>
          </p:cNvSpPr>
          <p:nvPr>
            <p:ph type="subTitle" idx="1"/>
          </p:nvPr>
        </p:nvSpPr>
        <p:spPr/>
        <p:txBody>
          <a:bodyPr/>
          <a:lstStyle/>
          <a:p>
            <a:r>
              <a:rPr lang="en-US" dirty="0"/>
              <a:t>Organic compounds and reactions:</a:t>
            </a:r>
          </a:p>
          <a:p>
            <a:r>
              <a:rPr lang="en-US" dirty="0"/>
              <a:t>Frayer models</a:t>
            </a:r>
          </a:p>
        </p:txBody>
      </p:sp>
      <p:pic>
        <p:nvPicPr>
          <p:cNvPr id="5" name="Picture 4">
            <a:extLst>
              <a:ext uri="{FF2B5EF4-FFF2-40B4-BE49-F238E27FC236}">
                <a16:creationId xmlns:a16="http://schemas.microsoft.com/office/drawing/2014/main" id="{788DE506-C8FA-447A-139B-8E09C5D0BC1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8322" y="1146282"/>
            <a:ext cx="451747" cy="452959"/>
          </a:xfrm>
          <a:prstGeom prst="rect">
            <a:avLst/>
          </a:prstGeom>
        </p:spPr>
      </p:pic>
    </p:spTree>
    <p:extLst>
      <p:ext uri="{BB962C8B-B14F-4D97-AF65-F5344CB8AC3E}">
        <p14:creationId xmlns:p14="http://schemas.microsoft.com/office/powerpoint/2010/main" val="3803064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4A684-A1FD-E053-818A-AB4311CF67C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14738AC8-6F66-7F88-B9C4-8F6486B4436E}"/>
              </a:ext>
            </a:extLst>
          </p:cNvPr>
          <p:cNvGraphicFramePr>
            <a:graphicFrameLocks noGrp="1"/>
          </p:cNvGraphicFramePr>
          <p:nvPr>
            <p:ph idx="1"/>
            <p:extLst>
              <p:ext uri="{D42A27DB-BD31-4B8C-83A1-F6EECF244321}">
                <p14:modId xmlns:p14="http://schemas.microsoft.com/office/powerpoint/2010/main" val="1004085858"/>
              </p:ext>
            </p:extLst>
          </p:nvPr>
        </p:nvGraphicFramePr>
        <p:xfrm>
          <a:off x="0" y="0"/>
          <a:ext cx="12192000" cy="6984443"/>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‘amino acid’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Break down the term ‘amino acid’.</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am-</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From ‘</a:t>
                      </a:r>
                      <a:r>
                        <a:rPr lang="en-GB" sz="1400" b="0" i="0" u="none" dirty="0">
                          <a:solidFill>
                            <a:schemeClr val="tx1"/>
                          </a:solidFill>
                          <a:latin typeface="Century Gothic" panose="020B0502020202020204" pitchFamily="34" charset="0"/>
                          <a:cs typeface="Arial" panose="020B0604020202020204" pitchFamily="34" charset="0"/>
                        </a:rPr>
                        <a:t>ammonia</a:t>
                      </a:r>
                      <a:r>
                        <a:rPr lang="en-GB" sz="1400" b="0" u="none" dirty="0">
                          <a:solidFill>
                            <a:schemeClr val="tx1"/>
                          </a:solidFill>
                          <a:latin typeface="Century Gothic" panose="020B0502020202020204" pitchFamily="34" charset="0"/>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Shortened from –</a:t>
                      </a:r>
                      <a:r>
                        <a:rPr lang="en-GB" sz="1400" b="0" i="0" kern="1200" dirty="0" err="1">
                          <a:solidFill>
                            <a:schemeClr val="tx1"/>
                          </a:solidFill>
                          <a:effectLst/>
                          <a:latin typeface="Century Gothic" panose="020B0502020202020204" pitchFamily="34" charset="0"/>
                          <a:ea typeface="+mn-ea"/>
                          <a:cs typeface="+mn-cs"/>
                        </a:rPr>
                        <a:t>ine</a:t>
                      </a:r>
                      <a:r>
                        <a:rPr lang="en-GB" sz="1400" b="0" i="0" kern="1200" dirty="0">
                          <a:solidFill>
                            <a:schemeClr val="tx1"/>
                          </a:solidFill>
                          <a:effectLst/>
                          <a:latin typeface="Century Gothic" panose="020B0502020202020204" pitchFamily="34" charset="0"/>
                          <a:ea typeface="+mn-ea"/>
                          <a:cs typeface="+mn-cs"/>
                        </a:rPr>
                        <a:t>; suffix meaning ‘of’ or ‘pertaining to,’ ‘of the nature of,’ ‘like’</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endParaRPr lang="en-GB" sz="200" b="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r>
                        <a:rPr lang="en-GB" sz="1800" b="0" u="none" dirty="0">
                          <a:solidFill>
                            <a:schemeClr val="tx1"/>
                          </a:solidFill>
                          <a:latin typeface="Century Gothic" panose="020B0502020202020204" pitchFamily="34" charset="0"/>
                          <a:cs typeface="Arial" panose="020B0604020202020204" pitchFamily="34" charset="0"/>
                        </a:rPr>
                        <a:t>acid</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A molecule capable of producing hydrogen ions,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30000" dirty="0">
                          <a:solidFill>
                            <a:schemeClr val="tx1"/>
                          </a:solidFill>
                          <a:latin typeface="Cambria Math" panose="02040503050406030204" pitchFamily="18" charset="0"/>
                          <a:ea typeface="Cambria Math" panose="02040503050406030204" pitchFamily="18" charset="0"/>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when dissolved in water.</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amino acid</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A molecule that has one part that reacts like ammonia and another part that is an acid.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Identify the amine group and the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acid group in each amino acid.</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glycine</a:t>
                      </a:r>
                      <a:r>
                        <a:rPr lang="en-GB" sz="1400" b="1" u="none" dirty="0">
                          <a:solidFill>
                            <a:srgbClr val="C8102E"/>
                          </a:solidFill>
                          <a:latin typeface="Century Gothic" panose="020B0502020202020204" pitchFamily="34" charset="0"/>
                          <a:cs typeface="Arial" panose="020B0604020202020204" pitchFamily="34" charset="0"/>
                        </a:rPr>
                        <a:t> </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serine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‘amino acid’ is (below is the definition from the key terms list).</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A molecule with both amine and carboxylic acid functional groups that is the monomer for polypeptides; there are 20 different naturally occurring amino acids.</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C84BF506-F5AC-25E3-3F04-EC0E92ABE1B4}"/>
              </a:ext>
            </a:extLst>
          </p:cNvPr>
          <p:cNvGraphicFramePr>
            <a:graphicFrameLocks noGrp="1"/>
          </p:cNvGraphicFramePr>
          <p:nvPr>
            <p:extLst>
              <p:ext uri="{D42A27DB-BD31-4B8C-83A1-F6EECF244321}">
                <p14:modId xmlns:p14="http://schemas.microsoft.com/office/powerpoint/2010/main" val="2853089263"/>
              </p:ext>
            </p:extLst>
          </p:nvPr>
        </p:nvGraphicFramePr>
        <p:xfrm>
          <a:off x="5167902" y="2905667"/>
          <a:ext cx="2157573" cy="641350"/>
        </p:xfrm>
        <a:graphic>
          <a:graphicData uri="http://schemas.openxmlformats.org/drawingml/2006/table">
            <a:tbl>
              <a:tblPr firstRow="1" bandRow="1">
                <a:tableStyleId>{5C22544A-7EE6-4342-B048-85BDC9FD1C3A}</a:tableStyleId>
              </a:tblPr>
              <a:tblGrid>
                <a:gridCol w="2157573">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amino acid</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8" name="Rectangle: Rounded Corners 7">
            <a:extLst>
              <a:ext uri="{FF2B5EF4-FFF2-40B4-BE49-F238E27FC236}">
                <a16:creationId xmlns:a16="http://schemas.microsoft.com/office/drawing/2014/main" id="{0AA04ADC-C9CD-E638-1C1F-FA251E3C219A}"/>
              </a:ext>
              <a:ext uri="{C183D7F6-B498-43B3-948B-1728B52AA6E4}">
                <adec:decorative xmlns:adec="http://schemas.microsoft.com/office/drawing/2017/decorative" val="1"/>
              </a:ext>
            </a:extLst>
          </p:cNvPr>
          <p:cNvSpPr/>
          <p:nvPr/>
        </p:nvSpPr>
        <p:spPr>
          <a:xfrm>
            <a:off x="3868148" y="4202092"/>
            <a:ext cx="567453" cy="36260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615D99D4-33EB-6DCE-E487-579DDB4B961C}"/>
              </a:ext>
              <a:ext uri="{C183D7F6-B498-43B3-948B-1728B52AA6E4}">
                <adec:decorative xmlns:adec="http://schemas.microsoft.com/office/drawing/2017/decorative" val="1"/>
              </a:ext>
            </a:extLst>
          </p:cNvPr>
          <p:cNvSpPr txBox="1"/>
          <p:nvPr/>
        </p:nvSpPr>
        <p:spPr>
          <a:xfrm>
            <a:off x="4469890" y="4194401"/>
            <a:ext cx="1396023" cy="369332"/>
          </a:xfrm>
          <a:prstGeom prst="rect">
            <a:avLst/>
          </a:prstGeom>
          <a:noFill/>
        </p:spPr>
        <p:txBody>
          <a:bodyPr wrap="none" rtlCol="0">
            <a:spAutoFit/>
          </a:bodyPr>
          <a:lstStyle/>
          <a:p>
            <a:r>
              <a:rPr lang="en-GB" b="1" dirty="0">
                <a:solidFill>
                  <a:schemeClr val="accent1"/>
                </a:solidFill>
                <a:latin typeface="Bradley Hand ITC" panose="03070402050302030203" pitchFamily="66" charset="0"/>
              </a:rPr>
              <a:t>amine group</a:t>
            </a:r>
          </a:p>
        </p:txBody>
      </p:sp>
      <p:sp>
        <p:nvSpPr>
          <p:cNvPr id="12" name="Rectangle: Rounded Corners 11">
            <a:extLst>
              <a:ext uri="{FF2B5EF4-FFF2-40B4-BE49-F238E27FC236}">
                <a16:creationId xmlns:a16="http://schemas.microsoft.com/office/drawing/2014/main" id="{51F8C4DA-A82A-015B-27E1-DFB359AC0773}"/>
              </a:ext>
              <a:ext uri="{C183D7F6-B498-43B3-948B-1728B52AA6E4}">
                <adec:decorative xmlns:adec="http://schemas.microsoft.com/office/drawing/2017/decorative" val="1"/>
              </a:ext>
            </a:extLst>
          </p:cNvPr>
          <p:cNvSpPr/>
          <p:nvPr/>
        </p:nvSpPr>
        <p:spPr>
          <a:xfrm>
            <a:off x="3856557" y="4987305"/>
            <a:ext cx="567453" cy="389376"/>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3CA2957-E1A0-BC85-2E93-EACA68896683}"/>
              </a:ext>
              <a:ext uri="{C183D7F6-B498-43B3-948B-1728B52AA6E4}">
                <adec:decorative xmlns:adec="http://schemas.microsoft.com/office/drawing/2017/decorative" val="1"/>
              </a:ext>
            </a:extLst>
          </p:cNvPr>
          <p:cNvSpPr txBox="1"/>
          <p:nvPr/>
        </p:nvSpPr>
        <p:spPr>
          <a:xfrm>
            <a:off x="4469890" y="4858828"/>
            <a:ext cx="1552078" cy="646331"/>
          </a:xfrm>
          <a:prstGeom prst="rect">
            <a:avLst/>
          </a:prstGeom>
          <a:noFill/>
        </p:spPr>
        <p:txBody>
          <a:bodyPr wrap="square" rtlCol="0">
            <a:spAutoFit/>
          </a:bodyPr>
          <a:lstStyle/>
          <a:p>
            <a:r>
              <a:rPr lang="en-GB" b="1" dirty="0">
                <a:solidFill>
                  <a:srgbClr val="C00000"/>
                </a:solidFill>
                <a:latin typeface="Bradley Hand ITC" panose="03070402050302030203" pitchFamily="66" charset="0"/>
              </a:rPr>
              <a:t>Carboxylic acid group</a:t>
            </a:r>
          </a:p>
        </p:txBody>
      </p:sp>
      <p:pic>
        <p:nvPicPr>
          <p:cNvPr id="14" name="Picture 13" descr="2D structure of glycine, with the amine group (NH2) circled in blue, and the carboxylic acid group (COOH) circled in red">
            <a:extLst>
              <a:ext uri="{FF2B5EF4-FFF2-40B4-BE49-F238E27FC236}">
                <a16:creationId xmlns:a16="http://schemas.microsoft.com/office/drawing/2014/main" id="{BD9F23F2-2A58-B822-44AC-2FDFAF2F10F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042327" y="3678986"/>
            <a:ext cx="1661823" cy="1229410"/>
          </a:xfrm>
          <a:prstGeom prst="rect">
            <a:avLst/>
          </a:prstGeom>
        </p:spPr>
      </p:pic>
      <p:pic>
        <p:nvPicPr>
          <p:cNvPr id="15" name="Picture 14" descr="2D structure of serine, with the amine group (NH2) circled in blue and the carboxylic acid group (COOH) circled in red">
            <a:extLst>
              <a:ext uri="{FF2B5EF4-FFF2-40B4-BE49-F238E27FC236}">
                <a16:creationId xmlns:a16="http://schemas.microsoft.com/office/drawing/2014/main" id="{73F169E7-5E7C-0BAD-EF43-1206D287AC33}"/>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41341" y="5069800"/>
            <a:ext cx="1863794" cy="1144987"/>
          </a:xfrm>
          <a:prstGeom prst="rect">
            <a:avLst/>
          </a:prstGeom>
        </p:spPr>
      </p:pic>
      <p:sp>
        <p:nvSpPr>
          <p:cNvPr id="4" name="Rectangle: Rounded Corners 3">
            <a:extLst>
              <a:ext uri="{FF2B5EF4-FFF2-40B4-BE49-F238E27FC236}">
                <a16:creationId xmlns:a16="http://schemas.microsoft.com/office/drawing/2014/main" id="{F2591F26-0B7E-2109-65B2-F1CB97490DC5}"/>
              </a:ext>
              <a:ext uri="{C183D7F6-B498-43B3-948B-1728B52AA6E4}">
                <adec:decorative xmlns:adec="http://schemas.microsoft.com/office/drawing/2017/decorative" val="1"/>
              </a:ext>
            </a:extLst>
          </p:cNvPr>
          <p:cNvSpPr/>
          <p:nvPr/>
        </p:nvSpPr>
        <p:spPr>
          <a:xfrm>
            <a:off x="1078467" y="3748571"/>
            <a:ext cx="567453" cy="95003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33236A53-74FD-18D0-C00F-8717B10AF10C}"/>
              </a:ext>
              <a:ext uri="{C183D7F6-B498-43B3-948B-1728B52AA6E4}">
                <adec:decorative xmlns:adec="http://schemas.microsoft.com/office/drawing/2017/decorative" val="1"/>
              </a:ext>
            </a:extLst>
          </p:cNvPr>
          <p:cNvSpPr/>
          <p:nvPr/>
        </p:nvSpPr>
        <p:spPr>
          <a:xfrm>
            <a:off x="2060848" y="3748571"/>
            <a:ext cx="660927" cy="950038"/>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7F85741E-FA49-FE48-B7D9-A671EAB79C00}"/>
              </a:ext>
              <a:ext uri="{C183D7F6-B498-43B3-948B-1728B52AA6E4}">
                <adec:decorative xmlns:adec="http://schemas.microsoft.com/office/drawing/2017/decorative" val="1"/>
              </a:ext>
            </a:extLst>
          </p:cNvPr>
          <p:cNvSpPr/>
          <p:nvPr/>
        </p:nvSpPr>
        <p:spPr>
          <a:xfrm>
            <a:off x="2213248" y="5167275"/>
            <a:ext cx="567453" cy="950038"/>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6D54F2B4-613D-9EC1-5E1D-0F87B77A8A66}"/>
              </a:ext>
              <a:ext uri="{C183D7F6-B498-43B3-948B-1728B52AA6E4}">
                <adec:decorative xmlns:adec="http://schemas.microsoft.com/office/drawing/2017/decorative" val="1"/>
              </a:ext>
            </a:extLst>
          </p:cNvPr>
          <p:cNvSpPr/>
          <p:nvPr/>
        </p:nvSpPr>
        <p:spPr>
          <a:xfrm>
            <a:off x="1737362" y="5837613"/>
            <a:ext cx="567453" cy="36260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67499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itle 1">
            <a:extLst>
              <a:ext uri="{FF2B5EF4-FFF2-40B4-BE49-F238E27FC236}">
                <a16:creationId xmlns:a16="http://schemas.microsoft.com/office/drawing/2014/main" id="{FEE63CE5-8A72-4242-81BD-5FB3FC7CB196}"/>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Example layout</a:t>
            </a:r>
            <a:endParaRPr lang="en-US" sz="2200" b="1" i="0" dirty="0">
              <a:solidFill>
                <a:schemeClr val="bg1"/>
              </a:solidFill>
              <a:latin typeface="Century Gothic" panose="020B0502020202020204" pitchFamily="34" charset="0"/>
            </a:endParaRPr>
          </a:p>
        </p:txBody>
      </p:sp>
      <p:graphicFrame>
        <p:nvGraphicFramePr>
          <p:cNvPr id="5" name="Content Placeholder 5">
            <a:extLst>
              <a:ext uri="{FF2B5EF4-FFF2-40B4-BE49-F238E27FC236}">
                <a16:creationId xmlns:a16="http://schemas.microsoft.com/office/drawing/2014/main" id="{781063B1-E5E0-C242-7F60-F3F78892A209}"/>
              </a:ext>
            </a:extLst>
          </p:cNvPr>
          <p:cNvGraphicFramePr>
            <a:graphicFrameLocks/>
          </p:cNvGraphicFramePr>
          <p:nvPr>
            <p:extLst>
              <p:ext uri="{D42A27DB-BD31-4B8C-83A1-F6EECF244321}">
                <p14:modId xmlns:p14="http://schemas.microsoft.com/office/powerpoint/2010/main" val="1370915345"/>
              </p:ext>
            </p:extLst>
          </p:nvPr>
        </p:nvGraphicFramePr>
        <p:xfrm>
          <a:off x="0" y="-4445"/>
          <a:ext cx="11382000" cy="6858000"/>
        </p:xfrm>
        <a:graphic>
          <a:graphicData uri="http://schemas.openxmlformats.org/drawingml/2006/table">
            <a:tbl>
              <a:tblPr firstRow="1" bandRow="1">
                <a:tableStyleId>{5C22544A-7EE6-4342-B048-85BDC9FD1C3A}</a:tableStyleId>
              </a:tblPr>
              <a:tblGrid>
                <a:gridCol w="5691000">
                  <a:extLst>
                    <a:ext uri="{9D8B030D-6E8A-4147-A177-3AD203B41FA5}">
                      <a16:colId xmlns:a16="http://schemas.microsoft.com/office/drawing/2014/main" val="20000"/>
                    </a:ext>
                  </a:extLst>
                </a:gridCol>
                <a:gridCol w="5691000">
                  <a:extLst>
                    <a:ext uri="{9D8B030D-6E8A-4147-A177-3AD203B41FA5}">
                      <a16:colId xmlns:a16="http://schemas.microsoft.com/office/drawing/2014/main" val="20001"/>
                    </a:ext>
                  </a:extLst>
                </a:gridCol>
              </a:tblGrid>
              <a:tr h="3429000">
                <a:tc>
                  <a:txBody>
                    <a:bodyPr/>
                    <a:lstStyle/>
                    <a:p>
                      <a:pPr marL="0" indent="0" algn="ctr">
                        <a:buNone/>
                      </a:pPr>
                      <a:r>
                        <a:rPr lang="en-GB" sz="1800" b="1" u="none" dirty="0">
                          <a:solidFill>
                            <a:srgbClr val="C8102E"/>
                          </a:solidFill>
                          <a:latin typeface="Century Gothic" panose="020B0502020202020204" pitchFamily="34" charset="0"/>
                          <a:cs typeface="Arial" panose="020B0604020202020204" pitchFamily="34" charset="0"/>
                        </a:rPr>
                        <a:t>1. Explore</a:t>
                      </a:r>
                    </a:p>
                    <a:p>
                      <a:pPr marL="0" indent="0" algn="ctr">
                        <a:buNone/>
                      </a:pPr>
                      <a:br>
                        <a:rPr lang="en-GB" sz="1800" b="0" u="none" dirty="0">
                          <a:solidFill>
                            <a:schemeClr val="tx1"/>
                          </a:solidFill>
                          <a:latin typeface="Century Gothic" panose="020B0502020202020204" pitchFamily="34" charset="0"/>
                          <a:cs typeface="Arial" panose="020B0604020202020204" pitchFamily="34" charset="0"/>
                        </a:rPr>
                      </a:br>
                      <a:endParaRPr lang="en-GB" sz="1800" b="0" u="none" dirty="0">
                        <a:solidFill>
                          <a:schemeClr val="tx1"/>
                        </a:solidFill>
                        <a:latin typeface="Century Gothic" panose="020B0502020202020204" pitchFamily="34" charset="0"/>
                        <a:cs typeface="Arial" panose="020B0604020202020204" pitchFamily="34" charset="0"/>
                      </a:endParaRPr>
                    </a:p>
                    <a:p>
                      <a:pPr marL="0" indent="0" algn="ctr">
                        <a:buNone/>
                      </a:pPr>
                      <a:endParaRPr lang="en-GB" sz="1800" b="0" u="none" dirty="0">
                        <a:solidFill>
                          <a:schemeClr val="tx1"/>
                        </a:solidFill>
                        <a:latin typeface="Century Gothic" panose="020B0502020202020204" pitchFamily="34" charset="0"/>
                        <a:cs typeface="Arial" panose="020B0604020202020204" pitchFamily="34" charset="0"/>
                      </a:endParaRPr>
                    </a:p>
                    <a:p>
                      <a:pPr marL="0" indent="0" algn="ctr">
                        <a:buNone/>
                      </a:pPr>
                      <a:r>
                        <a:rPr lang="en-GB" b="0" dirty="0">
                          <a:solidFill>
                            <a:schemeClr val="tx1"/>
                          </a:solidFill>
                          <a:latin typeface="Century Gothic" panose="020B0502020202020204" pitchFamily="34" charset="0"/>
                        </a:rPr>
                        <a:t>Link to science capital and draw on learners’ experience.</a:t>
                      </a:r>
                    </a:p>
                    <a:p>
                      <a:pPr marL="0" indent="0" algn="ctr">
                        <a:buFont typeface="Arial" panose="020B0604020202020204" pitchFamily="34" charset="0"/>
                        <a:buNone/>
                      </a:pP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2. Break down/’what do we know about X’?</a:t>
                      </a:r>
                    </a:p>
                    <a:p>
                      <a:pPr algn="ctr"/>
                      <a:br>
                        <a:rPr lang="en-GB" sz="1800" b="0" u="none" baseline="0" dirty="0">
                          <a:solidFill>
                            <a:schemeClr val="tx1"/>
                          </a:solidFill>
                          <a:latin typeface="Century Gothic" panose="020B0502020202020204" pitchFamily="34" charset="0"/>
                          <a:cs typeface="Arial" panose="020B0604020202020204" pitchFamily="34" charset="0"/>
                        </a:rPr>
                      </a:br>
                      <a:r>
                        <a:rPr lang="en-GB" b="0" dirty="0">
                          <a:solidFill>
                            <a:schemeClr val="tx1"/>
                          </a:solidFill>
                          <a:latin typeface="Century Gothic" panose="020B0502020202020204" pitchFamily="34" charset="0"/>
                        </a:rPr>
                        <a:t>Look at composite parts of the word to help unpack its meaning.</a:t>
                      </a:r>
                    </a:p>
                    <a:p>
                      <a:pPr algn="ctr"/>
                      <a:endParaRPr lang="en-GB" b="0" dirty="0">
                        <a:solidFill>
                          <a:schemeClr val="tx1"/>
                        </a:solidFill>
                        <a:latin typeface="Century Gothic" panose="020B0502020202020204" pitchFamily="34" charset="0"/>
                      </a:endParaRPr>
                    </a:p>
                    <a:p>
                      <a:pPr algn="ctr"/>
                      <a:r>
                        <a:rPr lang="en-GB" b="0" dirty="0">
                          <a:solidFill>
                            <a:schemeClr val="tx1"/>
                          </a:solidFill>
                          <a:latin typeface="Century Gothic" panose="020B0502020202020204" pitchFamily="34" charset="0"/>
                        </a:rPr>
                        <a:t>Or invite learners to suggest what, as a class, they already know about the key term (with the help of a few bullet points).</a:t>
                      </a:r>
                    </a:p>
                    <a:p>
                      <a:pPr algn="ctr"/>
                      <a:endParaRPr lang="en-GB" sz="1200" b="1" u="sng"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429000">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4. Consolidate</a:t>
                      </a:r>
                      <a:endParaRPr lang="en-GB" sz="1800" b="1" u="none" baseline="0" dirty="0">
                        <a:solidFill>
                          <a:srgbClr val="C8102E"/>
                        </a:solidFill>
                        <a:latin typeface="Century Gothic" panose="020B0502020202020204" pitchFamily="34" charset="0"/>
                        <a:cs typeface="Arial" panose="020B0604020202020204" pitchFamily="34" charset="0"/>
                      </a:endParaRPr>
                    </a:p>
                    <a:p>
                      <a:pPr marL="0" indent="0" algn="ctr">
                        <a:buFont typeface="Arial" panose="020B0604020202020204" pitchFamily="34" charset="0"/>
                        <a:buNone/>
                      </a:pPr>
                      <a:br>
                        <a:rPr lang="en-GB" sz="1800" b="0" u="none" baseline="0" dirty="0">
                          <a:solidFill>
                            <a:schemeClr val="tx1"/>
                          </a:solidFill>
                          <a:latin typeface="Century Gothic" panose="020B0502020202020204" pitchFamily="34" charset="0"/>
                          <a:cs typeface="Arial" panose="020B0604020202020204" pitchFamily="34" charset="0"/>
                        </a:rPr>
                      </a:br>
                      <a:endParaRPr lang="en-GB" sz="1800" b="0" u="none" baseline="0" dirty="0">
                        <a:solidFill>
                          <a:schemeClr val="tx1"/>
                        </a:solidFill>
                        <a:latin typeface="Century Gothic" panose="020B0502020202020204" pitchFamily="34" charset="0"/>
                        <a:cs typeface="Arial" panose="020B0604020202020204" pitchFamily="34" charset="0"/>
                      </a:endParaRPr>
                    </a:p>
                    <a:p>
                      <a:pPr marL="0" indent="0" algn="ctr">
                        <a:buFont typeface="Arial" panose="020B0604020202020204" pitchFamily="34" charset="0"/>
                        <a:buNone/>
                      </a:pPr>
                      <a:r>
                        <a:rPr lang="en-GB" sz="1800" b="0" u="none" baseline="0" dirty="0">
                          <a:solidFill>
                            <a:schemeClr val="tx1"/>
                          </a:solidFill>
                          <a:latin typeface="Century Gothic" panose="020B0502020202020204" pitchFamily="34" charset="0"/>
                          <a:cs typeface="Arial" panose="020B0604020202020204" pitchFamily="34" charset="0"/>
                        </a:rPr>
                        <a:t>Learners apply their knowledge.</a:t>
                      </a: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3.</a:t>
                      </a:r>
                      <a:r>
                        <a:rPr lang="en-GB" sz="1800" b="1" u="none" baseline="0" dirty="0">
                          <a:solidFill>
                            <a:srgbClr val="C8102E"/>
                          </a:solidFill>
                          <a:latin typeface="Century Gothic" panose="020B0502020202020204" pitchFamily="34" charset="0"/>
                          <a:cs typeface="Arial" panose="020B0604020202020204" pitchFamily="34" charset="0"/>
                        </a:rPr>
                        <a:t> Explain</a:t>
                      </a:r>
                    </a:p>
                    <a:p>
                      <a:pPr algn="ctr"/>
                      <a:br>
                        <a:rPr lang="en-GB" sz="1800" b="0" u="none" baseline="0" dirty="0">
                          <a:solidFill>
                            <a:schemeClr val="tx1"/>
                          </a:solidFill>
                          <a:latin typeface="Century Gothic" panose="020B0502020202020204" pitchFamily="34" charset="0"/>
                          <a:cs typeface="Arial" panose="020B0604020202020204" pitchFamily="34" charset="0"/>
                        </a:rPr>
                      </a:br>
                      <a:endParaRPr lang="en-GB" sz="1800" b="0" u="none" baseline="0" dirty="0">
                        <a:solidFill>
                          <a:schemeClr val="tx1"/>
                        </a:solidFill>
                        <a:latin typeface="Century Gothic" panose="020B0502020202020204" pitchFamily="34" charset="0"/>
                        <a:cs typeface="Arial" panose="020B0604020202020204" pitchFamily="34" charset="0"/>
                      </a:endParaRPr>
                    </a:p>
                    <a:p>
                      <a:pPr algn="ctr"/>
                      <a:r>
                        <a:rPr lang="en-GB" sz="1800" b="0" u="none" baseline="0" dirty="0">
                          <a:solidFill>
                            <a:schemeClr val="tx1"/>
                          </a:solidFill>
                          <a:latin typeface="Century Gothic" panose="020B0502020202020204" pitchFamily="34" charset="0"/>
                          <a:cs typeface="Arial" panose="020B0604020202020204" pitchFamily="34" charset="0"/>
                        </a:rPr>
                        <a:t>Introduce the definition.</a:t>
                      </a: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6" name="Table 5">
            <a:extLst>
              <a:ext uri="{FF2B5EF4-FFF2-40B4-BE49-F238E27FC236}">
                <a16:creationId xmlns:a16="http://schemas.microsoft.com/office/drawing/2014/main" id="{DF6446A5-8A2B-740F-D94D-BD65E28FBA44}"/>
              </a:ext>
            </a:extLst>
          </p:cNvPr>
          <p:cNvGraphicFramePr>
            <a:graphicFrameLocks noGrp="1"/>
          </p:cNvGraphicFramePr>
          <p:nvPr>
            <p:extLst>
              <p:ext uri="{D42A27DB-BD31-4B8C-83A1-F6EECF244321}">
                <p14:modId xmlns:p14="http://schemas.microsoft.com/office/powerpoint/2010/main" val="3226697268"/>
              </p:ext>
            </p:extLst>
          </p:nvPr>
        </p:nvGraphicFramePr>
        <p:xfrm>
          <a:off x="4753648" y="3028315"/>
          <a:ext cx="1874704" cy="762182"/>
        </p:xfrm>
        <a:graphic>
          <a:graphicData uri="http://schemas.openxmlformats.org/drawingml/2006/table">
            <a:tbl>
              <a:tblPr firstRow="1" bandRow="1">
                <a:tableStyleId>{5C22544A-7EE6-4342-B048-85BDC9FD1C3A}</a:tableStyleId>
              </a:tblPr>
              <a:tblGrid>
                <a:gridCol w="1874704">
                  <a:extLst>
                    <a:ext uri="{9D8B030D-6E8A-4147-A177-3AD203B41FA5}">
                      <a16:colId xmlns:a16="http://schemas.microsoft.com/office/drawing/2014/main" val="20000"/>
                    </a:ext>
                  </a:extLst>
                </a:gridCol>
              </a:tblGrid>
              <a:tr h="641350">
                <a:tc>
                  <a:txBody>
                    <a:bodyPr/>
                    <a:lstStyle/>
                    <a:p>
                      <a:pPr algn="ctr"/>
                      <a:r>
                        <a:rPr lang="en-GB" sz="2200" u="none" dirty="0">
                          <a:solidFill>
                            <a:srgbClr val="C8102E"/>
                          </a:solidFill>
                          <a:latin typeface="Arial" panose="020B0604020202020204" pitchFamily="34" charset="0"/>
                          <a:cs typeface="Arial" panose="020B0604020202020204" pitchFamily="34" charset="0"/>
                        </a:rPr>
                        <a:t>Select your key term</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2801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0342E7-50FB-950E-C230-352FC7868900}"/>
              </a:ext>
            </a:extLst>
          </p:cNvPr>
          <p:cNvSpPr>
            <a:spLocks noGrp="1"/>
          </p:cNvSpPr>
          <p:nvPr>
            <p:ph type="title"/>
          </p:nvPr>
        </p:nvSpPr>
        <p:spPr>
          <a:xfrm>
            <a:off x="539999" y="320624"/>
            <a:ext cx="10080000" cy="440661"/>
          </a:xfrm>
        </p:spPr>
        <p:txBody>
          <a:bodyPr>
            <a:normAutofit fontScale="90000"/>
          </a:bodyPr>
          <a:lstStyle/>
          <a:p>
            <a:r>
              <a:rPr lang="en-GB" sz="4000" dirty="0">
                <a:latin typeface="Century Gothic" panose="020B0502020202020204" pitchFamily="34" charset="0"/>
              </a:rPr>
              <a:t>Frayer models</a:t>
            </a:r>
          </a:p>
        </p:txBody>
      </p:sp>
      <p:sp>
        <p:nvSpPr>
          <p:cNvPr id="5" name="Content Placeholder 4">
            <a:extLst>
              <a:ext uri="{FF2B5EF4-FFF2-40B4-BE49-F238E27FC236}">
                <a16:creationId xmlns:a16="http://schemas.microsoft.com/office/drawing/2014/main" id="{1689AD5D-AC57-E2DA-1DE7-2A7ED9E5B55C}"/>
              </a:ext>
            </a:extLst>
          </p:cNvPr>
          <p:cNvSpPr>
            <a:spLocks noGrp="1"/>
          </p:cNvSpPr>
          <p:nvPr>
            <p:ph idx="1"/>
          </p:nvPr>
        </p:nvSpPr>
        <p:spPr>
          <a:xfrm>
            <a:off x="572210" y="969817"/>
            <a:ext cx="10160933" cy="1979123"/>
          </a:xfrm>
        </p:spPr>
        <p:txBody>
          <a:bodyPr>
            <a:normAutofit/>
          </a:bodyPr>
          <a:lstStyle/>
          <a:p>
            <a:pPr marL="0" indent="0">
              <a:lnSpc>
                <a:spcPct val="120000"/>
              </a:lnSpc>
              <a:spcBef>
                <a:spcPts val="0"/>
              </a:spcBef>
              <a:buNone/>
            </a:pPr>
            <a:r>
              <a:rPr lang="en-GB" sz="1600" dirty="0">
                <a:latin typeface="Century Gothic" panose="020B0502020202020204" pitchFamily="34" charset="0"/>
              </a:rPr>
              <a:t>Frayer models are a simple but effective way to develop learners’ understanding of a new piece of vocabulary.</a:t>
            </a:r>
            <a:r>
              <a:rPr lang="en-GB" sz="1600" dirty="0"/>
              <a:t> </a:t>
            </a:r>
            <a:r>
              <a:rPr lang="en-GB" sz="1600" dirty="0">
                <a:latin typeface="Century Gothic" panose="020B0502020202020204" pitchFamily="34" charset="0"/>
              </a:rPr>
              <a:t>You will see what your learners already know and identify any misconceptions they have. </a:t>
            </a:r>
          </a:p>
          <a:p>
            <a:pPr marL="0" indent="0">
              <a:lnSpc>
                <a:spcPct val="120000"/>
              </a:lnSpc>
              <a:buNone/>
            </a:pPr>
            <a:r>
              <a:rPr lang="en-GB" sz="1600" dirty="0"/>
              <a:t>There are four stages learners can work through, but you can adapt this model to best suit your learners. You can guide learners through all quadrants, but particularly quadrant 2 works best as a teacher-led discussion. Quadrant 3 might also need/benefit from some discussion.</a:t>
            </a:r>
          </a:p>
          <a:p>
            <a:pPr>
              <a:lnSpc>
                <a:spcPct val="120000"/>
              </a:lnSpc>
            </a:pPr>
            <a:endParaRPr lang="en-GB" sz="2000" dirty="0"/>
          </a:p>
          <a:p>
            <a:pPr>
              <a:lnSpc>
                <a:spcPct val="120000"/>
              </a:lnSpc>
            </a:pPr>
            <a:endParaRPr lang="en-GB" sz="2100" dirty="0"/>
          </a:p>
          <a:p>
            <a:pPr>
              <a:lnSpc>
                <a:spcPct val="120000"/>
              </a:lnSpc>
              <a:spcBef>
                <a:spcPts val="0"/>
              </a:spcBef>
            </a:pPr>
            <a:endParaRPr lang="en-GB" sz="2100" dirty="0">
              <a:latin typeface="Century Gothic" panose="020B0502020202020204" pitchFamily="34" charset="0"/>
            </a:endParaRPr>
          </a:p>
        </p:txBody>
      </p:sp>
      <p:graphicFrame>
        <p:nvGraphicFramePr>
          <p:cNvPr id="2" name="Table 1">
            <a:extLst>
              <a:ext uri="{FF2B5EF4-FFF2-40B4-BE49-F238E27FC236}">
                <a16:creationId xmlns:a16="http://schemas.microsoft.com/office/drawing/2014/main" id="{F0523311-D1A6-0495-D498-33D7E3995A85}"/>
              </a:ext>
            </a:extLst>
          </p:cNvPr>
          <p:cNvGraphicFramePr>
            <a:graphicFrameLocks noGrp="1"/>
          </p:cNvGraphicFramePr>
          <p:nvPr>
            <p:extLst>
              <p:ext uri="{D42A27DB-BD31-4B8C-83A1-F6EECF244321}">
                <p14:modId xmlns:p14="http://schemas.microsoft.com/office/powerpoint/2010/main" val="1550111282"/>
              </p:ext>
            </p:extLst>
          </p:nvPr>
        </p:nvGraphicFramePr>
        <p:xfrm>
          <a:off x="544501" y="3091846"/>
          <a:ext cx="10188642" cy="2690926"/>
        </p:xfrm>
        <a:graphic>
          <a:graphicData uri="http://schemas.openxmlformats.org/drawingml/2006/table">
            <a:tbl>
              <a:tblPr firstRow="1" bandRow="1">
                <a:tableStyleId>{5940675A-B579-460E-94D1-54222C63F5DA}</a:tableStyleId>
              </a:tblPr>
              <a:tblGrid>
                <a:gridCol w="5094321">
                  <a:extLst>
                    <a:ext uri="{9D8B030D-6E8A-4147-A177-3AD203B41FA5}">
                      <a16:colId xmlns:a16="http://schemas.microsoft.com/office/drawing/2014/main" val="5267681"/>
                    </a:ext>
                  </a:extLst>
                </a:gridCol>
                <a:gridCol w="5094321">
                  <a:extLst>
                    <a:ext uri="{9D8B030D-6E8A-4147-A177-3AD203B41FA5}">
                      <a16:colId xmlns:a16="http://schemas.microsoft.com/office/drawing/2014/main" val="1572598253"/>
                    </a:ext>
                  </a:extLst>
                </a:gridCol>
              </a:tblGrid>
              <a:tr h="1306136">
                <a:tc>
                  <a:txBody>
                    <a:bodyPr/>
                    <a:lstStyle/>
                    <a:p>
                      <a:pPr marL="0" indent="0" algn="ctr">
                        <a:buNone/>
                      </a:pPr>
                      <a:r>
                        <a:rPr lang="en-GB" b="1" dirty="0">
                          <a:latin typeface="Century Gothic" panose="020B0502020202020204" pitchFamily="34" charset="0"/>
                        </a:rPr>
                        <a:t>1. Explore</a:t>
                      </a:r>
                    </a:p>
                    <a:p>
                      <a:pPr marL="0" indent="0" algn="ctr">
                        <a:buNone/>
                      </a:pPr>
                      <a:r>
                        <a:rPr lang="en-GB" b="0" dirty="0">
                          <a:latin typeface="Century Gothic" panose="020B0502020202020204" pitchFamily="34" charset="0"/>
                        </a:rPr>
                        <a:t>Link to science capital and draw on learners’ experience.</a:t>
                      </a:r>
                    </a:p>
                  </a:txBody>
                  <a:tcPr/>
                </a:tc>
                <a:tc>
                  <a:txBody>
                    <a:bodyPr/>
                    <a:lstStyle/>
                    <a:p>
                      <a:pPr algn="ctr"/>
                      <a:r>
                        <a:rPr lang="en-GB" b="1" dirty="0">
                          <a:latin typeface="Century Gothic" panose="020B0502020202020204" pitchFamily="34" charset="0"/>
                        </a:rPr>
                        <a:t>2. Break down</a:t>
                      </a:r>
                    </a:p>
                    <a:p>
                      <a:pPr algn="ctr"/>
                      <a:r>
                        <a:rPr lang="en-GB" b="0" dirty="0">
                          <a:latin typeface="Century Gothic" panose="020B0502020202020204" pitchFamily="34" charset="0"/>
                        </a:rPr>
                        <a:t>Look at the composite parts of the word to help unpack its meaning.</a:t>
                      </a:r>
                    </a:p>
                    <a:p>
                      <a:pPr algn="ctr"/>
                      <a:endParaRPr lang="en-GB" b="0" dirty="0">
                        <a:latin typeface="Century Gothic" panose="020B0502020202020204" pitchFamily="34" charset="0"/>
                      </a:endParaRPr>
                    </a:p>
                  </a:txBody>
                  <a:tcPr/>
                </a:tc>
                <a:extLst>
                  <a:ext uri="{0D108BD9-81ED-4DB2-BD59-A6C34878D82A}">
                    <a16:rowId xmlns:a16="http://schemas.microsoft.com/office/drawing/2014/main" val="288380535"/>
                  </a:ext>
                </a:extLst>
              </a:tr>
              <a:tr h="1384790">
                <a:tc>
                  <a:txBody>
                    <a:bodyPr/>
                    <a:lstStyle/>
                    <a:p>
                      <a:pPr algn="ctr"/>
                      <a:endParaRPr lang="en-GB" b="1" dirty="0">
                        <a:latin typeface="Century Gothic" panose="020B0502020202020204" pitchFamily="34" charset="0"/>
                      </a:endParaRPr>
                    </a:p>
                    <a:p>
                      <a:pPr algn="ctr"/>
                      <a:r>
                        <a:rPr lang="en-GB" b="1" dirty="0">
                          <a:latin typeface="Century Gothic" panose="020B0502020202020204" pitchFamily="34" charset="0"/>
                        </a:rPr>
                        <a:t>4. Consolidate</a:t>
                      </a:r>
                    </a:p>
                    <a:p>
                      <a:pPr algn="ctr"/>
                      <a:r>
                        <a:rPr lang="en-GB" b="0" dirty="0">
                          <a:latin typeface="Century Gothic" panose="020B0502020202020204" pitchFamily="34" charset="0"/>
                        </a:rPr>
                        <a:t>Learners apply their knowledge.</a:t>
                      </a:r>
                    </a:p>
                  </a:txBody>
                  <a:tcPr/>
                </a:tc>
                <a:tc>
                  <a:txBody>
                    <a:bodyPr/>
                    <a:lstStyle/>
                    <a:p>
                      <a:pPr algn="ctr"/>
                      <a:endParaRPr lang="en-GB" b="1" dirty="0">
                        <a:latin typeface="Century Gothic" panose="020B0502020202020204" pitchFamily="34" charset="0"/>
                      </a:endParaRPr>
                    </a:p>
                    <a:p>
                      <a:pPr algn="ctr"/>
                      <a:r>
                        <a:rPr lang="en-GB" b="1" dirty="0">
                          <a:latin typeface="Century Gothic" panose="020B0502020202020204" pitchFamily="34" charset="0"/>
                        </a:rPr>
                        <a:t>3. Explain</a:t>
                      </a:r>
                    </a:p>
                    <a:p>
                      <a:pPr algn="ctr"/>
                      <a:r>
                        <a:rPr lang="en-GB" b="0" dirty="0">
                          <a:latin typeface="Century Gothic" panose="020B0502020202020204" pitchFamily="34" charset="0"/>
                        </a:rPr>
                        <a:t>Introduce the definition.</a:t>
                      </a:r>
                    </a:p>
                  </a:txBody>
                  <a:tcPr/>
                </a:tc>
                <a:extLst>
                  <a:ext uri="{0D108BD9-81ED-4DB2-BD59-A6C34878D82A}">
                    <a16:rowId xmlns:a16="http://schemas.microsoft.com/office/drawing/2014/main" val="2709800653"/>
                  </a:ext>
                </a:extLst>
              </a:tr>
            </a:tbl>
          </a:graphicData>
        </a:graphic>
      </p:graphicFrame>
      <p:sp>
        <p:nvSpPr>
          <p:cNvPr id="11" name="TextBox 10">
            <a:extLst>
              <a:ext uri="{FF2B5EF4-FFF2-40B4-BE49-F238E27FC236}">
                <a16:creationId xmlns:a16="http://schemas.microsoft.com/office/drawing/2014/main" id="{766B5A77-0498-0A57-9032-65428CF5589E}"/>
              </a:ext>
            </a:extLst>
          </p:cNvPr>
          <p:cNvSpPr txBox="1"/>
          <p:nvPr/>
        </p:nvSpPr>
        <p:spPr>
          <a:xfrm>
            <a:off x="486888" y="6199256"/>
            <a:ext cx="10458204" cy="639086"/>
          </a:xfrm>
          <a:prstGeom prst="rect">
            <a:avLst/>
          </a:prstGeom>
          <a:noFill/>
        </p:spPr>
        <p:txBody>
          <a:bodyPr wrap="square">
            <a:spAutoFit/>
          </a:bodyPr>
          <a:lstStyle/>
          <a:p>
            <a:r>
              <a:rPr lang="en-GB" sz="1600" dirty="0">
                <a:effectLst/>
                <a:latin typeface="Century Gothic" panose="020B0502020202020204" pitchFamily="34" charset="0"/>
              </a:rPr>
              <a:t>Find more guidance including tips, adaptations and further reading, in the teacher notes: </a:t>
            </a:r>
            <a:r>
              <a:rPr lang="en-GB" sz="1600" dirty="0">
                <a:effectLst/>
                <a:latin typeface="Century Gothic" panose="020B0502020202020204" pitchFamily="34" charset="0"/>
                <a:hlinkClick r:id="rId3"/>
              </a:rPr>
              <a:t>rsc.li/4js7w2I</a:t>
            </a:r>
            <a:endParaRPr lang="en-GB" sz="1600" dirty="0">
              <a:latin typeface="Century Gothic" panose="020B0502020202020204" pitchFamily="34" charset="0"/>
            </a:endParaRPr>
          </a:p>
          <a:p>
            <a:pPr marL="0" indent="0">
              <a:lnSpc>
                <a:spcPct val="120000"/>
              </a:lnSpc>
              <a:spcBef>
                <a:spcPts val="0"/>
              </a:spcBef>
              <a:buNone/>
            </a:pPr>
            <a:r>
              <a:rPr lang="en-GB" sz="1800" dirty="0">
                <a:latin typeface="Century Gothic" panose="020B0502020202020204" pitchFamily="34" charset="0"/>
                <a:ea typeface="Calibri" panose="020F0502020204030204" pitchFamily="34" charset="0"/>
                <a:cs typeface="Times New Roman" panose="02020603050405020304" pitchFamily="18" charset="0"/>
              </a:rPr>
              <a:t> </a:t>
            </a:r>
          </a:p>
        </p:txBody>
      </p:sp>
      <p:pic>
        <p:nvPicPr>
          <p:cNvPr id="3" name="Picture 2">
            <a:extLst>
              <a:ext uri="{FF2B5EF4-FFF2-40B4-BE49-F238E27FC236}">
                <a16:creationId xmlns:a16="http://schemas.microsoft.com/office/drawing/2014/main" id="{A8E33B53-356A-4CB2-0B20-9F10FF16F98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26276" y="345214"/>
            <a:ext cx="451747" cy="452959"/>
          </a:xfrm>
          <a:prstGeom prst="rect">
            <a:avLst/>
          </a:prstGeom>
        </p:spPr>
      </p:pic>
      <p:sp>
        <p:nvSpPr>
          <p:cNvPr id="9" name="TextBox 8">
            <a:extLst>
              <a:ext uri="{FF2B5EF4-FFF2-40B4-BE49-F238E27FC236}">
                <a16:creationId xmlns:a16="http://schemas.microsoft.com/office/drawing/2014/main" id="{27B0C693-EC3A-F752-C7AE-7533F563A6B3}"/>
              </a:ext>
              <a:ext uri="{C183D7F6-B498-43B3-948B-1728B52AA6E4}">
                <adec:decorative xmlns:adec="http://schemas.microsoft.com/office/drawing/2017/decorative" val="1"/>
              </a:ext>
            </a:extLst>
          </p:cNvPr>
          <p:cNvSpPr txBox="1"/>
          <p:nvPr/>
        </p:nvSpPr>
        <p:spPr>
          <a:xfrm>
            <a:off x="4994723" y="4237254"/>
            <a:ext cx="1323520" cy="400110"/>
          </a:xfrm>
          <a:prstGeom prst="rect">
            <a:avLst/>
          </a:prstGeom>
          <a:solidFill>
            <a:schemeClr val="bg1"/>
          </a:solidFill>
          <a:ln w="22225">
            <a:solidFill>
              <a:schemeClr val="tx1"/>
            </a:solidFill>
          </a:ln>
        </p:spPr>
        <p:txBody>
          <a:bodyPr wrap="square" rtlCol="0">
            <a:spAutoFit/>
          </a:bodyPr>
          <a:lstStyle/>
          <a:p>
            <a:r>
              <a:rPr lang="en-GB" sz="2000" b="1" dirty="0">
                <a:latin typeface="Century Gothic" panose="020B0502020202020204" pitchFamily="34" charset="0"/>
              </a:rPr>
              <a:t>Key term</a:t>
            </a:r>
          </a:p>
        </p:txBody>
      </p:sp>
    </p:spTree>
    <p:extLst>
      <p:ext uri="{BB962C8B-B14F-4D97-AF65-F5344CB8AC3E}">
        <p14:creationId xmlns:p14="http://schemas.microsoft.com/office/powerpoint/2010/main" val="3649876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927EC-242E-A656-3C08-792EABE2FE8F}"/>
            </a:ext>
          </a:extLst>
        </p:cNvPr>
        <p:cNvGrpSpPr/>
        <p:nvPr/>
      </p:nvGrpSpPr>
      <p:grpSpPr>
        <a:xfrm>
          <a:off x="0" y="0"/>
          <a:ext cx="0" cy="0"/>
          <a:chOff x="0" y="0"/>
          <a:chExt cx="0" cy="0"/>
        </a:xfrm>
      </p:grpSpPr>
      <p:graphicFrame>
        <p:nvGraphicFramePr>
          <p:cNvPr id="7" name="Table 6">
            <a:extLst>
              <a:ext uri="{FF2B5EF4-FFF2-40B4-BE49-F238E27FC236}">
                <a16:creationId xmlns:a16="http://schemas.microsoft.com/office/drawing/2014/main" id="{992DBA1C-9E98-7A46-9C2A-DF155B85D03A}"/>
              </a:ext>
            </a:extLst>
          </p:cNvPr>
          <p:cNvGraphicFramePr>
            <a:graphicFrameLocks noGrp="1"/>
          </p:cNvGraphicFramePr>
          <p:nvPr>
            <p:extLst>
              <p:ext uri="{D42A27DB-BD31-4B8C-83A1-F6EECF244321}">
                <p14:modId xmlns:p14="http://schemas.microsoft.com/office/powerpoint/2010/main" val="2279783871"/>
              </p:ext>
            </p:extLst>
          </p:nvPr>
        </p:nvGraphicFramePr>
        <p:xfrm>
          <a:off x="5006859" y="2997758"/>
          <a:ext cx="2178281" cy="426902"/>
        </p:xfrm>
        <a:graphic>
          <a:graphicData uri="http://schemas.openxmlformats.org/drawingml/2006/table">
            <a:tbl>
              <a:tblPr firstRow="1" bandRow="1">
                <a:tableStyleId>{5C22544A-7EE6-4342-B048-85BDC9FD1C3A}</a:tableStyleId>
              </a:tblPr>
              <a:tblGrid>
                <a:gridCol w="2178281">
                  <a:extLst>
                    <a:ext uri="{9D8B030D-6E8A-4147-A177-3AD203B41FA5}">
                      <a16:colId xmlns:a16="http://schemas.microsoft.com/office/drawing/2014/main" val="20000"/>
                    </a:ext>
                  </a:extLst>
                </a:gridCol>
              </a:tblGrid>
              <a:tr h="369332">
                <a:tc>
                  <a:txBody>
                    <a:bodyPr/>
                    <a:lstStyle/>
                    <a:p>
                      <a:pPr algn="ctr"/>
                      <a:r>
                        <a:rPr lang="en-GB" sz="2200" b="1" dirty="0">
                          <a:solidFill>
                            <a:srgbClr val="C8102E"/>
                          </a:solidFill>
                          <a:latin typeface="Century Gothic" panose="020B0502020202020204" pitchFamily="34" charset="0"/>
                          <a:cs typeface="Arial" panose="020B0604020202020204" pitchFamily="34" charset="0"/>
                        </a:rPr>
                        <a:t>isomer</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graphicFrame>
        <p:nvGraphicFramePr>
          <p:cNvPr id="6" name="Content Placeholder 5">
            <a:extLst>
              <a:ext uri="{FF2B5EF4-FFF2-40B4-BE49-F238E27FC236}">
                <a16:creationId xmlns:a16="http://schemas.microsoft.com/office/drawing/2014/main" id="{46871A85-50C6-CE7B-708E-A52FC8CEDA3F}"/>
              </a:ext>
            </a:extLst>
          </p:cNvPr>
          <p:cNvGraphicFramePr>
            <a:graphicFrameLocks noGrp="1"/>
          </p:cNvGraphicFramePr>
          <p:nvPr>
            <p:ph idx="1"/>
            <p:extLst>
              <p:ext uri="{D42A27DB-BD31-4B8C-83A1-F6EECF244321}">
                <p14:modId xmlns:p14="http://schemas.microsoft.com/office/powerpoint/2010/main" val="248265707"/>
              </p:ext>
            </p:extLst>
          </p:nvPr>
        </p:nvGraphicFramePr>
        <p:xfrm>
          <a:off x="0" y="0"/>
          <a:ext cx="12192000" cy="700685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65253">
                <a:tc>
                  <a:txBody>
                    <a:bodyPr/>
                    <a:lstStyle/>
                    <a:p>
                      <a:pPr marL="269875" marR="0" lvl="0" indent="-269875"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isomer mean to you?</a:t>
                      </a:r>
                    </a:p>
                    <a:p>
                      <a:pPr marL="269875"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600" b="1" u="none" dirty="0">
                        <a:solidFill>
                          <a:srgbClr val="C8102E"/>
                        </a:solidFill>
                        <a:latin typeface="Century Gothic" panose="020B0502020202020204" pitchFamily="34" charset="0"/>
                        <a:cs typeface="Arial" panose="020B0604020202020204" pitchFamily="34" charset="0"/>
                      </a:endParaRPr>
                    </a:p>
                    <a:p>
                      <a:pPr marL="449263" marR="0" lvl="0" indent="-179388" algn="ctr"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lang="en-GB" sz="1400" b="0" u="none" dirty="0">
                          <a:solidFill>
                            <a:schemeClr val="tx1"/>
                          </a:solidFill>
                          <a:latin typeface="Century Gothic" panose="020B0502020202020204" pitchFamily="34" charset="0"/>
                          <a:cs typeface="Arial" panose="020B0604020202020204" pitchFamily="34" charset="0"/>
                        </a:rPr>
                        <a:t>Here are some ideas.</a:t>
                      </a:r>
                    </a:p>
                    <a:p>
                      <a:pPr marL="449263" marR="0" lvl="0" indent="-179388"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defRPr/>
                      </a:pPr>
                      <a:r>
                        <a:rPr lang="en-GB" sz="1400" b="0" u="none" dirty="0">
                          <a:solidFill>
                            <a:schemeClr val="tx1"/>
                          </a:solidFill>
                          <a:latin typeface="Century Gothic" panose="020B0502020202020204" pitchFamily="34" charset="0"/>
                          <a:cs typeface="Arial" panose="020B0604020202020204" pitchFamily="34" charset="0"/>
                        </a:rPr>
                        <a:t>An </a:t>
                      </a:r>
                      <a:r>
                        <a:rPr lang="en-GB" sz="1400" b="1" u="none" dirty="0">
                          <a:solidFill>
                            <a:schemeClr val="tx1"/>
                          </a:solidFill>
                          <a:latin typeface="Century Gothic" panose="020B0502020202020204" pitchFamily="34" charset="0"/>
                          <a:cs typeface="Arial" panose="020B0604020202020204" pitchFamily="34" charset="0"/>
                        </a:rPr>
                        <a:t>iso</a:t>
                      </a:r>
                      <a:r>
                        <a:rPr lang="en-GB" sz="1400" b="0" u="none" dirty="0">
                          <a:solidFill>
                            <a:schemeClr val="tx1"/>
                          </a:solidFill>
                          <a:latin typeface="Century Gothic" panose="020B0502020202020204" pitchFamily="34" charset="0"/>
                          <a:cs typeface="Arial" panose="020B0604020202020204" pitchFamily="34" charset="0"/>
                        </a:rPr>
                        <a:t>sceles triangle is a triangle</a:t>
                      </a:r>
                    </a:p>
                    <a:p>
                      <a:pPr marL="449263" marR="0" lvl="0" indent="0" algn="ctr" defTabSz="914400" rtl="0" eaLnBrk="1" fontAlgn="auto" latinLnBrk="0" hangingPunct="1">
                        <a:lnSpc>
                          <a:spcPct val="114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which has two sides the same length.</a:t>
                      </a:r>
                    </a:p>
                    <a:p>
                      <a:pPr marL="449263" marR="0" lvl="0" indent="-179388"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defRPr/>
                      </a:pPr>
                      <a:r>
                        <a:rPr lang="en-GB" sz="1400" b="0" u="none" dirty="0">
                          <a:solidFill>
                            <a:schemeClr val="tx1"/>
                          </a:solidFill>
                          <a:latin typeface="Century Gothic" panose="020B0502020202020204" pitchFamily="34" charset="0"/>
                          <a:cs typeface="Arial" panose="020B0604020202020204" pitchFamily="34" charset="0"/>
                        </a:rPr>
                        <a:t>An </a:t>
                      </a:r>
                      <a:r>
                        <a:rPr lang="en-GB" sz="1400" b="1" u="none" dirty="0">
                          <a:solidFill>
                            <a:schemeClr val="tx1"/>
                          </a:solidFill>
                          <a:latin typeface="Century Gothic" panose="020B0502020202020204" pitchFamily="34" charset="0"/>
                          <a:cs typeface="Arial" panose="020B0604020202020204" pitchFamily="34" charset="0"/>
                        </a:rPr>
                        <a:t>iso</a:t>
                      </a:r>
                      <a:r>
                        <a:rPr lang="en-GB" sz="1400" b="0" u="none" dirty="0">
                          <a:solidFill>
                            <a:schemeClr val="tx1"/>
                          </a:solidFill>
                          <a:latin typeface="Century Gothic" panose="020B0502020202020204" pitchFamily="34" charset="0"/>
                          <a:cs typeface="Arial" panose="020B0604020202020204" pitchFamily="34" charset="0"/>
                        </a:rPr>
                        <a:t>bar on a weather map connects</a:t>
                      </a:r>
                    </a:p>
                    <a:p>
                      <a:pPr marL="269875" marR="0" lvl="0" indent="179388" algn="ctr"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lang="en-GB" sz="1400" b="0" u="none" dirty="0">
                          <a:solidFill>
                            <a:schemeClr val="tx1"/>
                          </a:solidFill>
                          <a:latin typeface="Century Gothic" panose="020B0502020202020204" pitchFamily="34" charset="0"/>
                          <a:cs typeface="Arial" panose="020B0604020202020204" pitchFamily="34" charset="0"/>
                        </a:rPr>
                        <a:t>places of equal atmospheric pressure.</a:t>
                      </a:r>
                    </a:p>
                    <a:p>
                      <a:pPr marL="449263" marR="0" lvl="0" indent="-179388"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defRPr/>
                      </a:pPr>
                      <a:r>
                        <a:rPr lang="en-GB" sz="1400" b="0" u="none" dirty="0">
                          <a:solidFill>
                            <a:schemeClr val="tx1"/>
                          </a:solidFill>
                          <a:latin typeface="Century Gothic" panose="020B0502020202020204" pitchFamily="34" charset="0"/>
                          <a:cs typeface="Arial" panose="020B0604020202020204" pitchFamily="34" charset="0"/>
                        </a:rPr>
                        <a:t>A poly</a:t>
                      </a:r>
                      <a:r>
                        <a:rPr lang="en-GB" sz="1400" b="1" u="none" dirty="0">
                          <a:solidFill>
                            <a:schemeClr val="tx1"/>
                          </a:solidFill>
                          <a:latin typeface="Century Gothic" panose="020B0502020202020204" pitchFamily="34" charset="0"/>
                          <a:cs typeface="Arial" panose="020B0604020202020204" pitchFamily="34" charset="0"/>
                        </a:rPr>
                        <a:t>mer </a:t>
                      </a:r>
                      <a:r>
                        <a:rPr lang="en-GB" sz="1400" b="0" u="none" dirty="0">
                          <a:solidFill>
                            <a:schemeClr val="tx1"/>
                          </a:solidFill>
                          <a:latin typeface="Century Gothic" panose="020B0502020202020204" pitchFamily="34" charset="0"/>
                          <a:cs typeface="Arial" panose="020B0604020202020204" pitchFamily="34" charset="0"/>
                        </a:rPr>
                        <a:t>is a very large molecule made by</a:t>
                      </a:r>
                    </a:p>
                    <a:p>
                      <a:pPr marL="357188" marR="0" lvl="0" indent="92075" algn="ctr"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lang="en-GB" sz="1400" b="0" u="none" dirty="0">
                          <a:solidFill>
                            <a:schemeClr val="tx1"/>
                          </a:solidFill>
                          <a:latin typeface="Century Gothic" panose="020B0502020202020204" pitchFamily="34" charset="0"/>
                          <a:cs typeface="Arial" panose="020B0604020202020204" pitchFamily="34" charset="0"/>
                        </a:rPr>
                        <a:t>joining lots of small molecules together.</a:t>
                      </a:r>
                    </a:p>
                    <a:p>
                      <a:pPr algn="ct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spcBef>
                          <a:spcPts val="2400"/>
                        </a:spcBef>
                      </a:pPr>
                      <a:r>
                        <a:rPr lang="en-GB" sz="1400" b="1" i="0" u="none" dirty="0">
                          <a:solidFill>
                            <a:srgbClr val="C8102E"/>
                          </a:solidFill>
                          <a:latin typeface="Century Gothic" panose="020B0502020202020204" pitchFamily="34" charset="0"/>
                          <a:cs typeface="Arial" panose="020B0604020202020204" pitchFamily="34" charset="0"/>
                        </a:rPr>
                        <a:t>2. Break down the word ‘isomer’.</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6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240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iso-</a:t>
                      </a:r>
                    </a:p>
                    <a:p>
                      <a:pPr marL="0" indent="0" algn="ctr">
                        <a:buNone/>
                      </a:pPr>
                      <a:r>
                        <a:rPr lang="en-GB" sz="1400" b="0" i="0" u="none" dirty="0">
                          <a:solidFill>
                            <a:schemeClr val="tx1"/>
                          </a:solidFill>
                          <a:latin typeface="Century Gothic" panose="020B0502020202020204" pitchFamily="34" charset="0"/>
                          <a:cs typeface="Arial" panose="020B0604020202020204" pitchFamily="34" charset="0"/>
                        </a:rPr>
                        <a:t>From the Greek isos meaning ‘equal’.</a:t>
                      </a:r>
                    </a:p>
                    <a:p>
                      <a:pPr algn="ctr">
                        <a:lnSpc>
                          <a:spcPct val="114000"/>
                        </a:lnSpc>
                      </a:pPr>
                      <a:endParaRPr lang="en-GB" sz="600" b="0" i="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2400"/>
                        </a:spcBef>
                      </a:pPr>
                      <a:r>
                        <a:rPr lang="en-GB" sz="1800" b="0" i="0" u="none" dirty="0">
                          <a:solidFill>
                            <a:schemeClr val="tx1"/>
                          </a:solidFill>
                          <a:latin typeface="Century Gothic" panose="020B0502020202020204" pitchFamily="34" charset="0"/>
                          <a:cs typeface="Arial" panose="020B0604020202020204" pitchFamily="34" charset="0"/>
                        </a:rPr>
                        <a:t>-</a:t>
                      </a:r>
                      <a:r>
                        <a:rPr lang="en-GB" sz="1800" b="0" i="0" u="none" dirty="0" err="1">
                          <a:solidFill>
                            <a:schemeClr val="tx1"/>
                          </a:solidFill>
                          <a:latin typeface="Century Gothic" panose="020B0502020202020204" pitchFamily="34" charset="0"/>
                          <a:cs typeface="Arial" panose="020B0604020202020204" pitchFamily="34" charset="0"/>
                        </a:rPr>
                        <a:t>mer</a:t>
                      </a:r>
                      <a:endParaRPr lang="en-GB" sz="1800" b="0" i="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From the Greek word </a:t>
                      </a:r>
                      <a:r>
                        <a:rPr lang="en-GB" sz="1400" b="0" i="0" kern="1200" dirty="0" err="1">
                          <a:solidFill>
                            <a:schemeClr val="tx1"/>
                          </a:solidFill>
                          <a:effectLst/>
                          <a:latin typeface="Century Gothic" panose="020B0502020202020204" pitchFamily="34" charset="0"/>
                          <a:ea typeface="+mn-ea"/>
                          <a:cs typeface="+mn-cs"/>
                        </a:rPr>
                        <a:t>meros</a:t>
                      </a:r>
                      <a:r>
                        <a:rPr lang="en-GB" sz="1400" b="0" i="0" kern="1200" dirty="0">
                          <a:solidFill>
                            <a:schemeClr val="tx1"/>
                          </a:solidFill>
                          <a:effectLst/>
                          <a:latin typeface="Century Gothic" panose="020B0502020202020204" pitchFamily="34" charset="0"/>
                          <a:ea typeface="+mn-ea"/>
                          <a:cs typeface="+mn-cs"/>
                        </a:rPr>
                        <a:t>, meaning ‘part’ or ‘segment’.</a:t>
                      </a:r>
                      <a:endParaRPr lang="en-GB" sz="1400" b="1" i="0"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1" i="0" u="none" dirty="0">
                        <a:solidFill>
                          <a:srgbClr val="C00000"/>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342900" indent="-3429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Which two of the molecules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shown are isomers?</a:t>
                      </a: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sng" dirty="0">
                        <a:solidFill>
                          <a:srgbClr val="C8102E"/>
                        </a:solidFill>
                        <a:latin typeface="Century Gothic" panose="020B0502020202020204" pitchFamily="34" charset="0"/>
                        <a:cs typeface="Arial" panose="020B0604020202020204" pitchFamily="34" charset="0"/>
                      </a:endParaRPr>
                    </a:p>
                    <a:p>
                      <a:pPr marL="269875" indent="0" algn="ctr"/>
                      <a:endParaRPr lang="en-GB" sz="1400" b="1" u="sng" dirty="0">
                        <a:solidFill>
                          <a:srgbClr val="C8102E"/>
                        </a:solidFill>
                        <a:latin typeface="Century Gothic" panose="020B0502020202020204" pitchFamily="34" charset="0"/>
                        <a:cs typeface="Arial" panose="020B0604020202020204" pitchFamily="34" charset="0"/>
                      </a:endParaRPr>
                    </a:p>
                    <a:p>
                      <a:pPr marL="269875" indent="0" algn="ctr"/>
                      <a:endParaRPr lang="en-GB" sz="1400" b="1" u="sng" dirty="0">
                        <a:solidFill>
                          <a:srgbClr val="C8102E"/>
                        </a:solidFill>
                        <a:latin typeface="Century Gothic" panose="020B0502020202020204" pitchFamily="34" charset="0"/>
                        <a:cs typeface="Arial" panose="020B0604020202020204" pitchFamily="34" charset="0"/>
                      </a:endParaRPr>
                    </a:p>
                    <a:p>
                      <a:pPr marL="269875" indent="0" algn="ctr"/>
                      <a:endParaRPr lang="en-GB" sz="1400" b="0" u="sng" dirty="0">
                        <a:solidFill>
                          <a:schemeClr val="tx1"/>
                        </a:solidFill>
                        <a:latin typeface="Century Gothic" panose="020B0502020202020204" pitchFamily="34" charset="0"/>
                        <a:cs typeface="Arial" panose="020B0604020202020204" pitchFamily="34" charset="0"/>
                      </a:endParaRPr>
                    </a:p>
                    <a:p>
                      <a:pPr marL="269875" indent="0" algn="ctr"/>
                      <a:endParaRPr lang="en-GB" sz="1400" b="0" u="sng" dirty="0">
                        <a:solidFill>
                          <a:schemeClr val="tx1"/>
                        </a:solidFill>
                        <a:latin typeface="Century Gothic" panose="020B0502020202020204" pitchFamily="34" charset="0"/>
                        <a:cs typeface="Arial" panose="020B0604020202020204" pitchFamily="34" charset="0"/>
                      </a:endParaRPr>
                    </a:p>
                    <a:p>
                      <a:pPr marL="269875" indent="0" algn="ctr"/>
                      <a:r>
                        <a:rPr lang="en-GB" sz="1400" b="0" u="none" dirty="0">
                          <a:solidFill>
                            <a:schemeClr val="tx1"/>
                          </a:solidFill>
                          <a:latin typeface="Century Gothic" panose="020B0502020202020204" pitchFamily="34" charset="0"/>
                          <a:cs typeface="Arial" panose="020B0604020202020204" pitchFamily="34" charset="0"/>
                        </a:rPr>
                        <a:t>Hint: work out their molecular formula.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‘isomer’ is.</a:t>
                      </a:r>
                      <a:endParaRPr lang="en-GB" sz="1800" b="1" u="none" dirty="0">
                        <a:solidFill>
                          <a:srgbClr val="C8102E"/>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100" b="0" u="none" dirty="0">
                          <a:solidFill>
                            <a:schemeClr val="tx1"/>
                          </a:solidFill>
                          <a:latin typeface="Century Gothic" panose="020B0502020202020204" pitchFamily="34" charset="0"/>
                          <a:cs typeface="Arial" panose="020B0604020202020204" pitchFamily="34" charset="0"/>
                        </a:rPr>
                        <a:t>Put together your understanding of the </a:t>
                      </a:r>
                      <a:r>
                        <a:rPr lang="en-GB" sz="1100" b="0" i="0" u="none" dirty="0">
                          <a:solidFill>
                            <a:schemeClr val="tx1"/>
                          </a:solidFill>
                          <a:latin typeface="Century Gothic" panose="020B0502020202020204" pitchFamily="34" charset="0"/>
                          <a:cs typeface="Arial" panose="020B0604020202020204" pitchFamily="34" charset="0"/>
                        </a:rPr>
                        <a:t>parts iso- and -</a:t>
                      </a:r>
                      <a:r>
                        <a:rPr lang="en-GB" sz="1100" b="0" i="0" u="none" dirty="0" err="1">
                          <a:solidFill>
                            <a:schemeClr val="tx1"/>
                          </a:solidFill>
                          <a:latin typeface="Century Gothic" panose="020B0502020202020204" pitchFamily="34" charset="0"/>
                          <a:cs typeface="Arial" panose="020B0604020202020204" pitchFamily="34" charset="0"/>
                        </a:rPr>
                        <a:t>mer</a:t>
                      </a:r>
                      <a:r>
                        <a:rPr lang="en-GB" sz="1100" b="0" i="0" u="none" dirty="0">
                          <a:solidFill>
                            <a:schemeClr val="tx1"/>
                          </a:solidFill>
                          <a:latin typeface="Century Gothic" panose="020B0502020202020204" pitchFamily="34" charset="0"/>
                          <a:cs typeface="Arial" panose="020B0604020202020204" pitchFamily="34" charset="0"/>
                        </a:rPr>
                        <a:t> to form </a:t>
                      </a:r>
                      <a:r>
                        <a:rPr lang="en-GB" sz="1100" b="0" u="none" dirty="0">
                          <a:solidFill>
                            <a:schemeClr val="tx1"/>
                          </a:solidFill>
                          <a:latin typeface="Century Gothic" panose="020B0502020202020204" pitchFamily="34" charset="0"/>
                          <a:cs typeface="Arial" panose="020B0604020202020204" pitchFamily="34" charset="0"/>
                        </a:rPr>
                        <a:t>the definition.</a:t>
                      </a: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7).</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pic>
        <p:nvPicPr>
          <p:cNvPr id="8" name="Picture 7" descr="A weather map of the United Kingdom showing isobars &#10;&#10;">
            <a:extLst>
              <a:ext uri="{FF2B5EF4-FFF2-40B4-BE49-F238E27FC236}">
                <a16:creationId xmlns:a16="http://schemas.microsoft.com/office/drawing/2014/main" id="{A0C35E05-19B0-D52F-472F-7102C718F9E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8995" y="730117"/>
            <a:ext cx="1258529" cy="2202673"/>
          </a:xfrm>
          <a:prstGeom prst="rect">
            <a:avLst/>
          </a:prstGeom>
        </p:spPr>
      </p:pic>
      <p:pic>
        <p:nvPicPr>
          <p:cNvPr id="3" name="Picture 2" descr="A 2D structure of cyclopentane">
            <a:extLst>
              <a:ext uri="{FF2B5EF4-FFF2-40B4-BE49-F238E27FC236}">
                <a16:creationId xmlns:a16="http://schemas.microsoft.com/office/drawing/2014/main" id="{D9AEF3E0-AA7E-EA2F-8BE1-10C369AC8F9D}"/>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21105" y="3693236"/>
            <a:ext cx="1694635" cy="1976460"/>
          </a:xfrm>
          <a:prstGeom prst="rect">
            <a:avLst/>
          </a:prstGeom>
        </p:spPr>
      </p:pic>
      <p:pic>
        <p:nvPicPr>
          <p:cNvPr id="5" name="Picture 4" descr="A 2D structure of pentane">
            <a:extLst>
              <a:ext uri="{FF2B5EF4-FFF2-40B4-BE49-F238E27FC236}">
                <a16:creationId xmlns:a16="http://schemas.microsoft.com/office/drawing/2014/main" id="{ED389F15-EA75-0FD8-3ED6-382C30B1B3EB}"/>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042194" y="3687103"/>
            <a:ext cx="2630106" cy="1398745"/>
          </a:xfrm>
          <a:prstGeom prst="rect">
            <a:avLst/>
          </a:prstGeom>
        </p:spPr>
      </p:pic>
      <p:pic>
        <p:nvPicPr>
          <p:cNvPr id="4" name="Picture 3" descr="A 2D structure of pentene">
            <a:extLst>
              <a:ext uri="{FF2B5EF4-FFF2-40B4-BE49-F238E27FC236}">
                <a16:creationId xmlns:a16="http://schemas.microsoft.com/office/drawing/2014/main" id="{343D6153-3B4B-D4A2-4F7D-AC5E893B4919}"/>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a:xfrm>
            <a:off x="2290206" y="5118158"/>
            <a:ext cx="2630106" cy="1157018"/>
          </a:xfrm>
          <a:prstGeom prst="rect">
            <a:avLst/>
          </a:prstGeom>
        </p:spPr>
      </p:pic>
    </p:spTree>
    <p:extLst>
      <p:ext uri="{BB962C8B-B14F-4D97-AF65-F5344CB8AC3E}">
        <p14:creationId xmlns:p14="http://schemas.microsoft.com/office/powerpoint/2010/main" val="573104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7BDC5-6B77-50D4-92A2-86F00321F59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6EBF29F-F79A-9767-ED16-0C74960B67E7}"/>
              </a:ext>
            </a:extLst>
          </p:cNvPr>
          <p:cNvGraphicFramePr>
            <a:graphicFrameLocks noGrp="1"/>
          </p:cNvGraphicFramePr>
          <p:nvPr>
            <p:ph idx="1"/>
            <p:extLst>
              <p:ext uri="{D42A27DB-BD31-4B8C-83A1-F6EECF244321}">
                <p14:modId xmlns:p14="http://schemas.microsoft.com/office/powerpoint/2010/main" val="298682555"/>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‘anaerobic’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marL="0" marR="0" lvl="0" indent="265113" algn="ctr" defTabSz="914400" rtl="0" eaLnBrk="1" fontAlgn="auto" latinLnBrk="0" hangingPunct="1">
                        <a:lnSpc>
                          <a:spcPct val="114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Here are some ideas.</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lang="en-GB" sz="1400" b="0" u="none" dirty="0">
                          <a:solidFill>
                            <a:schemeClr val="tx1"/>
                          </a:solidFill>
                          <a:latin typeface="Century Gothic" panose="020B0502020202020204" pitchFamily="34" charset="0"/>
                          <a:cs typeface="Arial" panose="020B0604020202020204" pitchFamily="34" charset="0"/>
                        </a:rPr>
                        <a:t>What is the reason for the prefix ‘aero’ in aeroplane?</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lang="en-GB" sz="1400" b="0" u="none" dirty="0">
                          <a:solidFill>
                            <a:schemeClr val="tx1"/>
                          </a:solidFill>
                          <a:latin typeface="Century Gothic" panose="020B0502020202020204" pitchFamily="34" charset="0"/>
                          <a:cs typeface="Arial" panose="020B0604020202020204" pitchFamily="34" charset="0"/>
                        </a:rPr>
                        <a:t>You might describe something as </a:t>
                      </a:r>
                      <a:r>
                        <a:rPr lang="en-GB" sz="1400" b="1" u="none" dirty="0">
                          <a:solidFill>
                            <a:schemeClr val="tx1"/>
                          </a:solidFill>
                          <a:latin typeface="Century Gothic" panose="020B0502020202020204" pitchFamily="34" charset="0"/>
                          <a:cs typeface="Arial" panose="020B0604020202020204" pitchFamily="34" charset="0"/>
                        </a:rPr>
                        <a:t>a</a:t>
                      </a:r>
                      <a:r>
                        <a:rPr lang="en-GB" sz="1400" b="0" u="none" dirty="0">
                          <a:solidFill>
                            <a:schemeClr val="tx1"/>
                          </a:solidFill>
                          <a:latin typeface="Century Gothic" panose="020B0502020202020204" pitchFamily="34" charset="0"/>
                          <a:cs typeface="Arial" panose="020B0604020202020204" pitchFamily="34" charset="0"/>
                        </a:rPr>
                        <a:t>typical if it is </a:t>
                      </a:r>
                      <a:r>
                        <a:rPr lang="en-GB" sz="1400" b="1" u="none" dirty="0">
                          <a:solidFill>
                            <a:schemeClr val="tx1"/>
                          </a:solidFill>
                          <a:latin typeface="Century Gothic" panose="020B0502020202020204" pitchFamily="34" charset="0"/>
                          <a:cs typeface="Arial" panose="020B0604020202020204" pitchFamily="34" charset="0"/>
                        </a:rPr>
                        <a:t>not </a:t>
                      </a:r>
                      <a:r>
                        <a:rPr lang="en-GB" sz="1400" b="0" u="none" dirty="0">
                          <a:solidFill>
                            <a:schemeClr val="tx1"/>
                          </a:solidFill>
                          <a:latin typeface="Century Gothic" panose="020B0502020202020204" pitchFamily="34" charset="0"/>
                          <a:cs typeface="Arial" panose="020B0604020202020204" pitchFamily="34" charset="0"/>
                        </a:rPr>
                        <a:t>typical.</a:t>
                      </a:r>
                    </a:p>
                    <a:p>
                      <a:pPr marL="449263" marR="0" lvl="0" indent="0" algn="ctr" defTabSz="914400" rtl="0" eaLnBrk="1" fontAlgn="auto" latinLnBrk="0" hangingPunct="1">
                        <a:lnSpc>
                          <a:spcPct val="114000"/>
                        </a:lnSpc>
                        <a:spcBef>
                          <a:spcPts val="0"/>
                        </a:spcBef>
                        <a:spcAft>
                          <a:spcPts val="0"/>
                        </a:spcAft>
                        <a:buClrTx/>
                        <a:buSzTx/>
                        <a:buFontTx/>
                        <a:buNone/>
                        <a:tabLst>
                          <a:tab pos="449263" algn="l"/>
                        </a:tabLst>
                        <a:defRPr/>
                      </a:pPr>
                      <a:r>
                        <a:rPr lang="en-GB" sz="1400" b="0" u="none" dirty="0">
                          <a:solidFill>
                            <a:schemeClr val="tx1"/>
                          </a:solidFill>
                          <a:latin typeface="Century Gothic" panose="020B0502020202020204" pitchFamily="34" charset="0"/>
                          <a:cs typeface="Arial" panose="020B0604020202020204" pitchFamily="34" charset="0"/>
                        </a:rPr>
                        <a:t>Can you think of something that could be described as</a:t>
                      </a:r>
                    </a:p>
                    <a:p>
                      <a:pPr marL="449263" marR="0" lvl="0" indent="0" algn="ctr" defTabSz="914400" rtl="0" eaLnBrk="1" fontAlgn="auto" latinLnBrk="0" hangingPunct="1">
                        <a:lnSpc>
                          <a:spcPct val="114000"/>
                        </a:lnSpc>
                        <a:spcBef>
                          <a:spcPts val="0"/>
                        </a:spcBef>
                        <a:spcAft>
                          <a:spcPts val="0"/>
                        </a:spcAft>
                        <a:buClrTx/>
                        <a:buSzTx/>
                        <a:buFontTx/>
                        <a:buNone/>
                        <a:tabLst>
                          <a:tab pos="449263" algn="l"/>
                        </a:tabLst>
                        <a:defRPr/>
                      </a:pPr>
                      <a:r>
                        <a:rPr lang="en-GB" sz="1400" b="0" u="none" dirty="0">
                          <a:solidFill>
                            <a:schemeClr val="tx1"/>
                          </a:solidFill>
                          <a:latin typeface="Century Gothic" panose="020B0502020202020204" pitchFamily="34" charset="0"/>
                          <a:cs typeface="Arial" panose="020B0604020202020204" pitchFamily="34" charset="0"/>
                        </a:rPr>
                        <a:t>atypical?</a:t>
                      </a:r>
                    </a:p>
                    <a:p>
                      <a:pPr marL="171450" marR="0" lvl="0" indent="-1714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b="1" u="none" dirty="0">
                        <a:solidFill>
                          <a:srgbClr val="C8102E"/>
                        </a:solidFill>
                        <a:latin typeface="Century Gothic" panose="020B0502020202020204" pitchFamily="34" charset="0"/>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i="0" u="none" dirty="0">
                          <a:solidFill>
                            <a:srgbClr val="C8102E"/>
                          </a:solidFill>
                          <a:latin typeface="Century Gothic" panose="020B0502020202020204" pitchFamily="34" charset="0"/>
                          <a:cs typeface="Arial" panose="020B0604020202020204" pitchFamily="34" charset="0"/>
                        </a:rPr>
                        <a:t>2. Break down the word ‘anaerobic’.</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2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an-</a:t>
                      </a:r>
                    </a:p>
                    <a:p>
                      <a:pPr algn="ctr">
                        <a:spcBef>
                          <a:spcPts val="0"/>
                        </a:spcBef>
                      </a:pPr>
                      <a:r>
                        <a:rPr lang="en-GB" sz="1400" b="0" i="0" kern="1200" dirty="0">
                          <a:solidFill>
                            <a:schemeClr val="tx1"/>
                          </a:solidFill>
                          <a:effectLst/>
                          <a:latin typeface="Century Gothic" panose="020B0502020202020204" pitchFamily="34" charset="0"/>
                          <a:ea typeface="+mn-ea"/>
                          <a:cs typeface="+mn-cs"/>
                        </a:rPr>
                        <a:t>The prefix</a:t>
                      </a:r>
                      <a:r>
                        <a:rPr lang="en-GB" sz="1400" b="1" i="0" kern="1200" dirty="0">
                          <a:solidFill>
                            <a:schemeClr val="tx1"/>
                          </a:solidFill>
                          <a:effectLst/>
                          <a:latin typeface="Century Gothic" panose="020B0502020202020204" pitchFamily="34" charset="0"/>
                          <a:ea typeface="+mn-ea"/>
                          <a:cs typeface="+mn-cs"/>
                        </a:rPr>
                        <a:t> a-</a:t>
                      </a:r>
                      <a:r>
                        <a:rPr lang="en-GB" sz="1400" b="0" i="0" kern="1200" dirty="0">
                          <a:solidFill>
                            <a:schemeClr val="tx1"/>
                          </a:solidFill>
                          <a:effectLst/>
                          <a:latin typeface="Century Gothic" panose="020B0502020202020204" pitchFamily="34" charset="0"/>
                          <a:ea typeface="+mn-ea"/>
                          <a:cs typeface="+mn-cs"/>
                        </a:rPr>
                        <a:t> or before a vowel </a:t>
                      </a:r>
                      <a:r>
                        <a:rPr lang="en-GB" sz="1400" b="1" i="0" kern="1200" dirty="0">
                          <a:solidFill>
                            <a:schemeClr val="tx1"/>
                          </a:solidFill>
                          <a:effectLst/>
                          <a:latin typeface="Century Gothic" panose="020B0502020202020204" pitchFamily="34" charset="0"/>
                          <a:ea typeface="+mn-ea"/>
                          <a:cs typeface="+mn-cs"/>
                        </a:rPr>
                        <a:t>an-</a:t>
                      </a:r>
                      <a:r>
                        <a:rPr lang="en-GB" sz="1400" b="0" i="0" kern="1200" dirty="0">
                          <a:solidFill>
                            <a:schemeClr val="tx1"/>
                          </a:solidFill>
                          <a:effectLst/>
                          <a:latin typeface="Century Gothic" panose="020B0502020202020204" pitchFamily="34" charset="0"/>
                          <a:ea typeface="+mn-ea"/>
                          <a:cs typeface="+mn-cs"/>
                        </a:rPr>
                        <a:t> means ‘not’ or ‘without’.</a:t>
                      </a:r>
                    </a:p>
                    <a:p>
                      <a:pPr algn="ctr">
                        <a:lnSpc>
                          <a:spcPct val="114000"/>
                        </a:lnSpc>
                      </a:pPr>
                      <a:endParaRPr lang="en-GB" sz="1200" b="0" i="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i="0" u="none" dirty="0">
                          <a:solidFill>
                            <a:schemeClr val="tx1"/>
                          </a:solidFill>
                          <a:latin typeface="Century Gothic" panose="020B0502020202020204" pitchFamily="34" charset="0"/>
                          <a:cs typeface="Arial" panose="020B0604020202020204" pitchFamily="34" charset="0"/>
                        </a:rPr>
                        <a:t>-</a:t>
                      </a:r>
                      <a:r>
                        <a:rPr lang="en-GB" sz="1800" b="0" i="0" u="none" dirty="0" err="1">
                          <a:solidFill>
                            <a:schemeClr val="tx1"/>
                          </a:solidFill>
                          <a:latin typeface="Century Gothic" panose="020B0502020202020204" pitchFamily="34" charset="0"/>
                          <a:cs typeface="Arial" panose="020B0604020202020204" pitchFamily="34" charset="0"/>
                        </a:rPr>
                        <a:t>aer</a:t>
                      </a:r>
                      <a:r>
                        <a:rPr lang="en-GB" sz="1800" b="0" i="0" u="none" dirty="0">
                          <a:solidFill>
                            <a:schemeClr val="tx1"/>
                          </a:solidFill>
                          <a:latin typeface="Century Gothic" panose="020B0502020202020204" pitchFamily="34" charset="0"/>
                          <a:cs typeface="Arial" panose="020B0604020202020204" pitchFamily="34" charset="0"/>
                        </a:rPr>
                        <a:t>-</a:t>
                      </a: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From classical Latin </a:t>
                      </a:r>
                      <a:r>
                        <a:rPr lang="en-GB" sz="1400" b="0" i="0" kern="1200" dirty="0" err="1">
                          <a:solidFill>
                            <a:schemeClr val="tx1"/>
                          </a:solidFill>
                          <a:effectLst/>
                          <a:latin typeface="Century Gothic" panose="020B0502020202020204" pitchFamily="34" charset="0"/>
                          <a:ea typeface="+mn-ea"/>
                          <a:cs typeface="+mn-cs"/>
                        </a:rPr>
                        <a:t>āēr</a:t>
                      </a:r>
                      <a:r>
                        <a:rPr lang="en-GB" sz="1400" b="0" i="0" kern="1200" dirty="0">
                          <a:solidFill>
                            <a:schemeClr val="tx1"/>
                          </a:solidFill>
                          <a:effectLst/>
                          <a:latin typeface="Century Gothic" panose="020B0502020202020204" pitchFamily="34" charset="0"/>
                          <a:ea typeface="+mn-ea"/>
                          <a:cs typeface="+mn-cs"/>
                        </a:rPr>
                        <a:t>, meaning ‘air’</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dirty="0" err="1">
                          <a:solidFill>
                            <a:schemeClr val="tx1"/>
                          </a:solidFill>
                          <a:latin typeface="Century Gothic" panose="020B0502020202020204" pitchFamily="34" charset="0"/>
                          <a:cs typeface="Arial" panose="020B0604020202020204" pitchFamily="34" charset="0"/>
                        </a:rPr>
                        <a:t>bic</a:t>
                      </a:r>
                      <a:endParaRPr lang="en-GB" sz="18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From ‘bio’ Indicating or involving life or living organisms</a:t>
                      </a:r>
                      <a:endParaRPr lang="en-GB" sz="1400" b="0" i="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 Which equation represents an anaerobic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reaction?</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rPr>
                        <a:t>Equation 1: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+ 6O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6CO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+ 6H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sym typeface="Symbol" panose="05050102010706020507" pitchFamily="18" charset="2"/>
                        </a:rPr>
                        <a:t>Equation 2: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2C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5</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OH + 2CO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endPar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‘anaerobic’ means.</a:t>
                      </a:r>
                      <a:endParaRPr lang="en-GB" sz="1400" b="0" u="none" dirty="0">
                        <a:solidFill>
                          <a:schemeClr val="tx1"/>
                        </a:solidFill>
                        <a:latin typeface="Century Gothic" panose="020B0502020202020204" pitchFamily="34" charset="0"/>
                        <a:cs typeface="Arial" panose="020B0604020202020204" pitchFamily="34" charset="0"/>
                      </a:endParaRPr>
                    </a:p>
                    <a:p>
                      <a:pPr algn="ct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100" b="0" u="none" dirty="0">
                          <a:solidFill>
                            <a:schemeClr val="tx1"/>
                          </a:solidFill>
                          <a:latin typeface="Century Gothic" panose="020B0502020202020204" pitchFamily="34" charset="0"/>
                          <a:cs typeface="Arial" panose="020B0604020202020204" pitchFamily="34" charset="0"/>
                        </a:rPr>
                        <a:t>Put together your understanding of the parts an-, -</a:t>
                      </a:r>
                      <a:r>
                        <a:rPr lang="en-GB" sz="1100" b="0" u="none" dirty="0" err="1">
                          <a:solidFill>
                            <a:schemeClr val="tx1"/>
                          </a:solidFill>
                          <a:latin typeface="Century Gothic" panose="020B0502020202020204" pitchFamily="34" charset="0"/>
                          <a:cs typeface="Arial" panose="020B0604020202020204" pitchFamily="34" charset="0"/>
                        </a:rPr>
                        <a:t>aer</a:t>
                      </a:r>
                      <a:r>
                        <a:rPr lang="en-GB" sz="1100" b="0" u="none" dirty="0">
                          <a:solidFill>
                            <a:schemeClr val="tx1"/>
                          </a:solidFill>
                          <a:latin typeface="Century Gothic" panose="020B0502020202020204" pitchFamily="34" charset="0"/>
                          <a:cs typeface="Arial" panose="020B0604020202020204" pitchFamily="34" charset="0"/>
                        </a:rPr>
                        <a:t>- and -</a:t>
                      </a:r>
                      <a:r>
                        <a:rPr lang="en-GB" sz="1100" b="0" u="none" dirty="0" err="1">
                          <a:solidFill>
                            <a:schemeClr val="tx1"/>
                          </a:solidFill>
                          <a:latin typeface="Century Gothic" panose="020B0502020202020204" pitchFamily="34" charset="0"/>
                          <a:cs typeface="Arial" panose="020B0604020202020204" pitchFamily="34" charset="0"/>
                        </a:rPr>
                        <a:t>bic</a:t>
                      </a:r>
                      <a:r>
                        <a:rPr lang="en-GB" sz="1100" b="0" u="none" dirty="0">
                          <a:solidFill>
                            <a:schemeClr val="tx1"/>
                          </a:solidFill>
                          <a:latin typeface="Century Gothic" panose="020B0502020202020204" pitchFamily="34" charset="0"/>
                          <a:cs typeface="Arial" panose="020B0604020202020204" pitchFamily="34" charset="0"/>
                        </a:rPr>
                        <a:t> to form the definition.</a:t>
                      </a: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8).</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556A24E2-B1FC-7E19-34B7-76DF4728BB29}"/>
              </a:ext>
            </a:extLst>
          </p:cNvPr>
          <p:cNvGraphicFramePr>
            <a:graphicFrameLocks noGrp="1"/>
          </p:cNvGraphicFramePr>
          <p:nvPr>
            <p:extLst>
              <p:ext uri="{D42A27DB-BD31-4B8C-83A1-F6EECF244321}">
                <p14:modId xmlns:p14="http://schemas.microsoft.com/office/powerpoint/2010/main" val="2396526423"/>
              </p:ext>
            </p:extLst>
          </p:nvPr>
        </p:nvGraphicFramePr>
        <p:xfrm>
          <a:off x="4973303" y="2720975"/>
          <a:ext cx="2216104" cy="641350"/>
        </p:xfrm>
        <a:graphic>
          <a:graphicData uri="http://schemas.openxmlformats.org/drawingml/2006/table">
            <a:tbl>
              <a:tblPr firstRow="1" bandRow="1">
                <a:tableStyleId>{5C22544A-7EE6-4342-B048-85BDC9FD1C3A}</a:tableStyleId>
              </a:tblPr>
              <a:tblGrid>
                <a:gridCol w="221610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anaerobic</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3623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53BDC-236C-31F6-7079-D12C5A0A87A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45ED896-7714-A5FB-3231-60B93557C9F5}"/>
              </a:ext>
            </a:extLst>
          </p:cNvPr>
          <p:cNvGraphicFramePr>
            <a:graphicFrameLocks noGrp="1"/>
          </p:cNvGraphicFramePr>
          <p:nvPr>
            <p:ph idx="1"/>
            <p:extLst>
              <p:ext uri="{D42A27DB-BD31-4B8C-83A1-F6EECF244321}">
                <p14:modId xmlns:p14="http://schemas.microsoft.com/office/powerpoint/2010/main" val="1532590651"/>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‘empirical formula’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marL="0" marR="0" lvl="0" indent="265113" algn="ctr" defTabSz="914400" rtl="0" eaLnBrk="1" fontAlgn="auto" latinLnBrk="0" hangingPunct="1">
                        <a:lnSpc>
                          <a:spcPct val="114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Here are some ideas.</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kumimoji="0" lang="en-GB" sz="1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Where have you met the word </a:t>
                      </a:r>
                      <a:r>
                        <a:rPr kumimoji="0" lang="en-GB" sz="14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formula</a:t>
                      </a:r>
                      <a:r>
                        <a:rPr kumimoji="0" lang="en-GB" sz="1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 before in chemistry? How would you describe to someone what it meant?</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kumimoji="0" lang="en-GB" sz="1400" b="1"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Empirical </a:t>
                      </a:r>
                      <a:r>
                        <a:rPr kumimoji="0" lang="en-GB" sz="1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evidence is evidence obtained through systematic observation, measurement or experimentation. It contrasts with ‘anecdotal evidence’, which relies on things people saw or heard rather than facts.</a:t>
                      </a:r>
                      <a:endParaRPr kumimoji="0" lang="en-GB" sz="1200" b="1" i="0" u="none" strike="noStrike" kern="1200" cap="none" spc="0" normalizeH="0" baseline="0" noProof="0" dirty="0">
                        <a:ln>
                          <a:noFill/>
                        </a:ln>
                        <a:solidFill>
                          <a:srgbClr val="C8102E"/>
                        </a:solidFill>
                        <a:effectLst/>
                        <a:uLnTx/>
                        <a:uFillTx/>
                        <a:latin typeface="Century Gothic" panose="020B0502020202020204" pitchFamily="34" charset="0"/>
                        <a:ea typeface="+mn-ea"/>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What do we know about the term ‘empirical formula’?</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empirical</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400" b="0" i="0" u="none" kern="1200" dirty="0">
                          <a:solidFill>
                            <a:schemeClr val="tx1"/>
                          </a:solidFill>
                          <a:effectLst/>
                          <a:latin typeface="Century Gothic" panose="020B0502020202020204" pitchFamily="34" charset="0"/>
                          <a:ea typeface="+mn-ea"/>
                          <a:cs typeface="+mn-cs"/>
                        </a:rPr>
                        <a:t>Means ‘derived from experiment, experience and observation rather than from theory or logic.’ </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u="none" dirty="0">
                          <a:solidFill>
                            <a:schemeClr val="tx1"/>
                          </a:solidFill>
                          <a:latin typeface="Century Gothic" panose="020B0502020202020204" pitchFamily="34" charset="0"/>
                          <a:cs typeface="Arial" panose="020B0604020202020204" pitchFamily="34" charset="0"/>
                        </a:rPr>
                        <a:t>formula</a:t>
                      </a: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In chemistry, this is an expression of the constituents of a compound using symbols and figures.</a:t>
                      </a:r>
                      <a:endParaRPr lang="en-GB" sz="1400" b="0" i="0" u="none" kern="1200" dirty="0">
                        <a:solidFill>
                          <a:schemeClr val="tx1"/>
                        </a:solidFill>
                        <a:effectLst/>
                        <a:latin typeface="Century Gothic" panose="020B0502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algn="ctr">
                        <a:lnSpc>
                          <a:spcPct val="114000"/>
                        </a:lnSpc>
                        <a:spcBef>
                          <a:spcPts val="0"/>
                        </a:spcBef>
                      </a:pP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lnSpc>
                          <a:spcPct val="114000"/>
                        </a:lnSpc>
                        <a:buAutoNum type="arabicPeriod" startAt="4"/>
                      </a:pPr>
                      <a:r>
                        <a:rPr lang="en-GB" sz="1400" b="1" u="none" dirty="0">
                          <a:solidFill>
                            <a:srgbClr val="C8102E"/>
                          </a:solidFill>
                          <a:latin typeface="Century Gothic" panose="020B0502020202020204" pitchFamily="34" charset="0"/>
                          <a:cs typeface="Arial" panose="020B0604020202020204" pitchFamily="34" charset="0"/>
                        </a:rPr>
                        <a:t>Give the empirical formula for </a:t>
                      </a:r>
                    </a:p>
                    <a:p>
                      <a:pPr marL="0" indent="0" algn="ctr">
                        <a:lnSpc>
                          <a:spcPct val="114000"/>
                        </a:lnSpc>
                        <a:buNone/>
                      </a:pPr>
                      <a:r>
                        <a:rPr lang="en-GB" sz="1400" b="1" u="none" dirty="0">
                          <a:solidFill>
                            <a:srgbClr val="C8102E"/>
                          </a:solidFill>
                          <a:latin typeface="Century Gothic" panose="020B0502020202020204" pitchFamily="34" charset="0"/>
                          <a:cs typeface="Arial" panose="020B0604020202020204" pitchFamily="34" charset="0"/>
                        </a:rPr>
                        <a:t>each of the compounds below.</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Butene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4</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8</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Glucose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Ethanoic acid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3</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COOH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‘empirical formula’ is.</a:t>
                      </a:r>
                      <a:endParaRPr lang="en-GB" sz="1800" b="1" u="none" dirty="0">
                        <a:solidFill>
                          <a:srgbClr val="C8102E"/>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9).</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C79E6891-D754-E95C-1306-5670BF8BD003}"/>
              </a:ext>
            </a:extLst>
          </p:cNvPr>
          <p:cNvGraphicFramePr>
            <a:graphicFrameLocks noGrp="1"/>
          </p:cNvGraphicFramePr>
          <p:nvPr>
            <p:extLst>
              <p:ext uri="{D42A27DB-BD31-4B8C-83A1-F6EECF244321}">
                <p14:modId xmlns:p14="http://schemas.microsoft.com/office/powerpoint/2010/main" val="2479525543"/>
              </p:ext>
            </p:extLst>
          </p:nvPr>
        </p:nvGraphicFramePr>
        <p:xfrm>
          <a:off x="4651518" y="2727571"/>
          <a:ext cx="2888964" cy="641350"/>
        </p:xfrm>
        <a:graphic>
          <a:graphicData uri="http://schemas.openxmlformats.org/drawingml/2006/table">
            <a:tbl>
              <a:tblPr firstRow="1" bandRow="1">
                <a:tableStyleId>{5C22544A-7EE6-4342-B048-85BDC9FD1C3A}</a:tableStyleId>
              </a:tblPr>
              <a:tblGrid>
                <a:gridCol w="288896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empirical formula</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5324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ADDAF-2899-0BF5-5B39-3A0D4118F88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31B6E012-8707-EC01-C937-6899E153F442}"/>
              </a:ext>
            </a:extLst>
          </p:cNvPr>
          <p:cNvGraphicFramePr>
            <a:graphicFrameLocks noGrp="1"/>
          </p:cNvGraphicFramePr>
          <p:nvPr>
            <p:ph idx="1"/>
            <p:extLst>
              <p:ext uri="{D42A27DB-BD31-4B8C-83A1-F6EECF244321}">
                <p14:modId xmlns:p14="http://schemas.microsoft.com/office/powerpoint/2010/main" val="2582221226"/>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‘amino acid’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marL="0" marR="0" lvl="0" indent="265113" algn="ctr" defTabSz="914400" rtl="0" eaLnBrk="1" fontAlgn="auto" latinLnBrk="0" hangingPunct="1">
                        <a:lnSpc>
                          <a:spcPct val="114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Here are some ideas.</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lang="en-GB" sz="1400" b="0" u="none" dirty="0">
                          <a:solidFill>
                            <a:schemeClr val="tx1"/>
                          </a:solidFill>
                          <a:latin typeface="Century Gothic" panose="020B0502020202020204" pitchFamily="34" charset="0"/>
                          <a:cs typeface="Arial" panose="020B0604020202020204" pitchFamily="34" charset="0"/>
                        </a:rPr>
                        <a:t>What organic </a:t>
                      </a:r>
                      <a:r>
                        <a:rPr lang="en-GB" sz="1400" b="1" u="none" dirty="0">
                          <a:solidFill>
                            <a:schemeClr val="tx1"/>
                          </a:solidFill>
                          <a:latin typeface="Century Gothic" panose="020B0502020202020204" pitchFamily="34" charset="0"/>
                          <a:cs typeface="Arial" panose="020B0604020202020204" pitchFamily="34" charset="0"/>
                        </a:rPr>
                        <a:t>acid</a:t>
                      </a:r>
                      <a:r>
                        <a:rPr lang="en-GB" sz="1400" b="0" u="none" dirty="0">
                          <a:solidFill>
                            <a:schemeClr val="tx1"/>
                          </a:solidFill>
                          <a:latin typeface="Century Gothic" panose="020B0502020202020204" pitchFamily="34" charset="0"/>
                          <a:cs typeface="Arial" panose="020B0604020202020204" pitchFamily="34" charset="0"/>
                        </a:rPr>
                        <a:t>s do you know? Can you draw their displayed formula?</a:t>
                      </a:r>
                    </a:p>
                    <a:p>
                      <a:pPr marL="449263" marR="0" lvl="0" indent="-184150" algn="ctr" defTabSz="914400" rtl="0" eaLnBrk="1" fontAlgn="auto" latinLnBrk="0" hangingPunct="1">
                        <a:lnSpc>
                          <a:spcPct val="114000"/>
                        </a:lnSpc>
                        <a:spcBef>
                          <a:spcPts val="600"/>
                        </a:spcBef>
                        <a:spcAft>
                          <a:spcPts val="0"/>
                        </a:spcAft>
                        <a:buClrTx/>
                        <a:buSzTx/>
                        <a:buFont typeface="Arial" panose="020B0604020202020204" pitchFamily="34" charset="0"/>
                        <a:buChar char="•"/>
                        <a:tabLst>
                          <a:tab pos="449263" algn="l"/>
                        </a:tabLst>
                        <a:defRPr/>
                      </a:pPr>
                      <a:r>
                        <a:rPr lang="en-GB" sz="1400" b="1" u="none" dirty="0">
                          <a:solidFill>
                            <a:schemeClr val="tx1"/>
                          </a:solidFill>
                          <a:latin typeface="Century Gothic" panose="020B0502020202020204" pitchFamily="34" charset="0"/>
                          <a:cs typeface="Arial" panose="020B0604020202020204" pitchFamily="34" charset="0"/>
                        </a:rPr>
                        <a:t>Am</a:t>
                      </a:r>
                      <a:r>
                        <a:rPr lang="en-GB" sz="1400" b="0" u="none" dirty="0">
                          <a:solidFill>
                            <a:schemeClr val="tx1"/>
                          </a:solidFill>
                          <a:latin typeface="Century Gothic" panose="020B0502020202020204" pitchFamily="34" charset="0"/>
                          <a:cs typeface="Arial" panose="020B0604020202020204" pitchFamily="34" charset="0"/>
                        </a:rPr>
                        <a:t>monia has the formula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NH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3</a:t>
                      </a:r>
                      <a:r>
                        <a:rPr lang="en-GB" sz="1400" b="0" u="none" dirty="0">
                          <a:solidFill>
                            <a:schemeClr val="tx1"/>
                          </a:solidFill>
                          <a:latin typeface="Century Gothic" panose="020B0502020202020204" pitchFamily="34" charset="0"/>
                          <a:cs typeface="Arial" panose="020B0604020202020204" pitchFamily="34" charset="0"/>
                        </a:rPr>
                        <a:t>. Which element do you think is in all molecules starting with </a:t>
                      </a:r>
                      <a:r>
                        <a:rPr lang="en-GB" sz="1400" b="1" u="none" dirty="0">
                          <a:solidFill>
                            <a:schemeClr val="tx1"/>
                          </a:solidFill>
                          <a:latin typeface="Century Gothic" panose="020B0502020202020204" pitchFamily="34" charset="0"/>
                          <a:cs typeface="Arial" panose="020B0604020202020204" pitchFamily="34" charset="0"/>
                        </a:rPr>
                        <a:t>am-</a:t>
                      </a:r>
                      <a:r>
                        <a:rPr lang="en-GB" sz="1400" b="0" u="none" dirty="0">
                          <a:solidFill>
                            <a:schemeClr val="tx1"/>
                          </a:solidFill>
                          <a:latin typeface="Century Gothic" panose="020B0502020202020204" pitchFamily="34" charset="0"/>
                          <a:cs typeface="Arial" panose="020B0604020202020204" pitchFamily="34" charset="0"/>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i="0" u="none" dirty="0">
                          <a:solidFill>
                            <a:srgbClr val="C8102E"/>
                          </a:solidFill>
                          <a:latin typeface="Century Gothic" panose="020B0502020202020204" pitchFamily="34" charset="0"/>
                          <a:cs typeface="Arial" panose="020B0604020202020204" pitchFamily="34" charset="0"/>
                        </a:rPr>
                        <a:t>2. Break down the term ‘amino acid’.</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am-</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u="none" dirty="0">
                          <a:solidFill>
                            <a:schemeClr val="tx1"/>
                          </a:solidFill>
                          <a:latin typeface="Century Gothic" panose="020B0502020202020204" pitchFamily="34" charset="0"/>
                          <a:cs typeface="Arial" panose="020B0604020202020204" pitchFamily="34" charset="0"/>
                        </a:rPr>
                        <a:t>From ‘ammonia’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Shortened from –</a:t>
                      </a:r>
                      <a:r>
                        <a:rPr lang="en-GB" sz="1400" b="0" i="0" kern="1200" dirty="0" err="1">
                          <a:solidFill>
                            <a:schemeClr val="tx1"/>
                          </a:solidFill>
                          <a:effectLst/>
                          <a:latin typeface="Century Gothic" panose="020B0502020202020204" pitchFamily="34" charset="0"/>
                          <a:ea typeface="+mn-ea"/>
                          <a:cs typeface="+mn-cs"/>
                        </a:rPr>
                        <a:t>ine</a:t>
                      </a:r>
                      <a:r>
                        <a:rPr lang="en-GB" sz="1400" b="0" i="0" kern="1200" dirty="0">
                          <a:solidFill>
                            <a:schemeClr val="tx1"/>
                          </a:solidFill>
                          <a:effectLst/>
                          <a:latin typeface="Century Gothic" panose="020B0502020202020204" pitchFamily="34" charset="0"/>
                          <a:ea typeface="+mn-ea"/>
                          <a:cs typeface="+mn-cs"/>
                        </a:rPr>
                        <a:t>; suffix meaning ‘of’ or ‘pertaining to,’ ‘of the nature of,’ ‘like’</a:t>
                      </a:r>
                      <a:endParaRPr lang="en-GB" sz="1400" b="0" i="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endParaRPr lang="en-GB" sz="800" b="0" i="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r>
                        <a:rPr lang="en-GB" sz="1800" b="0" i="0" u="none" dirty="0">
                          <a:solidFill>
                            <a:schemeClr val="tx1"/>
                          </a:solidFill>
                          <a:latin typeface="Century Gothic" panose="020B0502020202020204" pitchFamily="34" charset="0"/>
                          <a:cs typeface="Arial" panose="020B0604020202020204" pitchFamily="34" charset="0"/>
                        </a:rPr>
                        <a:t>acid</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u="none" dirty="0">
                          <a:solidFill>
                            <a:schemeClr val="tx1"/>
                          </a:solidFill>
                          <a:latin typeface="Century Gothic" panose="020B0502020202020204" pitchFamily="34" charset="0"/>
                          <a:cs typeface="Arial" panose="020B0604020202020204" pitchFamily="34" charset="0"/>
                        </a:rPr>
                        <a:t>A molecule capable of producing hydrogen ions, </a:t>
                      </a:r>
                      <a:r>
                        <a:rPr lang="en-GB" sz="1400" b="0" i="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i="0" u="none" baseline="30000" dirty="0">
                          <a:solidFill>
                            <a:schemeClr val="tx1"/>
                          </a:solidFill>
                          <a:latin typeface="Cambria Math" panose="02040503050406030204" pitchFamily="18" charset="0"/>
                          <a:ea typeface="Cambria Math" panose="02040503050406030204" pitchFamily="18" charset="0"/>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u="none" dirty="0">
                          <a:solidFill>
                            <a:schemeClr val="tx1"/>
                          </a:solidFill>
                          <a:latin typeface="Century Gothic" panose="020B0502020202020204" pitchFamily="34" charset="0"/>
                          <a:cs typeface="Arial" panose="020B0604020202020204" pitchFamily="34" charset="0"/>
                        </a:rPr>
                        <a:t>when dissolved in water.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Identify the amine group and</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the acid group in each amino acid.</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8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        glycine</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8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     serine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‘amino acid’ is.</a:t>
                      </a:r>
                      <a:endParaRPr lang="en-GB" sz="1800" b="1" u="none" dirty="0">
                        <a:solidFill>
                          <a:srgbClr val="C8102E"/>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100" b="0" u="none" dirty="0">
                          <a:solidFill>
                            <a:schemeClr val="tx1"/>
                          </a:solidFill>
                          <a:latin typeface="Century Gothic" panose="020B0502020202020204" pitchFamily="34" charset="0"/>
                          <a:cs typeface="Arial" panose="020B0604020202020204" pitchFamily="34" charset="0"/>
                        </a:rPr>
                        <a:t>Put together your understanding of the parts of the word to form the definition.</a:t>
                      </a:r>
                      <a:endParaRPr lang="en-GB" sz="11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10).</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2B6AB7D3-DCAD-A8E8-11AF-8843BEFEE101}"/>
              </a:ext>
            </a:extLst>
          </p:cNvPr>
          <p:cNvGraphicFramePr>
            <a:graphicFrameLocks noGrp="1"/>
          </p:cNvGraphicFramePr>
          <p:nvPr>
            <p:extLst>
              <p:ext uri="{D42A27DB-BD31-4B8C-83A1-F6EECF244321}">
                <p14:modId xmlns:p14="http://schemas.microsoft.com/office/powerpoint/2010/main" val="720872682"/>
              </p:ext>
            </p:extLst>
          </p:nvPr>
        </p:nvGraphicFramePr>
        <p:xfrm>
          <a:off x="5066271" y="2772021"/>
          <a:ext cx="2372498" cy="641350"/>
        </p:xfrm>
        <a:graphic>
          <a:graphicData uri="http://schemas.openxmlformats.org/drawingml/2006/table">
            <a:tbl>
              <a:tblPr firstRow="1" bandRow="1">
                <a:tableStyleId>{5C22544A-7EE6-4342-B048-85BDC9FD1C3A}</a:tableStyleId>
              </a:tblPr>
              <a:tblGrid>
                <a:gridCol w="2372498">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amino acid</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pic>
        <p:nvPicPr>
          <p:cNvPr id="5" name="Picture 4" descr="2D structure of glycine">
            <a:extLst>
              <a:ext uri="{FF2B5EF4-FFF2-40B4-BE49-F238E27FC236}">
                <a16:creationId xmlns:a16="http://schemas.microsoft.com/office/drawing/2014/main" id="{A5D6794A-9698-E10A-3F26-87C84E808AED}"/>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813414" y="3636790"/>
            <a:ext cx="1661823" cy="1229410"/>
          </a:xfrm>
          <a:prstGeom prst="rect">
            <a:avLst/>
          </a:prstGeom>
        </p:spPr>
      </p:pic>
      <p:pic>
        <p:nvPicPr>
          <p:cNvPr id="9" name="Picture 8" descr="2D structure of serine">
            <a:extLst>
              <a:ext uri="{FF2B5EF4-FFF2-40B4-BE49-F238E27FC236}">
                <a16:creationId xmlns:a16="http://schemas.microsoft.com/office/drawing/2014/main" id="{B40D7954-9E88-1D3B-772E-03EB16BCFB6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813414" y="5203084"/>
            <a:ext cx="1863794" cy="1144987"/>
          </a:xfrm>
          <a:prstGeom prst="rect">
            <a:avLst/>
          </a:prstGeom>
        </p:spPr>
      </p:pic>
    </p:spTree>
    <p:extLst>
      <p:ext uri="{BB962C8B-B14F-4D97-AF65-F5344CB8AC3E}">
        <p14:creationId xmlns:p14="http://schemas.microsoft.com/office/powerpoint/2010/main" val="2477352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06DC-8B8F-8EF4-7892-9CA25C26A9C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583D765-02C4-5DDB-6BF2-1689A327ADC0}"/>
              </a:ext>
            </a:extLst>
          </p:cNvPr>
          <p:cNvGraphicFramePr>
            <a:graphicFrameLocks noGrp="1"/>
          </p:cNvGraphicFramePr>
          <p:nvPr>
            <p:ph idx="1"/>
            <p:extLst>
              <p:ext uri="{D42A27DB-BD31-4B8C-83A1-F6EECF244321}">
                <p14:modId xmlns:p14="http://schemas.microsoft.com/office/powerpoint/2010/main" val="677386147"/>
              </p:ext>
            </p:extLst>
          </p:nvPr>
        </p:nvGraphicFramePr>
        <p:xfrm>
          <a:off x="0" y="1242"/>
          <a:ext cx="12192000" cy="6991174"/>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065253">
                <a:tc>
                  <a:txBody>
                    <a:bodyPr/>
                    <a:lstStyle/>
                    <a:p>
                      <a:pPr marL="269875" marR="0" lvl="0" indent="-269875"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isomer mean to you?</a:t>
                      </a:r>
                    </a:p>
                    <a:p>
                      <a:pPr marL="269875"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600" b="1" u="none" dirty="0">
                        <a:solidFill>
                          <a:srgbClr val="C8102E"/>
                        </a:solidFill>
                        <a:latin typeface="Century Gothic" panose="020B0502020202020204" pitchFamily="34" charset="0"/>
                        <a:cs typeface="Arial" panose="020B0604020202020204" pitchFamily="34" charset="0"/>
                      </a:endParaRPr>
                    </a:p>
                    <a:p>
                      <a:pPr algn="ct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spcBef>
                          <a:spcPts val="2400"/>
                        </a:spcBef>
                      </a:pPr>
                      <a:r>
                        <a:rPr lang="en-GB" sz="1400" b="1" u="none" dirty="0">
                          <a:solidFill>
                            <a:srgbClr val="C8102E"/>
                          </a:solidFill>
                          <a:latin typeface="Century Gothic" panose="020B0502020202020204" pitchFamily="34" charset="0"/>
                          <a:cs typeface="Arial" panose="020B0604020202020204" pitchFamily="34" charset="0"/>
                        </a:rPr>
                        <a:t>2. Break down the word ‘isomer’.</a:t>
                      </a:r>
                      <a:endParaRPr lang="en-GB" sz="6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24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a:t>
                      </a:r>
                    </a:p>
                    <a:p>
                      <a:pPr marL="0" indent="0" algn="ctr">
                        <a:buNone/>
                      </a:pPr>
                      <a:r>
                        <a:rPr lang="en-GB" sz="1400" b="0" i="0" u="none" dirty="0">
                          <a:solidFill>
                            <a:schemeClr val="tx1"/>
                          </a:solidFill>
                          <a:latin typeface="Century Gothic" panose="020B0502020202020204" pitchFamily="34" charset="0"/>
                          <a:cs typeface="Arial" panose="020B0604020202020204" pitchFamily="34" charset="0"/>
                        </a:rPr>
                        <a:t>From the Greek isos meaning ‘equal’.</a:t>
                      </a:r>
                      <a:endParaRPr lang="en-GB" sz="600" b="0" i="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2400"/>
                        </a:spcBef>
                      </a:pPr>
                      <a:r>
                        <a:rPr lang="en-GB" sz="1800" b="0" i="0" u="none" dirty="0">
                          <a:solidFill>
                            <a:schemeClr val="tx1"/>
                          </a:solidFill>
                          <a:latin typeface="Century Gothic" panose="020B0502020202020204" pitchFamily="34" charset="0"/>
                          <a:cs typeface="Arial" panose="020B0604020202020204" pitchFamily="34" charset="0"/>
                        </a:rPr>
                        <a:t>-</a:t>
                      </a:r>
                      <a:r>
                        <a:rPr lang="en-GB" sz="1800" b="0" i="0" u="none" dirty="0" err="1">
                          <a:solidFill>
                            <a:schemeClr val="tx1"/>
                          </a:solidFill>
                          <a:latin typeface="Century Gothic" panose="020B0502020202020204" pitchFamily="34" charset="0"/>
                          <a:cs typeface="Arial" panose="020B0604020202020204" pitchFamily="34" charset="0"/>
                        </a:rPr>
                        <a:t>mer</a:t>
                      </a:r>
                      <a:endParaRPr lang="en-GB" sz="1800" b="0" i="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From the Greek word </a:t>
                      </a:r>
                      <a:r>
                        <a:rPr lang="en-GB" sz="1400" b="0" i="0" kern="1200" dirty="0" err="1">
                          <a:solidFill>
                            <a:schemeClr val="tx1"/>
                          </a:solidFill>
                          <a:effectLst/>
                          <a:latin typeface="Century Gothic" panose="020B0502020202020204" pitchFamily="34" charset="0"/>
                          <a:ea typeface="+mn-ea"/>
                          <a:cs typeface="+mn-cs"/>
                        </a:rPr>
                        <a:t>meros</a:t>
                      </a:r>
                      <a:r>
                        <a:rPr lang="en-GB" sz="1400" b="0" i="0" kern="1200" dirty="0">
                          <a:solidFill>
                            <a:schemeClr val="tx1"/>
                          </a:solidFill>
                          <a:effectLst/>
                          <a:latin typeface="Century Gothic" panose="020B0502020202020204" pitchFamily="34" charset="0"/>
                          <a:ea typeface="+mn-ea"/>
                          <a:cs typeface="+mn-cs"/>
                        </a:rPr>
                        <a:t>, meaning ‘part’ or ‘segment’</a:t>
                      </a:r>
                      <a:endParaRPr lang="en-GB" sz="1400" b="1" i="0"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1"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isomers</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Molecules with equal parts</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269875" indent="-269875" algn="ctr"/>
                      <a:r>
                        <a:rPr lang="en-GB" sz="1400" b="1" u="none" dirty="0">
                          <a:solidFill>
                            <a:srgbClr val="C8102E"/>
                          </a:solidFill>
                          <a:latin typeface="Century Gothic" panose="020B0502020202020204" pitchFamily="34" charset="0"/>
                          <a:cs typeface="Arial" panose="020B0604020202020204" pitchFamily="34" charset="0"/>
                        </a:rPr>
                        <a:t>4.  Which two of the molecules shown are isomers?</a:t>
                      </a: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r>
                        <a:rPr lang="en-GB" sz="1800" b="1" u="none" dirty="0">
                          <a:solidFill>
                            <a:schemeClr val="accent1"/>
                          </a:solidFill>
                          <a:latin typeface="Bradley Hand ITC" panose="03070402050302030203" pitchFamily="66" charset="0"/>
                          <a:cs typeface="Arial" panose="020B0604020202020204" pitchFamily="34" charset="0"/>
                        </a:rPr>
                        <a:t>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6</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12</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endParaRPr lang="en-GB" sz="1800" b="1" u="none" baseline="-25000"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r>
                        <a:rPr lang="en-GB" sz="1400" b="0" u="none" dirty="0">
                          <a:solidFill>
                            <a:schemeClr val="tx1"/>
                          </a:solidFill>
                          <a:latin typeface="Century Gothic" panose="020B0502020202020204" pitchFamily="34" charset="0"/>
                          <a:cs typeface="Arial" panose="020B0604020202020204" pitchFamily="34" charset="0"/>
                        </a:rPr>
                        <a:t>Hint: work out their molecular formula.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‘isomer’ is (below is the definition from the key terms list).</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1" u="none" dirty="0">
                          <a:solidFill>
                            <a:schemeClr val="accent1"/>
                          </a:solidFill>
                          <a:latin typeface="Bradley Hand ITC" panose="03070402050302030203" pitchFamily="66" charset="0"/>
                          <a:cs typeface="Arial" panose="020B0604020202020204" pitchFamily="34" charset="0"/>
                        </a:rPr>
                        <a:t>Compounds which have the same molecular formula but their atoms bonded in a different arrangement.</a:t>
                      </a: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7A40EF9D-2AE8-8DFF-84AF-157F4267808E}"/>
              </a:ext>
            </a:extLst>
          </p:cNvPr>
          <p:cNvGraphicFramePr>
            <a:graphicFrameLocks noGrp="1"/>
          </p:cNvGraphicFramePr>
          <p:nvPr>
            <p:extLst>
              <p:ext uri="{D42A27DB-BD31-4B8C-83A1-F6EECF244321}">
                <p14:modId xmlns:p14="http://schemas.microsoft.com/office/powerpoint/2010/main" val="444718131"/>
              </p:ext>
            </p:extLst>
          </p:nvPr>
        </p:nvGraphicFramePr>
        <p:xfrm>
          <a:off x="5506948" y="2863321"/>
          <a:ext cx="1678192" cy="641350"/>
        </p:xfrm>
        <a:graphic>
          <a:graphicData uri="http://schemas.openxmlformats.org/drawingml/2006/table">
            <a:tbl>
              <a:tblPr firstRow="1" bandRow="1">
                <a:tableStyleId>{5C22544A-7EE6-4342-B048-85BDC9FD1C3A}</a:tableStyleId>
              </a:tblPr>
              <a:tblGrid>
                <a:gridCol w="1678192">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isomer</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Rectangle: Rounded Corners 1">
            <a:extLst>
              <a:ext uri="{FF2B5EF4-FFF2-40B4-BE49-F238E27FC236}">
                <a16:creationId xmlns:a16="http://schemas.microsoft.com/office/drawing/2014/main" id="{CA3A187C-3846-00B6-9594-5C75B07B3392}"/>
              </a:ext>
              <a:ext uri="{C183D7F6-B498-43B3-948B-1728B52AA6E4}">
                <adec:decorative xmlns:adec="http://schemas.microsoft.com/office/drawing/2017/decorative" val="1"/>
              </a:ext>
            </a:extLst>
          </p:cNvPr>
          <p:cNvSpPr/>
          <p:nvPr/>
        </p:nvSpPr>
        <p:spPr>
          <a:xfrm>
            <a:off x="62487" y="3705766"/>
            <a:ext cx="1648002" cy="1719977"/>
          </a:xfrm>
          <a:prstGeom prst="roundRect">
            <a:avLst/>
          </a:prstGeom>
          <a:noFill/>
          <a:ln>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Rounded Corners 2">
            <a:extLst>
              <a:ext uri="{FF2B5EF4-FFF2-40B4-BE49-F238E27FC236}">
                <a16:creationId xmlns:a16="http://schemas.microsoft.com/office/drawing/2014/main" id="{CCEEB30E-78A1-02DF-2FF3-9DCD3DFC3B15}"/>
              </a:ext>
              <a:ext uri="{C183D7F6-B498-43B3-948B-1728B52AA6E4}">
                <adec:decorative xmlns:adec="http://schemas.microsoft.com/office/drawing/2017/decorative" val="1"/>
              </a:ext>
            </a:extLst>
          </p:cNvPr>
          <p:cNvSpPr/>
          <p:nvPr/>
        </p:nvSpPr>
        <p:spPr>
          <a:xfrm>
            <a:off x="3723347" y="3662906"/>
            <a:ext cx="2217421" cy="1719977"/>
          </a:xfrm>
          <a:prstGeom prst="roundRect">
            <a:avLst/>
          </a:prstGeom>
          <a:noFill/>
          <a:ln>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2D structure of cyclopentane, which is labelled C5H10. It is in a red circle to indicate it is one of the 2 isomers shown in the diagram">
            <a:extLst>
              <a:ext uri="{FF2B5EF4-FFF2-40B4-BE49-F238E27FC236}">
                <a16:creationId xmlns:a16="http://schemas.microsoft.com/office/drawing/2014/main" id="{4C0A7B60-6D3B-74AC-9305-457546017270}"/>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31687" y="3823968"/>
            <a:ext cx="1167743" cy="1098952"/>
          </a:xfrm>
          <a:prstGeom prst="rect">
            <a:avLst/>
          </a:prstGeom>
        </p:spPr>
      </p:pic>
      <p:pic>
        <p:nvPicPr>
          <p:cNvPr id="8" name="Picture 7" descr="2D structure of pentane, which is labelled C6H12">
            <a:extLst>
              <a:ext uri="{FF2B5EF4-FFF2-40B4-BE49-F238E27FC236}">
                <a16:creationId xmlns:a16="http://schemas.microsoft.com/office/drawing/2014/main" id="{D65C9201-3392-5226-1C7A-6BC6070870BF}"/>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805595" y="3964892"/>
            <a:ext cx="1872033" cy="995586"/>
          </a:xfrm>
          <a:prstGeom prst="rect">
            <a:avLst/>
          </a:prstGeom>
        </p:spPr>
      </p:pic>
      <p:pic>
        <p:nvPicPr>
          <p:cNvPr id="10" name="Picture 9" descr="2D structure of pentene, which is labelled C5H10. It is in a red circle to indicate it is one of the 2 isomers in the diagram">
            <a:extLst>
              <a:ext uri="{FF2B5EF4-FFF2-40B4-BE49-F238E27FC236}">
                <a16:creationId xmlns:a16="http://schemas.microsoft.com/office/drawing/2014/main" id="{24855EBE-E89E-58B4-0DB9-CFC1AAA41EB8}"/>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772734" y="3939502"/>
            <a:ext cx="2168034" cy="995585"/>
          </a:xfrm>
          <a:prstGeom prst="rect">
            <a:avLst/>
          </a:prstGeom>
        </p:spPr>
      </p:pic>
    </p:spTree>
    <p:extLst>
      <p:ext uri="{BB962C8B-B14F-4D97-AF65-F5344CB8AC3E}">
        <p14:creationId xmlns:p14="http://schemas.microsoft.com/office/powerpoint/2010/main" val="2384394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CDAC2-59D8-9683-F9F2-231D9C1FAC0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F18AADE6-3E54-3C20-D5DB-D782B8BA8174}"/>
              </a:ext>
            </a:extLst>
          </p:cNvPr>
          <p:cNvGraphicFramePr>
            <a:graphicFrameLocks noGrp="1"/>
          </p:cNvGraphicFramePr>
          <p:nvPr>
            <p:ph idx="1"/>
            <p:extLst>
              <p:ext uri="{D42A27DB-BD31-4B8C-83A1-F6EECF244321}">
                <p14:modId xmlns:p14="http://schemas.microsoft.com/office/powerpoint/2010/main" val="2882931892"/>
              </p:ext>
            </p:extLst>
          </p:nvPr>
        </p:nvGraphicFramePr>
        <p:xfrm>
          <a:off x="0" y="2"/>
          <a:ext cx="12192000" cy="685799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33088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‘anaerobic’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Break down the word ‘anaerobic’.</a:t>
                      </a:r>
                      <a:endParaRPr lang="en-GB" sz="1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an-</a:t>
                      </a:r>
                    </a:p>
                    <a:p>
                      <a:pPr algn="ctr">
                        <a:spcBef>
                          <a:spcPts val="0"/>
                        </a:spcBef>
                      </a:pPr>
                      <a:r>
                        <a:rPr lang="en-GB" sz="1400" b="0" i="0" kern="1200" dirty="0">
                          <a:solidFill>
                            <a:schemeClr val="tx1"/>
                          </a:solidFill>
                          <a:effectLst/>
                          <a:latin typeface="Century Gothic" panose="020B0502020202020204" pitchFamily="34" charset="0"/>
                          <a:ea typeface="+mn-ea"/>
                          <a:cs typeface="+mn-cs"/>
                        </a:rPr>
                        <a:t>The prefix </a:t>
                      </a:r>
                      <a:r>
                        <a:rPr lang="en-GB" sz="1400" b="1" i="0" kern="1200" dirty="0">
                          <a:solidFill>
                            <a:schemeClr val="tx1"/>
                          </a:solidFill>
                          <a:effectLst/>
                          <a:latin typeface="Century Gothic" panose="020B0502020202020204" pitchFamily="34" charset="0"/>
                          <a:ea typeface="+mn-ea"/>
                          <a:cs typeface="+mn-cs"/>
                        </a:rPr>
                        <a:t>a-</a:t>
                      </a:r>
                      <a:r>
                        <a:rPr lang="en-GB" sz="1400" b="0" i="0" kern="1200" dirty="0">
                          <a:solidFill>
                            <a:schemeClr val="tx1"/>
                          </a:solidFill>
                          <a:effectLst/>
                          <a:latin typeface="Century Gothic" panose="020B0502020202020204" pitchFamily="34" charset="0"/>
                          <a:ea typeface="+mn-ea"/>
                          <a:cs typeface="+mn-cs"/>
                        </a:rPr>
                        <a:t> or before a vowel </a:t>
                      </a:r>
                      <a:r>
                        <a:rPr lang="en-GB" sz="1400" b="1" i="0" kern="1200" dirty="0">
                          <a:solidFill>
                            <a:schemeClr val="tx1"/>
                          </a:solidFill>
                          <a:effectLst/>
                          <a:latin typeface="Century Gothic" panose="020B0502020202020204" pitchFamily="34" charset="0"/>
                          <a:ea typeface="+mn-ea"/>
                          <a:cs typeface="+mn-cs"/>
                        </a:rPr>
                        <a:t>an-</a:t>
                      </a:r>
                      <a:r>
                        <a:rPr lang="en-GB" sz="1400" b="0" i="0" kern="1200" dirty="0">
                          <a:solidFill>
                            <a:schemeClr val="tx1"/>
                          </a:solidFill>
                          <a:effectLst/>
                          <a:latin typeface="Century Gothic" panose="020B0502020202020204" pitchFamily="34" charset="0"/>
                          <a:ea typeface="+mn-ea"/>
                          <a:cs typeface="+mn-cs"/>
                        </a:rPr>
                        <a:t> means ‘not’ or ‘without’.</a:t>
                      </a:r>
                      <a:endParaRPr lang="en-GB" sz="1200" b="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600"/>
                        </a:spcBef>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aer</a:t>
                      </a:r>
                      <a:r>
                        <a:rPr lang="en-GB" sz="1800" b="0" u="none" dirty="0">
                          <a:solidFill>
                            <a:schemeClr val="tx1"/>
                          </a:solidFill>
                          <a:latin typeface="Century Gothic" panose="020B0502020202020204" pitchFamily="34" charset="0"/>
                          <a:cs typeface="Arial" panose="020B0604020202020204" pitchFamily="34" charset="0"/>
                        </a:rPr>
                        <a:t>-</a:t>
                      </a: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From classical Latin </a:t>
                      </a:r>
                      <a:r>
                        <a:rPr lang="en-GB" sz="1400" b="0" i="0" kern="1200" dirty="0" err="1">
                          <a:solidFill>
                            <a:schemeClr val="tx1"/>
                          </a:solidFill>
                          <a:effectLst/>
                          <a:latin typeface="Century Gothic" panose="020B0502020202020204" pitchFamily="34" charset="0"/>
                          <a:ea typeface="+mn-ea"/>
                          <a:cs typeface="+mn-cs"/>
                        </a:rPr>
                        <a:t>āēr</a:t>
                      </a:r>
                      <a:r>
                        <a:rPr lang="en-GB" sz="1400" b="0" i="0" kern="1200" dirty="0">
                          <a:solidFill>
                            <a:schemeClr val="tx1"/>
                          </a:solidFill>
                          <a:effectLst/>
                          <a:latin typeface="Century Gothic" panose="020B0502020202020204" pitchFamily="34" charset="0"/>
                          <a:ea typeface="+mn-ea"/>
                          <a:cs typeface="+mn-cs"/>
                        </a:rPr>
                        <a:t>, meaning ‘air’</a:t>
                      </a:r>
                      <a:endParaRPr lang="en-GB" sz="1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bic</a:t>
                      </a:r>
                      <a:endParaRPr lang="en-GB" sz="18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From ‘bio’ Indicating or involving life or living organisms</a:t>
                      </a:r>
                    </a:p>
                    <a:p>
                      <a:pPr marL="0" marR="0" lvl="0" indent="0" algn="ctr" defTabSz="914400" rtl="0" eaLnBrk="1" fontAlgn="auto" latinLnBrk="0" hangingPunct="1">
                        <a:lnSpc>
                          <a:spcPct val="100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anaerobic</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i="0" kern="1200" dirty="0">
                          <a:solidFill>
                            <a:schemeClr val="accent1"/>
                          </a:solidFill>
                          <a:effectLst/>
                          <a:latin typeface="Bradley Hand ITC" panose="03070402050302030203" pitchFamily="66" charset="0"/>
                          <a:ea typeface="+mn-ea"/>
                          <a:cs typeface="+mn-cs"/>
                        </a:rPr>
                        <a:t>A process in living organisms that occurs without air.</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527111">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 Which equation represents an anaerobic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reaction?</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rPr>
                        <a:t>Equation 1: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+ 6O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6CO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+ 6H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sym typeface="Symbol" panose="05050102010706020507" pitchFamily="18" charset="2"/>
                        </a:rPr>
                        <a:t>Equation 2: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2C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5</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OH + 2CO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p>
                    <a:p>
                      <a:pPr marL="0" indent="269875" algn="ctr">
                        <a:spcBef>
                          <a:spcPts val="600"/>
                        </a:spcBef>
                        <a:buNone/>
                      </a:pPr>
                      <a:endParaRPr lang="en-GB" sz="1400" b="0" u="none" baseline="-25000" dirty="0">
                        <a:solidFill>
                          <a:schemeClr val="tx1"/>
                        </a:solidFill>
                        <a:latin typeface="Century Gothic" panose="020B0502020202020204" pitchFamily="34" charset="0"/>
                        <a:cs typeface="Arial" panose="020B0604020202020204" pitchFamily="34" charset="0"/>
                        <a:sym typeface="Symbol" panose="05050102010706020507" pitchFamily="18" charset="2"/>
                      </a:endParaRPr>
                    </a:p>
                    <a:p>
                      <a:pPr marL="0" indent="269875" algn="ctr">
                        <a:spcBef>
                          <a:spcPts val="600"/>
                        </a:spcBef>
                        <a:buNone/>
                      </a:pPr>
                      <a:r>
                        <a:rPr lang="en-GB" sz="1800" b="1" u="none" baseline="0" dirty="0">
                          <a:solidFill>
                            <a:schemeClr val="accent1"/>
                          </a:solidFill>
                          <a:latin typeface="Bradley Hand ITC" panose="03070402050302030203" pitchFamily="66" charset="0"/>
                          <a:cs typeface="Arial" panose="020B0604020202020204" pitchFamily="34" charset="0"/>
                          <a:sym typeface="Symbol" panose="05050102010706020507" pitchFamily="18" charset="2"/>
                        </a:rPr>
                        <a:t>Equation 2 because oxygen is not a reactant.</a:t>
                      </a:r>
                      <a:endParaRPr lang="en-GB" sz="1800" b="1" u="none" baseline="0" dirty="0">
                        <a:solidFill>
                          <a:schemeClr val="accent1"/>
                        </a:solidFill>
                        <a:latin typeface="Bradley Hand ITC" panose="03070402050302030203" pitchFamily="66"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‘anaerobic’ means (below is the definition from the key terms list).</a:t>
                      </a:r>
                      <a:endParaRPr lang="en-GB" sz="1400" b="0" u="none" dirty="0">
                        <a:solidFill>
                          <a:schemeClr val="tx1"/>
                        </a:solidFill>
                        <a:latin typeface="Century Gothic" panose="020B0502020202020204" pitchFamily="34" charset="0"/>
                        <a:cs typeface="Arial" panose="020B0604020202020204" pitchFamily="34" charset="0"/>
                      </a:endParaRP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r>
                        <a:rPr lang="en-GB" sz="1800" b="1" u="none" dirty="0">
                          <a:solidFill>
                            <a:schemeClr val="accent1"/>
                          </a:solidFill>
                          <a:latin typeface="Bradley Hand ITC" panose="03070402050302030203" pitchFamily="66" charset="0"/>
                          <a:cs typeface="Arial" panose="020B0604020202020204" pitchFamily="34" charset="0"/>
                        </a:rPr>
                        <a:t>Takes place when oxygen is not present.</a:t>
                      </a:r>
                    </a:p>
                    <a:p>
                      <a:pPr algn="ctr"/>
                      <a:endParaRPr lang="en-GB" sz="1800" b="1" u="none" dirty="0">
                        <a:solidFill>
                          <a:schemeClr val="accent1"/>
                        </a:solidFill>
                        <a:latin typeface="Bradley Hand ITC" panose="03070402050302030203" pitchFamily="66" charset="0"/>
                        <a:cs typeface="Arial" panose="020B0604020202020204" pitchFamily="34" charset="0"/>
                      </a:endParaRPr>
                    </a:p>
                    <a:p>
                      <a:pPr algn="ctr"/>
                      <a:endParaRPr lang="en-GB" sz="1800" b="1" u="none" dirty="0">
                        <a:solidFill>
                          <a:schemeClr val="accent1"/>
                        </a:solidFill>
                        <a:latin typeface="Bradley Hand ITC" panose="03070402050302030203" pitchFamily="66"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algn="ctr"/>
                      <a:endParaRPr lang="en-GB" sz="1800" b="1" u="none" dirty="0">
                        <a:solidFill>
                          <a:schemeClr val="accent1"/>
                        </a:solidFill>
                        <a:latin typeface="Bradley Hand ITC" panose="03070402050302030203" pitchFamily="66"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3E71C75D-BDD8-1CFC-DB00-DAE55BAFF0DF}"/>
              </a:ext>
            </a:extLst>
          </p:cNvPr>
          <p:cNvGraphicFramePr>
            <a:graphicFrameLocks noGrp="1"/>
          </p:cNvGraphicFramePr>
          <p:nvPr>
            <p:extLst>
              <p:ext uri="{D42A27DB-BD31-4B8C-83A1-F6EECF244321}">
                <p14:modId xmlns:p14="http://schemas.microsoft.com/office/powerpoint/2010/main" val="2457156524"/>
              </p:ext>
            </p:extLst>
          </p:nvPr>
        </p:nvGraphicFramePr>
        <p:xfrm>
          <a:off x="5212079" y="2924961"/>
          <a:ext cx="1977327" cy="641350"/>
        </p:xfrm>
        <a:graphic>
          <a:graphicData uri="http://schemas.openxmlformats.org/drawingml/2006/table">
            <a:tbl>
              <a:tblPr firstRow="1" bandRow="1">
                <a:tableStyleId>{5C22544A-7EE6-4342-B048-85BDC9FD1C3A}</a:tableStyleId>
              </a:tblPr>
              <a:tblGrid>
                <a:gridCol w="1977327">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anaerobic</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79787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FD66F-05F9-CB1A-ACF1-6C3F3E130FAE}"/>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9DF62EF-1D68-DFE5-36AA-33CA447820F0}"/>
              </a:ext>
            </a:extLst>
          </p:cNvPr>
          <p:cNvGraphicFramePr>
            <a:graphicFrameLocks noGrp="1"/>
          </p:cNvGraphicFramePr>
          <p:nvPr>
            <p:ph idx="1"/>
            <p:extLst>
              <p:ext uri="{D42A27DB-BD31-4B8C-83A1-F6EECF244321}">
                <p14:modId xmlns:p14="http://schemas.microsoft.com/office/powerpoint/2010/main" val="291088503"/>
              </p:ext>
            </p:extLst>
          </p:nvPr>
        </p:nvGraphicFramePr>
        <p:xfrm>
          <a:off x="0" y="0"/>
          <a:ext cx="12192000" cy="6857999"/>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1369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‘empirical formula’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i="0" u="none" dirty="0">
                          <a:solidFill>
                            <a:srgbClr val="C8102E"/>
                          </a:solidFill>
                          <a:latin typeface="Century Gothic" panose="020B0502020202020204" pitchFamily="34" charset="0"/>
                          <a:cs typeface="Arial" panose="020B0604020202020204" pitchFamily="34" charset="0"/>
                        </a:rPr>
                        <a:t>2. What do we know about the term ‘empirical formula’?</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4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empirical</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400" b="0" i="0" u="none" kern="1200" dirty="0">
                          <a:solidFill>
                            <a:schemeClr val="tx1"/>
                          </a:solidFill>
                          <a:effectLst/>
                          <a:latin typeface="Century Gothic" panose="020B0502020202020204" pitchFamily="34" charset="0"/>
                          <a:ea typeface="+mn-ea"/>
                          <a:cs typeface="+mn-cs"/>
                        </a:rPr>
                        <a:t>Means ‘derived from experiment, experience and observation rather than from theory or logic.’ </a:t>
                      </a:r>
                      <a:endParaRPr lang="en-GB" sz="1400" b="0" i="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400" b="0" i="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i="0" u="none" dirty="0">
                          <a:solidFill>
                            <a:schemeClr val="tx1"/>
                          </a:solidFill>
                          <a:latin typeface="Century Gothic" panose="020B0502020202020204" pitchFamily="34" charset="0"/>
                          <a:cs typeface="Arial" panose="020B0604020202020204" pitchFamily="34" charset="0"/>
                        </a:rPr>
                        <a:t>formula</a:t>
                      </a: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In chemistry, this is an expression of the constituents of a compound by symbols and figures.</a:t>
                      </a:r>
                    </a:p>
                    <a:p>
                      <a:pPr algn="ctr">
                        <a:lnSpc>
                          <a:spcPct val="114000"/>
                        </a:lnSpc>
                        <a:spcBef>
                          <a:spcPts val="0"/>
                        </a:spcBef>
                      </a:pPr>
                      <a:endParaRPr lang="en-GB" sz="400" b="0" i="0" u="none" kern="1200" dirty="0">
                        <a:solidFill>
                          <a:schemeClr val="tx1"/>
                        </a:solidFill>
                        <a:effectLst/>
                        <a:latin typeface="Century Gothic" panose="020B0502020202020204" pitchFamily="34" charset="0"/>
                        <a:ea typeface="+mn-ea"/>
                        <a:cs typeface="+mn-cs"/>
                      </a:endParaRPr>
                    </a:p>
                    <a:p>
                      <a:pPr algn="ctr">
                        <a:lnSpc>
                          <a:spcPct val="114000"/>
                        </a:lnSpc>
                        <a:spcBef>
                          <a:spcPts val="0"/>
                        </a:spcBef>
                      </a:pPr>
                      <a:r>
                        <a:rPr lang="en-GB" sz="1800" b="0" i="0" u="none" kern="1200" dirty="0">
                          <a:solidFill>
                            <a:schemeClr val="tx1"/>
                          </a:solidFill>
                          <a:effectLst/>
                          <a:latin typeface="Century Gothic" panose="020B0502020202020204" pitchFamily="34" charset="0"/>
                          <a:ea typeface="+mn-ea"/>
                          <a:cs typeface="+mn-cs"/>
                        </a:rPr>
                        <a:t>empirical formula</a:t>
                      </a:r>
                    </a:p>
                    <a:p>
                      <a:pPr algn="ctr">
                        <a:lnSpc>
                          <a:spcPct val="114000"/>
                        </a:lnSpc>
                        <a:spcBef>
                          <a:spcPts val="0"/>
                        </a:spcBef>
                      </a:pPr>
                      <a:r>
                        <a:rPr lang="en-GB" sz="1800" b="1" i="0" u="none" kern="1200" dirty="0">
                          <a:solidFill>
                            <a:schemeClr val="accent1"/>
                          </a:solidFill>
                          <a:effectLst/>
                          <a:latin typeface="Bradley Hand ITC" panose="03070402050302030203" pitchFamily="66" charset="0"/>
                          <a:ea typeface="+mn-ea"/>
                          <a:cs typeface="+mn-cs"/>
                        </a:rPr>
                        <a:t>The constituents of a compound determined using experimental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21016">
                <a:tc>
                  <a:txBody>
                    <a:bodyPr/>
                    <a:lstStyle/>
                    <a:p>
                      <a:pPr marL="177800" indent="-177800" algn="ctr">
                        <a:lnSpc>
                          <a:spcPct val="114000"/>
                        </a:lnSpc>
                        <a:buAutoNum type="arabicPeriod" startAt="4"/>
                      </a:pPr>
                      <a:r>
                        <a:rPr lang="en-GB" sz="1400" b="1" u="none" dirty="0">
                          <a:solidFill>
                            <a:srgbClr val="C8102E"/>
                          </a:solidFill>
                          <a:latin typeface="Century Gothic" panose="020B0502020202020204" pitchFamily="34" charset="0"/>
                          <a:cs typeface="Arial" panose="020B0604020202020204" pitchFamily="34" charset="0"/>
                        </a:rPr>
                        <a:t>Give the empirical formula for </a:t>
                      </a:r>
                    </a:p>
                    <a:p>
                      <a:pPr marL="0" indent="0" algn="ctr">
                        <a:lnSpc>
                          <a:spcPct val="114000"/>
                        </a:lnSpc>
                        <a:buNone/>
                      </a:pPr>
                      <a:r>
                        <a:rPr lang="en-GB" sz="1400" b="1" u="none" dirty="0">
                          <a:solidFill>
                            <a:srgbClr val="C8102E"/>
                          </a:solidFill>
                          <a:latin typeface="Century Gothic" panose="020B0502020202020204" pitchFamily="34" charset="0"/>
                          <a:cs typeface="Arial" panose="020B0604020202020204" pitchFamily="34" charset="0"/>
                        </a:rPr>
                        <a:t>each of the</a:t>
                      </a:r>
                    </a:p>
                    <a:p>
                      <a:pPr marL="177800" indent="0" algn="ctr">
                        <a:lnSpc>
                          <a:spcPct val="114000"/>
                        </a:lnSpc>
                        <a:buNone/>
                      </a:pPr>
                      <a:r>
                        <a:rPr lang="en-GB" sz="1400" b="1" u="none" dirty="0">
                          <a:solidFill>
                            <a:srgbClr val="C8102E"/>
                          </a:solidFill>
                          <a:latin typeface="Century Gothic" panose="020B0502020202020204" pitchFamily="34" charset="0"/>
                          <a:cs typeface="Arial" panose="020B0604020202020204" pitchFamily="34" charset="0"/>
                        </a:rPr>
                        <a:t>compounds below.</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Butene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4</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8</a:t>
                      </a:r>
                      <a:r>
                        <a:rPr lang="en-GB" sz="1400" b="0" u="none" baseline="-25000" dirty="0">
                          <a:solidFill>
                            <a:schemeClr val="tx1"/>
                          </a:solidFill>
                          <a:latin typeface="Century Gothic" panose="020B0502020202020204" pitchFamily="34" charset="0"/>
                          <a:cs typeface="Arial" panose="020B0604020202020204" pitchFamily="34" charset="0"/>
                        </a:rPr>
                        <a:t>    </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Glucose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   </a:t>
                      </a:r>
                      <a:r>
                        <a:rPr lang="en-GB" sz="1400" b="0" u="none" baseline="-25000" dirty="0">
                          <a:solidFill>
                            <a:schemeClr val="tx1"/>
                          </a:solidFill>
                          <a:latin typeface="Century Gothic" panose="020B0502020202020204" pitchFamily="34" charset="0"/>
                          <a:cs typeface="Arial" panose="020B0604020202020204" pitchFamily="34" charset="0"/>
                        </a:rPr>
                        <a:t> </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O</a:t>
                      </a:r>
                    </a:p>
                    <a:p>
                      <a:pPr marL="357188" marR="0" lvl="0" indent="-179388" algn="ctr" defTabSz="914400" rtl="0" eaLnBrk="1" fontAlgn="auto" latinLnBrk="0" hangingPunct="1">
                        <a:lnSpc>
                          <a:spcPct val="114000"/>
                        </a:lnSpc>
                        <a:spcBef>
                          <a:spcPts val="300"/>
                        </a:spcBef>
                        <a:spcAft>
                          <a:spcPts val="0"/>
                        </a:spcAft>
                        <a:buClrTx/>
                        <a:buSzTx/>
                        <a:buFont typeface="Arial" panose="020B0604020202020204" pitchFamily="34" charset="0"/>
                        <a:buChar char="•"/>
                        <a:tabLst/>
                        <a:defRPr/>
                      </a:pPr>
                      <a:r>
                        <a:rPr lang="en-GB" sz="1400" b="0" u="none" dirty="0">
                          <a:solidFill>
                            <a:schemeClr val="tx1"/>
                          </a:solidFill>
                          <a:latin typeface="Century Gothic" panose="020B0502020202020204" pitchFamily="34" charset="0"/>
                          <a:cs typeface="Arial" panose="020B0604020202020204" pitchFamily="34" charset="0"/>
                        </a:rPr>
                        <a:t>Ethanoic acid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3</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COOH</a:t>
                      </a:r>
                      <a:r>
                        <a:rPr lang="en-GB" sz="1400" b="0" u="none" dirty="0">
                          <a:solidFill>
                            <a:schemeClr val="tx1"/>
                          </a:solidFill>
                          <a:latin typeface="Century Gothic" panose="020B0502020202020204" pitchFamily="34" charset="0"/>
                          <a:cs typeface="Arial" panose="020B0604020202020204" pitchFamily="34" charset="0"/>
                        </a:rPr>
                        <a:t>    </a:t>
                      </a:r>
                      <a:r>
                        <a:rPr kumimoji="0" lang="en-GB" sz="1800" b="0" i="0" u="none" strike="noStrike" kern="1200" cap="none" spc="0" normalizeH="0" baseline="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CH</a:t>
                      </a:r>
                      <a:r>
                        <a:rPr kumimoji="0" lang="en-GB" sz="1800" b="0" i="0" u="none" strike="noStrike" kern="1200" cap="none" spc="0" normalizeH="0" baseline="-2500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2</a:t>
                      </a:r>
                      <a:r>
                        <a:rPr kumimoji="0" lang="en-GB" sz="1800" b="0" i="0" u="none" strike="noStrike" kern="1200" cap="none" spc="0" normalizeH="0" baseline="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O</a:t>
                      </a:r>
                    </a:p>
                    <a:p>
                      <a:pPr marL="357188" indent="-179388" algn="ctr">
                        <a:lnSpc>
                          <a:spcPct val="114000"/>
                        </a:lnSpc>
                        <a:spcBef>
                          <a:spcPts val="300"/>
                        </a:spcBef>
                        <a:buFont typeface="Arial" panose="020B0604020202020204" pitchFamily="34" charset="0"/>
                        <a:buChar char="•"/>
                      </a:pP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‘empirical formula’ is (below is the definition from the key terms list).</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Gives the simplest whole number ratio of atoms of each element in a substance, such as </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1" u="none" dirty="0">
                          <a:solidFill>
                            <a:schemeClr val="accent1"/>
                          </a:solidFill>
                          <a:latin typeface="Bradley Hand ITC" panose="03070402050302030203" pitchFamily="66" charset="0"/>
                          <a:cs typeface="Arial" panose="020B0604020202020204" pitchFamily="34" charset="0"/>
                        </a:rPr>
                        <a:t> for ethene which has molecular formula </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4</a:t>
                      </a:r>
                      <a:r>
                        <a:rPr lang="en-GB" sz="1800" b="1"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a:t>
                      </a:r>
                      <a:endParaRPr lang="en-GB" sz="1400" b="1" u="none" baseline="-25000" dirty="0">
                        <a:solidFill>
                          <a:srgbClr val="C8102E"/>
                        </a:solidFill>
                        <a:latin typeface="Cambria Math" panose="02040503050406030204" pitchFamily="18" charset="0"/>
                        <a:ea typeface="Cambria Math" panose="02040503050406030204" pitchFamily="18"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i="0" kern="1200" dirty="0">
                        <a:solidFill>
                          <a:schemeClr val="tx1"/>
                        </a:solidFill>
                        <a:effectLst/>
                        <a:latin typeface="Century Gothic" panose="020B0502020202020204" pitchFamily="34" charset="0"/>
                        <a:ea typeface="+mn-ea"/>
                        <a:cs typeface="+mn-cs"/>
                      </a:endParaRP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209DD16C-BE31-C2E1-FE68-68B34ED87280}"/>
              </a:ext>
            </a:extLst>
          </p:cNvPr>
          <p:cNvGraphicFramePr>
            <a:graphicFrameLocks noGrp="1"/>
          </p:cNvGraphicFramePr>
          <p:nvPr/>
        </p:nvGraphicFramePr>
        <p:xfrm>
          <a:off x="4651518" y="2727571"/>
          <a:ext cx="2888964" cy="641350"/>
        </p:xfrm>
        <a:graphic>
          <a:graphicData uri="http://schemas.openxmlformats.org/drawingml/2006/table">
            <a:tbl>
              <a:tblPr firstRow="1" bandRow="1">
                <a:tableStyleId>{5C22544A-7EE6-4342-B048-85BDC9FD1C3A}</a:tableStyleId>
              </a:tblPr>
              <a:tblGrid>
                <a:gridCol w="288896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empirical formula</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02195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00948aae249440f3e294fc71be63388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4a3bcf4f1f21d38c3b01b4be5a40106a"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1CA584-A449-4E25-84EC-47D925BD5570}">
  <ds:schemaRefs>
    <ds:schemaRef ds:uri="http://schemas.microsoft.com/sharepoint/v3/contenttype/forms"/>
  </ds:schemaRefs>
</ds:datastoreItem>
</file>

<file path=customXml/itemProps2.xml><?xml version="1.0" encoding="utf-8"?>
<ds:datastoreItem xmlns:ds="http://schemas.openxmlformats.org/officeDocument/2006/customXml" ds:itemID="{C61A6ADC-799B-4208-931F-DFCAEB26F5C4}">
  <ds:schemaRefs>
    <ds:schemaRef ds:uri="http://www.w3.org/XML/1998/namespace"/>
    <ds:schemaRef ds:uri="http://purl.org/dc/terms/"/>
    <ds:schemaRef ds:uri="http://purl.org/dc/elements/1.1/"/>
    <ds:schemaRef ds:uri="http://purl.org/dc/dcmitype/"/>
    <ds:schemaRef ds:uri="http://schemas.microsoft.com/office/2006/documentManagement/types"/>
    <ds:schemaRef ds:uri="http://schemas.microsoft.com/office/2006/metadata/properties"/>
    <ds:schemaRef ds:uri="9e3c562f-56b0-4bc9-96c8-d04b09868558"/>
    <ds:schemaRef ds:uri="http://schemas.microsoft.com/office/infopath/2007/PartnerControls"/>
    <ds:schemaRef ds:uri="http://schemas.openxmlformats.org/package/2006/metadata/core-properties"/>
    <ds:schemaRef ds:uri="5c7d88b2-bc5d-47d8-b067-5f30c82b40fb"/>
  </ds:schemaRefs>
</ds:datastoreItem>
</file>

<file path=customXml/itemProps3.xml><?xml version="1.0" encoding="utf-8"?>
<ds:datastoreItem xmlns:ds="http://schemas.openxmlformats.org/officeDocument/2006/customXml" ds:itemID="{22483852-8291-4E88-8E9D-CB551ECC9D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367</TotalTime>
  <Words>2183</Words>
  <Application>Microsoft Office PowerPoint</Application>
  <PresentationFormat>Widescreen</PresentationFormat>
  <Paragraphs>330</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Aptos</vt:lpstr>
      <vt:lpstr>Arial</vt:lpstr>
      <vt:lpstr>Bradley Hand ITC</vt:lpstr>
      <vt:lpstr>Calibri</vt:lpstr>
      <vt:lpstr>Calibri Light</vt:lpstr>
      <vt:lpstr>Cambria Math</vt:lpstr>
      <vt:lpstr>Century Gothic</vt:lpstr>
      <vt:lpstr>Source Sans Pro</vt:lpstr>
      <vt:lpstr>Office Theme</vt:lpstr>
      <vt:lpstr>14–16 years</vt:lpstr>
      <vt:lpstr>Frayer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Frayer models organic compounds and reactions scaffolded student slides</dc:title>
  <dc:creator>Royal Society of Chemistry</dc:creator>
  <cp:keywords>14-16; frayer models; vocabulary; chemistry; glossary, key terms, key words, language of science, communication; alcohols, alkenes, carboxylic acids, condensation polymerisation and amino acids; representing organic compounds</cp:keywords>
  <dc:description>From rsc.li/4js7w2I, non-scaffolded student slides and teacher notes also available</dc:description>
  <cp:lastModifiedBy>Hannah Sycamore</cp:lastModifiedBy>
  <cp:revision>2</cp:revision>
  <dcterms:created xsi:type="dcterms:W3CDTF">2024-07-22T15:22:21Z</dcterms:created>
  <dcterms:modified xsi:type="dcterms:W3CDTF">2025-12-18T16:47:07Z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