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84" r:id="rId5"/>
    <p:sldId id="287" r:id="rId6"/>
    <p:sldId id="288" r:id="rId7"/>
    <p:sldId id="289" r:id="rId8"/>
    <p:sldId id="313" r:id="rId9"/>
    <p:sldId id="30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9A007959-6F72-CF11-4827-22A9762FDB56}" name="Llinos Misra" initials="LM" userId="1a64c75f65da95cb" providerId="Windows Live"/>
  <p188:author id="{D8B1A2EE-E8B6-7C53-5B96-8151E2E5DFC2}" name="Hannah Griffiths" initials="HG" userId="S::GriffithsH@rsc.org::9135852f-5aac-4f3f-97b0-55e569f1368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F62"/>
    <a:srgbClr val="E6F1EF"/>
    <a:srgbClr val="EDF6F9"/>
    <a:srgbClr val="48A9C5"/>
    <a:srgbClr val="FAE7EA"/>
    <a:srgbClr val="F7DBE0"/>
    <a:srgbClr val="F4CFD5"/>
    <a:srgbClr val="FF9E1B"/>
    <a:srgbClr val="C8102E"/>
    <a:srgbClr val="004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E0F39A-6639-456C-9DA3-AE0DBEAA22BA}" v="19" dt="2026-02-26T10:44:24.3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4"/>
    <p:restoredTop sz="88808" autoAdjust="0"/>
  </p:normalViewPr>
  <p:slideViewPr>
    <p:cSldViewPr snapToGrid="0" snapToObjects="1">
      <p:cViewPr varScale="1">
        <p:scale>
          <a:sx n="66" d="100"/>
          <a:sy n="66" d="100"/>
        </p:scale>
        <p:origin x="85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B4679-1F8C-4553-8764-9588C2BD61A0}" type="datetimeFigureOut">
              <a:rPr lang="en-GB" smtClean="0"/>
              <a:t>25/02/2026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90EE27-7117-4E03-903C-B82E3D7259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3011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90EE27-7117-4E03-903C-B82E3D7259F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624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Teacher note: Display the grid or print it out and put it on the board. Place a sticky note in a cell. Learners then write the word equation on their whiteboards.</a:t>
            </a:r>
          </a:p>
          <a:p>
            <a:br>
              <a:rPr lang="en-GB" dirty="0"/>
            </a:br>
            <a:r>
              <a:rPr lang="en-GB" dirty="0"/>
              <a:t>You can do this one reaction at a time, or assess as you go, putting several sticky notes up as the faster students complete the equations.</a:t>
            </a:r>
          </a:p>
          <a:p>
            <a:endParaRPr lang="en-GB" dirty="0"/>
          </a:p>
          <a:p>
            <a:r>
              <a:rPr lang="en-GB" dirty="0"/>
              <a:t>Change the metals/metal compounds to change the reactions possible.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print out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reactivity series as strips from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https://rsc.li/3Gl8Jsh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90EE27-7117-4E03-903C-B82E3D7259F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6205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F5168C22-13C5-5042-B68D-D5810F149BD4}"/>
              </a:ext>
            </a:extLst>
          </p:cNvPr>
          <p:cNvGrpSpPr/>
          <p:nvPr userDrawn="1"/>
        </p:nvGrpSpPr>
        <p:grpSpPr>
          <a:xfrm>
            <a:off x="0" y="0"/>
            <a:ext cx="12196800" cy="6858000"/>
            <a:chOff x="0" y="0"/>
            <a:chExt cx="12196800" cy="685800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1348E18-6A0F-0842-92AA-634472BB458F}"/>
                </a:ext>
              </a:extLst>
            </p:cNvPr>
            <p:cNvPicPr>
              <a:picLocks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6800" cy="685800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D0D226C-0904-EC4D-9B16-19AD250797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306038" y="0"/>
              <a:ext cx="6855236" cy="6858000"/>
            </a:xfrm>
            <a:prstGeom prst="rect">
              <a:avLst/>
            </a:prstGeom>
          </p:spPr>
        </p:pic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D1166B66-EF9F-7F44-B3D5-0039E00DA134}"/>
              </a:ext>
            </a:extLst>
          </p:cNvPr>
          <p:cNvGrpSpPr/>
          <p:nvPr userDrawn="1"/>
        </p:nvGrpSpPr>
        <p:grpSpPr>
          <a:xfrm>
            <a:off x="0" y="-1670"/>
            <a:ext cx="7622497" cy="6859670"/>
            <a:chOff x="0" y="-1670"/>
            <a:chExt cx="7622497" cy="6859670"/>
          </a:xfrm>
        </p:grpSpPr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F1E65715-C07C-5A49-8AE3-55777E9114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7485972" cy="6858000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2A1E57C7-F139-AD4D-BA28-4F7521ED05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383422" y="-1670"/>
              <a:ext cx="4239075" cy="6858000"/>
            </a:xfrm>
            <a:prstGeom prst="rect">
              <a:avLst/>
            </a:prstGeom>
          </p:spPr>
        </p:pic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6CC0A54E-2863-3942-914D-4D2B8FFDF4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alphaModFix amt="75000"/>
            </a:blip>
            <a:stretch>
              <a:fillRect/>
            </a:stretch>
          </p:blipFill>
          <p:spPr>
            <a:xfrm>
              <a:off x="4023211" y="0"/>
              <a:ext cx="3599286" cy="283210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11–14 years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Single line title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0B49D5-F310-A340-BF5B-AB0D4EB1E38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4E3DA79-FDC9-7F4B-9277-8C9EB9346AD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2281CF7B-F07A-C049-BDB9-748CCF3F310B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sng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https://rsc.li/4aQXTYV</a:t>
            </a:r>
            <a:endParaRPr lang="en-US" sz="1600" b="1" u="sng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Content - single column/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0F17FE5-8B45-FD4E-B2AA-D3A399E25B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D3DEB5F-6D25-DB49-A7A3-A2747080F3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Acknowledgements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46385C-066B-7047-89F4-E951DC4047DE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FACF26-A48F-204C-A799-6508E3A7CD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B9F82AE-496C-2044-9F60-068845D6F8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22F2C8A-D7CD-264F-B813-D73766D1865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230400" indent="-230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800" b="0" i="0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Here is the text</a:t>
            </a:r>
          </a:p>
        </p:txBody>
      </p:sp>
    </p:spTree>
    <p:extLst>
      <p:ext uri="{BB962C8B-B14F-4D97-AF65-F5344CB8AC3E}">
        <p14:creationId xmlns:p14="http://schemas.microsoft.com/office/powerpoint/2010/main" val="3927852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Title, double line,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411C634-342E-F545-A3E0-966E94C8989E}"/>
              </a:ext>
            </a:extLst>
          </p:cNvPr>
          <p:cNvGrpSpPr/>
          <p:nvPr userDrawn="1"/>
        </p:nvGrpSpPr>
        <p:grpSpPr>
          <a:xfrm>
            <a:off x="0" y="-830"/>
            <a:ext cx="12196800" cy="6858000"/>
            <a:chOff x="0" y="0"/>
            <a:chExt cx="12196800" cy="685800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29614DA-6B90-DA48-8139-C28306C4EEAE}"/>
                </a:ext>
              </a:extLst>
            </p:cNvPr>
            <p:cNvPicPr>
              <a:picLocks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6800" cy="68580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83805CC-C213-4B4C-85F7-4F680A3803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306038" y="0"/>
              <a:ext cx="6855236" cy="68580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3C7BD55-048E-5B42-AB50-9C11D4877717}"/>
              </a:ext>
            </a:extLst>
          </p:cNvPr>
          <p:cNvGrpSpPr/>
          <p:nvPr userDrawn="1"/>
        </p:nvGrpSpPr>
        <p:grpSpPr>
          <a:xfrm>
            <a:off x="0" y="-1670"/>
            <a:ext cx="7622497" cy="6859670"/>
            <a:chOff x="0" y="-1670"/>
            <a:chExt cx="7622497" cy="6859670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65C8396-5F45-5649-8B5F-3139EE072D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7485972" cy="68580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213ADDD-C006-594E-8C60-820DE61636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383422" y="-1670"/>
              <a:ext cx="4239075" cy="68580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26E7407-F898-5142-88BB-7D8A2BEEAE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alphaModFix amt="75000"/>
            </a:blip>
            <a:stretch>
              <a:fillRect/>
            </a:stretch>
          </p:blipFill>
          <p:spPr>
            <a:xfrm>
              <a:off x="4023211" y="0"/>
              <a:ext cx="3599286" cy="2832100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0197BF56-5D37-7C46-9B8F-1EC2391501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11–14 years</a:t>
            </a:r>
            <a:endParaRPr lang="en-US" dirty="0"/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A51607E-49B0-7845-BF9B-B791314253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1652200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Double line title with turnover</a:t>
            </a:r>
            <a:endParaRPr lang="en-US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7D73AB0-DEF7-4046-847B-A28ADD104FA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D2D02F5-2384-7B49-A386-3ED4975FF97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7854A24E-0016-C74A-86CC-C558B7FBB5DF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Title, triple lin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3214C2A-CA33-A842-888E-B812F12CF807}"/>
              </a:ext>
            </a:extLst>
          </p:cNvPr>
          <p:cNvGrpSpPr/>
          <p:nvPr userDrawn="1"/>
        </p:nvGrpSpPr>
        <p:grpSpPr>
          <a:xfrm>
            <a:off x="0" y="0"/>
            <a:ext cx="12196800" cy="6858000"/>
            <a:chOff x="0" y="0"/>
            <a:chExt cx="12196800" cy="6858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327CC39-9374-7A48-B80F-E35EE9CF0B37}"/>
                </a:ext>
              </a:extLst>
            </p:cNvPr>
            <p:cNvPicPr>
              <a:picLocks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6800" cy="68580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6772C03-ED45-D342-93E9-6EBA673FF7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306038" y="0"/>
              <a:ext cx="6855236" cy="685800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2422E4D-C8B1-F447-93AA-3FD97F2A6C7C}"/>
              </a:ext>
            </a:extLst>
          </p:cNvPr>
          <p:cNvGrpSpPr/>
          <p:nvPr userDrawn="1"/>
        </p:nvGrpSpPr>
        <p:grpSpPr>
          <a:xfrm>
            <a:off x="0" y="-1670"/>
            <a:ext cx="7622497" cy="6859670"/>
            <a:chOff x="0" y="-1670"/>
            <a:chExt cx="7622497" cy="685967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D282529-8467-4F47-ADC0-2356B7041C8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7485972" cy="6858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F51DED8-6D16-3546-BB8A-1A86FBB873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383422" y="-1670"/>
              <a:ext cx="4239075" cy="6858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2202739-A959-9744-A152-EB3C529DE1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alphaModFix amt="75000"/>
            </a:blip>
            <a:stretch>
              <a:fillRect/>
            </a:stretch>
          </p:blipFill>
          <p:spPr>
            <a:xfrm>
              <a:off x="4023211" y="0"/>
              <a:ext cx="3599286" cy="2832100"/>
            </a:xfrm>
            <a:prstGeom prst="rect">
              <a:avLst/>
            </a:prstGeom>
          </p:spPr>
        </p:pic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2AE1447F-978F-5E49-B247-75A265105B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11–14 years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FA8AA5F-D49E-F447-96D3-9679954190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79999"/>
            <a:ext cx="5220000" cy="2579677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Triple line title with turnover on three lines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6F012F8-82AF-D84F-84FF-3F72B976A02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6E46DDE-04FF-0948-9D74-AAEC5E80044D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E5AB7EBB-737A-9540-BC73-AD8D595C8E34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296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B3C68B3-D9CA-3F4E-AB37-44F8784A97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CCCEF2-E4E2-AB4E-966D-3747A105D04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F873693-78A3-8645-95F7-A9D39792FF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3BE5EB-3D41-8042-848B-10165D64792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1067C70-ACA3-B14D-96A0-0D77B8CFC9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2CD3606-77CB-6E4D-9323-AB8EF1219E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4FF0AC-E9DB-1248-A929-F5456D977C3B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8028020-C193-574C-845B-55DE20C710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18A1EB2-8DF8-6542-A7A9-0F3B0C8FD39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A650EB0-B31B-E84E-ABFC-1CF9FBE832D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B543E3E-01B2-EB46-845D-1381317D3C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87EC78B-5880-3945-9FAD-DABB5B4826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D89EB5B-F66A-3E48-BD79-D27C96AA6218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F046732-56CB-9E44-BD4C-38016D2A9A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989A2B9-415B-2F4C-8BC6-1CD03508DFA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1F1670D-5751-0349-B530-C491658DFB7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6F62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B3C68B3-D9CA-3F4E-AB37-44F8784A97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CCCEF2-E4E2-AB4E-966D-3747A105D04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F873693-78A3-8645-95F7-A9D39792FF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3BE5EB-3D41-8042-848B-10165D64792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752318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B3C68B3-D9CA-3F4E-AB37-44F8784A97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CCCEF2-E4E2-AB4E-966D-3747A105D04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F873693-78A3-8645-95F7-A9D39792FF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3BE5EB-3D41-8042-848B-10165D64792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427280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14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B3C68B3-D9CA-3F4E-AB37-44F8784A97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07398" y="0"/>
            <a:ext cx="3584602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CCCEF2-E4E2-AB4E-966D-3747A105D04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006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F873693-78A3-8645-95F7-A9D39792FF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54930" y="4546600"/>
            <a:ext cx="1333500" cy="23114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43BE5EB-3D41-8042-848B-10165D64792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34280" y="4724400"/>
            <a:ext cx="1574800" cy="213360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0BE649A-7EEA-FA47-B309-34656CF95BA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Table goes here.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DF54D36-4C6E-4A4A-9D38-7C20B2EB3E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790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2/25/2026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82" r:id="rId3"/>
    <p:sldLayoutId id="2147483650" r:id="rId4"/>
    <p:sldLayoutId id="2147483671" r:id="rId5"/>
    <p:sldLayoutId id="2147483667" r:id="rId6"/>
    <p:sldLayoutId id="2147483687" r:id="rId7"/>
    <p:sldLayoutId id="2147483690" r:id="rId8"/>
    <p:sldLayoutId id="2147483694" r:id="rId9"/>
    <p:sldLayoutId id="214748368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4tWCxC3" TargetMode="External"/><Relationship Id="rId2" Type="http://schemas.openxmlformats.org/officeDocument/2006/relationships/hyperlink" Target="https://rsc.li/3xDBvO4" TargetMode="Externa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A534B-AC17-764F-BD66-5740010F8A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y-GB"/>
              <a:t>11–14 oed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271DC6-EF13-2848-9EDB-505FAEE426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y-GB" dirty="0"/>
              <a:t>Adweithiau dadleoli syml</a:t>
            </a:r>
          </a:p>
        </p:txBody>
      </p:sp>
      <p:sp>
        <p:nvSpPr>
          <p:cNvPr id="8" name="Oval 7" descr="A image of a train">
            <a:extLst>
              <a:ext uri="{FF2B5EF4-FFF2-40B4-BE49-F238E27FC236}">
                <a16:creationId xmlns:a16="http://schemas.microsoft.com/office/drawing/2014/main" id="{A7335F0B-29F5-2648-9B20-470CA4A491D6}"/>
              </a:ext>
            </a:extLst>
          </p:cNvPr>
          <p:cNvSpPr/>
          <p:nvPr/>
        </p:nvSpPr>
        <p:spPr>
          <a:xfrm flipH="1">
            <a:off x="8451107" y="-891000"/>
            <a:ext cx="4320000" cy="432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0">
            <a:solidFill>
              <a:srgbClr val="006F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610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CF485-D268-EE4F-A331-75DB10426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9540000" cy="440661"/>
          </a:xfrm>
        </p:spPr>
        <p:txBody>
          <a:bodyPr/>
          <a:lstStyle/>
          <a:p>
            <a:r>
              <a:rPr lang="cy-GB"/>
              <a:t>Y broblem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2CD0D-586A-C746-A628-7A9409208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260475"/>
            <a:ext cx="5939109" cy="4876800"/>
          </a:xfrm>
        </p:spPr>
        <p:txBody>
          <a:bodyPr>
            <a:normAutofit fontScale="92500"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cy-GB" sz="24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Sut mae peirianwyr rheilffyrdd yn uno cledrau rheilffyrdd 50 metr o hyd er mwyn gallu gwrthsefyll trenau sy'n rholio heibio </a:t>
            </a:r>
            <a:br>
              <a:rPr lang="cy-GB" sz="24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</a:br>
            <a:r>
              <a:rPr lang="cy-GB" sz="24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ar gyflymder o dros 100 milltir yr awr? 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cy-GB" sz="24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Byddai weldio â llaw yn cymryd llawer o amser a byddai asesu ansawdd y weldiau dwfn hyn hefyd yn anodd ar y cledrau. 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cy-GB" sz="24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Yn hytrach, mae peirianwyr yn troi at rai </a:t>
            </a:r>
            <a:br>
              <a:rPr lang="cy-GB" sz="24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</a:br>
            <a:r>
              <a:rPr lang="cy-GB" sz="24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o adweithiau mwyaf trawiadol cemeg </a:t>
            </a:r>
            <a:br>
              <a:rPr lang="cy-GB" sz="24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</a:br>
            <a:r>
              <a:rPr lang="cy-GB" sz="24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am yr ateb - adweithiau dadleoli metel. Mae cymysgedd o alwminiwm a haearn ocsid yn cael ei danio, ac mae haearn hylifol yn llifo i mewn i'r uniad</a:t>
            </a:r>
            <a:r>
              <a:rPr lang="cy-GB" sz="18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9" name="Picture 8" descr="A picture of a train">
            <a:extLst>
              <a:ext uri="{FF2B5EF4-FFF2-40B4-BE49-F238E27FC236}">
                <a16:creationId xmlns:a16="http://schemas.microsoft.com/office/drawing/2014/main" id="{7429D512-B70A-DA41-A0AF-DA091A9C7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929" y="1260475"/>
            <a:ext cx="4089400" cy="4076700"/>
          </a:xfrm>
          <a:prstGeom prst="rect">
            <a:avLst/>
          </a:prstGeom>
        </p:spPr>
      </p:pic>
      <p:sp>
        <p:nvSpPr>
          <p:cNvPr id="5" name="Vertical Title 1">
            <a:extLst>
              <a:ext uri="{FF2B5EF4-FFF2-40B4-BE49-F238E27FC236}">
                <a16:creationId xmlns:a16="http://schemas.microsoft.com/office/drawing/2014/main" id="{864BD236-113E-444D-9271-431AB16BEF04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y-GB" sz="2200" b="1">
                <a:solidFill>
                  <a:schemeClr val="bg1"/>
                </a:solidFill>
                <a:latin typeface="Century Gothic" panose="020B0502020202020204" pitchFamily="34" charset="0"/>
              </a:rPr>
              <a:t>Cyflwyniad</a:t>
            </a:r>
          </a:p>
        </p:txBody>
      </p:sp>
      <p:pic>
        <p:nvPicPr>
          <p:cNvPr id="6" name="Picture 5" descr="A image of a train">
            <a:extLst>
              <a:ext uri="{FF2B5EF4-FFF2-40B4-BE49-F238E27FC236}">
                <a16:creationId xmlns:a16="http://schemas.microsoft.com/office/drawing/2014/main" id="{76DAA96B-93CF-2C17-BF28-1E0AC1EE60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195" t="402" r="11200" b="-402"/>
          <a:stretch/>
        </p:blipFill>
        <p:spPr>
          <a:xfrm>
            <a:off x="6604929" y="1260475"/>
            <a:ext cx="4089400" cy="409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64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1E722-E089-0544-A3BC-10C0F41FA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1F842-BC16-354A-84F3-BCA1F4875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cy-GB"/>
              <a:t>Nodi'r metel mwyaf adweithiol gan ddefnyddio cyfres adweithedd.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Nodi a fyddai adwaith yn digwydd rhwng dau sylwedd gan ddefnyddio'r gyfres adweithedd.</a:t>
            </a:r>
          </a:p>
          <a:p>
            <a:pPr marL="457200" indent="-457200">
              <a:buFont typeface="+mj-lt"/>
              <a:buAutoNum type="arabicPeriod"/>
            </a:pPr>
            <a:r>
              <a:rPr lang="cy-GB"/>
              <a:t>Ysgrifennu hafaliadau geiriau ar gyfer adweithiau dadleoli syml.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22C5118-FDAB-6644-9CD8-9A20DFD34922}"/>
              </a:ext>
            </a:extLst>
          </p:cNvPr>
          <p:cNvSpPr txBox="1">
            <a:spLocks/>
          </p:cNvSpPr>
          <p:nvPr/>
        </p:nvSpPr>
        <p:spPr>
          <a:xfrm rot="5400000">
            <a:off x="9717000" y="2205000"/>
            <a:ext cx="4140000" cy="81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006F62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cy-GB" sz="2200">
                <a:solidFill>
                  <a:schemeClr val="bg1"/>
                </a:solidFill>
              </a:rPr>
              <a:t>Amcanion dysgu</a:t>
            </a:r>
          </a:p>
        </p:txBody>
      </p:sp>
    </p:spTree>
    <p:extLst>
      <p:ext uri="{BB962C8B-B14F-4D97-AF65-F5344CB8AC3E}">
        <p14:creationId xmlns:p14="http://schemas.microsoft.com/office/powerpoint/2010/main" val="1629480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3D871-9F35-9342-B411-7CBBF7B7D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Snap adwaith dadleoli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C8368B-B514-8E4D-A908-1909D2469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y-GB" b="1" dirty="0">
                <a:solidFill>
                  <a:srgbClr val="006F62"/>
                </a:solidFill>
              </a:rPr>
              <a:t>Sut i chwarae</a:t>
            </a:r>
          </a:p>
          <a:p>
            <a:pPr marL="0" indent="0">
              <a:buNone/>
            </a:pPr>
            <a:r>
              <a:rPr lang="cy-GB" dirty="0"/>
              <a:t>Bydd angen un pecyn o gardiau ar bob pâr. Os ydych chi’n un o dri, y trydydd fydd y canolwr.</a:t>
            </a:r>
          </a:p>
          <a:p>
            <a:r>
              <a:rPr lang="cy-GB" dirty="0"/>
              <a:t>Cymysgwch a deliwch y cardiau wyneb i lawr.</a:t>
            </a:r>
          </a:p>
          <a:p>
            <a:r>
              <a:rPr lang="cy-GB" dirty="0"/>
              <a:t>Bydd pob chwaraewr wedyn yn rhoi cerdyn wyneb i fyny.</a:t>
            </a:r>
          </a:p>
          <a:p>
            <a:r>
              <a:rPr lang="cy-GB" dirty="0"/>
              <a:t>Os nad yw'r cardiau'n cyfateb:</a:t>
            </a:r>
          </a:p>
          <a:p>
            <a:pPr marL="1028700" lvl="2" indent="-342900">
              <a:buClr>
                <a:srgbClr val="006F62"/>
              </a:buClr>
            </a:pPr>
            <a:r>
              <a:rPr lang="cy-GB" dirty="0">
                <a:latin typeface="Century Gothic" panose="020B0502020202020204" pitchFamily="34" charset="0"/>
              </a:rPr>
              <a:t>Dau fetel: gwaeddwch enw’r metel mwyaf adweithiol.</a:t>
            </a:r>
          </a:p>
          <a:p>
            <a:pPr marL="1028700" lvl="2" indent="-342900">
              <a:buClr>
                <a:srgbClr val="006F62"/>
              </a:buClr>
            </a:pPr>
            <a:r>
              <a:rPr lang="cy-GB" dirty="0">
                <a:latin typeface="Century Gothic" panose="020B0502020202020204" pitchFamily="34" charset="0"/>
              </a:rPr>
              <a:t>Dau gyfansoddyn: gwaeddwch 'cymysgedd'.</a:t>
            </a:r>
          </a:p>
          <a:p>
            <a:pPr marL="1028700" lvl="2" indent="-342900">
              <a:buClr>
                <a:srgbClr val="006F62"/>
              </a:buClr>
            </a:pPr>
            <a:r>
              <a:rPr lang="cy-GB" dirty="0">
                <a:latin typeface="Century Gothic" panose="020B0502020202020204" pitchFamily="34" charset="0"/>
              </a:rPr>
              <a:t>Metel a chyfansoddyn: gwaeddwch 'adwaith' os yw'r metel yn fwy adweithiol na'r metel yn y cyfansoddyn. Gwaeddwch 'dim adwaith' os yw'r gwrthwyneb yn wir.</a:t>
            </a:r>
            <a:br>
              <a:rPr lang="cy-GB" dirty="0">
                <a:latin typeface="Century Gothic" panose="020B0502020202020204" pitchFamily="34" charset="0"/>
              </a:rPr>
            </a:br>
            <a:endParaRPr lang="cy-GB" dirty="0">
              <a:latin typeface="Century Gothic" panose="020B0502020202020204" pitchFamily="34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cy-GB" dirty="0">
                <a:effectLst/>
                <a:ea typeface=""/>
                <a:cs typeface="Segoe UI" panose="020B0502040204020203" pitchFamily="34" charset="0"/>
              </a:rPr>
              <a:t>Mae'r un cyntaf i waeddi'r ateb cywir yn codi'r ddau gerdyn. Yr enillydd yw'r un cyntaf i gael yr holl gardiau neu'r sawl sy'n dal y nifer fwyaf o gardiau pan fydd amser wedi dod i ben.</a:t>
            </a:r>
          </a:p>
          <a:p>
            <a:pPr lvl="2" indent="-457200">
              <a:buClr>
                <a:srgbClr val="006F62"/>
              </a:buClr>
              <a:buSzPct val="100000"/>
              <a:buFont typeface="+mj-lt"/>
              <a:buAutoNum type="arabicPeriod"/>
            </a:pPr>
            <a:endParaRPr lang="en-GB" sz="2200" dirty="0">
              <a:latin typeface="Century Gothic" panose="020B0502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6CD6E36-2F1F-E04E-93A3-B9BB4B23EDD1}"/>
              </a:ext>
            </a:extLst>
          </p:cNvPr>
          <p:cNvSpPr txBox="1">
            <a:spLocks/>
          </p:cNvSpPr>
          <p:nvPr/>
        </p:nvSpPr>
        <p:spPr>
          <a:xfrm rot="5400000">
            <a:off x="9717000" y="2205000"/>
            <a:ext cx="4140000" cy="81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006F62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cy-GB" sz="2200">
                <a:solidFill>
                  <a:schemeClr val="bg1"/>
                </a:solidFill>
              </a:rPr>
              <a:t>Gweithgaredd 1</a:t>
            </a:r>
          </a:p>
        </p:txBody>
      </p:sp>
    </p:spTree>
    <p:extLst>
      <p:ext uri="{BB962C8B-B14F-4D97-AF65-F5344CB8AC3E}">
        <p14:creationId xmlns:p14="http://schemas.microsoft.com/office/powerpoint/2010/main" val="2653521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E093A2D-15A5-E94E-A20D-54B5573ADC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110370"/>
              </p:ext>
            </p:extLst>
          </p:nvPr>
        </p:nvGraphicFramePr>
        <p:xfrm>
          <a:off x="540000" y="1393371"/>
          <a:ext cx="8072775" cy="4528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4555">
                  <a:extLst>
                    <a:ext uri="{9D8B030D-6E8A-4147-A177-3AD203B41FA5}">
                      <a16:colId xmlns:a16="http://schemas.microsoft.com/office/drawing/2014/main" val="3287607563"/>
                    </a:ext>
                  </a:extLst>
                </a:gridCol>
                <a:gridCol w="1614555">
                  <a:extLst>
                    <a:ext uri="{9D8B030D-6E8A-4147-A177-3AD203B41FA5}">
                      <a16:colId xmlns:a16="http://schemas.microsoft.com/office/drawing/2014/main" val="232293668"/>
                    </a:ext>
                  </a:extLst>
                </a:gridCol>
                <a:gridCol w="1614555">
                  <a:extLst>
                    <a:ext uri="{9D8B030D-6E8A-4147-A177-3AD203B41FA5}">
                      <a16:colId xmlns:a16="http://schemas.microsoft.com/office/drawing/2014/main" val="2397117002"/>
                    </a:ext>
                  </a:extLst>
                </a:gridCol>
                <a:gridCol w="1614555">
                  <a:extLst>
                    <a:ext uri="{9D8B030D-6E8A-4147-A177-3AD203B41FA5}">
                      <a16:colId xmlns:a16="http://schemas.microsoft.com/office/drawing/2014/main" val="1723039764"/>
                    </a:ext>
                  </a:extLst>
                </a:gridCol>
                <a:gridCol w="1614555">
                  <a:extLst>
                    <a:ext uri="{9D8B030D-6E8A-4147-A177-3AD203B41FA5}">
                      <a16:colId xmlns:a16="http://schemas.microsoft.com/office/drawing/2014/main" val="3687660352"/>
                    </a:ext>
                  </a:extLst>
                </a:gridCol>
              </a:tblGrid>
              <a:tr h="744812">
                <a:tc>
                  <a:txBody>
                    <a:bodyPr/>
                    <a:lstStyle/>
                    <a:p>
                      <a:pPr algn="l" rtl="0"/>
                      <a:endParaRPr lang="en-US" sz="1500" b="1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F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>
                          <a:latin typeface="Century Gothic" panose="020B0502020202020204" pitchFamily="34" charset="0"/>
                        </a:rPr>
                        <a:t>potasiwm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F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>
                          <a:latin typeface="Century Gothic" panose="020B0502020202020204" pitchFamily="34" charset="0"/>
                        </a:rPr>
                        <a:t>magnesiwm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F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>
                          <a:latin typeface="Century Gothic" panose="020B0502020202020204" pitchFamily="34" charset="0"/>
                        </a:rPr>
                        <a:t>haearn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F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1" i="0">
                          <a:latin typeface="Century Gothic" panose="020B0502020202020204" pitchFamily="34" charset="0"/>
                        </a:rPr>
                        <a:t>copr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F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464764"/>
                  </a:ext>
                </a:extLst>
              </a:tr>
              <a:tr h="9459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cy-GB" sz="1500" b="0" i="0">
                          <a:latin typeface="Century Gothic" panose="020B0502020202020204" pitchFamily="34" charset="0"/>
                        </a:rPr>
                        <a:t>calsiwm</a:t>
                      </a:r>
                      <a:br>
                        <a:rPr lang="cy-GB" sz="1500" b="0" i="0">
                          <a:latin typeface="Century Gothic" panose="020B0502020202020204" pitchFamily="34" charset="0"/>
                        </a:rPr>
                      </a:br>
                      <a:r>
                        <a:rPr lang="cy-GB" sz="1500" b="0" i="0">
                          <a:latin typeface="Century Gothic" panose="020B0502020202020204" pitchFamily="34" charset="0"/>
                        </a:rPr>
                        <a:t>nitrad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927119"/>
                  </a:ext>
                </a:extLst>
              </a:tr>
              <a:tr h="9459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0" i="0">
                          <a:latin typeface="Century Gothic" panose="020B0502020202020204" pitchFamily="34" charset="0"/>
                        </a:rPr>
                        <a:t>alwminiwm</a:t>
                      </a:r>
                      <a:br>
                        <a:rPr lang="cy-GB" sz="1500" b="0" i="0">
                          <a:latin typeface="Century Gothic" panose="020B0502020202020204" pitchFamily="34" charset="0"/>
                        </a:rPr>
                      </a:br>
                      <a:r>
                        <a:rPr lang="cy-GB" sz="1500" b="0" i="0">
                          <a:latin typeface="Century Gothic" panose="020B0502020202020204" pitchFamily="34" charset="0"/>
                        </a:rPr>
                        <a:t>nitrad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088422"/>
                  </a:ext>
                </a:extLst>
              </a:tr>
              <a:tr h="9459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0" i="0">
                          <a:latin typeface="Century Gothic" panose="020B0502020202020204" pitchFamily="34" charset="0"/>
                        </a:rPr>
                        <a:t>tun</a:t>
                      </a:r>
                      <a:br>
                        <a:rPr lang="cy-GB" sz="1500" b="0" i="0">
                          <a:latin typeface="Century Gothic" panose="020B0502020202020204" pitchFamily="34" charset="0"/>
                        </a:rPr>
                      </a:br>
                      <a:r>
                        <a:rPr lang="cy-GB" sz="1500" b="0" i="0">
                          <a:latin typeface="Century Gothic" panose="020B0502020202020204" pitchFamily="34" charset="0"/>
                        </a:rPr>
                        <a:t>nitrad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3212424"/>
                  </a:ext>
                </a:extLst>
              </a:tr>
              <a:tr h="94591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500" b="0" i="0">
                          <a:latin typeface="Century Gothic" panose="020B0502020202020204" pitchFamily="34" charset="0"/>
                        </a:rPr>
                        <a:t>arian</a:t>
                      </a:r>
                      <a:br>
                        <a:rPr lang="cy-GB" sz="1500" b="0" i="0">
                          <a:latin typeface="Century Gothic" panose="020B0502020202020204" pitchFamily="34" charset="0"/>
                        </a:rPr>
                      </a:br>
                      <a:r>
                        <a:rPr lang="cy-GB" sz="1500" b="0" i="0">
                          <a:latin typeface="Century Gothic" panose="020B0502020202020204" pitchFamily="34" charset="0"/>
                        </a:rPr>
                        <a:t>nitrad</a:t>
                      </a: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500" b="0" i="0" dirty="0">
                        <a:latin typeface="Century Gothic" panose="020B0502020202020204" pitchFamily="34" charset="0"/>
                      </a:endParaRPr>
                    </a:p>
                  </a:txBody>
                  <a:tcPr marL="72000" marR="7200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F1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372766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0335829-57ED-B34D-851D-AF966B65F047}"/>
              </a:ext>
            </a:extLst>
          </p:cNvPr>
          <p:cNvSpPr txBox="1">
            <a:spLocks/>
          </p:cNvSpPr>
          <p:nvPr/>
        </p:nvSpPr>
        <p:spPr>
          <a:xfrm rot="5400000">
            <a:off x="9717000" y="2205000"/>
            <a:ext cx="4140000" cy="81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006F62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cy-GB" sz="2200">
                <a:solidFill>
                  <a:schemeClr val="bg1"/>
                </a:solidFill>
              </a:rPr>
              <a:t>Gweithgaredd 2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747243-26CC-AB48-86F7-D5536334B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080000" cy="440661"/>
          </a:xfrm>
        </p:spPr>
        <p:txBody>
          <a:bodyPr/>
          <a:lstStyle/>
          <a:p>
            <a:r>
              <a:rPr lang="cy-GB"/>
              <a:t>Grid asesu ffurfiannol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10FD970-985F-2BF1-3ECE-694E0B71AC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6805333" y="2733992"/>
            <a:ext cx="6057900" cy="1397000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64A68D11-7F0C-B075-2921-332EE89D2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4508" y="419417"/>
            <a:ext cx="1434465" cy="605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b="1" dirty="0">
                <a:solidFill>
                  <a:srgbClr val="006F62"/>
                </a:solidFill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Cyfres adweithedd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potasiwm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sodiwm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calsiwm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magnesiwm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alwminiwm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b="1" i="1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carbon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sinc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haearn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tun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plwm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b="1" i="1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hydrogen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copr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arian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aur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cy-GB" sz="1600" dirty="0">
                <a:effectLst/>
                <a:latin typeface="Century Gothic" panose="020B0502020202020204" pitchFamily="34" charset="0"/>
                <a:ea typeface="Century Gothic"/>
                <a:cs typeface="Arial" panose="020B0604020202020204" pitchFamily="34" charset="0"/>
              </a:rPr>
              <a:t>platinwm</a:t>
            </a:r>
          </a:p>
          <a:p>
            <a:pPr algn="just">
              <a:lnSpc>
                <a:spcPts val="1400"/>
              </a:lnSpc>
              <a:spcAft>
                <a:spcPts val="600"/>
              </a:spcAft>
            </a:pPr>
            <a:r>
              <a:rPr lang="cy-GB" sz="1400" dirty="0">
                <a:effectLst/>
                <a:latin typeface="Arial" panose="020B0604020202020204" pitchFamily="34" charset="0"/>
                <a:ea typeface="Arial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92905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E684B-2A4D-B343-8C5B-2FEBA66DB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Adweithiau dadleoli ar raddfa micro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29C05-F931-6E4B-9D4F-9C057DE0A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4480235" cy="5040000"/>
          </a:xfrm>
        </p:spPr>
        <p:txBody>
          <a:bodyPr/>
          <a:lstStyle/>
          <a:p>
            <a:pPr marL="0" indent="0" algn="l"/>
            <a:r>
              <a:rPr lang="cy-GB" b="0" i="0" dirty="0">
                <a:solidFill>
                  <a:srgbClr val="333333"/>
                </a:solidFill>
                <a:effectLst/>
              </a:rPr>
              <a:t>Rhowch gyfle i'r dysgwyr arsylwi adweithiau dadleoli ar raddfa micro gyda'r arbrawf hwn: </a:t>
            </a:r>
            <a:r>
              <a:rPr lang="cy-GB" sz="1800" u="sng" dirty="0">
                <a:solidFill>
                  <a:srgbClr val="000000"/>
                </a:solidFill>
                <a:effectLst/>
                <a:ea typeface=""/>
                <a:hlinkClick r:id="rId2"/>
              </a:rPr>
              <a:t>rsc.li/3xDBvO4</a:t>
            </a:r>
            <a:r>
              <a:rPr lang="cy-GB" sz="1800" dirty="0">
                <a:solidFill>
                  <a:srgbClr val="000000"/>
                </a:solidFill>
                <a:effectLst/>
                <a:ea typeface=""/>
              </a:rPr>
              <a:t> </a:t>
            </a:r>
          </a:p>
          <a:p>
            <a:pPr marL="0" indent="0" algn="l"/>
            <a:r>
              <a:rPr lang="cy-GB" dirty="0">
                <a:solidFill>
                  <a:srgbClr val="333333"/>
                </a:solidFill>
              </a:rPr>
              <a:t>N</a:t>
            </a:r>
            <a:r>
              <a:rPr lang="cy-GB" b="0" i="0" dirty="0">
                <a:solidFill>
                  <a:srgbClr val="333333"/>
                </a:solidFill>
                <a:effectLst/>
              </a:rPr>
              <a:t>eu defnyddiwch y fersiwn amgen hon sy'n defnyddio cyfarwyddiadau integredig</a:t>
            </a:r>
            <a:r>
              <a:rPr lang="cy-GB" dirty="0">
                <a:solidFill>
                  <a:srgbClr val="333333"/>
                </a:solidFill>
              </a:rPr>
              <a:t>: </a:t>
            </a:r>
            <a:r>
              <a:rPr lang="cy-GB" sz="1800" u="sng" dirty="0">
                <a:solidFill>
                  <a:srgbClr val="0000FF"/>
                </a:solidFill>
                <a:effectLst/>
                <a:ea typeface=""/>
                <a:hlinkClick r:id="rId3"/>
              </a:rPr>
              <a:t>rsc.li/4tWCxC3</a:t>
            </a:r>
            <a:r>
              <a:rPr lang="cy-GB" sz="1800" u="sng" dirty="0">
                <a:solidFill>
                  <a:srgbClr val="0000FF"/>
                </a:solidFill>
                <a:effectLst/>
                <a:ea typeface="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BAE003-9E23-7B4C-B0E8-F99098771EFA}"/>
              </a:ext>
            </a:extLst>
          </p:cNvPr>
          <p:cNvSpPr txBox="1">
            <a:spLocks/>
          </p:cNvSpPr>
          <p:nvPr/>
        </p:nvSpPr>
        <p:spPr>
          <a:xfrm rot="5400000">
            <a:off x="9717000" y="2205000"/>
            <a:ext cx="4140000" cy="81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006F62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cy-GB" sz="2200">
                <a:solidFill>
                  <a:schemeClr val="bg1"/>
                </a:solidFill>
              </a:rPr>
              <a:t>Rhagor o adnoddau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22BE61-12A5-5944-384B-3BDB84999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69" t="5870" r="4603" b="2989"/>
          <a:stretch/>
        </p:blipFill>
        <p:spPr>
          <a:xfrm rot="198984">
            <a:off x="5804983" y="1606308"/>
            <a:ext cx="4711854" cy="3263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683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ditorialstage xmlns="5c7d88b2-bc5d-47d8-b067-5f30c82b40fb" xsi:nil="true"/>
    <lcf76f155ced4ddcb4097134ff3c332f xmlns="5c7d88b2-bc5d-47d8-b067-5f30c82b40fb">
      <Terms xmlns="http://schemas.microsoft.com/office/infopath/2007/PartnerControls"/>
    </lcf76f155ced4ddcb4097134ff3c332f>
    <TaxCatchAll xmlns="9e3c562f-56b0-4bc9-96c8-d04b0986855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5D359969893149933A4D4A74E189F8" ma:contentTypeVersion="13" ma:contentTypeDescription="Create a new document." ma:contentTypeScope="" ma:versionID="c9ddbf677461f5ce946e84a24e793234">
  <xsd:schema xmlns:xsd="http://www.w3.org/2001/XMLSchema" xmlns:xs="http://www.w3.org/2001/XMLSchema" xmlns:p="http://schemas.microsoft.com/office/2006/metadata/properties" xmlns:ns2="5c7d88b2-bc5d-47d8-b067-5f30c82b40fb" xmlns:ns3="9e3c562f-56b0-4bc9-96c8-d04b09868558" targetNamespace="http://schemas.microsoft.com/office/2006/metadata/properties" ma:root="true" ma:fieldsID="cb9b30395463f778bee975073577cb94" ns2:_="" ns3:_="">
    <xsd:import namespace="5c7d88b2-bc5d-47d8-b067-5f30c82b40fb"/>
    <xsd:import namespace="9e3c562f-56b0-4bc9-96c8-d04b098685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Editorial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d88b2-bc5d-47d8-b067-5f30c82b4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d698d5-2c6c-40f3-87af-cb5c6c865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Editorialstage" ma:index="20" nillable="true" ma:displayName="Editorial stage" ma:format="Dropdown" ma:internalName="Editorialstage">
      <xsd:simpleType>
        <xsd:restriction base="dms:Choice">
          <xsd:enumeration value="Published"/>
          <xsd:enumeration value="Ready for editor check"/>
          <xsd:enumeration value="QA review received"/>
          <xsd:enumeration value="Received from author"/>
          <xsd:enumeration value="Ready for QA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c562f-56b0-4bc9-96c8-d04b098685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c6a42d3-65da-48b4-a118-af479a0fa813}" ma:internalName="TaxCatchAll" ma:showField="CatchAllData" ma:web="9e3c562f-56b0-4bc9-96c8-d04b0986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BF2960-D177-4E63-8F8A-5C934E90A6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4A808F-01D5-4451-83AA-AB9CC50D5C01}">
  <ds:schemaRefs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9e3c562f-56b0-4bc9-96c8-d04b09868558"/>
    <ds:schemaRef ds:uri="5c7d88b2-bc5d-47d8-b067-5f30c82b40fb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2B28A3A-8124-4BCD-8785-B0A30976E8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7d88b2-bc5d-47d8-b067-5f30c82b40fb"/>
    <ds:schemaRef ds:uri="9e3c562f-56b0-4bc9-96c8-d04b098685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1438</TotalTime>
  <Words>464</Words>
  <Application>Microsoft Office PowerPoint</Application>
  <PresentationFormat>Widescreen</PresentationFormat>
  <Paragraphs>62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Roboto</vt:lpstr>
      <vt:lpstr>Office Theme</vt:lpstr>
      <vt:lpstr>11–14 oed</vt:lpstr>
      <vt:lpstr>Y broblem</vt:lpstr>
      <vt:lpstr>Amcanion dysgu</vt:lpstr>
      <vt:lpstr>Snap adwaith dadleoli</vt:lpstr>
      <vt:lpstr>Grid asesu ffurfiannol</vt:lpstr>
      <vt:lpstr>Adweithiau dadleoli ar raddfa micro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Displacement reaction snap formative assessment</dc:title>
  <dc:creator>Royal Society of Chemistry</dc:creator>
  <cp:keywords>Displacement reactions, metal displacement, simple deisplacement, reactivity series of metals</cp:keywords>
  <cp:lastModifiedBy>Hannah Griffiths</cp:lastModifiedBy>
  <cp:revision>3</cp:revision>
  <dcterms:created xsi:type="dcterms:W3CDTF">2025-12-22T16:25:18Z</dcterms:created>
  <dcterms:modified xsi:type="dcterms:W3CDTF">2026-02-26T13:41:07Z</dcterms:modified>
  <cp:category>From Displacement reaction snap, https://rsc.li/4aQXTYV; teacher notes also available.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0x010100E45D359969893149933A4D4A74E189F8</vt:lpwstr>
  </property>
  <property fmtid="{D5CDD505-2E9C-101B-9397-08002B2CF9AE}" pid="3" name="MediaServiceImageTags">
    <vt:lpwstr/>
  </property>
</Properties>
</file>