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sldIdLst>
    <p:sldId id="256" r:id="rId5"/>
    <p:sldId id="258" r:id="rId6"/>
    <p:sldId id="265" r:id="rId7"/>
    <p:sldId id="266" r:id="rId8"/>
    <p:sldId id="280" r:id="rId9"/>
    <p:sldId id="270" r:id="rId10"/>
    <p:sldId id="279" r:id="rId11"/>
    <p:sldId id="271" r:id="rId12"/>
    <p:sldId id="276" r:id="rId13"/>
    <p:sldId id="277" r:id="rId14"/>
    <p:sldId id="269" r:id="rId15"/>
    <p:sldId id="278" r:id="rId16"/>
    <p:sldId id="275" r:id="rId17"/>
    <p:sldId id="27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BE0490-048B-22EF-1BC1-1CF64EC4D232}" name="Jo Pugh" initials="JP" userId="1187eaa31d8c3d2c"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1884"/>
    <a:srgbClr val="F7B7DA"/>
    <a:srgbClr val="FC4C02"/>
    <a:srgbClr val="FF9E1B"/>
    <a:srgbClr val="991E66"/>
    <a:srgbClr val="006F62"/>
    <a:srgbClr val="48A9C5"/>
    <a:srgbClr val="6F2C91"/>
    <a:srgbClr val="84AD40"/>
    <a:srgbClr val="45A5CD"/>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509CB6-7411-4652-9029-809626E058C5}" v="6" dt="2026-04-07T09:34:08.5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309" autoAdjust="0"/>
    <p:restoredTop sz="93557" autoAdjust="0"/>
  </p:normalViewPr>
  <p:slideViewPr>
    <p:cSldViewPr snapToGrid="0" snapToObjects="1">
      <p:cViewPr varScale="1">
        <p:scale>
          <a:sx n="69" d="100"/>
          <a:sy n="69" d="100"/>
        </p:scale>
        <p:origin x="284" y="52"/>
      </p:cViewPr>
      <p:guideLst/>
    </p:cSldViewPr>
  </p:slideViewPr>
  <p:outlineViewPr>
    <p:cViewPr>
      <p:scale>
        <a:sx n="33" d="100"/>
        <a:sy n="33" d="100"/>
      </p:scale>
      <p:origin x="0" y="-10790"/>
    </p:cViewPr>
  </p:outlineViewPr>
  <p:notesTextViewPr>
    <p:cViewPr>
      <p:scale>
        <a:sx n="1" d="1"/>
        <a:sy n="1" d="1"/>
      </p:scale>
      <p:origin x="0" y="0"/>
    </p:cViewPr>
  </p:notesTextViewPr>
  <p:sorterViewPr>
    <p:cViewPr>
      <p:scale>
        <a:sx n="100" d="100"/>
        <a:sy n="100" d="100"/>
      </p:scale>
      <p:origin x="0" y="-147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h Griffiths" userId="9135852f-5aac-4f3f-97b0-55e569f13680" providerId="ADAL" clId="{79D2581E-2C64-4D7D-948E-B5DB5B650164}"/>
    <pc:docChg chg="custSel modSld">
      <pc:chgData name="Hannah Griffiths" userId="9135852f-5aac-4f3f-97b0-55e569f13680" providerId="ADAL" clId="{79D2581E-2C64-4D7D-948E-B5DB5B650164}" dt="2026-04-07T09:15:27.739" v="24" actId="1076"/>
      <pc:docMkLst>
        <pc:docMk/>
      </pc:docMkLst>
      <pc:sldChg chg="modSp mod">
        <pc:chgData name="Hannah Griffiths" userId="9135852f-5aac-4f3f-97b0-55e569f13680" providerId="ADAL" clId="{79D2581E-2C64-4D7D-948E-B5DB5B650164}" dt="2026-04-07T09:11:48.644" v="0" actId="27636"/>
        <pc:sldMkLst>
          <pc:docMk/>
          <pc:sldMk cId="4225568415" sldId="265"/>
        </pc:sldMkLst>
        <pc:spChg chg="mod">
          <ac:chgData name="Hannah Griffiths" userId="9135852f-5aac-4f3f-97b0-55e569f13680" providerId="ADAL" clId="{79D2581E-2C64-4D7D-948E-B5DB5B650164}" dt="2026-04-07T09:11:48.644" v="0" actId="27636"/>
          <ac:spMkLst>
            <pc:docMk/>
            <pc:sldMk cId="4225568415" sldId="265"/>
            <ac:spMk id="3" creationId="{A15938DC-E51C-344C-BB10-2AE3BEB6DA29}"/>
          </ac:spMkLst>
        </pc:spChg>
      </pc:sldChg>
      <pc:sldChg chg="modSp mod">
        <pc:chgData name="Hannah Griffiths" userId="9135852f-5aac-4f3f-97b0-55e569f13680" providerId="ADAL" clId="{79D2581E-2C64-4D7D-948E-B5DB5B650164}" dt="2026-04-07T09:12:17.502" v="5" actId="1076"/>
        <pc:sldMkLst>
          <pc:docMk/>
          <pc:sldMk cId="3478934315" sldId="266"/>
        </pc:sldMkLst>
        <pc:spChg chg="mod">
          <ac:chgData name="Hannah Griffiths" userId="9135852f-5aac-4f3f-97b0-55e569f13680" providerId="ADAL" clId="{79D2581E-2C64-4D7D-948E-B5DB5B650164}" dt="2026-04-07T09:11:48.666" v="1" actId="27636"/>
          <ac:spMkLst>
            <pc:docMk/>
            <pc:sldMk cId="3478934315" sldId="266"/>
            <ac:spMk id="3" creationId="{FE289223-347F-1349-BDF8-4774A16A0991}"/>
          </ac:spMkLst>
        </pc:spChg>
        <pc:spChg chg="mod">
          <ac:chgData name="Hannah Griffiths" userId="9135852f-5aac-4f3f-97b0-55e569f13680" providerId="ADAL" clId="{79D2581E-2C64-4D7D-948E-B5DB5B650164}" dt="2026-04-07T09:12:17.502" v="5" actId="1076"/>
          <ac:spMkLst>
            <pc:docMk/>
            <pc:sldMk cId="3478934315" sldId="266"/>
            <ac:spMk id="4" creationId="{00000000-0000-0000-0000-000000000000}"/>
          </ac:spMkLst>
        </pc:spChg>
      </pc:sldChg>
      <pc:sldChg chg="modSp mod">
        <pc:chgData name="Hannah Griffiths" userId="9135852f-5aac-4f3f-97b0-55e569f13680" providerId="ADAL" clId="{79D2581E-2C64-4D7D-948E-B5DB5B650164}" dt="2026-04-07T09:11:48.718" v="4" actId="27636"/>
        <pc:sldMkLst>
          <pc:docMk/>
          <pc:sldMk cId="1384865410" sldId="271"/>
        </pc:sldMkLst>
        <pc:spChg chg="mod">
          <ac:chgData name="Hannah Griffiths" userId="9135852f-5aac-4f3f-97b0-55e569f13680" providerId="ADAL" clId="{79D2581E-2C64-4D7D-948E-B5DB5B650164}" dt="2026-04-07T09:11:48.718" v="4" actId="27636"/>
          <ac:spMkLst>
            <pc:docMk/>
            <pc:sldMk cId="1384865410" sldId="271"/>
            <ac:spMk id="3" creationId="{E097AF26-C618-0F40-8825-4CF7B0C6F061}"/>
          </ac:spMkLst>
        </pc:spChg>
      </pc:sldChg>
      <pc:sldChg chg="modSp mod">
        <pc:chgData name="Hannah Griffiths" userId="9135852f-5aac-4f3f-97b0-55e569f13680" providerId="ADAL" clId="{79D2581E-2C64-4D7D-948E-B5DB5B650164}" dt="2026-04-07T09:11:48.703" v="3" actId="27636"/>
        <pc:sldMkLst>
          <pc:docMk/>
          <pc:sldMk cId="1686216816" sldId="279"/>
        </pc:sldMkLst>
        <pc:spChg chg="mod">
          <ac:chgData name="Hannah Griffiths" userId="9135852f-5aac-4f3f-97b0-55e569f13680" providerId="ADAL" clId="{79D2581E-2C64-4D7D-948E-B5DB5B650164}" dt="2026-04-07T09:11:48.703" v="3" actId="27636"/>
          <ac:spMkLst>
            <pc:docMk/>
            <pc:sldMk cId="1686216816" sldId="279"/>
            <ac:spMk id="3" creationId="{E097AF26-C618-0F40-8825-4CF7B0C6F061}"/>
          </ac:spMkLst>
        </pc:spChg>
      </pc:sldChg>
      <pc:sldChg chg="modSp mod">
        <pc:chgData name="Hannah Griffiths" userId="9135852f-5aac-4f3f-97b0-55e569f13680" providerId="ADAL" clId="{79D2581E-2C64-4D7D-948E-B5DB5B650164}" dt="2026-04-07T09:15:27.739" v="24" actId="1076"/>
        <pc:sldMkLst>
          <pc:docMk/>
          <pc:sldMk cId="4114368182" sldId="280"/>
        </pc:sldMkLst>
        <pc:spChg chg="mod">
          <ac:chgData name="Hannah Griffiths" userId="9135852f-5aac-4f3f-97b0-55e569f13680" providerId="ADAL" clId="{79D2581E-2C64-4D7D-948E-B5DB5B650164}" dt="2026-04-07T09:15:12.103" v="21" actId="27636"/>
          <ac:spMkLst>
            <pc:docMk/>
            <pc:sldMk cId="4114368182" sldId="280"/>
            <ac:spMk id="3" creationId="{FE289223-347F-1349-BDF8-4774A16A0991}"/>
          </ac:spMkLst>
        </pc:spChg>
        <pc:spChg chg="mod">
          <ac:chgData name="Hannah Griffiths" userId="9135852f-5aac-4f3f-97b0-55e569f13680" providerId="ADAL" clId="{79D2581E-2C64-4D7D-948E-B5DB5B650164}" dt="2026-04-07T09:15:20.347" v="22" actId="1076"/>
          <ac:spMkLst>
            <pc:docMk/>
            <pc:sldMk cId="4114368182" sldId="280"/>
            <ac:spMk id="4" creationId="{00000000-0000-0000-0000-000000000000}"/>
          </ac:spMkLst>
        </pc:spChg>
        <pc:spChg chg="mod">
          <ac:chgData name="Hannah Griffiths" userId="9135852f-5aac-4f3f-97b0-55e569f13680" providerId="ADAL" clId="{79D2581E-2C64-4D7D-948E-B5DB5B650164}" dt="2026-04-07T09:15:24.225" v="23" actId="1076"/>
          <ac:spMkLst>
            <pc:docMk/>
            <pc:sldMk cId="4114368182" sldId="280"/>
            <ac:spMk id="9" creationId="{00000000-0000-0000-0000-000000000000}"/>
          </ac:spMkLst>
        </pc:spChg>
        <pc:spChg chg="mod">
          <ac:chgData name="Hannah Griffiths" userId="9135852f-5aac-4f3f-97b0-55e569f13680" providerId="ADAL" clId="{79D2581E-2C64-4D7D-948E-B5DB5B650164}" dt="2026-04-07T09:15:27.739" v="24" actId="1076"/>
          <ac:spMkLst>
            <pc:docMk/>
            <pc:sldMk cId="4114368182" sldId="280"/>
            <ac:spMk id="10" creationId="{F467E763-B531-4553-DAC4-62BD6E18BCD4}"/>
          </ac:spMkLst>
        </pc:spChg>
        <pc:picChg chg="mod">
          <ac:chgData name="Hannah Griffiths" userId="9135852f-5aac-4f3f-97b0-55e569f13680" providerId="ADAL" clId="{79D2581E-2C64-4D7D-948E-B5DB5B650164}" dt="2026-04-07T09:15:06.470" v="19" actId="1076"/>
          <ac:picMkLst>
            <pc:docMk/>
            <pc:sldMk cId="4114368182" sldId="280"/>
            <ac:picMk id="5" creationId="{2073DB3C-CF65-4888-B737-486617BD3944}"/>
          </ac:picMkLst>
        </pc:picChg>
        <pc:picChg chg="mod">
          <ac:chgData name="Hannah Griffiths" userId="9135852f-5aac-4f3f-97b0-55e569f13680" providerId="ADAL" clId="{79D2581E-2C64-4D7D-948E-B5DB5B650164}" dt="2026-04-07T09:15:01.850" v="18" actId="688"/>
          <ac:picMkLst>
            <pc:docMk/>
            <pc:sldMk cId="4114368182" sldId="280"/>
            <ac:picMk id="7" creationId="{79CE9825-2F64-4884-9086-67BFB9D4A1A8}"/>
          </ac:picMkLst>
        </pc:picChg>
        <pc:picChg chg="mod">
          <ac:chgData name="Hannah Griffiths" userId="9135852f-5aac-4f3f-97b0-55e569f13680" providerId="ADAL" clId="{79D2581E-2C64-4D7D-948E-B5DB5B650164}" dt="2026-04-07T09:14:56.840" v="16" actId="1076"/>
          <ac:picMkLst>
            <pc:docMk/>
            <pc:sldMk cId="4114368182" sldId="280"/>
            <ac:picMk id="8" creationId="{352E7DF2-421C-7F04-8B8B-FE443EA3D78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0AFCA4-7A3C-4A56-B896-0EBE8ABECBB5}" type="datetimeFigureOut">
              <a:rPr lang="en-GB" smtClean="0"/>
              <a:t>07/04/2026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917E64-5854-4E45-96A3-F7FBA6903E48}" type="slidenum">
              <a:rPr lang="en-GB" smtClean="0"/>
              <a:t>‹#›</a:t>
            </a:fld>
            <a:endParaRPr lang="en-GB"/>
          </a:p>
        </p:txBody>
      </p:sp>
    </p:spTree>
    <p:extLst>
      <p:ext uri="{BB962C8B-B14F-4D97-AF65-F5344CB8AC3E}">
        <p14:creationId xmlns:p14="http://schemas.microsoft.com/office/powerpoint/2010/main" val="1803766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E917E64-5854-4E45-96A3-F7FBA6903E48}" type="slidenum">
              <a:rPr lang="en-GB" smtClean="0"/>
              <a:t>1</a:t>
            </a:fld>
            <a:endParaRPr lang="en-GB" dirty="0"/>
          </a:p>
        </p:txBody>
      </p:sp>
    </p:spTree>
    <p:extLst>
      <p:ext uri="{BB962C8B-B14F-4D97-AF65-F5344CB8AC3E}">
        <p14:creationId xmlns:p14="http://schemas.microsoft.com/office/powerpoint/2010/main" val="2817346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spcAft>
                <a:spcPts val="800"/>
              </a:spcAft>
              <a:buClr>
                <a:srgbClr val="DA1884"/>
              </a:buClr>
              <a:buFont typeface="+mj-lt"/>
              <a:buNone/>
            </a:pPr>
            <a:r>
              <a:rPr lang="en-GB" sz="1800" dirty="0">
                <a:effectLst/>
                <a:latin typeface="Century Gothic" panose="020B0502020202020204" pitchFamily="34" charset="0"/>
                <a:ea typeface="Calibri" panose="020F0502020204030204" pitchFamily="34" charset="0"/>
                <a:cs typeface="Times New Roman" panose="02020603050405020304" pitchFamily="18" charset="0"/>
              </a:rPr>
              <a:t>How do you know a gas was produced? </a:t>
            </a:r>
            <a:endParaRPr lang="en-GB" sz="1800" i="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Aft>
                <a:spcPts val="800"/>
              </a:spcAft>
              <a:buClr>
                <a:srgbClr val="DA1884"/>
              </a:buClr>
              <a:buFont typeface="+mj-lt"/>
              <a:buNone/>
            </a:pPr>
            <a:r>
              <a:rPr lang="en-GB" sz="1800" i="1" dirty="0">
                <a:solidFill>
                  <a:srgbClr val="000000"/>
                </a:solidFill>
                <a:effectLst/>
                <a:latin typeface="Century Gothic" panose="020B0502020202020204" pitchFamily="34" charset="0"/>
                <a:ea typeface="Calibri" panose="020F0502020204030204" pitchFamily="34" charset="0"/>
                <a:cs typeface="Calibri" panose="020F0502020204030204" pitchFamily="34" charset="0"/>
              </a:rPr>
              <a:t>Carbon dioxide gas is produced, </a:t>
            </a:r>
            <a:r>
              <a:rPr lang="en-GB" sz="1800" i="1" dirty="0">
                <a:effectLst/>
                <a:latin typeface="Century Gothic" panose="020B0502020202020204" pitchFamily="34" charset="0"/>
                <a:ea typeface="Calibri" panose="020F0502020204030204" pitchFamily="34" charset="0"/>
                <a:cs typeface="Times New Roman" panose="02020603050405020304" pitchFamily="18" charset="0"/>
              </a:rPr>
              <a:t>causing the pressure inside a sealed tube to increase</a:t>
            </a:r>
            <a:r>
              <a:rPr lang="en-GB" sz="1800" i="1" dirty="0">
                <a:solidFill>
                  <a:srgbClr val="000000"/>
                </a:solidFill>
                <a:effectLst/>
                <a:latin typeface="Century Gothic" panose="020B0502020202020204" pitchFamily="34" charset="0"/>
                <a:ea typeface="Calibri" panose="020F0502020204030204" pitchFamily="34" charset="0"/>
                <a:cs typeface="Calibri" panose="020F0502020204030204" pitchFamily="34" charset="0"/>
              </a:rPr>
              <a:t>, making the lid pop off. </a:t>
            </a:r>
          </a:p>
          <a:p>
            <a:pPr marL="0" lvl="0" indent="0">
              <a:lnSpc>
                <a:spcPct val="107000"/>
              </a:lnSpc>
              <a:spcAft>
                <a:spcPts val="800"/>
              </a:spcAft>
              <a:buClr>
                <a:srgbClr val="DA1884"/>
              </a:buClr>
              <a:buFont typeface="+mj-lt"/>
              <a:buNone/>
            </a:pPr>
            <a:endParaRPr lang="en-GB" sz="1800" i="1" dirty="0">
              <a:solidFill>
                <a:srgbClr val="000000"/>
              </a:solidFill>
              <a:effectLst/>
              <a:latin typeface="Century Gothic" panose="020B0502020202020204" pitchFamily="34" charset="0"/>
              <a:ea typeface="Calibri" panose="020F0502020204030204" pitchFamily="34" charset="0"/>
              <a:cs typeface="Calibri" panose="020F0502020204030204" pitchFamily="34" charset="0"/>
            </a:endParaRPr>
          </a:p>
          <a:p>
            <a:pPr marL="0" lvl="0" indent="0">
              <a:lnSpc>
                <a:spcPct val="107000"/>
              </a:lnSpc>
              <a:spcAft>
                <a:spcPts val="800"/>
              </a:spcAft>
              <a:buClr>
                <a:srgbClr val="DA1884"/>
              </a:buClr>
              <a:buFont typeface="+mj-lt"/>
              <a:buNone/>
            </a:pPr>
            <a:r>
              <a:rPr lang="en-GB" sz="1800" dirty="0">
                <a:effectLst/>
                <a:latin typeface="Century Gothic" panose="020B0502020202020204" pitchFamily="34" charset="0"/>
                <a:ea typeface="Calibri" panose="020F0502020204030204" pitchFamily="34" charset="0"/>
                <a:cs typeface="Times New Roman" panose="02020603050405020304" pitchFamily="18" charset="0"/>
              </a:rPr>
              <a:t>How do you know this is an irreversible reaction? </a:t>
            </a:r>
            <a:r>
              <a:rPr lang="en-GB" sz="180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 new </a:t>
            </a:r>
            <a:r>
              <a:rPr lang="en-GB" sz="1800" i="1" dirty="0">
                <a:solidFill>
                  <a:srgbClr val="000000"/>
                </a:solidFill>
                <a:effectLst/>
                <a:latin typeface="Century Gothic" panose="020B0502020202020204" pitchFamily="34" charset="0"/>
                <a:ea typeface="Calibri" panose="020F0502020204030204" pitchFamily="34" charset="0"/>
                <a:cs typeface="Calibri" panose="020F0502020204030204" pitchFamily="34" charset="0"/>
              </a:rPr>
              <a:t>material (carbon dioxide) is produced. This is an irreversible reaction because we cannot put the carbon dioxide back into the vitamin tablet.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228600">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4E917E64-5854-4E45-96A3-F7FBA6903E48}" type="slidenum">
              <a:rPr lang="en-GB" smtClean="0"/>
              <a:t>10</a:t>
            </a:fld>
            <a:endParaRPr lang="en-GB" dirty="0"/>
          </a:p>
        </p:txBody>
      </p:sp>
    </p:spTree>
    <p:extLst>
      <p:ext uri="{BB962C8B-B14F-4D97-AF65-F5344CB8AC3E}">
        <p14:creationId xmlns:p14="http://schemas.microsoft.com/office/powerpoint/2010/main" val="33406438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spcAft>
                <a:spcPts val="800"/>
              </a:spcAft>
              <a:buClr>
                <a:srgbClr val="DA1884"/>
              </a:buClr>
              <a:buFont typeface="+mj-lt"/>
              <a:buNone/>
            </a:pPr>
            <a:r>
              <a:rPr lang="en-GB" sz="1800" dirty="0">
                <a:effectLst/>
                <a:latin typeface="Century Gothic" panose="020B0502020202020204" pitchFamily="34" charset="0"/>
                <a:ea typeface="Calibri" panose="020F0502020204030204" pitchFamily="34" charset="0"/>
                <a:cs typeface="Times New Roman" panose="02020603050405020304" pitchFamily="18" charset="0"/>
              </a:rPr>
              <a:t>What might happen if you changed the quantity of water?</a:t>
            </a:r>
            <a:endParaRPr lang="en-GB" sz="1800" i="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Aft>
                <a:spcPts val="800"/>
              </a:spcAft>
              <a:buClr>
                <a:srgbClr val="DA1884"/>
              </a:buClr>
              <a:buFont typeface="+mj-lt"/>
              <a:buNone/>
            </a:pPr>
            <a:r>
              <a:rPr lang="en-GB" sz="1800" i="1" dirty="0">
                <a:solidFill>
                  <a:srgbClr val="000000"/>
                </a:solidFill>
                <a:effectLst/>
                <a:latin typeface="Century Gothic" panose="020B0502020202020204" pitchFamily="34" charset="0"/>
                <a:ea typeface="Calibri" panose="020F0502020204030204" pitchFamily="34" charset="0"/>
                <a:cs typeface="Calibri" panose="020F0502020204030204" pitchFamily="34" charset="0"/>
              </a:rPr>
              <a:t>If you use less water, there will be more space in the tube for the gas, so it will take longer for the lid to pop off. Other variables that you could investigate include temperature of the water, brand of tablet, flavour of tablet. </a:t>
            </a:r>
          </a:p>
          <a:p>
            <a:pPr marL="0" lvl="0" indent="0">
              <a:lnSpc>
                <a:spcPct val="107000"/>
              </a:lnSpc>
              <a:buClr>
                <a:srgbClr val="DA1884"/>
              </a:buClr>
              <a:buFont typeface="+mj-lt"/>
              <a:buNone/>
            </a:pPr>
            <a:r>
              <a:rPr lang="en-GB" sz="1800" dirty="0">
                <a:effectLst/>
                <a:latin typeface="Century Gothic" panose="020B0502020202020204" pitchFamily="34" charset="0"/>
                <a:ea typeface="Calibri" panose="020F0502020204030204" pitchFamily="34" charset="0"/>
                <a:cs typeface="Times New Roman" panose="02020603050405020304" pitchFamily="18" charset="0"/>
              </a:rPr>
              <a:t>What would happen if you repeated the experiment, using one whole tablet that was crushed up? </a:t>
            </a:r>
            <a:r>
              <a:rPr lang="en-GB" sz="1800" i="1" dirty="0">
                <a:effectLst/>
                <a:latin typeface="Century Gothic" panose="020B0502020202020204" pitchFamily="34" charset="0"/>
                <a:ea typeface="Calibri" panose="020F0502020204030204" pitchFamily="34" charset="0"/>
                <a:cs typeface="Times New Roman" panose="02020603050405020304" pitchFamily="18" charset="0"/>
              </a:rPr>
              <a:t>A powdered tablet would have a larger surface area and so the reaction should be faster. You can ask learners to predict and then demonstrate.</a:t>
            </a:r>
          </a:p>
          <a:p>
            <a:pPr marL="0" marR="0" lvl="0" indent="0" algn="l" defTabSz="914400" rtl="0" eaLnBrk="1" fontAlgn="auto" latinLnBrk="0" hangingPunct="1">
              <a:lnSpc>
                <a:spcPct val="107000"/>
              </a:lnSpc>
              <a:spcBef>
                <a:spcPts val="0"/>
              </a:spcBef>
              <a:spcAft>
                <a:spcPts val="0"/>
              </a:spcAft>
              <a:buClr>
                <a:srgbClr val="DA1884"/>
              </a:buClr>
              <a:buSzTx/>
              <a:buFont typeface="+mj-lt"/>
              <a:buNone/>
              <a:tabLst/>
              <a:defRPr/>
            </a:pPr>
            <a:r>
              <a:rPr lang="en-US" sz="3600" dirty="0"/>
              <a:t>Could you design an experiment to collect the gas in a balloon and measure it? </a:t>
            </a:r>
            <a:r>
              <a:rPr lang="en-US" sz="3600" i="1" dirty="0"/>
              <a:t>By putting a balloon over the top of the tube after the tablet has been added you can collect the gas released by the reaction. Then measure or draw around the balloon to record and compare the amount of gas.</a:t>
            </a:r>
          </a:p>
          <a:p>
            <a:pPr marL="0" lvl="0" indent="0">
              <a:lnSpc>
                <a:spcPct val="107000"/>
              </a:lnSpc>
              <a:buClr>
                <a:srgbClr val="DA1884"/>
              </a:buClr>
              <a:buFont typeface="+mj-lt"/>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Aft>
                <a:spcPts val="800"/>
              </a:spcAft>
              <a:buClr>
                <a:srgbClr val="DA1884"/>
              </a:buClr>
              <a:buFont typeface="+mj-lt"/>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4E917E64-5854-4E45-96A3-F7FBA6903E48}" type="slidenum">
              <a:rPr lang="en-GB" smtClean="0"/>
              <a:t>11</a:t>
            </a:fld>
            <a:endParaRPr lang="en-GB" dirty="0"/>
          </a:p>
        </p:txBody>
      </p:sp>
    </p:spTree>
    <p:extLst>
      <p:ext uri="{BB962C8B-B14F-4D97-AF65-F5344CB8AC3E}">
        <p14:creationId xmlns:p14="http://schemas.microsoft.com/office/powerpoint/2010/main" val="2311921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E917E64-5854-4E45-96A3-F7FBA6903E48}" type="slidenum">
              <a:rPr lang="en-GB" smtClean="0"/>
              <a:t>12</a:t>
            </a:fld>
            <a:endParaRPr lang="en-GB" dirty="0"/>
          </a:p>
        </p:txBody>
      </p:sp>
    </p:spTree>
    <p:extLst>
      <p:ext uri="{BB962C8B-B14F-4D97-AF65-F5344CB8AC3E}">
        <p14:creationId xmlns:p14="http://schemas.microsoft.com/office/powerpoint/2010/main" val="1678866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E917E64-5854-4E45-96A3-F7FBA6903E48}" type="slidenum">
              <a:rPr lang="en-GB" smtClean="0"/>
              <a:t>14</a:t>
            </a:fld>
            <a:endParaRPr lang="en-GB"/>
          </a:p>
        </p:txBody>
      </p:sp>
    </p:spTree>
    <p:extLst>
      <p:ext uri="{BB962C8B-B14F-4D97-AF65-F5344CB8AC3E}">
        <p14:creationId xmlns:p14="http://schemas.microsoft.com/office/powerpoint/2010/main" val="2062439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Download full teacher notes plus a presentation for learners aged 11-14 years, from https://rsc.li/3ZLzbFi</a:t>
            </a:r>
          </a:p>
        </p:txBody>
      </p:sp>
      <p:sp>
        <p:nvSpPr>
          <p:cNvPr id="4" name="Slide Number Placeholder 3"/>
          <p:cNvSpPr>
            <a:spLocks noGrp="1"/>
          </p:cNvSpPr>
          <p:nvPr>
            <p:ph type="sldNum" sz="quarter" idx="5"/>
          </p:nvPr>
        </p:nvSpPr>
        <p:spPr/>
        <p:txBody>
          <a:bodyPr/>
          <a:lstStyle/>
          <a:p>
            <a:fld id="{4E917E64-5854-4E45-96A3-F7FBA6903E48}" type="slidenum">
              <a:rPr lang="en-GB" smtClean="0"/>
              <a:t>2</a:t>
            </a:fld>
            <a:endParaRPr lang="en-GB" dirty="0"/>
          </a:p>
        </p:txBody>
      </p:sp>
    </p:spTree>
    <p:extLst>
      <p:ext uri="{BB962C8B-B14F-4D97-AF65-F5344CB8AC3E}">
        <p14:creationId xmlns:p14="http://schemas.microsoft.com/office/powerpoint/2010/main" val="47405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may choose to focus on just one or two of these enquiry skills. </a:t>
            </a:r>
          </a:p>
        </p:txBody>
      </p:sp>
      <p:sp>
        <p:nvSpPr>
          <p:cNvPr id="4" name="Slide Number Placeholder 3"/>
          <p:cNvSpPr>
            <a:spLocks noGrp="1"/>
          </p:cNvSpPr>
          <p:nvPr>
            <p:ph type="sldNum" sz="quarter" idx="5"/>
          </p:nvPr>
        </p:nvSpPr>
        <p:spPr/>
        <p:txBody>
          <a:bodyPr/>
          <a:lstStyle/>
          <a:p>
            <a:fld id="{4E917E64-5854-4E45-96A3-F7FBA6903E48}" type="slidenum">
              <a:rPr lang="en-GB" smtClean="0"/>
              <a:t>3</a:t>
            </a:fld>
            <a:endParaRPr lang="en-GB" dirty="0"/>
          </a:p>
        </p:txBody>
      </p:sp>
    </p:spTree>
    <p:extLst>
      <p:ext uri="{BB962C8B-B14F-4D97-AF65-F5344CB8AC3E}">
        <p14:creationId xmlns:p14="http://schemas.microsoft.com/office/powerpoint/2010/main" val="4077179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500"/>
              </a:spcAft>
            </a:pPr>
            <a:r>
              <a:rPr lang="en-GB" dirty="0"/>
              <a:t>Select which terms you want to explore with your learners. </a:t>
            </a:r>
            <a:r>
              <a:rPr lang="en-US" sz="1800" dirty="0">
                <a:effectLst/>
                <a:latin typeface="Century Gothic" panose="020B0502020202020204" pitchFamily="34" charset="0"/>
                <a:ea typeface="Calibri" panose="020F0502020204030204" pitchFamily="34" charset="0"/>
                <a:cs typeface="Times New Roman" panose="02020603050405020304" pitchFamily="18" charset="0"/>
              </a:rPr>
              <a:t>You may choose to hide the </a:t>
            </a:r>
            <a:r>
              <a:rPr lang="en-GB" sz="1800" dirty="0">
                <a:effectLst/>
                <a:latin typeface="Century Gothic" panose="020B0502020202020204" pitchFamily="34" charset="0"/>
                <a:ea typeface="Calibri" panose="020F0502020204030204" pitchFamily="34" charset="0"/>
                <a:cs typeface="Times New Roman" panose="02020603050405020304" pitchFamily="18" charset="0"/>
              </a:rPr>
              <a:t>definitions and </a:t>
            </a:r>
            <a:r>
              <a:rPr lang="en-US" sz="1800" dirty="0">
                <a:effectLst/>
                <a:latin typeface="Century Gothic" panose="020B0502020202020204" pitchFamily="34" charset="0"/>
                <a:ea typeface="Calibri" panose="020F0502020204030204" pitchFamily="34" charset="0"/>
                <a:cs typeface="Times New Roman" panose="02020603050405020304" pitchFamily="18" charset="0"/>
              </a:rPr>
              <a:t>examples on the PowerPoint slide and discuss learners’ ideas first.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dirty="0"/>
          </a:p>
        </p:txBody>
      </p:sp>
      <p:sp>
        <p:nvSpPr>
          <p:cNvPr id="4" name="Slide Number Placeholder 3"/>
          <p:cNvSpPr>
            <a:spLocks noGrp="1"/>
          </p:cNvSpPr>
          <p:nvPr>
            <p:ph type="sldNum" sz="quarter" idx="5"/>
          </p:nvPr>
        </p:nvSpPr>
        <p:spPr/>
        <p:txBody>
          <a:bodyPr/>
          <a:lstStyle/>
          <a:p>
            <a:fld id="{4E917E64-5854-4E45-96A3-F7FBA6903E48}" type="slidenum">
              <a:rPr lang="en-GB" smtClean="0"/>
              <a:t>4</a:t>
            </a:fld>
            <a:endParaRPr lang="en-GB" dirty="0"/>
          </a:p>
        </p:txBody>
      </p:sp>
    </p:spTree>
    <p:extLst>
      <p:ext uri="{BB962C8B-B14F-4D97-AF65-F5344CB8AC3E}">
        <p14:creationId xmlns:p14="http://schemas.microsoft.com/office/powerpoint/2010/main" val="3336445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500"/>
              </a:spcAft>
            </a:pPr>
            <a:r>
              <a:rPr lang="en-GB" dirty="0"/>
              <a:t>Select which terms you want to explore with your learners. </a:t>
            </a:r>
            <a:r>
              <a:rPr lang="en-US" sz="1200" dirty="0">
                <a:effectLst/>
                <a:latin typeface="Century Gothic" panose="020B0502020202020204" pitchFamily="34" charset="0"/>
                <a:ea typeface="Calibri" panose="020F0502020204030204" pitchFamily="34" charset="0"/>
                <a:cs typeface="Times New Roman" panose="02020603050405020304" pitchFamily="18" charset="0"/>
              </a:rPr>
              <a:t>You may choose to hide the </a:t>
            </a:r>
            <a:r>
              <a:rPr lang="en-GB" sz="1200" dirty="0">
                <a:effectLst/>
                <a:latin typeface="Century Gothic" panose="020B0502020202020204" pitchFamily="34" charset="0"/>
                <a:ea typeface="Calibri" panose="020F0502020204030204" pitchFamily="34" charset="0"/>
                <a:cs typeface="Times New Roman" panose="02020603050405020304" pitchFamily="18" charset="0"/>
              </a:rPr>
              <a:t>definitions and </a:t>
            </a:r>
            <a:r>
              <a:rPr lang="en-US" sz="1200" dirty="0">
                <a:effectLst/>
                <a:latin typeface="Century Gothic" panose="020B0502020202020204" pitchFamily="34" charset="0"/>
                <a:ea typeface="Calibri" panose="020F0502020204030204" pitchFamily="34" charset="0"/>
                <a:cs typeface="Times New Roman" panose="02020603050405020304" pitchFamily="18" charset="0"/>
              </a:rPr>
              <a:t>examples on the PowerPoint slide and discuss learners’ ideas first.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 </a:t>
            </a:r>
            <a:endParaRPr lang="en-GB" dirty="0"/>
          </a:p>
          <a:p>
            <a:endParaRPr lang="en-GB" dirty="0"/>
          </a:p>
        </p:txBody>
      </p:sp>
      <p:sp>
        <p:nvSpPr>
          <p:cNvPr id="4" name="Slide Number Placeholder 3"/>
          <p:cNvSpPr>
            <a:spLocks noGrp="1"/>
          </p:cNvSpPr>
          <p:nvPr>
            <p:ph type="sldNum" sz="quarter" idx="5"/>
          </p:nvPr>
        </p:nvSpPr>
        <p:spPr/>
        <p:txBody>
          <a:bodyPr/>
          <a:lstStyle/>
          <a:p>
            <a:fld id="{15D66BD8-328F-4450-A4B1-418F53138521}" type="slidenum">
              <a:rPr lang="en-GB" smtClean="0"/>
              <a:t>5</a:t>
            </a:fld>
            <a:endParaRPr lang="en-GB"/>
          </a:p>
        </p:txBody>
      </p:sp>
    </p:spTree>
    <p:extLst>
      <p:ext uri="{BB962C8B-B14F-4D97-AF65-F5344CB8AC3E}">
        <p14:creationId xmlns:p14="http://schemas.microsoft.com/office/powerpoint/2010/main" val="1560031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E917E64-5854-4E45-96A3-F7FBA6903E48}" type="slidenum">
              <a:rPr lang="en-GB" smtClean="0"/>
              <a:t>6</a:t>
            </a:fld>
            <a:endParaRPr lang="en-GB" dirty="0"/>
          </a:p>
        </p:txBody>
      </p:sp>
    </p:spTree>
    <p:extLst>
      <p:ext uri="{BB962C8B-B14F-4D97-AF65-F5344CB8AC3E}">
        <p14:creationId xmlns:p14="http://schemas.microsoft.com/office/powerpoint/2010/main" val="3552115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E917E64-5854-4E45-96A3-F7FBA6903E48}" type="slidenum">
              <a:rPr lang="en-GB" smtClean="0"/>
              <a:t>7</a:t>
            </a:fld>
            <a:endParaRPr lang="en-GB" dirty="0"/>
          </a:p>
        </p:txBody>
      </p:sp>
    </p:spTree>
    <p:extLst>
      <p:ext uri="{BB962C8B-B14F-4D97-AF65-F5344CB8AC3E}">
        <p14:creationId xmlns:p14="http://schemas.microsoft.com/office/powerpoint/2010/main" val="1287529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 necessary, spend some time checking</a:t>
            </a:r>
            <a:r>
              <a:rPr lang="en-GB" baseline="0" dirty="0"/>
              <a:t> that learners know how to use stopwatches and measuring cylinders correctly.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For learners not confident to work out half of the volume of water you can specify to use 30ml of water</a:t>
            </a:r>
          </a:p>
          <a:p>
            <a:endParaRPr lang="en-GB" dirty="0"/>
          </a:p>
        </p:txBody>
      </p:sp>
      <p:sp>
        <p:nvSpPr>
          <p:cNvPr id="4" name="Slide Number Placeholder 3"/>
          <p:cNvSpPr>
            <a:spLocks noGrp="1"/>
          </p:cNvSpPr>
          <p:nvPr>
            <p:ph type="sldNum" sz="quarter" idx="5"/>
          </p:nvPr>
        </p:nvSpPr>
        <p:spPr/>
        <p:txBody>
          <a:bodyPr/>
          <a:lstStyle/>
          <a:p>
            <a:fld id="{4E917E64-5854-4E45-96A3-F7FBA6903E48}" type="slidenum">
              <a:rPr lang="en-GB" smtClean="0"/>
              <a:t>8</a:t>
            </a:fld>
            <a:endParaRPr lang="en-GB" dirty="0"/>
          </a:p>
        </p:txBody>
      </p:sp>
    </p:spTree>
    <p:extLst>
      <p:ext uri="{BB962C8B-B14F-4D97-AF65-F5344CB8AC3E}">
        <p14:creationId xmlns:p14="http://schemas.microsoft.com/office/powerpoint/2010/main" val="3339660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that some learners may not know about mean values and how to calculate.</a:t>
            </a:r>
          </a:p>
          <a:p>
            <a:endParaRPr lang="en-GB" dirty="0"/>
          </a:p>
          <a:p>
            <a:r>
              <a:rPr lang="en-GB" dirty="0"/>
              <a:t>You </a:t>
            </a:r>
            <a:r>
              <a:rPr lang="en-GB" baseline="0" dirty="0"/>
              <a:t>may want to ask learners to create their own results table. You can use this as a prompt and ask learners how it could be improved (e.g. </a:t>
            </a:r>
            <a:r>
              <a:rPr lang="en-GB" sz="1200" kern="1200" dirty="0">
                <a:solidFill>
                  <a:schemeClr val="tx1"/>
                </a:solidFill>
                <a:effectLst/>
                <a:latin typeface="+mn-lt"/>
                <a:ea typeface="+mn-ea"/>
                <a:cs typeface="+mn-cs"/>
              </a:rPr>
              <a:t>time for lid to pop off instead of time) before learners create</a:t>
            </a:r>
            <a:r>
              <a:rPr lang="en-GB" sz="1200" kern="1200" baseline="0" dirty="0">
                <a:solidFill>
                  <a:schemeClr val="tx1"/>
                </a:solidFill>
                <a:effectLst/>
                <a:latin typeface="+mn-lt"/>
                <a:ea typeface="+mn-ea"/>
                <a:cs typeface="+mn-cs"/>
              </a:rPr>
              <a:t> their own table of results.</a:t>
            </a:r>
            <a:endParaRPr lang="en-GB" dirty="0"/>
          </a:p>
        </p:txBody>
      </p:sp>
      <p:sp>
        <p:nvSpPr>
          <p:cNvPr id="4" name="Slide Number Placeholder 3"/>
          <p:cNvSpPr>
            <a:spLocks noGrp="1"/>
          </p:cNvSpPr>
          <p:nvPr>
            <p:ph type="sldNum" sz="quarter" idx="5"/>
          </p:nvPr>
        </p:nvSpPr>
        <p:spPr/>
        <p:txBody>
          <a:bodyPr/>
          <a:lstStyle/>
          <a:p>
            <a:fld id="{4E917E64-5854-4E45-96A3-F7FBA6903E48}" type="slidenum">
              <a:rPr lang="en-GB" smtClean="0"/>
              <a:t>9</a:t>
            </a:fld>
            <a:endParaRPr lang="en-GB" dirty="0"/>
          </a:p>
        </p:txBody>
      </p:sp>
    </p:spTree>
    <p:extLst>
      <p:ext uri="{BB962C8B-B14F-4D97-AF65-F5344CB8AC3E}">
        <p14:creationId xmlns:p14="http://schemas.microsoft.com/office/powerpoint/2010/main" val="10810337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eries 1 title 1-lin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E4440F-4AA3-FF49-81FC-87C4FB87A64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05695"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Primary science investigations</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2" y="5499067"/>
            <a:ext cx="5728569" cy="713843"/>
          </a:xfrm>
        </p:spPr>
        <p:txBody>
          <a:bodyPr lIns="0" tIns="0" rIns="0" bIns="0">
            <a:noAutofit/>
          </a:bodyPr>
          <a:lstStyle>
            <a:lvl1pPr marL="0" indent="0" algn="l">
              <a:spcBef>
                <a:spcPts val="0"/>
              </a:spcBef>
              <a:buNone/>
              <a:defRPr sz="5000" b="1" i="0">
                <a:solidFill>
                  <a:srgbClr val="DA1884"/>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Racing liquids</a:t>
            </a:r>
            <a:endParaRPr lang="en-US" dirty="0"/>
          </a:p>
        </p:txBody>
      </p:sp>
      <p:pic>
        <p:nvPicPr>
          <p:cNvPr id="9" name="Picture 8">
            <a:extLst>
              <a:ext uri="{FF2B5EF4-FFF2-40B4-BE49-F238E27FC236}">
                <a16:creationId xmlns:a16="http://schemas.microsoft.com/office/drawing/2014/main" id="{3BB2E660-E01F-9449-8905-216C15F03DA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147578" y="6007143"/>
            <a:ext cx="2463780" cy="713843"/>
          </a:xfrm>
          <a:prstGeom prst="rect">
            <a:avLst/>
          </a:prstGeom>
        </p:spPr>
      </p:pic>
    </p:spTree>
    <p:extLst>
      <p:ext uri="{BB962C8B-B14F-4D97-AF65-F5344CB8AC3E}">
        <p14:creationId xmlns:p14="http://schemas.microsoft.com/office/powerpoint/2010/main" val="1226937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ries 1 introductio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134035-30F7-714A-8693-9A7EF4F0F78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7" name="Content Placeholder 2">
            <a:extLst>
              <a:ext uri="{FF2B5EF4-FFF2-40B4-BE49-F238E27FC236}">
                <a16:creationId xmlns:a16="http://schemas.microsoft.com/office/drawing/2014/main" id="{718FAEF5-B0DA-5043-A360-71A3F0DD0456}"/>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32267021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Series 1 basic tex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134035-30F7-714A-8693-9A7EF4F0F78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648709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Series 1 bulleted lis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134035-30F7-714A-8693-9A7EF4F0F78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lnSpc>
                <a:spcPct val="100000"/>
              </a:lnSpc>
              <a:spcBef>
                <a:spcPts val="0"/>
              </a:spcBef>
              <a:spcAft>
                <a:spcPts val="1000"/>
              </a:spcAft>
              <a:buClr>
                <a:srgbClr val="DA1884"/>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3603492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4/7/2026</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1" r:id="rId3"/>
    <p:sldLayoutId id="214748366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rsc.li/4m3YR9e"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CC04C-3614-F943-80FE-7697E6A7AA3A}"/>
              </a:ext>
            </a:extLst>
          </p:cNvPr>
          <p:cNvSpPr>
            <a:spLocks noGrp="1"/>
          </p:cNvSpPr>
          <p:nvPr>
            <p:ph type="ctrTitle"/>
          </p:nvPr>
        </p:nvSpPr>
        <p:spPr>
          <a:xfrm>
            <a:off x="580642" y="4692426"/>
            <a:ext cx="5728570" cy="675693"/>
          </a:xfrm>
        </p:spPr>
        <p:txBody>
          <a:bodyPr>
            <a:normAutofit/>
          </a:bodyPr>
          <a:lstStyle/>
          <a:p>
            <a:r>
              <a:rPr lang="cy-GB" b="0" dirty="0"/>
              <a:t>Wedi lawrlwytho o </a:t>
            </a:r>
            <a:r>
              <a:rPr lang="cy-GB" sz="1800" b="0" dirty="0">
                <a:hlinkClick r:id="rId3"/>
              </a:rPr>
              <a:t>rsc.li/4m3YR9e</a:t>
            </a:r>
            <a:br>
              <a:rPr lang="cy-GB" dirty="0"/>
            </a:br>
            <a:endParaRPr lang="cy-GB" dirty="0"/>
          </a:p>
        </p:txBody>
      </p:sp>
      <p:sp>
        <p:nvSpPr>
          <p:cNvPr id="3" name="Subtitle 2">
            <a:extLst>
              <a:ext uri="{FF2B5EF4-FFF2-40B4-BE49-F238E27FC236}">
                <a16:creationId xmlns:a16="http://schemas.microsoft.com/office/drawing/2014/main" id="{5E8E2473-BCD1-AE4B-9505-EFBB7A4ED9D9}"/>
              </a:ext>
            </a:extLst>
          </p:cNvPr>
          <p:cNvSpPr>
            <a:spLocks noGrp="1"/>
          </p:cNvSpPr>
          <p:nvPr>
            <p:ph type="subTitle" idx="1"/>
          </p:nvPr>
        </p:nvSpPr>
        <p:spPr>
          <a:xfrm>
            <a:off x="580642" y="5142145"/>
            <a:ext cx="5728570" cy="1550755"/>
          </a:xfrm>
        </p:spPr>
        <p:txBody>
          <a:bodyPr/>
          <a:lstStyle/>
          <a:p>
            <a:r>
              <a:rPr lang="cy-GB"/>
              <a:t>Popping good	 </a:t>
            </a:r>
          </a:p>
          <a:p>
            <a:r>
              <a:rPr lang="cy-GB"/>
              <a:t>chemistry</a:t>
            </a:r>
          </a:p>
        </p:txBody>
      </p:sp>
    </p:spTree>
    <p:extLst>
      <p:ext uri="{BB962C8B-B14F-4D97-AF65-F5344CB8AC3E}">
        <p14:creationId xmlns:p14="http://schemas.microsoft.com/office/powerpoint/2010/main" val="35208192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0FBC4-E5A0-2B4E-B667-B01B476E95B5}"/>
              </a:ext>
            </a:extLst>
          </p:cNvPr>
          <p:cNvSpPr>
            <a:spLocks noGrp="1"/>
          </p:cNvSpPr>
          <p:nvPr>
            <p:ph type="title"/>
          </p:nvPr>
        </p:nvSpPr>
        <p:spPr>
          <a:xfrm>
            <a:off x="540000" y="540000"/>
            <a:ext cx="9975600" cy="440661"/>
          </a:xfrm>
        </p:spPr>
        <p:txBody>
          <a:bodyPr/>
          <a:lstStyle/>
          <a:p>
            <a:r>
              <a:rPr lang="cy-GB" dirty="0"/>
              <a:t>Beth wnaethoch chi ei ddysgu (dealltwriaeth)?</a:t>
            </a:r>
          </a:p>
        </p:txBody>
      </p:sp>
      <p:sp>
        <p:nvSpPr>
          <p:cNvPr id="3" name="Content Placeholder 2">
            <a:extLst>
              <a:ext uri="{FF2B5EF4-FFF2-40B4-BE49-F238E27FC236}">
                <a16:creationId xmlns:a16="http://schemas.microsoft.com/office/drawing/2014/main" id="{0D0E104D-68A1-6645-85D4-0A6FDB0CC194}"/>
              </a:ext>
            </a:extLst>
          </p:cNvPr>
          <p:cNvSpPr>
            <a:spLocks noGrp="1"/>
          </p:cNvSpPr>
          <p:nvPr>
            <p:ph idx="1"/>
          </p:nvPr>
        </p:nvSpPr>
        <p:spPr/>
        <p:txBody>
          <a:bodyPr/>
          <a:lstStyle/>
          <a:p>
            <a:r>
              <a:rPr lang="cy-GB"/>
              <a:t>Sut ydych chi’n gwybod bod nwy wedi cael ei gynhyrchu?</a:t>
            </a:r>
          </a:p>
          <a:p>
            <a:endParaRPr lang="en-US" dirty="0"/>
          </a:p>
          <a:p>
            <a:pPr marL="0" indent="0">
              <a:buNone/>
            </a:pPr>
            <a:endParaRPr lang="en-US" dirty="0"/>
          </a:p>
          <a:p>
            <a:endParaRPr lang="en-US" dirty="0"/>
          </a:p>
          <a:p>
            <a:endParaRPr lang="en-US" dirty="0"/>
          </a:p>
          <a:p>
            <a:r>
              <a:rPr lang="cy-GB"/>
              <a:t>Sut ydych chi’n gwybod bod hyn yn adwaith anghildroadwy?</a:t>
            </a:r>
          </a:p>
          <a:p>
            <a:endParaRPr lang="en-US" dirty="0"/>
          </a:p>
          <a:p>
            <a:endParaRPr lang="en-US" dirty="0"/>
          </a:p>
          <a:p>
            <a:endParaRPr lang="en-US" dirty="0"/>
          </a:p>
          <a:p>
            <a:endParaRPr lang="en-US" dirty="0"/>
          </a:p>
          <a:p>
            <a:pPr marL="0" indent="0">
              <a:buNone/>
            </a:pPr>
            <a:endParaRPr lang="en-US" dirty="0"/>
          </a:p>
        </p:txBody>
      </p:sp>
      <p:pic>
        <p:nvPicPr>
          <p:cNvPr id="5" name="Picture 4">
            <a:extLst>
              <a:ext uri="{FF2B5EF4-FFF2-40B4-BE49-F238E27FC236}">
                <a16:creationId xmlns:a16="http://schemas.microsoft.com/office/drawing/2014/main" id="{820F1A2B-C68C-4DC3-92E2-16A2E1D985E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59413" y="4628501"/>
            <a:ext cx="1022598" cy="2038998"/>
          </a:xfrm>
          <a:prstGeom prst="rect">
            <a:avLst/>
          </a:prstGeom>
        </p:spPr>
      </p:pic>
    </p:spTree>
    <p:extLst>
      <p:ext uri="{BB962C8B-B14F-4D97-AF65-F5344CB8AC3E}">
        <p14:creationId xmlns:p14="http://schemas.microsoft.com/office/powerpoint/2010/main" val="2397246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0FBC4-E5A0-2B4E-B667-B01B476E95B5}"/>
              </a:ext>
            </a:extLst>
          </p:cNvPr>
          <p:cNvSpPr>
            <a:spLocks noGrp="1"/>
          </p:cNvSpPr>
          <p:nvPr>
            <p:ph type="title"/>
          </p:nvPr>
        </p:nvSpPr>
        <p:spPr>
          <a:xfrm>
            <a:off x="539999" y="540000"/>
            <a:ext cx="10118475" cy="440661"/>
          </a:xfrm>
        </p:spPr>
        <p:txBody>
          <a:bodyPr/>
          <a:lstStyle/>
          <a:p>
            <a:r>
              <a:rPr lang="cy-GB" dirty="0"/>
              <a:t>Beth wnaethoch chi ei ddysgu (sgiliau ymholi)?</a:t>
            </a:r>
          </a:p>
        </p:txBody>
      </p:sp>
      <p:sp>
        <p:nvSpPr>
          <p:cNvPr id="3" name="Content Placeholder 2">
            <a:extLst>
              <a:ext uri="{FF2B5EF4-FFF2-40B4-BE49-F238E27FC236}">
                <a16:creationId xmlns:a16="http://schemas.microsoft.com/office/drawing/2014/main" id="{0D0E104D-68A1-6645-85D4-0A6FDB0CC194}"/>
              </a:ext>
            </a:extLst>
          </p:cNvPr>
          <p:cNvSpPr>
            <a:spLocks noGrp="1"/>
          </p:cNvSpPr>
          <p:nvPr>
            <p:ph idx="1"/>
          </p:nvPr>
        </p:nvSpPr>
        <p:spPr/>
        <p:txBody>
          <a:bodyPr/>
          <a:lstStyle/>
          <a:p>
            <a:r>
              <a:rPr lang="cy-GB"/>
              <a:t>Pe baech chi'n ailadrodd yr arbrawf, pa newidynnau allech chi eu newid ac ymchwilio iddyn nhw? Er enghraifft, a allai faint o ddŵr sydd yno effeithio ar yr amser mae'n ei gymryd i'r caead neidio o’i le?</a:t>
            </a:r>
          </a:p>
          <a:p>
            <a:pPr marL="0" indent="0">
              <a:buNone/>
            </a:pPr>
            <a:endParaRPr lang="en-US" dirty="0"/>
          </a:p>
          <a:p>
            <a:endParaRPr lang="en-US" dirty="0"/>
          </a:p>
          <a:p>
            <a:r>
              <a:rPr lang="cy-GB"/>
              <a:t>Beth fyddai'n digwydd pe baech chi'n ailadrodd yr arbrawf, gan ddefnyddio un dabled gyfan wedi ei malu'n fân?</a:t>
            </a:r>
          </a:p>
          <a:p>
            <a:endParaRPr lang="en-US" dirty="0"/>
          </a:p>
          <a:p>
            <a:endParaRPr lang="en-US" dirty="0"/>
          </a:p>
          <a:p>
            <a:r>
              <a:rPr lang="cy-GB"/>
              <a:t>Allech chi ddylunio arbrawf i gasglu'r nwy mewn balŵn a'i fesur?</a:t>
            </a:r>
          </a:p>
          <a:p>
            <a:pPr marL="0" indent="0">
              <a:buNone/>
            </a:pPr>
            <a:endParaRPr lang="en-US" dirty="0"/>
          </a:p>
        </p:txBody>
      </p:sp>
      <p:pic>
        <p:nvPicPr>
          <p:cNvPr id="6" name="Picture 5">
            <a:extLst>
              <a:ext uri="{FF2B5EF4-FFF2-40B4-BE49-F238E27FC236}">
                <a16:creationId xmlns:a16="http://schemas.microsoft.com/office/drawing/2014/main" id="{BEC4DFD0-D520-0E6C-0F59-17185DB5C69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46846" y="4625006"/>
            <a:ext cx="1061599" cy="2042492"/>
          </a:xfrm>
          <a:prstGeom prst="rect">
            <a:avLst/>
          </a:prstGeom>
        </p:spPr>
      </p:pic>
    </p:spTree>
    <p:extLst>
      <p:ext uri="{BB962C8B-B14F-4D97-AF65-F5344CB8AC3E}">
        <p14:creationId xmlns:p14="http://schemas.microsoft.com/office/powerpoint/2010/main" val="2358539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0FBC4-E5A0-2B4E-B667-B01B476E95B5}"/>
              </a:ext>
            </a:extLst>
          </p:cNvPr>
          <p:cNvSpPr>
            <a:spLocks noGrp="1"/>
          </p:cNvSpPr>
          <p:nvPr>
            <p:ph type="title"/>
          </p:nvPr>
        </p:nvSpPr>
        <p:spPr/>
        <p:txBody>
          <a:bodyPr/>
          <a:lstStyle/>
          <a:p>
            <a:r>
              <a:rPr lang="cy-GB" dirty="0"/>
              <a:t>Beth wnaethoch chi ei ddysgu </a:t>
            </a:r>
            <a:br>
              <a:rPr lang="cy-GB" dirty="0"/>
            </a:br>
            <a:r>
              <a:rPr lang="cy-GB" dirty="0"/>
              <a:t>(bywyd bob dydd)?</a:t>
            </a:r>
          </a:p>
        </p:txBody>
      </p:sp>
      <p:sp>
        <p:nvSpPr>
          <p:cNvPr id="3" name="Content Placeholder 2">
            <a:extLst>
              <a:ext uri="{FF2B5EF4-FFF2-40B4-BE49-F238E27FC236}">
                <a16:creationId xmlns:a16="http://schemas.microsoft.com/office/drawing/2014/main" id="{0D0E104D-68A1-6645-85D4-0A6FDB0CC194}"/>
              </a:ext>
            </a:extLst>
          </p:cNvPr>
          <p:cNvSpPr>
            <a:spLocks noGrp="1"/>
          </p:cNvSpPr>
          <p:nvPr>
            <p:ph idx="1"/>
          </p:nvPr>
        </p:nvSpPr>
        <p:spPr>
          <a:xfrm>
            <a:off x="540000" y="1581677"/>
            <a:ext cx="9124995" cy="5279023"/>
          </a:xfrm>
        </p:spPr>
        <p:txBody>
          <a:bodyPr/>
          <a:lstStyle/>
          <a:p>
            <a:pPr marL="285750" indent="-285750"/>
            <a:r>
              <a:rPr lang="cy-GB" dirty="0"/>
              <a:t>Allwch chi feddwl am adweithiau cemegol eraill sy'n cynhyrchu carbon deuocsid?</a:t>
            </a:r>
          </a:p>
          <a:p>
            <a:pPr marL="628650" lvl="1" indent="-285750"/>
            <a:r>
              <a:rPr lang="cy-GB" dirty="0">
                <a:solidFill>
                  <a:srgbClr val="DA1884"/>
                </a:solidFill>
                <a:latin typeface="Century Gothic" panose="020B0502020202020204" pitchFamily="34" charset="0"/>
              </a:rPr>
              <a:t>Soda pobi a finegr mewn model o losgfynydd.</a:t>
            </a:r>
          </a:p>
          <a:p>
            <a:pPr marL="628650" lvl="1" indent="-285750"/>
            <a:r>
              <a:rPr lang="cy-GB" dirty="0">
                <a:solidFill>
                  <a:srgbClr val="DA1884"/>
                </a:solidFill>
                <a:latin typeface="Century Gothic" panose="020B0502020202020204" pitchFamily="34" charset="0"/>
              </a:rPr>
              <a:t>Soda pobi ac asid </a:t>
            </a:r>
            <a:r>
              <a:rPr lang="cy-GB" dirty="0" err="1">
                <a:solidFill>
                  <a:srgbClr val="DA1884"/>
                </a:solidFill>
                <a:latin typeface="Century Gothic" panose="020B0502020202020204" pitchFamily="34" charset="0"/>
              </a:rPr>
              <a:t>citrig</a:t>
            </a:r>
            <a:r>
              <a:rPr lang="cy-GB" dirty="0">
                <a:solidFill>
                  <a:srgbClr val="DA1884"/>
                </a:solidFill>
                <a:latin typeface="Century Gothic" panose="020B0502020202020204" pitchFamily="34" charset="0"/>
              </a:rPr>
              <a:t> mewn losin </a:t>
            </a:r>
            <a:r>
              <a:rPr lang="cy-GB" dirty="0" err="1">
                <a:solidFill>
                  <a:srgbClr val="DA1884"/>
                </a:solidFill>
                <a:latin typeface="Century Gothic" panose="020B0502020202020204" pitchFamily="34" charset="0"/>
              </a:rPr>
              <a:t>sierbet</a:t>
            </a:r>
            <a:r>
              <a:rPr lang="cy-GB" dirty="0">
                <a:solidFill>
                  <a:srgbClr val="DA1884"/>
                </a:solidFill>
                <a:latin typeface="Century Gothic" panose="020B0502020202020204" pitchFamily="34" charset="0"/>
              </a:rPr>
              <a:t>.</a:t>
            </a:r>
          </a:p>
          <a:p>
            <a:pPr marL="628650" lvl="1" indent="-285750"/>
            <a:r>
              <a:rPr lang="cy-GB" dirty="0">
                <a:solidFill>
                  <a:srgbClr val="DA1884"/>
                </a:solidFill>
                <a:latin typeface="Century Gothic" panose="020B0502020202020204" pitchFamily="34" charset="0"/>
              </a:rPr>
              <a:t>Llosgi tanwydd ffosil.</a:t>
            </a:r>
          </a:p>
          <a:p>
            <a:pPr marL="628650" lvl="1" indent="-285750"/>
            <a:r>
              <a:rPr lang="cy-GB" dirty="0">
                <a:solidFill>
                  <a:srgbClr val="DA1884"/>
                </a:solidFill>
                <a:latin typeface="Century Gothic" panose="020B0502020202020204" pitchFamily="34" charset="0"/>
              </a:rPr>
              <a:t>Resbiradaeth (anadlu) mewn anifeiliaid.</a:t>
            </a:r>
          </a:p>
          <a:p>
            <a:pPr marL="628650" lvl="1" indent="-285750"/>
            <a:endParaRPr lang="en-US" dirty="0"/>
          </a:p>
          <a:p>
            <a:endParaRPr lang="en-US" dirty="0"/>
          </a:p>
          <a:p>
            <a:endParaRPr lang="en-US" dirty="0"/>
          </a:p>
          <a:p>
            <a:endParaRPr lang="en-US" dirty="0"/>
          </a:p>
        </p:txBody>
      </p:sp>
      <p:pic>
        <p:nvPicPr>
          <p:cNvPr id="4" name="Picture 3">
            <a:extLst>
              <a:ext uri="{FF2B5EF4-FFF2-40B4-BE49-F238E27FC236}">
                <a16:creationId xmlns:a16="http://schemas.microsoft.com/office/drawing/2014/main" id="{06E97FDD-6BDF-1346-8E58-F66FACC7734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641095" y="4617124"/>
            <a:ext cx="1124965" cy="2038999"/>
          </a:xfrm>
          <a:prstGeom prst="rect">
            <a:avLst/>
          </a:prstGeom>
        </p:spPr>
      </p:pic>
    </p:spTree>
    <p:extLst>
      <p:ext uri="{BB962C8B-B14F-4D97-AF65-F5344CB8AC3E}">
        <p14:creationId xmlns:p14="http://schemas.microsoft.com/office/powerpoint/2010/main" val="810584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336C445-97F1-5949-BD1E-E9AC5E267771}"/>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843681" y="4628498"/>
            <a:ext cx="927376" cy="2038999"/>
          </a:xfrm>
          <a:prstGeom prst="rect">
            <a:avLst/>
          </a:prstGeom>
        </p:spPr>
      </p:pic>
      <p:sp>
        <p:nvSpPr>
          <p:cNvPr id="2" name="Title 1">
            <a:extLst>
              <a:ext uri="{FF2B5EF4-FFF2-40B4-BE49-F238E27FC236}">
                <a16:creationId xmlns:a16="http://schemas.microsoft.com/office/drawing/2014/main" id="{E9FAD2F2-EE1D-F343-A2C5-DA71AF7F8DA6}"/>
              </a:ext>
            </a:extLst>
          </p:cNvPr>
          <p:cNvSpPr>
            <a:spLocks noGrp="1"/>
          </p:cNvSpPr>
          <p:nvPr>
            <p:ph type="title"/>
          </p:nvPr>
        </p:nvSpPr>
        <p:spPr>
          <a:xfrm>
            <a:off x="540000" y="343903"/>
            <a:ext cx="9540000" cy="440661"/>
          </a:xfrm>
        </p:spPr>
        <p:txBody>
          <a:bodyPr/>
          <a:lstStyle/>
          <a:p>
            <a:r>
              <a:rPr lang="cy-GB"/>
              <a:t>Gwerthusiad</a:t>
            </a:r>
          </a:p>
        </p:txBody>
      </p:sp>
      <p:sp>
        <p:nvSpPr>
          <p:cNvPr id="3" name="Content Placeholder 2">
            <a:extLst>
              <a:ext uri="{FF2B5EF4-FFF2-40B4-BE49-F238E27FC236}">
                <a16:creationId xmlns:a16="http://schemas.microsoft.com/office/drawing/2014/main" id="{55B5EE6A-5643-2447-A449-DF5E3502C11E}"/>
              </a:ext>
            </a:extLst>
          </p:cNvPr>
          <p:cNvSpPr>
            <a:spLocks noGrp="1"/>
          </p:cNvSpPr>
          <p:nvPr>
            <p:ph idx="1"/>
          </p:nvPr>
        </p:nvSpPr>
        <p:spPr>
          <a:xfrm>
            <a:off x="581236" y="890608"/>
            <a:ext cx="9540000" cy="3923608"/>
          </a:xfrm>
        </p:spPr>
        <p:txBody>
          <a:bodyPr>
            <a:noAutofit/>
          </a:bodyPr>
          <a:lstStyle/>
          <a:p>
            <a:r>
              <a:rPr lang="cy-GB" sz="2000"/>
              <a:t>Sut ydych chi'n teimlo am ein hamcanion dysgu heddiw?</a:t>
            </a:r>
          </a:p>
          <a:p>
            <a:pPr marL="0" indent="0">
              <a:buNone/>
            </a:pPr>
            <a:r>
              <a:rPr lang="cy-GB" sz="2000" b="1">
                <a:solidFill>
                  <a:srgbClr val="DA1884"/>
                </a:solidFill>
              </a:rPr>
              <a:t>Dealltwriaeth</a:t>
            </a:r>
          </a:p>
          <a:p>
            <a:r>
              <a:rPr lang="cy-GB" sz="2000"/>
              <a:t>Rydw i'n deall bod rhai solidau'n hydoddi.</a:t>
            </a:r>
          </a:p>
          <a:p>
            <a:r>
              <a:rPr lang="cy-GB" sz="2000"/>
              <a:t>Rydw i'n gallu disgrifio newid anghildroadwy.</a:t>
            </a:r>
          </a:p>
          <a:p>
            <a:pPr lvl="0"/>
            <a:r>
              <a:rPr lang="cy-GB" sz="2000"/>
              <a:t>Rydw i'n gwybod bod newid anghildroadwy yn cynhyrchu deunyddiau newydd. </a:t>
            </a:r>
          </a:p>
          <a:p>
            <a:pPr marL="0" indent="0">
              <a:buNone/>
            </a:pPr>
            <a:r>
              <a:rPr lang="cy-GB" sz="2000" b="1">
                <a:solidFill>
                  <a:srgbClr val="DA1884"/>
                </a:solidFill>
              </a:rPr>
              <a:t>Sgiliau ymholi</a:t>
            </a:r>
          </a:p>
          <a:p>
            <a:r>
              <a:rPr lang="cy-GB" sz="2000"/>
              <a:t>Rydw i'n gallu gwneud a phrofi rhagfynegiadau.</a:t>
            </a:r>
          </a:p>
          <a:p>
            <a:r>
              <a:rPr lang="cy-GB" sz="2000"/>
              <a:t>Rydw i'n gallu cynnig arsylwadau, cymryd mesuriadau a chofnodi fy nghanlyniadau.</a:t>
            </a:r>
          </a:p>
          <a:p>
            <a:r>
              <a:rPr lang="cy-GB" sz="2000"/>
              <a:t>Rydw i'n deall beth yw 'newidynnau'.</a:t>
            </a:r>
          </a:p>
          <a:p>
            <a:r>
              <a:rPr lang="cy-GB" sz="2000"/>
              <a:t>Rydw i’n gallu awgrymu sut i wella fy ymchwiliad.</a:t>
            </a:r>
          </a:p>
        </p:txBody>
      </p:sp>
      <p:pic>
        <p:nvPicPr>
          <p:cNvPr id="7" name="Content Placeholder 7" descr="Five hands holding up 1-5 fingers">
            <a:extLst>
              <a:ext uri="{FF2B5EF4-FFF2-40B4-BE49-F238E27FC236}">
                <a16:creationId xmlns:a16="http://schemas.microsoft.com/office/drawing/2014/main" id="{F42FC09C-767F-42E2-A6BF-AA233A9BF21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690255" y="5781675"/>
            <a:ext cx="6920267" cy="1076325"/>
          </a:xfrm>
          <a:prstGeom prst="rect">
            <a:avLst/>
          </a:prstGeom>
        </p:spPr>
      </p:pic>
    </p:spTree>
    <p:extLst>
      <p:ext uri="{BB962C8B-B14F-4D97-AF65-F5344CB8AC3E}">
        <p14:creationId xmlns:p14="http://schemas.microsoft.com/office/powerpoint/2010/main" val="3227199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4">
            <a:extLst>
              <a:ext uri="{FF2B5EF4-FFF2-40B4-BE49-F238E27FC236}">
                <a16:creationId xmlns:a16="http://schemas.microsoft.com/office/drawing/2014/main" id="{939E9279-BB92-4E18-93BF-E4D6A86A2D2F}"/>
              </a:ext>
            </a:extLst>
          </p:cNvPr>
          <p:cNvSpPr>
            <a:spLocks noGrp="1"/>
          </p:cNvSpPr>
          <p:nvPr>
            <p:ph type="title" idx="4294967295"/>
          </p:nvPr>
        </p:nvSpPr>
        <p:spPr>
          <a:xfrm>
            <a:off x="0" y="3343003"/>
            <a:ext cx="12192000" cy="3520440"/>
          </a:xfrm>
          <a:prstGeom prst="rect">
            <a:avLst/>
          </a:prstGeom>
          <a:solidFill>
            <a:schemeClr val="bg1"/>
          </a:solid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marL="0" indent="0" algn="l" defTabSz="914400" rtl="0" eaLnBrk="1" latinLnBrk="0" hangingPunct="1">
              <a:lnSpc>
                <a:spcPct val="90000"/>
              </a:lnSpc>
              <a:spcBef>
                <a:spcPts val="0"/>
              </a:spcBef>
              <a:buFont typeface="Arial" panose="020B0604020202020204" pitchFamily="34" charset="0"/>
              <a:buNone/>
              <a:defRPr sz="5000" b="1" i="0" kern="1200">
                <a:solidFill>
                  <a:srgbClr val="DA1884"/>
                </a:solidFill>
                <a:latin typeface="Century Gothic" panose="020B0502020202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cy-GB" sz="3600" b="1" i="0" u="none" strike="noStrike" cap="none" normalizeH="0" baseline="0" noProof="0" dirty="0">
                <a:ln>
                  <a:noFill/>
                </a:ln>
                <a:solidFill>
                  <a:srgbClr val="DA1884"/>
                </a:solidFill>
                <a:effectLst/>
                <a:uLnTx/>
                <a:uFillTx/>
                <a:latin typeface="Century Gothic" panose="020B0502020202020204" pitchFamily="34" charset="0"/>
                <a:ea typeface="Century Gothic"/>
                <a:cs typeface="+mn-cs"/>
              </a:rPr>
              <a:t>   Diolchiadau</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3600" b="1" i="0" u="none" strike="noStrike" kern="1200" cap="none" spc="0" normalizeH="0" baseline="0" noProof="0" dirty="0">
              <a:ln>
                <a:noFill/>
              </a:ln>
              <a:solidFill>
                <a:srgbClr val="DA1884"/>
              </a:solidFill>
              <a:effectLst/>
              <a:uLnTx/>
              <a:uFillTx/>
              <a:latin typeface="Century Gothic" panose="020B05020202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DA1884"/>
              </a:solidFill>
              <a:effectLst/>
              <a:uLnTx/>
              <a:uFillTx/>
              <a:latin typeface="Century Gothic" panose="020B05020202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cy-GB" sz="1800" b="1" i="0" u="none" strike="noStrike" cap="none" normalizeH="0" baseline="0" noProof="0" dirty="0">
                <a:ln>
                  <a:noFill/>
                </a:ln>
                <a:solidFill>
                  <a:srgbClr val="DA1884"/>
                </a:solidFill>
                <a:effectLst/>
                <a:uLnTx/>
                <a:uFillTx/>
                <a:latin typeface="Century Gothic" panose="020B0502020202020204" pitchFamily="34" charset="0"/>
                <a:ea typeface="Century Gothic"/>
                <a:cs typeface="+mn-cs"/>
              </a:rPr>
              <a:t>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DA1884"/>
              </a:solidFill>
              <a:effectLst/>
              <a:uLnTx/>
              <a:uFillTx/>
              <a:latin typeface="Century Gothic" panose="020B05020202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5000" b="1" i="0" u="none" strike="noStrike" kern="1200" cap="none" spc="0" normalizeH="0" baseline="0" noProof="0" dirty="0">
              <a:ln>
                <a:noFill/>
              </a:ln>
              <a:solidFill>
                <a:srgbClr val="DA1884"/>
              </a:solidFill>
              <a:effectLst/>
              <a:uLnTx/>
              <a:uFillTx/>
              <a:latin typeface="Century Gothic" panose="020B0502020202020204" pitchFamily="34" charset="0"/>
              <a:ea typeface="+mn-ea"/>
              <a:cs typeface="+mn-cs"/>
            </a:endParaRPr>
          </a:p>
        </p:txBody>
      </p:sp>
      <p:sp>
        <p:nvSpPr>
          <p:cNvPr id="5" name="TextBox 5">
            <a:extLst>
              <a:ext uri="{FF2B5EF4-FFF2-40B4-BE49-F238E27FC236}">
                <a16:creationId xmlns:a16="http://schemas.microsoft.com/office/drawing/2014/main" id="{6CDFEAAA-6B1C-4962-9A55-E0A591074C8C}"/>
              </a:ext>
            </a:extLst>
          </p:cNvPr>
          <p:cNvSpPr txBox="1"/>
          <p:nvPr/>
        </p:nvSpPr>
        <p:spPr>
          <a:xfrm>
            <a:off x="142875" y="3741298"/>
            <a:ext cx="11982450" cy="362894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sz="1600" dirty="0">
                <a:latin typeface="Century Gothic" panose="020B0502020202020204" pitchFamily="34" charset="0"/>
              </a:rPr>
              <a:t>Sleid 2: delwedd © Y Gymdeithas Gemeg Frenhinol</a:t>
            </a:r>
          </a:p>
          <a:p>
            <a:r>
              <a:rPr lang="cy-GB" sz="1600" dirty="0">
                <a:latin typeface="Century Gothic" panose="020B0502020202020204" pitchFamily="34" charset="0"/>
              </a:rPr>
              <a:t>Sleid 4: delwedd 1 © Phil </a:t>
            </a:r>
            <a:r>
              <a:rPr lang="cy-GB" sz="1600" dirty="0" err="1">
                <a:latin typeface="Century Gothic" panose="020B0502020202020204" pitchFamily="34" charset="0"/>
              </a:rPr>
              <a:t>Lenoir</a:t>
            </a:r>
            <a:r>
              <a:rPr lang="cy-GB" sz="1600" dirty="0">
                <a:latin typeface="Century Gothic" panose="020B0502020202020204" pitchFamily="34" charset="0"/>
              </a:rPr>
              <a:t>/</a:t>
            </a:r>
            <a:r>
              <a:rPr lang="cy-GB" sz="1600" dirty="0" err="1">
                <a:latin typeface="Century Gothic" panose="020B0502020202020204" pitchFamily="34" charset="0"/>
              </a:rPr>
              <a:t>Shutterstock</a:t>
            </a:r>
            <a:r>
              <a:rPr lang="cy-GB" sz="1600" dirty="0">
                <a:latin typeface="Century Gothic" panose="020B0502020202020204" pitchFamily="34" charset="0"/>
              </a:rPr>
              <a:t>; delwedd 2 © </a:t>
            </a:r>
            <a:r>
              <a:rPr lang="cy-GB" sz="1600" dirty="0" err="1">
                <a:latin typeface="Century Gothic" panose="020B0502020202020204" pitchFamily="34" charset="0"/>
              </a:rPr>
              <a:t>showcake</a:t>
            </a:r>
            <a:r>
              <a:rPr lang="cy-GB" sz="1600" dirty="0">
                <a:latin typeface="Century Gothic" panose="020B0502020202020204" pitchFamily="34" charset="0"/>
              </a:rPr>
              <a:t>/</a:t>
            </a:r>
            <a:r>
              <a:rPr lang="cy-GB" sz="1600" dirty="0" err="1">
                <a:latin typeface="Century Gothic" panose="020B0502020202020204" pitchFamily="34" charset="0"/>
              </a:rPr>
              <a:t>Shutterstock</a:t>
            </a:r>
            <a:r>
              <a:rPr lang="cy-GB" sz="1600" dirty="0">
                <a:latin typeface="Century Gothic" panose="020B0502020202020204" pitchFamily="34" charset="0"/>
              </a:rPr>
              <a:t>; ffynhonnell delwedd 3 - pixabay.com</a:t>
            </a:r>
          </a:p>
          <a:p>
            <a:r>
              <a:rPr lang="cy-GB" sz="1600" dirty="0">
                <a:latin typeface="Century Gothic" panose="020B0502020202020204" pitchFamily="34" charset="0"/>
              </a:rPr>
              <a:t>Sleid 5: delwedd 1 © </a:t>
            </a:r>
            <a:r>
              <a:rPr lang="cy-GB" sz="1600" dirty="0" err="1">
                <a:latin typeface="Century Gothic" panose="020B0502020202020204" pitchFamily="34" charset="0"/>
              </a:rPr>
              <a:t>EKramerl</a:t>
            </a:r>
            <a:r>
              <a:rPr lang="cy-GB" sz="1600" dirty="0">
                <a:latin typeface="Century Gothic" panose="020B0502020202020204" pitchFamily="34" charset="0"/>
              </a:rPr>
              <a:t>/</a:t>
            </a:r>
            <a:r>
              <a:rPr lang="cy-GB" sz="1600" dirty="0" err="1">
                <a:latin typeface="Century Gothic" panose="020B0502020202020204" pitchFamily="34" charset="0"/>
              </a:rPr>
              <a:t>Shutterstock</a:t>
            </a:r>
            <a:r>
              <a:rPr lang="cy-GB" sz="1600" dirty="0">
                <a:latin typeface="Century Gothic" panose="020B0502020202020204" pitchFamily="34" charset="0"/>
              </a:rPr>
              <a:t>; ffynhonnell delwedd 2 pixabay.com; delwedd 3 - N. </a:t>
            </a:r>
            <a:r>
              <a:rPr lang="cy-GB" sz="1600" dirty="0" err="1">
                <a:latin typeface="Century Gothic" panose="020B0502020202020204" pitchFamily="34" charset="0"/>
              </a:rPr>
              <a:t>Rotteveel</a:t>
            </a:r>
            <a:r>
              <a:rPr lang="cy-GB" sz="1600" dirty="0">
                <a:latin typeface="Century Gothic" panose="020B0502020202020204" pitchFamily="34" charset="0"/>
              </a:rPr>
              <a:t>/</a:t>
            </a:r>
            <a:r>
              <a:rPr lang="cy-GB" sz="1600" dirty="0" err="1">
                <a:latin typeface="Century Gothic" panose="020B0502020202020204" pitchFamily="34" charset="0"/>
              </a:rPr>
              <a:t>Shutterstock</a:t>
            </a:r>
            <a:endParaRPr lang="cy-GB" sz="1600" dirty="0">
              <a:latin typeface="Century Gothic" panose="020B0502020202020204" pitchFamily="34" charset="0"/>
            </a:endParaRPr>
          </a:p>
          <a:p>
            <a:r>
              <a:rPr lang="cy-GB" sz="1600" dirty="0">
                <a:latin typeface="Century Gothic" panose="020B0502020202020204" pitchFamily="34" charset="0"/>
              </a:rPr>
              <a:t>Sleid 12: delwedd 1 © V. </a:t>
            </a:r>
            <a:r>
              <a:rPr lang="cy-GB" sz="1600" dirty="0" err="1">
                <a:latin typeface="Century Gothic" panose="020B0502020202020204" pitchFamily="34" charset="0"/>
              </a:rPr>
              <a:t>Zakharishchev</a:t>
            </a:r>
            <a:r>
              <a:rPr lang="cy-GB" sz="1600" dirty="0">
                <a:latin typeface="Century Gothic" panose="020B0502020202020204" pitchFamily="34" charset="0"/>
              </a:rPr>
              <a:t>/</a:t>
            </a:r>
            <a:r>
              <a:rPr lang="cy-GB" sz="1600" dirty="0" err="1">
                <a:latin typeface="Century Gothic" panose="020B0502020202020204" pitchFamily="34" charset="0"/>
              </a:rPr>
              <a:t>Shutterstock</a:t>
            </a:r>
            <a:r>
              <a:rPr lang="cy-GB" sz="1600" dirty="0">
                <a:latin typeface="Century Gothic" panose="020B0502020202020204" pitchFamily="34" charset="0"/>
              </a:rPr>
              <a:t>; delwedd 2 © D. </a:t>
            </a:r>
            <a:r>
              <a:rPr lang="cy-GB" sz="1600" dirty="0" err="1">
                <a:latin typeface="Century Gothic" panose="020B0502020202020204" pitchFamily="34" charset="0"/>
              </a:rPr>
              <a:t>Quadling</a:t>
            </a:r>
            <a:r>
              <a:rPr lang="cy-GB" sz="1600" dirty="0">
                <a:latin typeface="Century Gothic" panose="020B0502020202020204" pitchFamily="34" charset="0"/>
              </a:rPr>
              <a:t>/</a:t>
            </a:r>
            <a:r>
              <a:rPr lang="cy-GB" sz="1600" dirty="0" err="1">
                <a:latin typeface="Century Gothic" panose="020B0502020202020204" pitchFamily="34" charset="0"/>
              </a:rPr>
              <a:t>Shutterstock</a:t>
            </a:r>
            <a:r>
              <a:rPr lang="cy-GB" sz="1600" dirty="0">
                <a:latin typeface="Century Gothic" panose="020B0502020202020204" pitchFamily="34" charset="0"/>
              </a:rPr>
              <a:t>; delwedd 3 © B. </a:t>
            </a:r>
            <a:r>
              <a:rPr lang="cy-GB" sz="1600" dirty="0" err="1">
                <a:latin typeface="Century Gothic" panose="020B0502020202020204" pitchFamily="34" charset="0"/>
              </a:rPr>
              <a:t>Gallacher</a:t>
            </a:r>
            <a:r>
              <a:rPr lang="cy-GB" sz="1600" dirty="0">
                <a:latin typeface="Century Gothic" panose="020B0502020202020204" pitchFamily="34" charset="0"/>
              </a:rPr>
              <a:t>/</a:t>
            </a:r>
            <a:r>
              <a:rPr lang="cy-GB" sz="1600" dirty="0" err="1">
                <a:latin typeface="Century Gothic" panose="020B0502020202020204" pitchFamily="34" charset="0"/>
              </a:rPr>
              <a:t>Shutterstock</a:t>
            </a:r>
            <a:endParaRPr lang="cy-GB" sz="1600" dirty="0">
              <a:latin typeface="Century Gothic" panose="020B0502020202020204" pitchFamily="34" charset="0"/>
            </a:endParaRPr>
          </a:p>
          <a:p>
            <a:r>
              <a:rPr lang="cy-GB" sz="1600" dirty="0">
                <a:latin typeface="Century Gothic" panose="020B0502020202020204" pitchFamily="34" charset="0"/>
              </a:rPr>
              <a:t>Sleid 13: delwedd - </a:t>
            </a:r>
            <a:r>
              <a:rPr lang="cy-GB" sz="1600" dirty="0" err="1">
                <a:latin typeface="Century Gothic" panose="020B0502020202020204" pitchFamily="34" charset="0"/>
              </a:rPr>
              <a:t>Prostock-studiol</a:t>
            </a:r>
            <a:r>
              <a:rPr lang="cy-GB" sz="1600" dirty="0">
                <a:latin typeface="Century Gothic" panose="020B0502020202020204" pitchFamily="34" charset="0"/>
              </a:rPr>
              <a:t>/</a:t>
            </a:r>
            <a:r>
              <a:rPr lang="cy-GB" sz="1600" dirty="0" err="1">
                <a:latin typeface="Century Gothic" panose="020B0502020202020204" pitchFamily="34" charset="0"/>
              </a:rPr>
              <a:t>Shutterstock</a:t>
            </a:r>
            <a:endParaRPr lang="cy-GB" sz="1600" dirty="0">
              <a:latin typeface="Century Gothic" panose="020B0502020202020204" pitchFamily="34" charset="0"/>
            </a:endParaRPr>
          </a:p>
          <a:p>
            <a:endParaRPr lang="en-GB" dirty="0"/>
          </a:p>
          <a:p>
            <a:pPr>
              <a:lnSpc>
                <a:spcPct val="107000"/>
              </a:lnSpc>
              <a:spcAft>
                <a:spcPts val="790"/>
              </a:spcAft>
            </a:pPr>
            <a:r>
              <a:rPr lang="cy-GB" sz="1600" b="1" dirty="0">
                <a:effectLst/>
                <a:latin typeface="Century Gothic" panose="020B0502020202020204" pitchFamily="34" charset="0"/>
                <a:ea typeface="Century Gothic"/>
                <a:cs typeface="Arial" panose="020B0604020202020204" pitchFamily="34" charset="0"/>
              </a:rPr>
              <a:t>Gwybodaeth ychwanegol</a:t>
            </a:r>
          </a:p>
          <a:p>
            <a:pPr>
              <a:lnSpc>
                <a:spcPct val="107000"/>
              </a:lnSpc>
              <a:spcAft>
                <a:spcPts val="790"/>
              </a:spcAft>
            </a:pPr>
            <a:r>
              <a:rPr lang="cy-GB" sz="1600" dirty="0">
                <a:effectLst/>
                <a:latin typeface="Century Gothic" panose="020B0502020202020204" pitchFamily="34" charset="0"/>
                <a:ea typeface="Century Gothic"/>
                <a:cs typeface="Times New Roman" panose="02020603050405020304" pitchFamily="18" charset="0"/>
              </a:rPr>
              <a:t>Datblygwyd yr adnodd hwn yn wreiddiol gan Declan </a:t>
            </a:r>
            <a:r>
              <a:rPr lang="cy-GB" sz="1600" dirty="0" err="1">
                <a:effectLst/>
                <a:latin typeface="Century Gothic" panose="020B0502020202020204" pitchFamily="34" charset="0"/>
                <a:ea typeface="Century Gothic"/>
                <a:cs typeface="Times New Roman" panose="02020603050405020304" pitchFamily="18" charset="0"/>
              </a:rPr>
              <a:t>McGeown</a:t>
            </a:r>
            <a:r>
              <a:rPr lang="cy-GB" sz="1600" dirty="0">
                <a:effectLst/>
                <a:latin typeface="Century Gothic" panose="020B0502020202020204" pitchFamily="34" charset="0"/>
                <a:ea typeface="Century Gothic"/>
                <a:cs typeface="Times New Roman" panose="02020603050405020304" pitchFamily="18" charset="0"/>
              </a:rPr>
              <a:t>, a fu'n gweithio yn y Gymdeithas Gemeg Frenhinol rhwng 2015 a 2022. Mae'n crynhoi ei angerdd dros gyffroi dysgwyr am bwnc yr oedd yn ei garu, ac mae’n cael ei gyhoeddi er cof amdano. Addasodd Beth Anderson, Alex Farrer a Helen </a:t>
            </a:r>
            <a:r>
              <a:rPr lang="cy-GB" sz="1600" dirty="0" err="1">
                <a:effectLst/>
                <a:latin typeface="Century Gothic" panose="020B0502020202020204" pitchFamily="34" charset="0"/>
                <a:ea typeface="Century Gothic"/>
                <a:cs typeface="Times New Roman" panose="02020603050405020304" pitchFamily="18" charset="0"/>
              </a:rPr>
              <a:t>Scally</a:t>
            </a:r>
            <a:r>
              <a:rPr lang="cy-GB" sz="1600" dirty="0">
                <a:effectLst/>
                <a:latin typeface="Century Gothic" panose="020B0502020202020204" pitchFamily="34" charset="0"/>
                <a:ea typeface="Century Gothic"/>
                <a:cs typeface="Times New Roman" panose="02020603050405020304" pitchFamily="18" charset="0"/>
              </a:rPr>
              <a:t> y deunyddiau, eu profi a'u hadolygu.</a:t>
            </a:r>
          </a:p>
          <a:p>
            <a:endParaRPr lang="en-GB" dirty="0"/>
          </a:p>
        </p:txBody>
      </p:sp>
    </p:spTree>
    <p:extLst>
      <p:ext uri="{BB962C8B-B14F-4D97-AF65-F5344CB8AC3E}">
        <p14:creationId xmlns:p14="http://schemas.microsoft.com/office/powerpoint/2010/main" val="14850894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6A189-5B9D-3B4C-AE28-0BB2A37FB471}"/>
              </a:ext>
            </a:extLst>
          </p:cNvPr>
          <p:cNvSpPr>
            <a:spLocks noGrp="1"/>
          </p:cNvSpPr>
          <p:nvPr>
            <p:ph type="title"/>
          </p:nvPr>
        </p:nvSpPr>
        <p:spPr/>
        <p:txBody>
          <a:bodyPr/>
          <a:lstStyle/>
          <a:p>
            <a:r>
              <a:rPr lang="cy-GB"/>
              <a:t>Popping good chemistry</a:t>
            </a:r>
          </a:p>
        </p:txBody>
      </p:sp>
      <p:sp>
        <p:nvSpPr>
          <p:cNvPr id="3" name="Content Placeholder 2">
            <a:extLst>
              <a:ext uri="{FF2B5EF4-FFF2-40B4-BE49-F238E27FC236}">
                <a16:creationId xmlns:a16="http://schemas.microsoft.com/office/drawing/2014/main" id="{8E591F83-42F0-EC41-8DC5-2424DF6DB415}"/>
              </a:ext>
            </a:extLst>
          </p:cNvPr>
          <p:cNvSpPr>
            <a:spLocks noGrp="1"/>
          </p:cNvSpPr>
          <p:nvPr>
            <p:ph idx="1"/>
          </p:nvPr>
        </p:nvSpPr>
        <p:spPr>
          <a:xfrm>
            <a:off x="540000" y="1457482"/>
            <a:ext cx="9540000" cy="4878000"/>
          </a:xfrm>
        </p:spPr>
        <p:txBody>
          <a:bodyPr/>
          <a:lstStyle/>
          <a:p>
            <a:r>
              <a:rPr lang="cy-GB" b="1"/>
              <a:t>Byddwn yn: </a:t>
            </a:r>
            <a:r>
              <a:rPr lang="cy-GB"/>
              <a:t>ymchwilio i'r hyn sy'n digwydd pan fydd nwy carbon deuocsid yn cael ei gynhyrchu o newid anghildroadwy y tu mewn i gynhwysydd.</a:t>
            </a:r>
          </a:p>
        </p:txBody>
      </p:sp>
      <p:pic>
        <p:nvPicPr>
          <p:cNvPr id="4" name="Picture 3">
            <a:extLst>
              <a:ext uri="{FF2B5EF4-FFF2-40B4-BE49-F238E27FC236}">
                <a16:creationId xmlns:a16="http://schemas.microsoft.com/office/drawing/2014/main" id="{C31158F6-AB89-6E4B-AA4E-FFEE013B440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571396" y="4643250"/>
            <a:ext cx="1178690" cy="2038999"/>
          </a:xfrm>
          <a:prstGeom prst="rect">
            <a:avLst/>
          </a:prstGeom>
        </p:spPr>
      </p:pic>
      <p:pic>
        <p:nvPicPr>
          <p:cNvPr id="7" name="EDE38A38-908B-4955-BCF0-D35F6429B76F" descr="Glass containing water with effervescent tablet reacted in it - solution is orange and a few bubbles can be seen on the surface of the liquid">
            <a:extLst>
              <a:ext uri="{FF2B5EF4-FFF2-40B4-BE49-F238E27FC236}">
                <a16:creationId xmlns:a16="http://schemas.microsoft.com/office/drawing/2014/main" id="{4C8BD3A8-4173-8CE3-A224-EECBEC6E7376}"/>
              </a:ext>
            </a:extLst>
          </p:cNvPr>
          <p:cNvPicPr>
            <a:picLocks noChangeAspect="1" noChangeArrowheads="1"/>
          </p:cNvPicPr>
          <p:nvPr/>
        </p:nvPicPr>
        <p:blipFill rotWithShape="1">
          <a:blip r:embed="rId4" cstate="hqprint">
            <a:extLst>
              <a:ext uri="{28A0092B-C50C-407E-A947-70E740481C1C}">
                <a14:useLocalDpi xmlns:a14="http://schemas.microsoft.com/office/drawing/2010/main"/>
              </a:ext>
            </a:extLst>
          </a:blip>
          <a:srcRect/>
          <a:stretch/>
        </p:blipFill>
        <p:spPr bwMode="auto">
          <a:xfrm>
            <a:off x="3695700" y="2391461"/>
            <a:ext cx="3719996" cy="3968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7276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8906B-F224-FB40-97D4-60AB1FD0717A}"/>
              </a:ext>
            </a:extLst>
          </p:cNvPr>
          <p:cNvSpPr>
            <a:spLocks noGrp="1"/>
          </p:cNvSpPr>
          <p:nvPr>
            <p:ph type="title"/>
          </p:nvPr>
        </p:nvSpPr>
        <p:spPr/>
        <p:txBody>
          <a:bodyPr/>
          <a:lstStyle/>
          <a:p>
            <a:r>
              <a:rPr lang="cy-GB"/>
              <a:t>Amcanion dysgu</a:t>
            </a:r>
          </a:p>
        </p:txBody>
      </p:sp>
      <p:sp>
        <p:nvSpPr>
          <p:cNvPr id="3" name="Content Placeholder 2">
            <a:extLst>
              <a:ext uri="{FF2B5EF4-FFF2-40B4-BE49-F238E27FC236}">
                <a16:creationId xmlns:a16="http://schemas.microsoft.com/office/drawing/2014/main" id="{A15938DC-E51C-344C-BB10-2AE3BEB6DA29}"/>
              </a:ext>
            </a:extLst>
          </p:cNvPr>
          <p:cNvSpPr>
            <a:spLocks noGrp="1"/>
          </p:cNvSpPr>
          <p:nvPr>
            <p:ph idx="1"/>
          </p:nvPr>
        </p:nvSpPr>
        <p:spPr>
          <a:xfrm>
            <a:off x="540000" y="1260000"/>
            <a:ext cx="9540000" cy="5058000"/>
          </a:xfrm>
        </p:spPr>
        <p:txBody>
          <a:bodyPr>
            <a:normAutofit fontScale="92500" lnSpcReduction="10000"/>
          </a:bodyPr>
          <a:lstStyle/>
          <a:p>
            <a:pPr marL="0" indent="0">
              <a:buNone/>
            </a:pPr>
            <a:r>
              <a:rPr lang="cy-GB" b="1">
                <a:solidFill>
                  <a:srgbClr val="DA1884"/>
                </a:solidFill>
              </a:rPr>
              <a:t>Dealltwriaeth</a:t>
            </a:r>
          </a:p>
          <a:p>
            <a:r>
              <a:rPr lang="cy-GB"/>
              <a:t>Rydw i'n deall bod rhai solidau'n hydoddi.</a:t>
            </a:r>
          </a:p>
          <a:p>
            <a:r>
              <a:rPr lang="cy-GB"/>
              <a:t>Rydw i'n gallu disgrifio newid anghildroadwy.</a:t>
            </a:r>
          </a:p>
          <a:p>
            <a:pPr lvl="0"/>
            <a:r>
              <a:rPr lang="cy-GB"/>
              <a:t>Rydw i'n gwybod bod newid anghildroadwy yn cynhyrchu deunyddiau newydd. </a:t>
            </a:r>
          </a:p>
          <a:p>
            <a:pPr marL="0" indent="0">
              <a:spcAft>
                <a:spcPts val="0"/>
              </a:spcAft>
              <a:buNone/>
            </a:pPr>
            <a:endParaRPr lang="en-US" dirty="0"/>
          </a:p>
          <a:p>
            <a:pPr marL="0" indent="0">
              <a:buNone/>
            </a:pPr>
            <a:r>
              <a:rPr lang="cy-GB" b="1">
                <a:solidFill>
                  <a:srgbClr val="DA1884"/>
                </a:solidFill>
              </a:rPr>
              <a:t>Sgiliau ymholi</a:t>
            </a:r>
          </a:p>
          <a:p>
            <a:r>
              <a:rPr lang="cy-GB"/>
              <a:t>Rydw i'n gallu gwneud a phrofi rhagfynegiadau.</a:t>
            </a:r>
          </a:p>
          <a:p>
            <a:r>
              <a:rPr lang="cy-GB"/>
              <a:t>Rydw i'n gallu cynnig arsylwadau, cymryd mesuriadau a chofnodi fy nghanlyniadau.</a:t>
            </a:r>
          </a:p>
          <a:p>
            <a:r>
              <a:rPr lang="cy-GB"/>
              <a:t>Rydw i'n deall beth yw 'newidynnau'.</a:t>
            </a:r>
          </a:p>
          <a:p>
            <a:r>
              <a:rPr lang="cy-GB"/>
              <a:t>Rydw i’n gallu awgrymu sut i wella fy ymchwiliad.</a:t>
            </a:r>
          </a:p>
          <a:p>
            <a:pPr marL="0" indent="0">
              <a:buNone/>
            </a:pPr>
            <a:endParaRPr lang="en-US" b="1" dirty="0">
              <a:solidFill>
                <a:srgbClr val="DA1884"/>
              </a:solidFill>
            </a:endParaRPr>
          </a:p>
          <a:p>
            <a:pPr marL="0" indent="0">
              <a:buNone/>
            </a:pPr>
            <a:endParaRPr lang="en-US" dirty="0"/>
          </a:p>
        </p:txBody>
      </p:sp>
      <p:pic>
        <p:nvPicPr>
          <p:cNvPr id="4" name="Picture 3">
            <a:extLst>
              <a:ext uri="{FF2B5EF4-FFF2-40B4-BE49-F238E27FC236}">
                <a16:creationId xmlns:a16="http://schemas.microsoft.com/office/drawing/2014/main" id="{80D6B7B3-72E7-994E-AF98-A0B29CAA0FE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46846" y="4625006"/>
            <a:ext cx="1061599" cy="2042492"/>
          </a:xfrm>
          <a:prstGeom prst="rect">
            <a:avLst/>
          </a:prstGeom>
        </p:spPr>
      </p:pic>
    </p:spTree>
    <p:extLst>
      <p:ext uri="{BB962C8B-B14F-4D97-AF65-F5344CB8AC3E}">
        <p14:creationId xmlns:p14="http://schemas.microsoft.com/office/powerpoint/2010/main" val="42255684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0DFC3-A926-634A-966D-210FC71955F0}"/>
              </a:ext>
            </a:extLst>
          </p:cNvPr>
          <p:cNvSpPr>
            <a:spLocks noGrp="1"/>
          </p:cNvSpPr>
          <p:nvPr>
            <p:ph type="title"/>
          </p:nvPr>
        </p:nvSpPr>
        <p:spPr/>
        <p:txBody>
          <a:bodyPr/>
          <a:lstStyle/>
          <a:p>
            <a:r>
              <a:rPr lang="cy-GB"/>
              <a:t>Geirfa ddefnyddiol 1</a:t>
            </a:r>
          </a:p>
        </p:txBody>
      </p:sp>
      <p:sp>
        <p:nvSpPr>
          <p:cNvPr id="3" name="Content Placeholder 2">
            <a:extLst>
              <a:ext uri="{FF2B5EF4-FFF2-40B4-BE49-F238E27FC236}">
                <a16:creationId xmlns:a16="http://schemas.microsoft.com/office/drawing/2014/main" id="{FE289223-347F-1349-BDF8-4774A16A0991}"/>
              </a:ext>
            </a:extLst>
          </p:cNvPr>
          <p:cNvSpPr>
            <a:spLocks noGrp="1"/>
          </p:cNvSpPr>
          <p:nvPr>
            <p:ph idx="1"/>
          </p:nvPr>
        </p:nvSpPr>
        <p:spPr>
          <a:xfrm>
            <a:off x="540000" y="1260000"/>
            <a:ext cx="6987235" cy="5380181"/>
          </a:xfrm>
        </p:spPr>
        <p:txBody>
          <a:bodyPr>
            <a:normAutofit fontScale="92500" lnSpcReduction="10000"/>
          </a:bodyPr>
          <a:lstStyle/>
          <a:p>
            <a:pPr>
              <a:lnSpc>
                <a:spcPct val="110000"/>
              </a:lnSpc>
            </a:pPr>
            <a:r>
              <a:rPr lang="cy-GB" sz="2200" b="1" dirty="0">
                <a:solidFill>
                  <a:srgbClr val="DA1884"/>
                </a:solidFill>
              </a:rPr>
              <a:t>Hydoddi:</a:t>
            </a:r>
            <a:r>
              <a:rPr lang="cy-GB" sz="2200" dirty="0"/>
              <a:t> </a:t>
            </a:r>
            <a:r>
              <a:rPr lang="cy-GB" sz="2200" dirty="0">
                <a:effectLst/>
                <a:latin typeface="Century Gothic" panose="020B0502020202020204" pitchFamily="34" charset="0"/>
                <a:ea typeface="Century Gothic"/>
                <a:cs typeface="Times New Roman" panose="02020603050405020304" pitchFamily="18" charset="0"/>
              </a:rPr>
              <a:t>mae rhai sylweddau'n hydoddi wrth gael eu cymysgu â dŵr neu hylifau eraill. Nid yw'r sylwedd yn diflannu</a:t>
            </a:r>
            <a:r>
              <a:rPr lang="cy-GB" sz="2200" dirty="0">
                <a:latin typeface="Century Gothic" panose="020B0502020202020204" pitchFamily="34" charset="0"/>
                <a:ea typeface="Century Gothic"/>
                <a:cs typeface="Times New Roman" panose="02020603050405020304" pitchFamily="18" charset="0"/>
              </a:rPr>
              <a:t> </a:t>
            </a:r>
            <a:r>
              <a:rPr lang="cy-GB" sz="2200" dirty="0">
                <a:effectLst/>
                <a:latin typeface="Century Gothic" panose="020B0502020202020204" pitchFamily="34" charset="0"/>
                <a:ea typeface="Century Gothic"/>
                <a:cs typeface="Times New Roman" panose="02020603050405020304" pitchFamily="18" charset="0"/>
              </a:rPr>
              <a:t>ond mae'n torri'n ronynnau mân iawn ac yn lledaenu. </a:t>
            </a:r>
            <a:r>
              <a:rPr lang="cy-GB" sz="2200" dirty="0"/>
              <a:t> </a:t>
            </a:r>
            <a:br>
              <a:rPr lang="cy-GB" sz="2200" dirty="0"/>
            </a:br>
            <a:r>
              <a:rPr lang="cy-GB" sz="2200" i="1" dirty="0">
                <a:solidFill>
                  <a:srgbClr val="DA1884"/>
                </a:solidFill>
              </a:rPr>
              <a:t>Ydych chi’n gallu meddwl am sylweddau sy'n hydoddi?</a:t>
            </a:r>
          </a:p>
          <a:p>
            <a:pPr>
              <a:lnSpc>
                <a:spcPct val="110000"/>
              </a:lnSpc>
            </a:pPr>
            <a:endParaRPr lang="en-GB" sz="2200" b="1" dirty="0">
              <a:solidFill>
                <a:srgbClr val="DA1884"/>
              </a:solidFill>
            </a:endParaRPr>
          </a:p>
          <a:p>
            <a:pPr>
              <a:lnSpc>
                <a:spcPct val="110000"/>
              </a:lnSpc>
            </a:pPr>
            <a:endParaRPr lang="en-GB" sz="2200" b="1" dirty="0">
              <a:solidFill>
                <a:srgbClr val="DA1884"/>
              </a:solidFill>
            </a:endParaRPr>
          </a:p>
          <a:p>
            <a:pPr>
              <a:lnSpc>
                <a:spcPct val="110000"/>
              </a:lnSpc>
            </a:pPr>
            <a:r>
              <a:rPr lang="cy-GB" sz="2200" b="1" dirty="0">
                <a:solidFill>
                  <a:srgbClr val="DA1884"/>
                </a:solidFill>
              </a:rPr>
              <a:t>Eferw: </a:t>
            </a:r>
            <a:r>
              <a:rPr lang="cy-GB" sz="2200" dirty="0">
                <a:ea typeface=""/>
                <a:cs typeface="Times New Roman" panose="02020603050405020304" pitchFamily="18" charset="0"/>
              </a:rPr>
              <a:t>adwaith sy'n cynhyrchu swigod nwy. </a:t>
            </a:r>
          </a:p>
          <a:p>
            <a:pPr>
              <a:lnSpc>
                <a:spcPct val="110000"/>
              </a:lnSpc>
            </a:pPr>
            <a:endParaRPr lang="en-GB" sz="2200" dirty="0">
              <a:ea typeface="Calibri" panose="020F0502020204030204" pitchFamily="34" charset="0"/>
              <a:cs typeface="Times New Roman" panose="02020603050405020304" pitchFamily="18" charset="0"/>
            </a:endParaRPr>
          </a:p>
          <a:p>
            <a:pPr marL="0" indent="0">
              <a:lnSpc>
                <a:spcPct val="110000"/>
              </a:lnSpc>
              <a:buNone/>
            </a:pPr>
            <a:endParaRPr lang="en-US" sz="2200" dirty="0">
              <a:ea typeface="Calibri" panose="020F0502020204030204" pitchFamily="34" charset="0"/>
              <a:cs typeface="Times New Roman" panose="02020603050405020304" pitchFamily="18" charset="0"/>
            </a:endParaRPr>
          </a:p>
          <a:p>
            <a:pPr>
              <a:lnSpc>
                <a:spcPct val="110000"/>
              </a:lnSpc>
            </a:pPr>
            <a:r>
              <a:rPr lang="cy-GB" sz="2200" b="1" dirty="0">
                <a:solidFill>
                  <a:srgbClr val="DA1884"/>
                </a:solidFill>
              </a:rPr>
              <a:t>Nwy:</a:t>
            </a:r>
            <a:r>
              <a:rPr lang="cy-GB" sz="2200" dirty="0"/>
              <a:t> cyflwr mater lle mae gronynnau'n llawn egni ac yn gallu symud o gwmpas yn rhydd i bob cyfeiriad. Gall nwyon newid eu siâp a lledaenu.</a:t>
            </a:r>
          </a:p>
          <a:p>
            <a:endParaRPr lang="en-US" sz="2000" dirty="0">
              <a:latin typeface="Century Gothic" panose="020B0502020202020204" pitchFamily="34" charset="0"/>
            </a:endParaRPr>
          </a:p>
          <a:p>
            <a:endParaRPr lang="en-US" dirty="0"/>
          </a:p>
        </p:txBody>
      </p:sp>
      <p:pic>
        <p:nvPicPr>
          <p:cNvPr id="11" name="Picture 10" descr="An image of a glass of water with a spoonful of powder being dropped in - the powder is dissolving in the water">
            <a:extLst>
              <a:ext uri="{FF2B5EF4-FFF2-40B4-BE49-F238E27FC236}">
                <a16:creationId xmlns:a16="http://schemas.microsoft.com/office/drawing/2014/main" id="{B6A17CE6-BEFE-961A-C47F-46EE4497ECB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
          <a:stretch/>
        </p:blipFill>
        <p:spPr>
          <a:xfrm>
            <a:off x="7527235" y="217819"/>
            <a:ext cx="1833086" cy="2582877"/>
          </a:xfrm>
          <a:prstGeom prst="rect">
            <a:avLst/>
          </a:prstGeom>
        </p:spPr>
      </p:pic>
      <p:pic>
        <p:nvPicPr>
          <p:cNvPr id="14" name="Picture 13" descr="An effervescent tablet reacting. The tablet is descending and a trail of bubbles rise above it">
            <a:extLst>
              <a:ext uri="{FF2B5EF4-FFF2-40B4-BE49-F238E27FC236}">
                <a16:creationId xmlns:a16="http://schemas.microsoft.com/office/drawing/2014/main" id="{A71E0FA2-1A67-D627-867B-CEA562C5080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flipH="1">
            <a:off x="7713527" y="2897514"/>
            <a:ext cx="1460501" cy="2105151"/>
          </a:xfrm>
          <a:prstGeom prst="rect">
            <a:avLst/>
          </a:prstGeom>
        </p:spPr>
      </p:pic>
      <p:pic>
        <p:nvPicPr>
          <p:cNvPr id="12" name="Picture 11" descr="A hot air balloon on the ground on its side being filled with gas">
            <a:extLst>
              <a:ext uri="{FF2B5EF4-FFF2-40B4-BE49-F238E27FC236}">
                <a16:creationId xmlns:a16="http://schemas.microsoft.com/office/drawing/2014/main" id="{67437B37-95BA-E856-3BD0-E011AAEA87A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527235" y="5082571"/>
            <a:ext cx="2311392" cy="1654428"/>
          </a:xfrm>
          <a:prstGeom prst="rect">
            <a:avLst/>
          </a:prstGeom>
        </p:spPr>
      </p:pic>
      <p:sp>
        <p:nvSpPr>
          <p:cNvPr id="4" name="Rectangle 3"/>
          <p:cNvSpPr/>
          <p:nvPr/>
        </p:nvSpPr>
        <p:spPr>
          <a:xfrm>
            <a:off x="812237" y="3124573"/>
            <a:ext cx="3499676" cy="400110"/>
          </a:xfrm>
          <a:prstGeom prst="rect">
            <a:avLst/>
          </a:prstGeom>
        </p:spPr>
        <p:txBody>
          <a:bodyPr wrap="none">
            <a:spAutoFit/>
          </a:bodyPr>
          <a:lstStyle/>
          <a:p>
            <a:r>
              <a:rPr lang="cy-GB" sz="2000" dirty="0">
                <a:solidFill>
                  <a:srgbClr val="DA1884"/>
                </a:solidFill>
                <a:latin typeface="Century Gothic" panose="020B0502020202020204" pitchFamily="34" charset="0"/>
              </a:rPr>
              <a:t>Halen, siwgr, coffi, finegr</a:t>
            </a:r>
          </a:p>
        </p:txBody>
      </p:sp>
      <p:pic>
        <p:nvPicPr>
          <p:cNvPr id="9" name="Picture 8">
            <a:extLst>
              <a:ext uri="{FF2B5EF4-FFF2-40B4-BE49-F238E27FC236}">
                <a16:creationId xmlns:a16="http://schemas.microsoft.com/office/drawing/2014/main" id="{2169E960-9EEB-4631-8353-658E2CB3E837}"/>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503225" y="4506581"/>
            <a:ext cx="1460500" cy="2133600"/>
          </a:xfrm>
          <a:prstGeom prst="rect">
            <a:avLst/>
          </a:prstGeom>
        </p:spPr>
      </p:pic>
    </p:spTree>
    <p:extLst>
      <p:ext uri="{BB962C8B-B14F-4D97-AF65-F5344CB8AC3E}">
        <p14:creationId xmlns:p14="http://schemas.microsoft.com/office/powerpoint/2010/main" val="3478934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0DFC3-A926-634A-966D-210FC71955F0}"/>
              </a:ext>
            </a:extLst>
          </p:cNvPr>
          <p:cNvSpPr>
            <a:spLocks noGrp="1"/>
          </p:cNvSpPr>
          <p:nvPr>
            <p:ph type="title"/>
          </p:nvPr>
        </p:nvSpPr>
        <p:spPr>
          <a:xfrm>
            <a:off x="540000" y="425177"/>
            <a:ext cx="9540000" cy="440661"/>
          </a:xfrm>
        </p:spPr>
        <p:txBody>
          <a:bodyPr/>
          <a:lstStyle/>
          <a:p>
            <a:r>
              <a:rPr lang="cy-GB" dirty="0"/>
              <a:t>Geirfa ddefnyddiol 2</a:t>
            </a:r>
          </a:p>
        </p:txBody>
      </p:sp>
      <p:sp>
        <p:nvSpPr>
          <p:cNvPr id="3" name="Content Placeholder 2">
            <a:extLst>
              <a:ext uri="{FF2B5EF4-FFF2-40B4-BE49-F238E27FC236}">
                <a16:creationId xmlns:a16="http://schemas.microsoft.com/office/drawing/2014/main" id="{FE289223-347F-1349-BDF8-4774A16A0991}"/>
              </a:ext>
            </a:extLst>
          </p:cNvPr>
          <p:cNvSpPr>
            <a:spLocks noGrp="1"/>
          </p:cNvSpPr>
          <p:nvPr>
            <p:ph idx="1"/>
          </p:nvPr>
        </p:nvSpPr>
        <p:spPr>
          <a:xfrm>
            <a:off x="539999" y="1086852"/>
            <a:ext cx="7113582" cy="5972854"/>
          </a:xfrm>
        </p:spPr>
        <p:txBody>
          <a:bodyPr>
            <a:normAutofit/>
          </a:bodyPr>
          <a:lstStyle/>
          <a:p>
            <a:pPr lvl="0"/>
            <a:r>
              <a:rPr lang="cy-GB" sz="2000" b="1" dirty="0">
                <a:solidFill>
                  <a:srgbClr val="DA1884"/>
                </a:solidFill>
              </a:rPr>
              <a:t>Newid cildroadwy:</a:t>
            </a:r>
            <a:r>
              <a:rPr lang="cy-GB" sz="2000" dirty="0"/>
              <a:t> newid lle nad oes deunyddiau newydd yn cael eu creu a lle gellir adfer y deunydd gwreiddiol.  Er enghraifft: toddi, anweddu, rhewi, hydoddi a chymysgu.</a:t>
            </a:r>
            <a:endParaRPr lang="en-GB" sz="2000" dirty="0"/>
          </a:p>
          <a:p>
            <a:pPr lvl="0"/>
            <a:r>
              <a:rPr lang="cy-GB" sz="2000" b="1" dirty="0">
                <a:solidFill>
                  <a:srgbClr val="DA1884"/>
                </a:solidFill>
              </a:rPr>
              <a:t>Newid anghildroadwy:</a:t>
            </a:r>
            <a:r>
              <a:rPr lang="cy-GB" sz="2000" dirty="0"/>
              <a:t> adwaith neu newid cemegol lle mae deunyddiau newydd yn cael eu ffurfio.       </a:t>
            </a:r>
            <a:br>
              <a:rPr lang="cy-GB" sz="2000" dirty="0"/>
            </a:br>
            <a:r>
              <a:rPr lang="cy-GB" sz="2000" i="1" dirty="0">
                <a:solidFill>
                  <a:srgbClr val="DA1884"/>
                </a:solidFill>
              </a:rPr>
              <a:t>Ydych chi’n gallu meddwl am unrhyw enghreifftiau?</a:t>
            </a:r>
          </a:p>
          <a:p>
            <a:pPr lvl="0"/>
            <a:endParaRPr lang="en-GB" dirty="0"/>
          </a:p>
          <a:p>
            <a:r>
              <a:rPr lang="cy-GB" sz="2000" b="1" dirty="0">
                <a:solidFill>
                  <a:srgbClr val="DA1884"/>
                </a:solidFill>
              </a:rPr>
              <a:t>Newidyn:</a:t>
            </a:r>
            <a:r>
              <a:rPr lang="cy-GB" sz="2000" dirty="0"/>
              <a:t> rhywbeth sy'n cael ei arsylwi neu ei fesur mewn arbrawf gwyddoniaeth.</a:t>
            </a:r>
            <a:br>
              <a:rPr lang="cy-GB" sz="2000" dirty="0"/>
            </a:br>
            <a:r>
              <a:rPr lang="cy-GB" sz="2000" i="1" dirty="0">
                <a:solidFill>
                  <a:srgbClr val="DA1884"/>
                </a:solidFill>
                <a:latin typeface="Century Gothic" panose="020B0502020202020204" pitchFamily="34" charset="0"/>
              </a:rPr>
              <a:t>Ydych chi’n gallu meddwl am rai enghreifftiau?</a:t>
            </a:r>
          </a:p>
          <a:p>
            <a:endParaRPr lang="en-US" sz="2000" i="1" dirty="0">
              <a:solidFill>
                <a:srgbClr val="DA1884"/>
              </a:solidFill>
              <a:latin typeface="Century Gothic" panose="020B0502020202020204" pitchFamily="34" charset="0"/>
            </a:endParaRPr>
          </a:p>
          <a:p>
            <a:r>
              <a:rPr lang="cy-GB" sz="2000" b="1" dirty="0">
                <a:solidFill>
                  <a:srgbClr val="DA1884"/>
                </a:solidFill>
              </a:rPr>
              <a:t>Fitamin:</a:t>
            </a:r>
            <a:r>
              <a:rPr lang="cy-GB" sz="2000" dirty="0"/>
              <a:t> </a:t>
            </a:r>
            <a:r>
              <a:rPr lang="cy-GB" sz="2000" dirty="0">
                <a:effectLst/>
                <a:latin typeface="Century Gothic" panose="020B0502020202020204" pitchFamily="34" charset="0"/>
                <a:ea typeface="Century Gothic"/>
                <a:cs typeface="Times New Roman" panose="02020603050405020304" pitchFamily="18" charset="0"/>
              </a:rPr>
              <a:t>i'w gael mewn symiau bach iawn mewn bwyd fel rhan o ddeiet iach</a:t>
            </a:r>
            <a:r>
              <a:rPr lang="cy-GB" sz="2000" dirty="0"/>
              <a:t>.</a:t>
            </a:r>
            <a:br>
              <a:rPr lang="cy-GB" sz="2000" dirty="0"/>
            </a:br>
            <a:r>
              <a:rPr lang="cy-GB" sz="2000" i="1" dirty="0">
                <a:solidFill>
                  <a:srgbClr val="DA1884"/>
                </a:solidFill>
                <a:latin typeface="Century Gothic" panose="020B0502020202020204" pitchFamily="34" charset="0"/>
              </a:rPr>
              <a:t>Ydych chi wedi clywed am fitaminau?</a:t>
            </a:r>
          </a:p>
          <a:p>
            <a:pPr lvl="0"/>
            <a:endParaRPr lang="en-GB" dirty="0"/>
          </a:p>
        </p:txBody>
      </p:sp>
      <p:pic>
        <p:nvPicPr>
          <p:cNvPr id="5" name="Picture 4" descr="Ice cubes ">
            <a:extLst>
              <a:ext uri="{FF2B5EF4-FFF2-40B4-BE49-F238E27FC236}">
                <a16:creationId xmlns:a16="http://schemas.microsoft.com/office/drawing/2014/main" id="{2073DB3C-CF65-4888-B737-486617BD394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53581" y="519989"/>
            <a:ext cx="2546676" cy="1737575"/>
          </a:xfrm>
          <a:prstGeom prst="rect">
            <a:avLst/>
          </a:prstGeom>
        </p:spPr>
      </p:pic>
      <p:pic>
        <p:nvPicPr>
          <p:cNvPr id="7" name="Picture 6" descr="A clear liquid is being added to a white powder on a spoon. A foam is forming where the liquid and powder have been in contact">
            <a:extLst>
              <a:ext uri="{FF2B5EF4-FFF2-40B4-BE49-F238E27FC236}">
                <a16:creationId xmlns:a16="http://schemas.microsoft.com/office/drawing/2014/main" id="{79CE9825-2F64-4884-9086-67BFB9D4A1A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53581" y="2382596"/>
            <a:ext cx="2546676" cy="1697997"/>
          </a:xfrm>
          <a:prstGeom prst="rect">
            <a:avLst/>
          </a:prstGeom>
        </p:spPr>
      </p:pic>
      <p:sp>
        <p:nvSpPr>
          <p:cNvPr id="4" name="Rectangle 3"/>
          <p:cNvSpPr/>
          <p:nvPr/>
        </p:nvSpPr>
        <p:spPr>
          <a:xfrm>
            <a:off x="773391" y="3353102"/>
            <a:ext cx="5464958" cy="400110"/>
          </a:xfrm>
          <a:prstGeom prst="rect">
            <a:avLst/>
          </a:prstGeom>
        </p:spPr>
        <p:txBody>
          <a:bodyPr wrap="none">
            <a:spAutoFit/>
          </a:bodyPr>
          <a:lstStyle/>
          <a:p>
            <a:r>
              <a:rPr lang="cy-GB" sz="2000" dirty="0">
                <a:solidFill>
                  <a:srgbClr val="DA1884"/>
                </a:solidFill>
                <a:latin typeface="Century Gothic" panose="020B0502020202020204" pitchFamily="34" charset="0"/>
              </a:rPr>
              <a:t>Pobi cacen, llosgi glo, beic yn rhydu</a:t>
            </a:r>
          </a:p>
        </p:txBody>
      </p:sp>
      <p:pic>
        <p:nvPicPr>
          <p:cNvPr id="8" name="Picture 7" descr="A thermometer inside a flask of clear liquid">
            <a:extLst>
              <a:ext uri="{FF2B5EF4-FFF2-40B4-BE49-F238E27FC236}">
                <a16:creationId xmlns:a16="http://schemas.microsoft.com/office/drawing/2014/main" id="{352E7DF2-421C-7F04-8B8B-FE443EA3D786}"/>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53581" y="4201974"/>
            <a:ext cx="2546676" cy="1727122"/>
          </a:xfrm>
          <a:prstGeom prst="rect">
            <a:avLst/>
          </a:prstGeom>
        </p:spPr>
      </p:pic>
      <p:sp>
        <p:nvSpPr>
          <p:cNvPr id="9" name="Rectangle 8"/>
          <p:cNvSpPr/>
          <p:nvPr/>
        </p:nvSpPr>
        <p:spPr>
          <a:xfrm>
            <a:off x="773391" y="4886336"/>
            <a:ext cx="3794629" cy="400110"/>
          </a:xfrm>
          <a:prstGeom prst="rect">
            <a:avLst/>
          </a:prstGeom>
        </p:spPr>
        <p:txBody>
          <a:bodyPr wrap="none">
            <a:spAutoFit/>
          </a:bodyPr>
          <a:lstStyle/>
          <a:p>
            <a:r>
              <a:rPr lang="cy-GB" sz="2000" dirty="0">
                <a:solidFill>
                  <a:srgbClr val="DA1884"/>
                </a:solidFill>
                <a:latin typeface="Century Gothic" panose="020B0502020202020204" pitchFamily="34" charset="0"/>
              </a:rPr>
              <a:t>Maint, màs, tymheredd, amser</a:t>
            </a:r>
          </a:p>
        </p:txBody>
      </p:sp>
      <p:sp>
        <p:nvSpPr>
          <p:cNvPr id="10" name="Rectangle 9">
            <a:extLst>
              <a:ext uri="{FF2B5EF4-FFF2-40B4-BE49-F238E27FC236}">
                <a16:creationId xmlns:a16="http://schemas.microsoft.com/office/drawing/2014/main" id="{F467E763-B531-4553-DAC4-62BD6E18BCD4}"/>
              </a:ext>
            </a:extLst>
          </p:cNvPr>
          <p:cNvSpPr/>
          <p:nvPr/>
        </p:nvSpPr>
        <p:spPr>
          <a:xfrm>
            <a:off x="773391" y="6327207"/>
            <a:ext cx="4038285" cy="400110"/>
          </a:xfrm>
          <a:prstGeom prst="rect">
            <a:avLst/>
          </a:prstGeom>
        </p:spPr>
        <p:txBody>
          <a:bodyPr wrap="none">
            <a:spAutoFit/>
          </a:bodyPr>
          <a:lstStyle/>
          <a:p>
            <a:r>
              <a:rPr lang="cy-GB" sz="2000">
                <a:solidFill>
                  <a:srgbClr val="DA1884"/>
                </a:solidFill>
                <a:latin typeface="Century Gothic" panose="020B0502020202020204" pitchFamily="34" charset="0"/>
              </a:rPr>
              <a:t>Fitamin C, Fitamin D, Fitamin E</a:t>
            </a:r>
          </a:p>
        </p:txBody>
      </p:sp>
      <p:pic>
        <p:nvPicPr>
          <p:cNvPr id="11" name="Picture 10">
            <a:extLst>
              <a:ext uri="{FF2B5EF4-FFF2-40B4-BE49-F238E27FC236}">
                <a16:creationId xmlns:a16="http://schemas.microsoft.com/office/drawing/2014/main" id="{BB230BAE-ADDA-A253-887F-1E0D7BBA21C2}"/>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41095" y="4617124"/>
            <a:ext cx="1124965" cy="2038999"/>
          </a:xfrm>
          <a:prstGeom prst="rect">
            <a:avLst/>
          </a:prstGeom>
        </p:spPr>
      </p:pic>
    </p:spTree>
    <p:extLst>
      <p:ext uri="{BB962C8B-B14F-4D97-AF65-F5344CB8AC3E}">
        <p14:creationId xmlns:p14="http://schemas.microsoft.com/office/powerpoint/2010/main" val="4114368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336C445-97F1-5949-BD1E-E9AC5E26777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43681" y="4628498"/>
            <a:ext cx="927376" cy="2038999"/>
          </a:xfrm>
          <a:prstGeom prst="rect">
            <a:avLst/>
          </a:prstGeom>
        </p:spPr>
      </p:pic>
      <p:sp>
        <p:nvSpPr>
          <p:cNvPr id="2" name="Title 1">
            <a:extLst>
              <a:ext uri="{FF2B5EF4-FFF2-40B4-BE49-F238E27FC236}">
                <a16:creationId xmlns:a16="http://schemas.microsoft.com/office/drawing/2014/main" id="{E9FAD2F2-EE1D-F343-A2C5-DA71AF7F8DA6}"/>
              </a:ext>
            </a:extLst>
          </p:cNvPr>
          <p:cNvSpPr>
            <a:spLocks noGrp="1"/>
          </p:cNvSpPr>
          <p:nvPr>
            <p:ph type="title"/>
          </p:nvPr>
        </p:nvSpPr>
        <p:spPr>
          <a:xfrm>
            <a:off x="507092" y="496455"/>
            <a:ext cx="9540000" cy="440661"/>
          </a:xfrm>
        </p:spPr>
        <p:txBody>
          <a:bodyPr/>
          <a:lstStyle/>
          <a:p>
            <a:r>
              <a:rPr lang="cy-GB"/>
              <a:t>Trafodaeth</a:t>
            </a:r>
          </a:p>
        </p:txBody>
      </p:sp>
      <p:sp>
        <p:nvSpPr>
          <p:cNvPr id="3" name="Content Placeholder 2">
            <a:extLst>
              <a:ext uri="{FF2B5EF4-FFF2-40B4-BE49-F238E27FC236}">
                <a16:creationId xmlns:a16="http://schemas.microsoft.com/office/drawing/2014/main" id="{55B5EE6A-5643-2447-A449-DF5E3502C11E}"/>
              </a:ext>
            </a:extLst>
          </p:cNvPr>
          <p:cNvSpPr>
            <a:spLocks noGrp="1"/>
          </p:cNvSpPr>
          <p:nvPr>
            <p:ph idx="1"/>
          </p:nvPr>
        </p:nvSpPr>
        <p:spPr>
          <a:xfrm>
            <a:off x="507092" y="1081812"/>
            <a:ext cx="9540000" cy="1138071"/>
          </a:xfrm>
        </p:spPr>
        <p:txBody>
          <a:bodyPr>
            <a:noAutofit/>
          </a:bodyPr>
          <a:lstStyle/>
          <a:p>
            <a:r>
              <a:rPr lang="cy-GB" sz="1900"/>
              <a:t>Gwyliwch wrth i'ch athro roi tabled fitamin mewn gwydraid o ddŵr.</a:t>
            </a:r>
          </a:p>
          <a:p>
            <a:r>
              <a:rPr lang="cy-GB" sz="1900"/>
              <a:t>Beth ydych chi'n meddwl fydd yn digwydd pan fyddwch chi'n rhoi tabled yn y tiwb gyda dŵr ac yn rhoi'r caead yn ei le?</a:t>
            </a:r>
          </a:p>
        </p:txBody>
      </p:sp>
      <p:sp>
        <p:nvSpPr>
          <p:cNvPr id="5" name="Thought Bubble: Cloud 4">
            <a:extLst>
              <a:ext uri="{FF2B5EF4-FFF2-40B4-BE49-F238E27FC236}">
                <a16:creationId xmlns:a16="http://schemas.microsoft.com/office/drawing/2014/main" id="{ED5BF021-6966-0F4B-61F0-C6C1EE53E9D4}"/>
              </a:ext>
              <a:ext uri="{C183D7F6-B498-43B3-948B-1728B52AA6E4}">
                <adec:decorative xmlns:adec="http://schemas.microsoft.com/office/drawing/2017/decorative" val="1"/>
              </a:ext>
            </a:extLst>
          </p:cNvPr>
          <p:cNvSpPr/>
          <p:nvPr/>
        </p:nvSpPr>
        <p:spPr>
          <a:xfrm>
            <a:off x="5179745" y="4813530"/>
            <a:ext cx="2754352" cy="1661532"/>
          </a:xfrm>
          <a:prstGeom prst="cloudCallout">
            <a:avLst/>
          </a:prstGeom>
          <a:noFill/>
          <a:ln w="38100">
            <a:solidFill>
              <a:srgbClr val="DA1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hought Bubble: Cloud 11">
            <a:extLst>
              <a:ext uri="{FF2B5EF4-FFF2-40B4-BE49-F238E27FC236}">
                <a16:creationId xmlns:a16="http://schemas.microsoft.com/office/drawing/2014/main" id="{EE9622F3-823D-A22A-CBA6-80395C7A34E6}"/>
              </a:ext>
              <a:ext uri="{C183D7F6-B498-43B3-948B-1728B52AA6E4}">
                <adec:decorative xmlns:adec="http://schemas.microsoft.com/office/drawing/2017/decorative" val="1"/>
              </a:ext>
            </a:extLst>
          </p:cNvPr>
          <p:cNvSpPr/>
          <p:nvPr/>
        </p:nvSpPr>
        <p:spPr>
          <a:xfrm>
            <a:off x="1569731" y="4166822"/>
            <a:ext cx="3160272" cy="2198732"/>
          </a:xfrm>
          <a:prstGeom prst="cloudCallout">
            <a:avLst/>
          </a:prstGeom>
          <a:noFill/>
          <a:ln w="38100">
            <a:solidFill>
              <a:srgbClr val="DA1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Thought Bubble: Cloud 12">
            <a:extLst>
              <a:ext uri="{FF2B5EF4-FFF2-40B4-BE49-F238E27FC236}">
                <a16:creationId xmlns:a16="http://schemas.microsoft.com/office/drawing/2014/main" id="{4B7C2285-20C0-C550-92C9-D7CB126F4950}"/>
              </a:ext>
              <a:ext uri="{C183D7F6-B498-43B3-948B-1728B52AA6E4}">
                <adec:decorative xmlns:adec="http://schemas.microsoft.com/office/drawing/2017/decorative" val="1"/>
              </a:ext>
            </a:extLst>
          </p:cNvPr>
          <p:cNvSpPr/>
          <p:nvPr/>
        </p:nvSpPr>
        <p:spPr>
          <a:xfrm>
            <a:off x="3995526" y="1987930"/>
            <a:ext cx="3160272" cy="2057380"/>
          </a:xfrm>
          <a:prstGeom prst="cloudCallout">
            <a:avLst/>
          </a:prstGeom>
          <a:noFill/>
          <a:ln w="38100">
            <a:solidFill>
              <a:srgbClr val="DA1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hought Bubble: Cloud 13">
            <a:extLst>
              <a:ext uri="{FF2B5EF4-FFF2-40B4-BE49-F238E27FC236}">
                <a16:creationId xmlns:a16="http://schemas.microsoft.com/office/drawing/2014/main" id="{213788B1-7DE6-09AD-4AB9-4A9B2664F7FE}"/>
              </a:ext>
              <a:ext uri="{C183D7F6-B498-43B3-948B-1728B52AA6E4}">
                <adec:decorative xmlns:adec="http://schemas.microsoft.com/office/drawing/2017/decorative" val="1"/>
              </a:ext>
            </a:extLst>
          </p:cNvPr>
          <p:cNvSpPr/>
          <p:nvPr/>
        </p:nvSpPr>
        <p:spPr>
          <a:xfrm>
            <a:off x="7175491" y="2484050"/>
            <a:ext cx="3026337" cy="2116291"/>
          </a:xfrm>
          <a:prstGeom prst="cloudCallout">
            <a:avLst/>
          </a:prstGeom>
          <a:noFill/>
          <a:ln w="38100">
            <a:solidFill>
              <a:srgbClr val="DA1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Thought Bubble: Cloud 14">
            <a:extLst>
              <a:ext uri="{FF2B5EF4-FFF2-40B4-BE49-F238E27FC236}">
                <a16:creationId xmlns:a16="http://schemas.microsoft.com/office/drawing/2014/main" id="{DCFE01D9-AC86-317E-405F-DD438B551484}"/>
              </a:ext>
              <a:ext uri="{C183D7F6-B498-43B3-948B-1728B52AA6E4}">
                <adec:decorative xmlns:adec="http://schemas.microsoft.com/office/drawing/2017/decorative" val="1"/>
              </a:ext>
            </a:extLst>
          </p:cNvPr>
          <p:cNvSpPr/>
          <p:nvPr/>
        </p:nvSpPr>
        <p:spPr>
          <a:xfrm>
            <a:off x="641733" y="2271085"/>
            <a:ext cx="2856515" cy="1907826"/>
          </a:xfrm>
          <a:prstGeom prst="cloudCallout">
            <a:avLst/>
          </a:prstGeom>
          <a:noFill/>
          <a:ln w="38100">
            <a:solidFill>
              <a:srgbClr val="DA1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extBox 18">
            <a:extLst>
              <a:ext uri="{FF2B5EF4-FFF2-40B4-BE49-F238E27FC236}">
                <a16:creationId xmlns:a16="http://schemas.microsoft.com/office/drawing/2014/main" id="{45C5B4B0-8D69-9B05-E46C-B466F78249F8}"/>
              </a:ext>
            </a:extLst>
          </p:cNvPr>
          <p:cNvSpPr txBox="1"/>
          <p:nvPr/>
        </p:nvSpPr>
        <p:spPr>
          <a:xfrm>
            <a:off x="1266524" y="2832057"/>
            <a:ext cx="2509024" cy="923330"/>
          </a:xfrm>
          <a:prstGeom prst="rect">
            <a:avLst/>
          </a:prstGeom>
          <a:noFill/>
        </p:spPr>
        <p:txBody>
          <a:bodyPr wrap="square" rtlCol="0">
            <a:spAutoFit/>
          </a:bodyPr>
          <a:lstStyle/>
          <a:p>
            <a:r>
              <a:rPr lang="cy-GB">
                <a:latin typeface="Century Gothic" panose="020B0502020202020204" pitchFamily="34" charset="0"/>
                <a:ea typeface="Century Gothic"/>
              </a:rPr>
              <a:t>Bydd y </a:t>
            </a:r>
            <a:r>
              <a:rPr lang="cy-GB" sz="1800">
                <a:effectLst/>
                <a:latin typeface="Century Gothic" panose="020B0502020202020204" pitchFamily="34" charset="0"/>
                <a:ea typeface="Century Gothic"/>
              </a:rPr>
              <a:t>tiwb yn ffrwydro!</a:t>
            </a:r>
          </a:p>
          <a:p>
            <a:r>
              <a:rPr lang="cy-GB">
                <a:latin typeface="Century Gothic" panose="020B0502020202020204" pitchFamily="34" charset="0"/>
              </a:rPr>
              <a:t> </a:t>
            </a:r>
          </a:p>
        </p:txBody>
      </p:sp>
      <p:sp>
        <p:nvSpPr>
          <p:cNvPr id="16" name="TextBox 15">
            <a:extLst>
              <a:ext uri="{FF2B5EF4-FFF2-40B4-BE49-F238E27FC236}">
                <a16:creationId xmlns:a16="http://schemas.microsoft.com/office/drawing/2014/main" id="{1BC1D2A4-2EDE-07BC-44E3-C6E761EC921B}"/>
              </a:ext>
            </a:extLst>
          </p:cNvPr>
          <p:cNvSpPr txBox="1"/>
          <p:nvPr/>
        </p:nvSpPr>
        <p:spPr>
          <a:xfrm>
            <a:off x="4484482" y="2295915"/>
            <a:ext cx="2281702" cy="1846659"/>
          </a:xfrm>
          <a:prstGeom prst="rect">
            <a:avLst/>
          </a:prstGeom>
          <a:noFill/>
        </p:spPr>
        <p:txBody>
          <a:bodyPr wrap="square" rtlCol="0">
            <a:spAutoFit/>
          </a:bodyPr>
          <a:lstStyle/>
          <a:p>
            <a:r>
              <a:rPr lang="cy-GB" sz="1600" dirty="0">
                <a:effectLst/>
                <a:latin typeface="Century Gothic" panose="020B0502020202020204" pitchFamily="34" charset="0"/>
                <a:ea typeface="Century Gothic"/>
              </a:rPr>
              <a:t>Dydw i ddim yn meddwl y bydd y dabled yn byrlymu oherwydd mae angen aer i wneud iddi fyrlymu.</a:t>
            </a:r>
          </a:p>
          <a:p>
            <a:endParaRPr lang="en-GB" dirty="0">
              <a:latin typeface="Century Gothic" panose="020B0502020202020204" pitchFamily="34" charset="0"/>
            </a:endParaRPr>
          </a:p>
        </p:txBody>
      </p:sp>
      <p:sp>
        <p:nvSpPr>
          <p:cNvPr id="17" name="TextBox 16">
            <a:extLst>
              <a:ext uri="{FF2B5EF4-FFF2-40B4-BE49-F238E27FC236}">
                <a16:creationId xmlns:a16="http://schemas.microsoft.com/office/drawing/2014/main" id="{04B57479-C46A-DE5A-C404-D9D5448FF521}"/>
              </a:ext>
            </a:extLst>
          </p:cNvPr>
          <p:cNvSpPr txBox="1"/>
          <p:nvPr/>
        </p:nvSpPr>
        <p:spPr>
          <a:xfrm>
            <a:off x="2149091" y="4739883"/>
            <a:ext cx="2285841" cy="1477328"/>
          </a:xfrm>
          <a:prstGeom prst="rect">
            <a:avLst/>
          </a:prstGeom>
          <a:noFill/>
        </p:spPr>
        <p:txBody>
          <a:bodyPr wrap="square" rtlCol="0">
            <a:spAutoFit/>
          </a:bodyPr>
          <a:lstStyle/>
          <a:p>
            <a:r>
              <a:rPr lang="cy-GB" sz="1800">
                <a:effectLst/>
                <a:latin typeface="Century Gothic" panose="020B0502020202020204" pitchFamily="34" charset="0"/>
                <a:ea typeface="Century Gothic"/>
              </a:rPr>
              <a:t>Bydd y swigod yn gwthio yn erbyn y cap nes iddo ddod o’i le!</a:t>
            </a:r>
          </a:p>
          <a:p>
            <a:endParaRPr lang="en-GB" dirty="0">
              <a:latin typeface="Century Gothic" panose="020B0502020202020204" pitchFamily="34" charset="0"/>
            </a:endParaRPr>
          </a:p>
        </p:txBody>
      </p:sp>
      <p:sp>
        <p:nvSpPr>
          <p:cNvPr id="18" name="TextBox 17">
            <a:extLst>
              <a:ext uri="{FF2B5EF4-FFF2-40B4-BE49-F238E27FC236}">
                <a16:creationId xmlns:a16="http://schemas.microsoft.com/office/drawing/2014/main" id="{22A98DB9-188E-44D2-9D3C-34A1E2894CCD}"/>
              </a:ext>
            </a:extLst>
          </p:cNvPr>
          <p:cNvSpPr txBox="1"/>
          <p:nvPr/>
        </p:nvSpPr>
        <p:spPr>
          <a:xfrm>
            <a:off x="7653076" y="2880475"/>
            <a:ext cx="2139445" cy="1323439"/>
          </a:xfrm>
          <a:prstGeom prst="rect">
            <a:avLst/>
          </a:prstGeom>
          <a:noFill/>
        </p:spPr>
        <p:txBody>
          <a:bodyPr wrap="square" rtlCol="0">
            <a:spAutoFit/>
          </a:bodyPr>
          <a:lstStyle/>
          <a:p>
            <a:r>
              <a:rPr lang="cy-GB" sz="1600">
                <a:effectLst/>
                <a:latin typeface="Century Gothic" panose="020B0502020202020204" pitchFamily="34" charset="0"/>
                <a:ea typeface="Century Gothic"/>
              </a:rPr>
              <a:t>Fyddwch chi ddim yn gweld unrhyw beth yn digwydd - bydd y dabled a'r dŵr yn adweithio yn y tiwb.</a:t>
            </a:r>
          </a:p>
        </p:txBody>
      </p:sp>
      <p:sp>
        <p:nvSpPr>
          <p:cNvPr id="20" name="TextBox 19">
            <a:extLst>
              <a:ext uri="{FF2B5EF4-FFF2-40B4-BE49-F238E27FC236}">
                <a16:creationId xmlns:a16="http://schemas.microsoft.com/office/drawing/2014/main" id="{04B57479-C46A-DE5A-C404-D9D5448FF521}"/>
              </a:ext>
            </a:extLst>
          </p:cNvPr>
          <p:cNvSpPr txBox="1"/>
          <p:nvPr/>
        </p:nvSpPr>
        <p:spPr>
          <a:xfrm>
            <a:off x="5676242" y="5318277"/>
            <a:ext cx="2509024" cy="923330"/>
          </a:xfrm>
          <a:prstGeom prst="rect">
            <a:avLst/>
          </a:prstGeom>
          <a:noFill/>
        </p:spPr>
        <p:txBody>
          <a:bodyPr wrap="square" rtlCol="0">
            <a:spAutoFit/>
          </a:bodyPr>
          <a:lstStyle/>
          <a:p>
            <a:r>
              <a:rPr lang="cy-GB" i="1">
                <a:solidFill>
                  <a:srgbClr val="DA1884"/>
                </a:solidFill>
                <a:latin typeface="Century Gothic" panose="020B0502020202020204" pitchFamily="34" charset="0"/>
                <a:ea typeface="Century Gothic"/>
              </a:rPr>
              <a:t>Beth yw eich syniadau?</a:t>
            </a:r>
          </a:p>
          <a:p>
            <a:endParaRPr lang="en-GB" dirty="0">
              <a:latin typeface="Century Gothic" panose="020B0502020202020204" pitchFamily="34" charset="0"/>
            </a:endParaRPr>
          </a:p>
        </p:txBody>
      </p:sp>
    </p:spTree>
    <p:extLst>
      <p:ext uri="{BB962C8B-B14F-4D97-AF65-F5344CB8AC3E}">
        <p14:creationId xmlns:p14="http://schemas.microsoft.com/office/powerpoint/2010/main" val="17917615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20CC1-8B23-C94F-BED2-E4981A6F0BAB}"/>
              </a:ext>
            </a:extLst>
          </p:cNvPr>
          <p:cNvSpPr>
            <a:spLocks noGrp="1"/>
          </p:cNvSpPr>
          <p:nvPr>
            <p:ph type="title"/>
          </p:nvPr>
        </p:nvSpPr>
        <p:spPr>
          <a:xfrm>
            <a:off x="540000" y="452916"/>
            <a:ext cx="9540000" cy="440661"/>
          </a:xfrm>
        </p:spPr>
        <p:txBody>
          <a:bodyPr/>
          <a:lstStyle/>
          <a:p>
            <a:r>
              <a:rPr lang="cy-GB"/>
              <a:t>Diogelwch</a:t>
            </a:r>
          </a:p>
        </p:txBody>
      </p:sp>
      <p:sp>
        <p:nvSpPr>
          <p:cNvPr id="3" name="Content Placeholder 2">
            <a:extLst>
              <a:ext uri="{FF2B5EF4-FFF2-40B4-BE49-F238E27FC236}">
                <a16:creationId xmlns:a16="http://schemas.microsoft.com/office/drawing/2014/main" id="{E097AF26-C618-0F40-8825-4CF7B0C6F061}"/>
              </a:ext>
            </a:extLst>
          </p:cNvPr>
          <p:cNvSpPr>
            <a:spLocks noGrp="1"/>
          </p:cNvSpPr>
          <p:nvPr>
            <p:ph idx="1"/>
          </p:nvPr>
        </p:nvSpPr>
        <p:spPr>
          <a:xfrm>
            <a:off x="540000" y="1027775"/>
            <a:ext cx="9540000" cy="5506840"/>
          </a:xfrm>
        </p:spPr>
        <p:txBody>
          <a:bodyPr>
            <a:normAutofit fontScale="92500"/>
          </a:bodyPr>
          <a:lstStyle/>
          <a:p>
            <a:pPr>
              <a:buClr>
                <a:srgbClr val="DA1884"/>
              </a:buClr>
              <a:buSzPct val="125000"/>
            </a:pPr>
            <a:r>
              <a:rPr lang="cy-GB"/>
              <a:t>Mae angen i ni fod yn ofalus wrth gynnal arbrofion gwyddoniaeth i wneud yn siŵr bod pawb yn ddiogel. </a:t>
            </a:r>
          </a:p>
          <a:p>
            <a:pPr>
              <a:buClr>
                <a:srgbClr val="DA1884"/>
              </a:buClr>
              <a:buSzPct val="125000"/>
            </a:pPr>
            <a:r>
              <a:rPr lang="cy-GB"/>
              <a:t>Peidiwch byth â rhoi unrhyw beth yn eich ceg yn ystod arbrawf gwyddoniaeth a dilynwch gyfarwyddiadau eich athro bob amser.</a:t>
            </a:r>
          </a:p>
          <a:p>
            <a:pPr>
              <a:buClr>
                <a:srgbClr val="DA1884"/>
              </a:buClr>
              <a:buSzPct val="125000"/>
            </a:pPr>
            <a:r>
              <a:rPr lang="cy-GB" b="1">
                <a:solidFill>
                  <a:srgbClr val="DA1884"/>
                </a:solidFill>
                <a:ea typeface=""/>
                <a:cs typeface="+mj-cs"/>
              </a:rPr>
              <a:t>Rheolau diogelwch</a:t>
            </a:r>
          </a:p>
          <a:p>
            <a:pPr marL="457200" indent="-457200">
              <a:buClr>
                <a:srgbClr val="DA1884"/>
              </a:buClr>
              <a:buSzPct val="125000"/>
              <a:buFont typeface="+mj-lt"/>
              <a:buAutoNum type="arabicPeriod"/>
            </a:pPr>
            <a:r>
              <a:rPr lang="cy-GB"/>
              <a:t>Amddiffynnwch eich llygaid drwy wisgo sbectol diogelwch.</a:t>
            </a:r>
          </a:p>
          <a:p>
            <a:pPr marL="457200" indent="-457200">
              <a:buClr>
                <a:srgbClr val="DA1884"/>
              </a:buClr>
              <a:buSzPct val="125000"/>
              <a:buFont typeface="+mj-lt"/>
              <a:buAutoNum type="arabicPeriod"/>
            </a:pPr>
            <a:r>
              <a:rPr lang="cy-GB"/>
              <a:t>Gwnewch yn siŵr bod y tiwb yn sefyll ar i fyny pan fyddwch chi'n ychwanegu eich tabled. Peidiwch byth â'i bwyntio at neb.</a:t>
            </a:r>
          </a:p>
          <a:p>
            <a:pPr marL="457200" indent="-457200">
              <a:buClr>
                <a:srgbClr val="DA1884"/>
              </a:buClr>
              <a:buSzPct val="125000"/>
              <a:buFont typeface="+mj-lt"/>
              <a:buAutoNum type="arabicPeriod"/>
            </a:pPr>
            <a:r>
              <a:rPr lang="cy-GB"/>
              <a:t>Peidiwch ag edrych yn syth i lawr ar y tiwb gan y gallai’r caead neidio o’i le yn sydyn.</a:t>
            </a:r>
          </a:p>
          <a:p>
            <a:pPr marL="457200" indent="-457200">
              <a:buClr>
                <a:srgbClr val="DA1884"/>
              </a:buClr>
              <a:buSzPct val="125000"/>
              <a:buFont typeface="+mj-lt"/>
              <a:buAutoNum type="arabicPeriod"/>
            </a:pPr>
            <a:r>
              <a:rPr lang="cy-GB"/>
              <a:t>Os nad yw'r caead wedi dod i ffwrdd ar ôl ychydig funudau, gofynnwch i'ch athro am help.</a:t>
            </a:r>
          </a:p>
          <a:p>
            <a:pPr marL="457200" indent="-457200">
              <a:buClr>
                <a:srgbClr val="DA1884"/>
              </a:buClr>
              <a:buSzPct val="125000"/>
              <a:buFont typeface="+mj-lt"/>
              <a:buAutoNum type="arabicPeriod"/>
            </a:pPr>
            <a:r>
              <a:rPr lang="cy-GB"/>
              <a:t>Golchwch eich dwylo ar ôl gorffen yr arbrawf.</a:t>
            </a:r>
          </a:p>
          <a:p>
            <a:pPr>
              <a:buClr>
                <a:srgbClr val="DA1884"/>
              </a:buClr>
              <a:buSzPct val="125000"/>
            </a:pPr>
            <a:endParaRPr lang="en-GB" dirty="0">
              <a:ea typeface="Calibri" panose="020F0502020204030204" pitchFamily="34" charset="0"/>
              <a:cs typeface="Times New Roman" panose="02020603050405020304" pitchFamily="18" charset="0"/>
            </a:endParaRPr>
          </a:p>
          <a:p>
            <a:pPr>
              <a:buClr>
                <a:srgbClr val="DA1884"/>
              </a:buClr>
              <a:buSzPct val="125000"/>
            </a:pP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marL="457200" indent="-457200">
              <a:buClr>
                <a:srgbClr val="DA1884"/>
              </a:buClr>
              <a:buSzPct val="125000"/>
              <a:buFont typeface="+mj-lt"/>
              <a:buAutoNum type="arabicPeriod"/>
            </a:pPr>
            <a:endParaRPr lang="en-US" dirty="0"/>
          </a:p>
        </p:txBody>
      </p:sp>
      <p:pic>
        <p:nvPicPr>
          <p:cNvPr id="4" name="Picture 3">
            <a:extLst>
              <a:ext uri="{FF2B5EF4-FFF2-40B4-BE49-F238E27FC236}">
                <a16:creationId xmlns:a16="http://schemas.microsoft.com/office/drawing/2014/main" id="{E6135CD9-02BD-034A-A687-B4C9CC03B2B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20229" y="4656312"/>
            <a:ext cx="991945" cy="2038999"/>
          </a:xfrm>
          <a:prstGeom prst="rect">
            <a:avLst/>
          </a:prstGeom>
        </p:spPr>
      </p:pic>
    </p:spTree>
    <p:extLst>
      <p:ext uri="{BB962C8B-B14F-4D97-AF65-F5344CB8AC3E}">
        <p14:creationId xmlns:p14="http://schemas.microsoft.com/office/powerpoint/2010/main" val="16862168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20CC1-8B23-C94F-BED2-E4981A6F0BAB}"/>
              </a:ext>
            </a:extLst>
          </p:cNvPr>
          <p:cNvSpPr>
            <a:spLocks noGrp="1"/>
          </p:cNvSpPr>
          <p:nvPr>
            <p:ph type="title"/>
          </p:nvPr>
        </p:nvSpPr>
        <p:spPr>
          <a:xfrm>
            <a:off x="540000" y="452916"/>
            <a:ext cx="9540000" cy="440661"/>
          </a:xfrm>
        </p:spPr>
        <p:txBody>
          <a:bodyPr/>
          <a:lstStyle/>
          <a:p>
            <a:r>
              <a:rPr lang="cy-GB"/>
              <a:t>Cyfarwyddiadau</a:t>
            </a:r>
          </a:p>
        </p:txBody>
      </p:sp>
      <p:sp>
        <p:nvSpPr>
          <p:cNvPr id="3" name="Content Placeholder 2">
            <a:extLst>
              <a:ext uri="{FF2B5EF4-FFF2-40B4-BE49-F238E27FC236}">
                <a16:creationId xmlns:a16="http://schemas.microsoft.com/office/drawing/2014/main" id="{E097AF26-C618-0F40-8825-4CF7B0C6F061}"/>
              </a:ext>
            </a:extLst>
          </p:cNvPr>
          <p:cNvSpPr>
            <a:spLocks noGrp="1"/>
          </p:cNvSpPr>
          <p:nvPr>
            <p:ph idx="1"/>
          </p:nvPr>
        </p:nvSpPr>
        <p:spPr>
          <a:xfrm>
            <a:off x="540000" y="1027774"/>
            <a:ext cx="9540000" cy="5612407"/>
          </a:xfrm>
        </p:spPr>
        <p:txBody>
          <a:bodyPr>
            <a:normAutofit fontScale="92500" lnSpcReduction="20000"/>
          </a:bodyPr>
          <a:lstStyle/>
          <a:p>
            <a:pPr>
              <a:buClr>
                <a:srgbClr val="DA1884"/>
              </a:buClr>
              <a:buSzPct val="125000"/>
            </a:pPr>
            <a:r>
              <a:rPr lang="cy-GB" b="1"/>
              <a:t>Cofiwch ddilyn y rheolau diogelwch.</a:t>
            </a:r>
          </a:p>
          <a:p>
            <a:pPr>
              <a:buClr>
                <a:srgbClr val="DA1884"/>
              </a:buClr>
              <a:buSzPct val="125000"/>
            </a:pPr>
            <a:r>
              <a:rPr lang="cy-GB">
                <a:solidFill>
                  <a:srgbClr val="DA1884"/>
                </a:solidFill>
              </a:rPr>
              <a:t>Cyn i chi ddechrau:</a:t>
            </a:r>
            <a:r>
              <a:rPr lang="cy-GB"/>
              <a:t> llenwch y tiwb gwag â dŵr, ac yna ei dywallt i jwg neu silindr mesur. Ysgrifennwch y cyfaint a chyfrifo beth yw ei hanner. Dyma gyfaint y dŵr y byddwch yn ei ddefnyddio bob tro. </a:t>
            </a:r>
          </a:p>
          <a:p>
            <a:pPr>
              <a:buClr>
                <a:srgbClr val="DA1884"/>
              </a:buClr>
              <a:buSzPct val="125000"/>
            </a:pPr>
            <a:endParaRPr lang="en-US" sz="1200" dirty="0"/>
          </a:p>
          <a:p>
            <a:pPr marL="457200" indent="-457200">
              <a:buClr>
                <a:srgbClr val="DA1884"/>
              </a:buClr>
              <a:buSzPct val="125000"/>
              <a:buFont typeface="+mj-lt"/>
              <a:buAutoNum type="arabicPeriod"/>
            </a:pPr>
            <a:r>
              <a:rPr lang="cy-GB"/>
              <a:t>Mesurwch y dŵr a'i dywallt yn ofalus i mewn i'r tiwb. </a:t>
            </a:r>
          </a:p>
          <a:p>
            <a:pPr marL="457200" indent="-457200">
              <a:buClr>
                <a:srgbClr val="DA1884"/>
              </a:buClr>
              <a:buSzPct val="125000"/>
              <a:buFont typeface="+mj-lt"/>
              <a:buAutoNum type="arabicPeriod"/>
            </a:pPr>
            <a:r>
              <a:rPr lang="cy-GB"/>
              <a:t>Torrwch un o'r tabledi yn ei hanner.</a:t>
            </a:r>
          </a:p>
          <a:p>
            <a:pPr marL="457200" indent="-457200">
              <a:buClr>
                <a:srgbClr val="DA1884"/>
              </a:buClr>
              <a:buSzPct val="125000"/>
              <a:buFont typeface="+mj-lt"/>
              <a:buAutoNum type="arabicPeriod"/>
            </a:pPr>
            <a:r>
              <a:rPr lang="cy-GB"/>
              <a:t>Rhowch </a:t>
            </a:r>
            <a:r>
              <a:rPr lang="cy-GB" b="1">
                <a:ea typeface=""/>
                <a:cs typeface="Times New Roman" panose="02020603050405020304" pitchFamily="18" charset="0"/>
              </a:rPr>
              <a:t>hanner un </a:t>
            </a:r>
            <a:r>
              <a:rPr lang="cy-GB"/>
              <a:t>dabled yn y tiwb a rhowch y caead yn sownd yn ei le. Gweithiwch </a:t>
            </a:r>
            <a:r>
              <a:rPr lang="cy-GB">
                <a:effectLst/>
                <a:latin typeface="Century Gothic" panose="020B0502020202020204" pitchFamily="34" charset="0"/>
                <a:ea typeface="Century Gothic"/>
                <a:cs typeface="Times New Roman" panose="02020603050405020304" pitchFamily="18" charset="0"/>
              </a:rPr>
              <a:t>gyda phartner i wneud yn siŵr eich bod yn dechrau'r amserydd cyn gynted ag y bydd y caead yn ei le.</a:t>
            </a:r>
          </a:p>
          <a:p>
            <a:pPr marL="457200" indent="-457200">
              <a:buClr>
                <a:srgbClr val="DA1884"/>
              </a:buClr>
              <a:buSzPct val="125000"/>
              <a:buFont typeface="+mj-lt"/>
              <a:buAutoNum type="arabicPeriod"/>
            </a:pPr>
            <a:r>
              <a:rPr lang="cy-GB"/>
              <a:t>Stopiwch yr amserydd pan fydd y caead yn dod i ffwrdd.</a:t>
            </a:r>
          </a:p>
          <a:p>
            <a:pPr marL="457200" indent="-457200">
              <a:buClr>
                <a:srgbClr val="DA1884"/>
              </a:buClr>
              <a:buSzPct val="125000"/>
              <a:buFont typeface="+mj-lt"/>
              <a:buAutoNum type="arabicPeriod"/>
            </a:pPr>
            <a:r>
              <a:rPr lang="cy-GB">
                <a:effectLst/>
                <a:latin typeface="Century Gothic" panose="020B0502020202020204" pitchFamily="34" charset="0"/>
                <a:ea typeface="Century Gothic"/>
                <a:cs typeface="Times New Roman" panose="02020603050405020304" pitchFamily="18" charset="0"/>
              </a:rPr>
              <a:t>Cofnodwch y canlyniad.</a:t>
            </a:r>
          </a:p>
          <a:p>
            <a:pPr marL="457200" indent="-457200">
              <a:buClr>
                <a:srgbClr val="DA1884"/>
              </a:buClr>
              <a:buSzPct val="125000"/>
              <a:buFont typeface="+mj-lt"/>
              <a:buAutoNum type="arabicPeriod"/>
            </a:pPr>
            <a:r>
              <a:rPr lang="cy-GB"/>
              <a:t>Gwnewch hyn eto gydag un dabled.</a:t>
            </a:r>
          </a:p>
          <a:p>
            <a:pPr>
              <a:buClr>
                <a:srgbClr val="DA1884"/>
              </a:buClr>
              <a:buSzPct val="125000"/>
            </a:pPr>
            <a:endParaRPr lang="en-GB" sz="1200" dirty="0">
              <a:ea typeface="Calibri" panose="020F0502020204030204" pitchFamily="34" charset="0"/>
              <a:cs typeface="Times New Roman" panose="02020603050405020304" pitchFamily="18" charset="0"/>
            </a:endParaRPr>
          </a:p>
          <a:p>
            <a:pPr>
              <a:buClr>
                <a:srgbClr val="DA1884"/>
              </a:buClr>
              <a:buSzPct val="125000"/>
            </a:pPr>
            <a:r>
              <a:rPr lang="cy-GB"/>
              <a:t>Bydd eich canlyniadau'n fwy dibynadwy os byddwch chi'n ailadrodd mwy.</a:t>
            </a:r>
          </a:p>
        </p:txBody>
      </p:sp>
      <p:pic>
        <p:nvPicPr>
          <p:cNvPr id="7" name="Picture 6">
            <a:extLst>
              <a:ext uri="{FF2B5EF4-FFF2-40B4-BE49-F238E27FC236}">
                <a16:creationId xmlns:a16="http://schemas.microsoft.com/office/drawing/2014/main" id="{2169E960-9EEB-4631-8353-658E2CB3E8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469218" y="4506581"/>
            <a:ext cx="1460500" cy="2133600"/>
          </a:xfrm>
          <a:prstGeom prst="rect">
            <a:avLst/>
          </a:prstGeom>
        </p:spPr>
      </p:pic>
    </p:spTree>
    <p:extLst>
      <p:ext uri="{BB962C8B-B14F-4D97-AF65-F5344CB8AC3E}">
        <p14:creationId xmlns:p14="http://schemas.microsoft.com/office/powerpoint/2010/main" val="13848654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6A189-5B9D-3B4C-AE28-0BB2A37FB471}"/>
              </a:ext>
            </a:extLst>
          </p:cNvPr>
          <p:cNvSpPr>
            <a:spLocks noGrp="1"/>
          </p:cNvSpPr>
          <p:nvPr>
            <p:ph type="title"/>
          </p:nvPr>
        </p:nvSpPr>
        <p:spPr/>
        <p:txBody>
          <a:bodyPr/>
          <a:lstStyle/>
          <a:p>
            <a:pPr>
              <a:buClr>
                <a:srgbClr val="DA1884"/>
              </a:buClr>
              <a:buSzPct val="125000"/>
            </a:pPr>
            <a:r>
              <a:rPr lang="cy-GB"/>
              <a:t>Canlyniadau</a:t>
            </a:r>
            <a:br>
              <a:rPr lang="cy-GB"/>
            </a:br>
            <a:br>
              <a:rPr lang="cy-GB"/>
            </a:br>
            <a:r>
              <a:rPr lang="cy-GB" sz="2400" b="0">
                <a:solidFill>
                  <a:schemeClr val="tx1"/>
                </a:solidFill>
                <a:latin typeface="Calibri" panose="020F0502020204030204" pitchFamily="34" charset="0"/>
                <a:ea typeface="Calibri"/>
                <a:cs typeface="Times New Roman" panose="02020603050405020304" pitchFamily="18" charset="0"/>
              </a:rPr>
              <a:t>Gwnewch dabl i gofnodi eich canlyniadau.</a:t>
            </a:r>
            <a:br>
              <a:rPr lang="cy-GB" sz="2400" b="0">
                <a:solidFill>
                  <a:schemeClr val="tx1"/>
                </a:solidFill>
                <a:latin typeface="Calibri" panose="020F0502020204030204" pitchFamily="34" charset="0"/>
                <a:ea typeface="Calibri"/>
                <a:cs typeface="Times New Roman" panose="02020603050405020304" pitchFamily="18" charset="0"/>
              </a:rPr>
            </a:br>
            <a:br>
              <a:rPr lang="cy-GB" sz="2400" b="0">
                <a:solidFill>
                  <a:schemeClr val="tx1"/>
                </a:solidFill>
                <a:effectLst/>
                <a:latin typeface="Calibri" panose="020F0502020204030204" pitchFamily="34" charset="0"/>
                <a:ea typeface="Calibri"/>
                <a:cs typeface="Times New Roman" panose="02020603050405020304" pitchFamily="18" charset="0"/>
              </a:rPr>
            </a:br>
            <a:br>
              <a:rPr lang="cy-GB">
                <a:effectLst/>
                <a:latin typeface="Calibri" panose="020F0502020204030204" pitchFamily="34" charset="0"/>
                <a:ea typeface="Calibri"/>
                <a:cs typeface="Times New Roman" panose="02020603050405020304" pitchFamily="18" charset="0"/>
              </a:rPr>
            </a:br>
            <a:endParaRPr lang="cy-GB">
              <a:effectLst/>
              <a:latin typeface="Calibri" panose="020F0502020204030204" pitchFamily="34" charset="0"/>
              <a:ea typeface="Calibri"/>
              <a:cs typeface="Times New Roman" panose="02020603050405020304" pitchFamily="18" charset="0"/>
            </a:endParaRPr>
          </a:p>
        </p:txBody>
      </p:sp>
      <p:pic>
        <p:nvPicPr>
          <p:cNvPr id="7" name="Picture 6">
            <a:extLst>
              <a:ext uri="{FF2B5EF4-FFF2-40B4-BE49-F238E27FC236}">
                <a16:creationId xmlns:a16="http://schemas.microsoft.com/office/drawing/2014/main" id="{1F75000B-684C-5748-937C-4DF0C117A2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14164" y="4625008"/>
            <a:ext cx="1059783" cy="2042491"/>
          </a:xfrm>
          <a:prstGeom prst="rect">
            <a:avLst/>
          </a:prstGeom>
        </p:spPr>
      </p:pic>
      <p:graphicFrame>
        <p:nvGraphicFramePr>
          <p:cNvPr id="12" name="Table 12">
            <a:extLst>
              <a:ext uri="{FF2B5EF4-FFF2-40B4-BE49-F238E27FC236}">
                <a16:creationId xmlns:a16="http://schemas.microsoft.com/office/drawing/2014/main" id="{CA5B11C9-9226-3B15-3993-25DDD7223EA9}"/>
              </a:ext>
            </a:extLst>
          </p:cNvPr>
          <p:cNvGraphicFramePr>
            <a:graphicFrameLocks noGrp="1"/>
          </p:cNvGraphicFramePr>
          <p:nvPr>
            <p:ph idx="1"/>
            <p:extLst>
              <p:ext uri="{D42A27DB-BD31-4B8C-83A1-F6EECF244321}">
                <p14:modId xmlns:p14="http://schemas.microsoft.com/office/powerpoint/2010/main" val="2744495253"/>
              </p:ext>
            </p:extLst>
          </p:nvPr>
        </p:nvGraphicFramePr>
        <p:xfrm>
          <a:off x="539125" y="2424113"/>
          <a:ext cx="9540875" cy="2499360"/>
        </p:xfrm>
        <a:graphic>
          <a:graphicData uri="http://schemas.openxmlformats.org/drawingml/2006/table">
            <a:tbl>
              <a:tblPr firstRow="1" bandRow="1">
                <a:tableStyleId>{F5AB1C69-6EDB-4FF4-983F-18BD219EF322}</a:tableStyleId>
              </a:tblPr>
              <a:tblGrid>
                <a:gridCol w="2063750">
                  <a:extLst>
                    <a:ext uri="{9D8B030D-6E8A-4147-A177-3AD203B41FA5}">
                      <a16:colId xmlns:a16="http://schemas.microsoft.com/office/drawing/2014/main" val="3380473097"/>
                    </a:ext>
                  </a:extLst>
                </a:gridCol>
                <a:gridCol w="1752600">
                  <a:extLst>
                    <a:ext uri="{9D8B030D-6E8A-4147-A177-3AD203B41FA5}">
                      <a16:colId xmlns:a16="http://schemas.microsoft.com/office/drawing/2014/main" val="1380895462"/>
                    </a:ext>
                  </a:extLst>
                </a:gridCol>
                <a:gridCol w="1908175">
                  <a:extLst>
                    <a:ext uri="{9D8B030D-6E8A-4147-A177-3AD203B41FA5}">
                      <a16:colId xmlns:a16="http://schemas.microsoft.com/office/drawing/2014/main" val="3467503222"/>
                    </a:ext>
                  </a:extLst>
                </a:gridCol>
                <a:gridCol w="1908175">
                  <a:extLst>
                    <a:ext uri="{9D8B030D-6E8A-4147-A177-3AD203B41FA5}">
                      <a16:colId xmlns:a16="http://schemas.microsoft.com/office/drawing/2014/main" val="3301515050"/>
                    </a:ext>
                  </a:extLst>
                </a:gridCol>
                <a:gridCol w="1908175">
                  <a:extLst>
                    <a:ext uri="{9D8B030D-6E8A-4147-A177-3AD203B41FA5}">
                      <a16:colId xmlns:a16="http://schemas.microsoft.com/office/drawing/2014/main" val="530979109"/>
                    </a:ext>
                  </a:extLst>
                </a:gridCol>
              </a:tblGrid>
              <a:tr h="370840">
                <a:tc>
                  <a:txBody>
                    <a:bodyPr/>
                    <a:lstStyle/>
                    <a:p>
                      <a:endParaRPr lang="en-GB" sz="2800" dirty="0">
                        <a:solidFill>
                          <a:schemeClr val="tx1"/>
                        </a:solidFill>
                        <a:latin typeface="Bradley Hand ITC" panose="03070402050302030203" pitchFamily="66" charset="0"/>
                      </a:endParaRPr>
                    </a:p>
                  </a:txBody>
                  <a:tcPr>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4">
                  <a:txBody>
                    <a:bodyPr/>
                    <a:lstStyle/>
                    <a:p>
                      <a:pPr algn="ctr"/>
                      <a:r>
                        <a:rPr lang="cy-GB" sz="2800">
                          <a:solidFill>
                            <a:schemeClr val="tx1"/>
                          </a:solidFill>
                          <a:latin typeface="Bradley Hand ITC" panose="03070402050302030203" pitchFamily="66" charset="0"/>
                        </a:rPr>
                        <a:t>Amser (eiliadau)</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B7DA"/>
                    </a:solidFill>
                  </a:tcPr>
                </a:tc>
                <a:tc hMerge="1">
                  <a:txBody>
                    <a:bodyPr/>
                    <a:lstStyle/>
                    <a:p>
                      <a:endParaRPr lang="en-GB" sz="2000" dirty="0">
                        <a:latin typeface="Bradley Hand ITC" panose="03070402050302030203" pitchFamily="66" charset="0"/>
                      </a:endParaRPr>
                    </a:p>
                  </a:txBody>
                  <a:tcPr/>
                </a:tc>
                <a:tc hMerge="1">
                  <a:txBody>
                    <a:bodyPr/>
                    <a:lstStyle/>
                    <a:p>
                      <a:endParaRPr lang="en-GB" sz="2000" dirty="0">
                        <a:latin typeface="Bradley Hand ITC" panose="03070402050302030203" pitchFamily="66" charset="0"/>
                      </a:endParaRPr>
                    </a:p>
                  </a:txBody>
                  <a:tcPr/>
                </a:tc>
                <a:tc hMerge="1">
                  <a:txBody>
                    <a:bodyPr/>
                    <a:lstStyle/>
                    <a:p>
                      <a:endParaRPr lang="en-GB" sz="2800" dirty="0">
                        <a:latin typeface="Bradley Hand ITC" panose="03070402050302030203" pitchFamily="66" charset="0"/>
                      </a:endParaRPr>
                    </a:p>
                  </a:txBody>
                  <a:tcPr/>
                </a:tc>
                <a:extLst>
                  <a:ext uri="{0D108BD9-81ED-4DB2-BD59-A6C34878D82A}">
                    <a16:rowId xmlns:a16="http://schemas.microsoft.com/office/drawing/2014/main" val="182467603"/>
                  </a:ext>
                </a:extLst>
              </a:tr>
              <a:tr h="370840">
                <a:tc>
                  <a:txBody>
                    <a:bodyPr/>
                    <a:lstStyle/>
                    <a:p>
                      <a:pPr algn="ctr"/>
                      <a:r>
                        <a:rPr lang="cy-GB" sz="2800" b="1">
                          <a:solidFill>
                            <a:schemeClr val="tx1"/>
                          </a:solidFill>
                          <a:latin typeface="Bradley Hand ITC" panose="03070402050302030203" pitchFamily="66" charset="0"/>
                        </a:rPr>
                        <a:t>Faint o dabledi</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B7DA"/>
                    </a:solidFill>
                  </a:tcPr>
                </a:tc>
                <a:tc>
                  <a:txBody>
                    <a:bodyPr/>
                    <a:lstStyle/>
                    <a:p>
                      <a:pPr algn="ctr"/>
                      <a:r>
                        <a:rPr lang="cy-GB" sz="2800">
                          <a:solidFill>
                            <a:schemeClr val="tx1"/>
                          </a:solidFill>
                          <a:latin typeface="Bradley Hand ITC" panose="03070402050302030203" pitchFamily="66" charset="0"/>
                        </a:rPr>
                        <a:t>Prawf 1</a:t>
                      </a:r>
                      <a:r>
                        <a:rPr lang="cy-GB" sz="2800" baseline="30000">
                          <a:solidFill>
                            <a:schemeClr val="tx1"/>
                          </a:solidFill>
                          <a:latin typeface="Bradley Hand ITC" panose="03070402050302030203" pitchFamily="66" charset="0"/>
                        </a:rPr>
                        <a:t>af</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y-GB" sz="2800">
                          <a:solidFill>
                            <a:schemeClr val="tx1"/>
                          </a:solidFill>
                          <a:latin typeface="Bradley Hand ITC" panose="03070402050302030203" pitchFamily="66" charset="0"/>
                        </a:rPr>
                        <a:t>2</a:t>
                      </a:r>
                      <a:r>
                        <a:rPr lang="cy-GB" sz="2800" baseline="30000">
                          <a:solidFill>
                            <a:schemeClr val="tx1"/>
                          </a:solidFill>
                          <a:latin typeface="Bradley Hand ITC" panose="03070402050302030203" pitchFamily="66" charset="0"/>
                        </a:rPr>
                        <a:t>il</a:t>
                      </a:r>
                      <a:r>
                        <a:rPr lang="cy-GB" sz="2800">
                          <a:solidFill>
                            <a:schemeClr val="tx1"/>
                          </a:solidFill>
                          <a:latin typeface="Bradley Hand ITC" panose="03070402050302030203" pitchFamily="66" charset="0"/>
                        </a:rPr>
                        <a:t> brawf</a:t>
                      </a:r>
                    </a:p>
                    <a:p>
                      <a:pPr algn="l" rtl="0"/>
                      <a:endParaRPr lang="en-GB" sz="2000" dirty="0">
                        <a:solidFill>
                          <a:schemeClr val="tx1"/>
                        </a:solidFill>
                        <a:latin typeface="Bradley Hand ITC" panose="03070402050302030203" pitchFamily="66"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y-GB" sz="2800">
                          <a:solidFill>
                            <a:schemeClr val="tx1"/>
                          </a:solidFill>
                          <a:latin typeface="Bradley Hand ITC" panose="03070402050302030203" pitchFamily="66" charset="0"/>
                        </a:rPr>
                        <a:t>3</a:t>
                      </a:r>
                      <a:r>
                        <a:rPr lang="cy-GB" sz="2800" baseline="30000">
                          <a:solidFill>
                            <a:schemeClr val="tx1"/>
                          </a:solidFill>
                          <a:latin typeface="Bradley Hand ITC" panose="03070402050302030203" pitchFamily="66" charset="0"/>
                        </a:rPr>
                        <a:t>ydd</a:t>
                      </a:r>
                      <a:r>
                        <a:rPr lang="cy-GB" sz="2800">
                          <a:solidFill>
                            <a:schemeClr val="tx1"/>
                          </a:solidFill>
                          <a:latin typeface="Bradley Hand ITC" panose="03070402050302030203" pitchFamily="66" charset="0"/>
                        </a:rPr>
                        <a:t> prawf</a:t>
                      </a:r>
                    </a:p>
                    <a:p>
                      <a:pPr algn="l" rtl="0"/>
                      <a:endParaRPr lang="en-GB" sz="2000" dirty="0">
                        <a:solidFill>
                          <a:schemeClr val="tx1"/>
                        </a:solidFill>
                        <a:latin typeface="Bradley Hand ITC" panose="03070402050302030203" pitchFamily="66"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cy-GB" sz="2800">
                          <a:solidFill>
                            <a:schemeClr val="tx1"/>
                          </a:solidFill>
                          <a:latin typeface="Bradley Hand ITC" panose="03070402050302030203" pitchFamily="66" charset="0"/>
                        </a:rPr>
                        <a:t>Cymedr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33229137"/>
                  </a:ext>
                </a:extLst>
              </a:tr>
              <a:tr h="370840">
                <a:tc>
                  <a:txBody>
                    <a:bodyPr/>
                    <a:lstStyle/>
                    <a:p>
                      <a:pPr algn="ctr"/>
                      <a:r>
                        <a:rPr lang="cy-GB" sz="2800" b="1">
                          <a:solidFill>
                            <a:schemeClr val="tx1"/>
                          </a:solidFill>
                          <a:latin typeface="Bradley Hand ITC" panose="03070402050302030203" pitchFamily="66" charset="0"/>
                        </a:rPr>
                        <a:t>0.5</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B7DA"/>
                    </a:solidFill>
                  </a:tcPr>
                </a:tc>
                <a:tc>
                  <a:txBody>
                    <a:bodyPr/>
                    <a:lstStyle/>
                    <a:p>
                      <a:endParaRPr lang="en-GB" sz="2000" dirty="0">
                        <a:solidFill>
                          <a:schemeClr val="tx1"/>
                        </a:solidFill>
                        <a:latin typeface="Bradley Hand ITC" panose="03070402050302030203" pitchFamily="66"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2000" dirty="0">
                        <a:solidFill>
                          <a:schemeClr val="tx1"/>
                        </a:solidFill>
                        <a:latin typeface="Bradley Hand ITC" panose="03070402050302030203" pitchFamily="66"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2000" dirty="0">
                        <a:solidFill>
                          <a:schemeClr val="tx1"/>
                        </a:solidFill>
                        <a:latin typeface="Bradley Hand ITC" panose="03070402050302030203" pitchFamily="66"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2000" dirty="0">
                        <a:solidFill>
                          <a:schemeClr val="tx1"/>
                        </a:solidFill>
                        <a:latin typeface="Bradley Hand ITC" panose="03070402050302030203" pitchFamily="66"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0359620"/>
                  </a:ext>
                </a:extLst>
              </a:tr>
              <a:tr h="370840">
                <a:tc>
                  <a:txBody>
                    <a:bodyPr/>
                    <a:lstStyle/>
                    <a:p>
                      <a:pPr algn="ctr"/>
                      <a:r>
                        <a:rPr lang="cy-GB" sz="2800" b="1">
                          <a:solidFill>
                            <a:schemeClr val="tx1"/>
                          </a:solidFill>
                          <a:latin typeface="Bradley Hand ITC" panose="03070402050302030203" pitchFamily="66" charset="0"/>
                        </a:rPr>
                        <a:t>1.0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B7DA"/>
                    </a:solidFill>
                  </a:tcPr>
                </a:tc>
                <a:tc>
                  <a:txBody>
                    <a:bodyPr/>
                    <a:lstStyle/>
                    <a:p>
                      <a:endParaRPr lang="en-GB" sz="2000" dirty="0">
                        <a:solidFill>
                          <a:schemeClr val="tx1"/>
                        </a:solidFill>
                        <a:latin typeface="Bradley Hand ITC" panose="03070402050302030203" pitchFamily="66"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2000" dirty="0">
                        <a:solidFill>
                          <a:schemeClr val="tx1"/>
                        </a:solidFill>
                        <a:latin typeface="Bradley Hand ITC" panose="03070402050302030203" pitchFamily="66"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2000" dirty="0">
                        <a:solidFill>
                          <a:schemeClr val="tx1"/>
                        </a:solidFill>
                        <a:latin typeface="Bradley Hand ITC" panose="03070402050302030203" pitchFamily="66"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2000" dirty="0">
                        <a:solidFill>
                          <a:schemeClr val="tx1"/>
                        </a:solidFill>
                        <a:latin typeface="Bradley Hand ITC" panose="03070402050302030203" pitchFamily="66"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27050148"/>
                  </a:ext>
                </a:extLst>
              </a:tr>
            </a:tbl>
          </a:graphicData>
        </a:graphic>
      </p:graphicFrame>
    </p:spTree>
    <p:extLst>
      <p:ext uri="{BB962C8B-B14F-4D97-AF65-F5344CB8AC3E}">
        <p14:creationId xmlns:p14="http://schemas.microsoft.com/office/powerpoint/2010/main" val="41977020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5D359969893149933A4D4A74E189F8" ma:contentTypeVersion="13" ma:contentTypeDescription="Create a new document." ma:contentTypeScope="" ma:versionID="c9ddbf677461f5ce946e84a24e793234">
  <xsd:schema xmlns:xsd="http://www.w3.org/2001/XMLSchema" xmlns:xs="http://www.w3.org/2001/XMLSchema" xmlns:p="http://schemas.microsoft.com/office/2006/metadata/properties" xmlns:ns2="5c7d88b2-bc5d-47d8-b067-5f30c82b40fb" xmlns:ns3="9e3c562f-56b0-4bc9-96c8-d04b09868558" targetNamespace="http://schemas.microsoft.com/office/2006/metadata/properties" ma:root="true" ma:fieldsID="cb9b30395463f778bee975073577cb94" ns2:_="" ns3:_="">
    <xsd:import namespace="5c7d88b2-bc5d-47d8-b067-5f30c82b40fb"/>
    <xsd:import namespace="9e3c562f-56b0-4bc9-96c8-d04b0986855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Editorialst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7d88b2-bc5d-47d8-b067-5f30c82b40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cd698d5-2c6c-40f3-87af-cb5c6c865f62"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Editorialstage" ma:index="20" nillable="true" ma:displayName="Editorial stage" ma:format="Dropdown" ma:internalName="Editorialstage">
      <xsd:simpleType>
        <xsd:restriction base="dms:Choice">
          <xsd:enumeration value="Published"/>
          <xsd:enumeration value="Ready for editor check"/>
          <xsd:enumeration value="QA review received"/>
          <xsd:enumeration value="Received from author"/>
          <xsd:enumeration value="Ready for QA"/>
        </xsd:restriction>
      </xsd:simpleType>
    </xsd:element>
  </xsd:schema>
  <xsd:schema xmlns:xsd="http://www.w3.org/2001/XMLSchema" xmlns:xs="http://www.w3.org/2001/XMLSchema" xmlns:dms="http://schemas.microsoft.com/office/2006/documentManagement/types" xmlns:pc="http://schemas.microsoft.com/office/infopath/2007/PartnerControls" targetNamespace="9e3c562f-56b0-4bc9-96c8-d04b0986855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c6a42d3-65da-48b4-a118-af479a0fa813}" ma:internalName="TaxCatchAll" ma:showField="CatchAllData" ma:web="9e3c562f-56b0-4bc9-96c8-d04b098685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Editorialstage xmlns="5c7d88b2-bc5d-47d8-b067-5f30c82b40fb" xsi:nil="true"/>
    <lcf76f155ced4ddcb4097134ff3c332f xmlns="5c7d88b2-bc5d-47d8-b067-5f30c82b40fb">
      <Terms xmlns="http://schemas.microsoft.com/office/infopath/2007/PartnerControls"/>
    </lcf76f155ced4ddcb4097134ff3c332f>
    <TaxCatchAll xmlns="9e3c562f-56b0-4bc9-96c8-d04b09868558" xsi:nil="true"/>
  </documentManagement>
</p:properties>
</file>

<file path=customXml/itemProps1.xml><?xml version="1.0" encoding="utf-8"?>
<ds:datastoreItem xmlns:ds="http://schemas.openxmlformats.org/officeDocument/2006/customXml" ds:itemID="{5D176CDC-E56E-4E46-8C1D-587EC93C95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7d88b2-bc5d-47d8-b067-5f30c82b40fb"/>
    <ds:schemaRef ds:uri="9e3c562f-56b0-4bc9-96c8-d04b098685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01528F-6BA2-4788-AAFA-78CEABF1A7DE}">
  <ds:schemaRefs>
    <ds:schemaRef ds:uri="http://schemas.microsoft.com/sharepoint/v3/contenttype/forms"/>
  </ds:schemaRefs>
</ds:datastoreItem>
</file>

<file path=customXml/itemProps3.xml><?xml version="1.0" encoding="utf-8"?>
<ds:datastoreItem xmlns:ds="http://schemas.openxmlformats.org/officeDocument/2006/customXml" ds:itemID="{EE754850-FDBB-4463-9C1C-61EA3EF6F636}">
  <ds:schemaRefs>
    <ds:schemaRef ds:uri="http://schemas.microsoft.com/office/infopath/2007/PartnerControls"/>
    <ds:schemaRef ds:uri="http://schemas.microsoft.com/office/2006/metadata/properties"/>
    <ds:schemaRef ds:uri="http://purl.org/dc/elements/1.1/"/>
    <ds:schemaRef ds:uri="5c7d88b2-bc5d-47d8-b067-5f30c82b40fb"/>
    <ds:schemaRef ds:uri="http://purl.org/dc/terms/"/>
    <ds:schemaRef ds:uri="http://schemas.openxmlformats.org/package/2006/metadata/core-properties"/>
    <ds:schemaRef ds:uri="http://schemas.microsoft.com/office/2006/documentManagement/types"/>
    <ds:schemaRef ds:uri="9e3c562f-56b0-4bc9-96c8-d04b09868558"/>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10906</TotalTime>
  <Words>1597</Words>
  <Application>Microsoft Office PowerPoint</Application>
  <PresentationFormat>Widescreen</PresentationFormat>
  <Paragraphs>160</Paragraphs>
  <Slides>14</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Bradley Hand ITC</vt:lpstr>
      <vt:lpstr>Calibri</vt:lpstr>
      <vt:lpstr>Calibri Light</vt:lpstr>
      <vt:lpstr>Century Gothic</vt:lpstr>
      <vt:lpstr>Office Theme</vt:lpstr>
      <vt:lpstr>Wedi lawrlwytho o rsc.li/4m3YR9e </vt:lpstr>
      <vt:lpstr>Popping good chemistry</vt:lpstr>
      <vt:lpstr>Amcanion dysgu</vt:lpstr>
      <vt:lpstr>Geirfa ddefnyddiol 1</vt:lpstr>
      <vt:lpstr>Geirfa ddefnyddiol 2</vt:lpstr>
      <vt:lpstr>Trafodaeth</vt:lpstr>
      <vt:lpstr>Diogelwch</vt:lpstr>
      <vt:lpstr>Cyfarwyddiadau</vt:lpstr>
      <vt:lpstr>Canlyniadau  Gwnewch dabl i gofnodi eich canlyniadau.   </vt:lpstr>
      <vt:lpstr>Beth wnaethoch chi ei ddysgu (dealltwriaeth)?</vt:lpstr>
      <vt:lpstr>Beth wnaethoch chi ei ddysgu (sgiliau ymholi)?</vt:lpstr>
      <vt:lpstr>Beth wnaethoch chi ei ddysgu  (bywyd bob dydd)?</vt:lpstr>
      <vt:lpstr>Gwerthusiad</vt:lpstr>
      <vt:lpstr>   Diolchiadau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Popping good chemistry primary lesson slides CY</dc:title>
  <dc:subject/>
  <dc:creator>Royal Society of Chemistry</dc:creator>
  <cp:keywords>Experiment, investigation; primary, dissolving, irreversible change, gas, variables, enquiry skills</cp:keywords>
  <dc:description>From https://rsc.li/4m3YR9e, find slides and a lower secondary version of this experiment</dc:description>
  <cp:lastModifiedBy>Hannah Griffiths</cp:lastModifiedBy>
  <cp:revision>294</cp:revision>
  <dcterms:created xsi:type="dcterms:W3CDTF">2021-04-13T16:26:00Z</dcterms:created>
  <dcterms:modified xsi:type="dcterms:W3CDTF">2026-04-07T09:34:11Z</dcterms:modified>
  <cp:category>Primary science investigation</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0x010100E45D359969893149933A4D4A74E189F8</vt:lpwstr>
  </property>
  <property fmtid="{D5CDD505-2E9C-101B-9397-08002B2CF9AE}" pid="3" name="MediaServiceImageTags">
    <vt:lpwstr/>
  </property>
</Properties>
</file>