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84" r:id="rId5"/>
    <p:sldId id="287" r:id="rId6"/>
    <p:sldId id="288" r:id="rId7"/>
    <p:sldId id="314" r:id="rId8"/>
    <p:sldId id="289" r:id="rId9"/>
    <p:sldId id="318" r:id="rId10"/>
    <p:sldId id="322" r:id="rId11"/>
    <p:sldId id="332" r:id="rId12"/>
    <p:sldId id="324" r:id="rId13"/>
    <p:sldId id="326" r:id="rId14"/>
    <p:sldId id="333" r:id="rId15"/>
    <p:sldId id="325" r:id="rId16"/>
    <p:sldId id="327" r:id="rId17"/>
    <p:sldId id="334" r:id="rId18"/>
    <p:sldId id="328" r:id="rId19"/>
    <p:sldId id="33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" initials="H" lastIdx="1" clrIdx="0">
    <p:extLst>
      <p:ext uri="{19B8F6BF-5375-455C-9EA6-DF929625EA0E}">
        <p15:presenceInfo xmlns:p15="http://schemas.microsoft.com/office/powerpoint/2012/main" userId="S::ED026harmstrong@glow.sch.uk::ddb35518-2781-4fd8-b3fc-dd44d5e1a1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62"/>
    <a:srgbClr val="E6F1EF"/>
    <a:srgbClr val="D1FFFA"/>
    <a:srgbClr val="FF9E1B"/>
    <a:srgbClr val="EDF6F9"/>
    <a:srgbClr val="48A9C5"/>
    <a:srgbClr val="FAE7EA"/>
    <a:srgbClr val="F7DBE0"/>
    <a:srgbClr val="F4CFD5"/>
    <a:srgbClr val="C81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D74896-84C1-4049-B05D-9D2557E45E6E}" v="117" dt="2026-04-07T09:47:01.9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42" autoAdjust="0"/>
    <p:restoredTop sz="94404" autoAdjust="0"/>
  </p:normalViewPr>
  <p:slideViewPr>
    <p:cSldViewPr snapToGrid="0" snapToObjects="1">
      <p:cViewPr varScale="1">
        <p:scale>
          <a:sx n="74" d="100"/>
          <a:sy n="74" d="100"/>
        </p:scale>
        <p:origin x="512" y="56"/>
      </p:cViewPr>
      <p:guideLst/>
    </p:cSldViewPr>
  </p:slideViewPr>
  <p:outlineViewPr>
    <p:cViewPr>
      <p:scale>
        <a:sx n="33" d="100"/>
        <a:sy n="33" d="100"/>
      </p:scale>
      <p:origin x="0" y="-96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Griffiths" userId="9135852f-5aac-4f3f-97b0-55e569f13680" providerId="ADAL" clId="{79D2581E-2C64-4D7D-948E-B5DB5B650164}"/>
    <pc:docChg chg="undo redo custSel modSld modMainMaster">
      <pc:chgData name="Hannah Griffiths" userId="9135852f-5aac-4f3f-97b0-55e569f13680" providerId="ADAL" clId="{79D2581E-2C64-4D7D-948E-B5DB5B650164}" dt="2026-04-07T09:46:44.242" v="155" actId="20577"/>
      <pc:docMkLst>
        <pc:docMk/>
      </pc:docMkLst>
      <pc:sldChg chg="delSp modSp mod">
        <pc:chgData name="Hannah Griffiths" userId="9135852f-5aac-4f3f-97b0-55e569f13680" providerId="ADAL" clId="{79D2581E-2C64-4D7D-948E-B5DB5B650164}" dt="2026-04-02T15:42:47.205" v="131" actId="1076"/>
        <pc:sldMkLst>
          <pc:docMk/>
          <pc:sldMk cId="2653521761" sldId="289"/>
        </pc:sldMkLst>
        <pc:spChg chg="mod">
          <ac:chgData name="Hannah Griffiths" userId="9135852f-5aac-4f3f-97b0-55e569f13680" providerId="ADAL" clId="{79D2581E-2C64-4D7D-948E-B5DB5B650164}" dt="2026-04-02T15:42:39.808" v="129" actId="1076"/>
          <ac:spMkLst>
            <pc:docMk/>
            <pc:sldMk cId="2653521761" sldId="289"/>
            <ac:spMk id="4" creationId="{D9118BB6-0977-987E-FA13-61BFF9B1ED45}"/>
          </ac:spMkLst>
        </pc:spChg>
        <pc:picChg chg="mod">
          <ac:chgData name="Hannah Griffiths" userId="9135852f-5aac-4f3f-97b0-55e569f13680" providerId="ADAL" clId="{79D2581E-2C64-4D7D-948E-B5DB5B650164}" dt="2026-04-02T15:42:47.205" v="131" actId="1076"/>
          <ac:picMkLst>
            <pc:docMk/>
            <pc:sldMk cId="2653521761" sldId="289"/>
            <ac:picMk id="5" creationId="{92CEE814-C059-EA92-5FB9-7D3EF9EC0220}"/>
          </ac:picMkLst>
        </pc:picChg>
      </pc:sldChg>
      <pc:sldChg chg="delSp mod">
        <pc:chgData name="Hannah Griffiths" userId="9135852f-5aac-4f3f-97b0-55e569f13680" providerId="ADAL" clId="{79D2581E-2C64-4D7D-948E-B5DB5B650164}" dt="2026-04-02T15:34:02.304" v="1" actId="478"/>
        <pc:sldMkLst>
          <pc:docMk/>
          <pc:sldMk cId="1174452105" sldId="314"/>
        </pc:sldMkLst>
      </pc:sldChg>
      <pc:sldChg chg="modSp mod">
        <pc:chgData name="Hannah Griffiths" userId="9135852f-5aac-4f3f-97b0-55e569f13680" providerId="ADAL" clId="{79D2581E-2C64-4D7D-948E-B5DB5B650164}" dt="2026-04-02T15:42:55.719" v="132" actId="1076"/>
        <pc:sldMkLst>
          <pc:docMk/>
          <pc:sldMk cId="1887566846" sldId="318"/>
        </pc:sldMkLst>
        <pc:spChg chg="mod">
          <ac:chgData name="Hannah Griffiths" userId="9135852f-5aac-4f3f-97b0-55e569f13680" providerId="ADAL" clId="{79D2581E-2C64-4D7D-948E-B5DB5B650164}" dt="2026-04-02T15:42:55.719" v="132" actId="1076"/>
          <ac:spMkLst>
            <pc:docMk/>
            <pc:sldMk cId="1887566846" sldId="318"/>
            <ac:spMk id="4" creationId="{D1B8FF0F-098E-E311-AE96-C4752A028457}"/>
          </ac:spMkLst>
        </pc:spChg>
      </pc:sldChg>
      <pc:sldChg chg="modSp mod">
        <pc:chgData name="Hannah Griffiths" userId="9135852f-5aac-4f3f-97b0-55e569f13680" providerId="ADAL" clId="{79D2581E-2C64-4D7D-948E-B5DB5B650164}" dt="2026-04-02T15:37:41.785" v="115" actId="20577"/>
        <pc:sldMkLst>
          <pc:docMk/>
          <pc:sldMk cId="3690653128" sldId="324"/>
        </pc:sldMkLst>
        <pc:spChg chg="mod">
          <ac:chgData name="Hannah Griffiths" userId="9135852f-5aac-4f3f-97b0-55e569f13680" providerId="ADAL" clId="{79D2581E-2C64-4D7D-948E-B5DB5B650164}" dt="2026-04-02T15:37:41.785" v="115" actId="20577"/>
          <ac:spMkLst>
            <pc:docMk/>
            <pc:sldMk cId="3690653128" sldId="324"/>
            <ac:spMk id="5" creationId="{8A6CEA28-8BB8-57EB-ACE0-E6C573565491}"/>
          </ac:spMkLst>
        </pc:spChg>
      </pc:sldChg>
      <pc:sldChg chg="modSp mod">
        <pc:chgData name="Hannah Griffiths" userId="9135852f-5aac-4f3f-97b0-55e569f13680" providerId="ADAL" clId="{79D2581E-2C64-4D7D-948E-B5DB5B650164}" dt="2026-04-02T15:43:11.580" v="133" actId="1076"/>
        <pc:sldMkLst>
          <pc:docMk/>
          <pc:sldMk cId="3952285695" sldId="332"/>
        </pc:sldMkLst>
        <pc:spChg chg="mod">
          <ac:chgData name="Hannah Griffiths" userId="9135852f-5aac-4f3f-97b0-55e569f13680" providerId="ADAL" clId="{79D2581E-2C64-4D7D-948E-B5DB5B650164}" dt="2026-04-02T15:43:11.580" v="133" actId="1076"/>
          <ac:spMkLst>
            <pc:docMk/>
            <pc:sldMk cId="3952285695" sldId="332"/>
            <ac:spMk id="6" creationId="{CBEDF499-13F6-9ADC-EC40-234246F0BDA2}"/>
          </ac:spMkLst>
        </pc:spChg>
      </pc:sldChg>
      <pc:sldChg chg="modSp">
        <pc:chgData name="Hannah Griffiths" userId="9135852f-5aac-4f3f-97b0-55e569f13680" providerId="ADAL" clId="{79D2581E-2C64-4D7D-948E-B5DB5B650164}" dt="2026-04-02T15:43:27.482" v="134"/>
        <pc:sldMkLst>
          <pc:docMk/>
          <pc:sldMk cId="1784884672" sldId="334"/>
        </pc:sldMkLst>
        <pc:spChg chg="mod">
          <ac:chgData name="Hannah Griffiths" userId="9135852f-5aac-4f3f-97b0-55e569f13680" providerId="ADAL" clId="{79D2581E-2C64-4D7D-948E-B5DB5B650164}" dt="2026-04-02T15:43:27.482" v="134"/>
          <ac:spMkLst>
            <pc:docMk/>
            <pc:sldMk cId="1784884672" sldId="334"/>
            <ac:spMk id="1040" creationId="{3C14BB3F-3828-48AD-9615-353426D3932C}"/>
          </ac:spMkLst>
        </pc:spChg>
      </pc:sldChg>
      <pc:sldMasterChg chg="modSldLayout">
        <pc:chgData name="Hannah Griffiths" userId="9135852f-5aac-4f3f-97b0-55e569f13680" providerId="ADAL" clId="{79D2581E-2C64-4D7D-948E-B5DB5B650164}" dt="2026-04-07T09:46:44.242" v="155" actId="20577"/>
        <pc:sldMasterMkLst>
          <pc:docMk/>
          <pc:sldMasterMk cId="2405364243" sldId="2147483648"/>
        </pc:sldMasterMkLst>
        <pc:sldLayoutChg chg="modSp mod">
          <pc:chgData name="Hannah Griffiths" userId="9135852f-5aac-4f3f-97b0-55e569f13680" providerId="ADAL" clId="{79D2581E-2C64-4D7D-948E-B5DB5B650164}" dt="2026-04-07T09:46:44.242" v="155" actId="20577"/>
          <pc:sldLayoutMkLst>
            <pc:docMk/>
            <pc:sldMasterMk cId="2405364243" sldId="2147483648"/>
            <pc:sldLayoutMk cId="1226937080" sldId="2147483649"/>
          </pc:sldLayoutMkLst>
          <pc:spChg chg="mod">
            <ac:chgData name="Hannah Griffiths" userId="9135852f-5aac-4f3f-97b0-55e569f13680" providerId="ADAL" clId="{79D2581E-2C64-4D7D-948E-B5DB5B650164}" dt="2026-04-07T09:46:44.242" v="155" actId="20577"/>
            <ac:spMkLst>
              <pc:docMk/>
              <pc:sldMasterMk cId="2405364243" sldId="2147483648"/>
              <pc:sldLayoutMk cId="1226937080" sldId="2147483649"/>
              <ac:spMk id="14" creationId="{2281CF7B-F07A-C049-BDB9-748CCF3F310B}"/>
            </ac:spMkLst>
          </pc:spChg>
        </pc:sldLayoutChg>
        <pc:sldLayoutChg chg="modSp mod">
          <pc:chgData name="Hannah Griffiths" userId="9135852f-5aac-4f3f-97b0-55e569f13680" providerId="ADAL" clId="{79D2581E-2C64-4D7D-948E-B5DB5B650164}" dt="2026-04-02T15:33:53.541" v="0" actId="20577"/>
          <pc:sldLayoutMkLst>
            <pc:docMk/>
            <pc:sldMasterMk cId="2405364243" sldId="2147483648"/>
            <pc:sldLayoutMk cId="3648709245" sldId="2147483671"/>
          </pc:sldLayoutMkLst>
          <pc:spChg chg="mod">
            <ac:chgData name="Hannah Griffiths" userId="9135852f-5aac-4f3f-97b0-55e569f13680" providerId="ADAL" clId="{79D2581E-2C64-4D7D-948E-B5DB5B650164}" dt="2026-04-02T15:33:53.541" v="0" actId="20577"/>
            <ac:spMkLst>
              <pc:docMk/>
              <pc:sldMasterMk cId="2405364243" sldId="2147483648"/>
              <pc:sldLayoutMk cId="3648709245" sldId="2147483671"/>
              <ac:spMk id="2" creationId="{A17E515C-3F37-BBC7-45DB-6C3B7FE60E0A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54727-2985-429F-926C-5EDF7DA932F8}" type="datetimeFigureOut">
              <a:rPr lang="en-GB" smtClean="0"/>
              <a:t>07/04/2026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C14CE-39A4-4DD0-92FF-9457E9CE4B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42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Rolling Stones/Shutterstock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75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769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315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Assessment: jigsaw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916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Suggested independent variables: size of tablet (whole, half, quarter), brand of tablet, temperature of water (iced, cold tap, warm tap), pH of water.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913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Check that learners know how to use a measuring cylinder and the stopwatch beforehand.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Note: for learners not confident calculating half or to speed up the preparation you can specify 30 ml of water.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320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006F62"/>
              </a:buClr>
              <a:buSzPct val="125000"/>
              <a:buFont typeface="+mj-lt"/>
              <a:buNone/>
            </a:pPr>
            <a:r>
              <a:rPr lang="en-US" dirty="0"/>
              <a:t>Wear eye protection.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US" dirty="0"/>
              <a:t>Fill the empty tube with water, then pour it into a measuring cylinder or jug. Write down the volume and calculate half. This is the volume of water you will use for each repeat.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GB" dirty="0"/>
              <a:t>Measure the volume of water from step 2 and pour it into the tablet tube. Place the tablet tube in a test tube rack.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GB" dirty="0"/>
              <a:t>Put one tablet in the tube and put the lid on firmly. Work with a partner to make sure you start the timer as soon as the lid is on.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GB" dirty="0"/>
              <a:t>Stop the timer when the lid pops off.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GB" dirty="0"/>
              <a:t>Record the time taken.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en-GB" dirty="0"/>
              <a:t>Change your independent variable at least twice (making sure you still have a fair test) and repeat steps 2–5.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1018-0651-4A56-BDA5-3642A1008D1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287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Scaffold this table for different learners.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176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790"/>
              </a:spcAft>
            </a:pPr>
            <a:r>
              <a:rPr lang="en-GB" sz="1800" i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resource was originally developed by Declan McGeown, who worked at Royal Society of Chemistry from 2015 to 2022. It encapsulates his passion for getting learners excited about a subject he loved and is published in his memory. Beth Anderson, Alex Farrer and Helen Scally adapted, tested and reviewed the materials.</a:t>
            </a:r>
            <a:endParaRPr lang="en-GB" sz="1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6C14CE-39A4-4DD0-92FF-9457E9CE4B6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015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4m3YR9e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F5168C22-13C5-5042-B68D-D5810F149BD4}"/>
              </a:ext>
            </a:extLst>
          </p:cNvPr>
          <p:cNvGrpSpPr/>
          <p:nvPr userDrawn="1"/>
        </p:nvGrpSpPr>
        <p:grpSpPr>
          <a:xfrm>
            <a:off x="0" y="0"/>
            <a:ext cx="12196800" cy="6858000"/>
            <a:chOff x="0" y="0"/>
            <a:chExt cx="12196800" cy="685800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1348E18-6A0F-0842-92AA-634472BB458F}"/>
                </a:ext>
              </a:extLst>
            </p:cNvPr>
            <p:cNvPicPr>
              <a:picLocks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6800" cy="68580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D0D226C-0904-EC4D-9B16-19AD250797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6038" y="0"/>
              <a:ext cx="6855236" cy="6858000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1166B66-EF9F-7F44-B3D5-0039E00DA134}"/>
              </a:ext>
            </a:extLst>
          </p:cNvPr>
          <p:cNvGrpSpPr/>
          <p:nvPr userDrawn="1"/>
        </p:nvGrpSpPr>
        <p:grpSpPr>
          <a:xfrm>
            <a:off x="0" y="-1670"/>
            <a:ext cx="7622497" cy="6859670"/>
            <a:chOff x="0" y="-1670"/>
            <a:chExt cx="7622497" cy="6859670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F1E65715-C07C-5A49-8AE3-55777E9114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7485972" cy="6858000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2A1E57C7-F139-AD4D-BA28-4F7521ED05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3422" y="-1670"/>
              <a:ext cx="4239075" cy="6858000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6CC0A54E-2863-3942-914D-4D2B8FFDF4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3211" y="0"/>
              <a:ext cx="3599286" cy="28321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11–14 years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0B49D5-F310-A340-BF5B-AB0D4EB1E38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4E3DA79-FDC9-7F4B-9277-8C9EB9346AD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281CF7B-F07A-C049-BDB9-748CCF3F310B}"/>
              </a:ext>
            </a:extLst>
          </p:cNvPr>
          <p:cNvSpPr txBox="1">
            <a:spLocks/>
          </p:cNvSpPr>
          <p:nvPr userDrawn="1"/>
        </p:nvSpPr>
        <p:spPr>
          <a:xfrm>
            <a:off x="8155709" y="5850000"/>
            <a:ext cx="3454291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Lawrlwytho o: </a:t>
            </a:r>
            <a:r>
              <a:rPr lang="en-GB" sz="1600" b="1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rsc.li/4m3YR9e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7" name="Vertical Title 1">
            <a:extLst>
              <a:ext uri="{FF2B5EF4-FFF2-40B4-BE49-F238E27FC236}">
                <a16:creationId xmlns:a16="http://schemas.microsoft.com/office/drawing/2014/main" id="{A91184F5-33EC-7208-FE1A-06C0CB089621}"/>
              </a:ext>
            </a:extLst>
          </p:cNvPr>
          <p:cNvSpPr txBox="1">
            <a:spLocks/>
          </p:cNvSpPr>
          <p:nvPr userDrawn="1"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Cyflwyniad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1067C70-ACA3-B14D-96A0-0D77B8CFC9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CD3606-77CB-6E4D-9323-AB8EF1219E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4FF0AC-E9DB-1248-A929-F5456D977C3B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028020-C193-574C-845B-55DE20C710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8A1EB2-8DF8-6542-A7A9-0F3B0C8FD3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A650EB0-B31B-E84E-ABFC-1CF9FBE832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7E515C-3F37-BBC7-45DB-6C3B7FE60E0A}"/>
              </a:ext>
            </a:extLst>
          </p:cNvPr>
          <p:cNvSpPr txBox="1">
            <a:spLocks/>
          </p:cNvSpPr>
          <p:nvPr userDrawn="1"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y-GB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Amcanion dysgu</a:t>
            </a:r>
          </a:p>
          <a:p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B543E3E-01B2-EB46-845D-1381317D3C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7EC78B-5880-3945-9FAD-DABB5B482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89EB5B-F66A-3E48-BD79-D27C96AA6218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046732-56CB-9E44-BD4C-38016D2A9A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89A2B9-415B-2F4C-8BC6-1CD03508DF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1F1670D-5751-0349-B530-C491658DF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6F62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752318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427280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BE649A-7EEA-FA47-B309-34656CF95BA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DF54D36-4C6E-4A4A-9D38-7C20B2EB3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79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C000-C4EF-4BD4-967A-DDEE47DA924A}" type="datetimeFigureOut">
              <a:rPr lang="en-GB" smtClean="0"/>
              <a:t>07/04/2026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9C0E9-B053-45AB-9771-295E6DFFC4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699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67" r:id="rId4"/>
    <p:sldLayoutId id="2147483687" r:id="rId5"/>
    <p:sldLayoutId id="2147483690" r:id="rId6"/>
    <p:sldLayoutId id="2147483694" r:id="rId7"/>
    <p:sldLayoutId id="214748369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hyperlink" Target="https://creativecommons.org/licenses/by-nc-sa/2.0/uk/" TargetMode="External"/><Relationship Id="rId4" Type="http://schemas.openxmlformats.org/officeDocument/2006/relationships/hyperlink" Target="https://rsc.li/3ZLzbFi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A534B-AC17-764F-BD66-5740010F8A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y-GB"/>
              <a:t>11–14 oed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271DC6-EF13-2848-9EDB-505FAEE426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Popping good chemistry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7335F0B-29F5-2648-9B20-470CA4A49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27625" y="-870363"/>
            <a:ext cx="4320000" cy="432000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0">
            <a:solidFill>
              <a:srgbClr val="006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10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E796C-B014-8564-907D-797DA143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Sgiliau ymholi gwyddonol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114F1-46AF-6F72-DB85-9467C294E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y-GB"/>
              <a:t>Beth ydych chi'n meddwl fydd yn digwydd pan fydd tabled fitamin C yn cael ei rhoi gyda rhywfaint o ddŵr mewn tiwb tabledi wedi ei selio?</a:t>
            </a:r>
          </a:p>
          <a:p>
            <a:endParaRPr lang="en-GB" dirty="0"/>
          </a:p>
          <a:p>
            <a:r>
              <a:rPr lang="cy-GB"/>
              <a:t>Rydyn ni'n mynd i ymchwilio i ba ffactorau sy'n effeithio ar yr amser mae'n ei gymryd i'r caead ddod i ffwrdd (mae hyn yn dangos cyfradd yr adwaith).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Glass containing water with effervescent tablet reacted in it - solution is orange and a few bubbles can be seen on the surface of the liquid">
            <a:extLst>
              <a:ext uri="{FF2B5EF4-FFF2-40B4-BE49-F238E27FC236}">
                <a16:creationId xmlns:a16="http://schemas.microsoft.com/office/drawing/2014/main" id="{82AF93A3-44CB-B144-CA33-58BFF9239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546" y="1260000"/>
            <a:ext cx="3944454" cy="42127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FE199C-DD7C-84F1-69E4-2049312473C3}"/>
              </a:ext>
            </a:extLst>
          </p:cNvPr>
          <p:cNvSpPr txBox="1"/>
          <p:nvPr/>
        </p:nvSpPr>
        <p:spPr>
          <a:xfrm rot="5400000">
            <a:off x="9583885" y="4281140"/>
            <a:ext cx="23246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1000">
                <a:latin typeface="Century Gothic" panose="020B0502020202020204" pitchFamily="34" charset="0"/>
              </a:rPr>
              <a:t>Ffynhonnell: Y Gymdeithas Gemeg Frenhinol</a:t>
            </a:r>
          </a:p>
        </p:txBody>
      </p:sp>
    </p:spTree>
    <p:extLst>
      <p:ext uri="{BB962C8B-B14F-4D97-AF65-F5344CB8AC3E}">
        <p14:creationId xmlns:p14="http://schemas.microsoft.com/office/powerpoint/2010/main" val="124518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Title 1">
            <a:extLst>
              <a:ext uri="{FF2B5EF4-FFF2-40B4-BE49-F238E27FC236}">
                <a16:creationId xmlns:a16="http://schemas.microsoft.com/office/drawing/2014/main" id="{A5187C8B-6202-E83E-EF72-1C1DF0069D8E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400" b="1" i="0">
                <a:solidFill>
                  <a:schemeClr val="bg1"/>
                </a:solidFill>
                <a:latin typeface="Century Gothic" panose="020B0502020202020204" pitchFamily="34" charset="0"/>
              </a:rPr>
              <a:t>Diogelwch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B62703-EC67-5C67-EB7B-1918268B2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Perygl		   Rhagofal/Mesur rheoli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3320C-58F6-E27D-33CA-4E30AD2718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38346"/>
            <a:ext cx="3105877" cy="3877102"/>
          </a:xfrm>
        </p:spPr>
        <p:txBody>
          <a:bodyPr>
            <a:normAutofit lnSpcReduction="10000"/>
          </a:bodyPr>
          <a:lstStyle/>
          <a:p>
            <a:r>
              <a:rPr lang="cy-GB">
                <a:solidFill>
                  <a:srgbClr val="006F62"/>
                </a:solidFill>
              </a:rPr>
              <a:t>Mae'r caead yn dod i ffwrdd yn sydyn</a:t>
            </a:r>
          </a:p>
          <a:p>
            <a:endParaRPr lang="en-GB" dirty="0">
              <a:solidFill>
                <a:srgbClr val="006F62"/>
              </a:solidFill>
            </a:endParaRPr>
          </a:p>
          <a:p>
            <a:endParaRPr lang="en-GB" dirty="0">
              <a:solidFill>
                <a:srgbClr val="006F62"/>
              </a:solidFill>
            </a:endParaRPr>
          </a:p>
          <a:p>
            <a:endParaRPr lang="en-GB" dirty="0">
              <a:solidFill>
                <a:srgbClr val="006F62"/>
              </a:solidFill>
            </a:endParaRPr>
          </a:p>
          <a:p>
            <a:endParaRPr lang="en-GB" dirty="0">
              <a:solidFill>
                <a:srgbClr val="006F62"/>
              </a:solidFill>
            </a:endParaRPr>
          </a:p>
          <a:p>
            <a:endParaRPr lang="en-GB" dirty="0">
              <a:solidFill>
                <a:srgbClr val="006F62"/>
              </a:solidFill>
            </a:endParaRPr>
          </a:p>
          <a:p>
            <a:r>
              <a:rPr lang="cy-GB">
                <a:solidFill>
                  <a:srgbClr val="006F62"/>
                </a:solidFill>
              </a:rPr>
              <a:t>Gall yr hydoddiant achosi rhywfaint o lid </a:t>
            </a:r>
          </a:p>
          <a:p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A3C121A-4A01-F72B-1484-4950DA2C08C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739662" y="1238346"/>
            <a:ext cx="7467599" cy="5040000"/>
          </a:xfrm>
        </p:spPr>
        <p:txBody>
          <a:bodyPr/>
          <a:lstStyle/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Gwisgwch sbectol diogelwch neu goglau diogelwch i amddiffyn eich llygaid.</a:t>
            </a:r>
          </a:p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Peidiwch ag edrych yn syth i lawr ar y tiwb ar ôl i'r adwaith ddechrau.</a:t>
            </a:r>
          </a:p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Gwnewch yn siŵr bod y tiwb ar i fyny yn y rhesel tiwbiau profi.</a:t>
            </a:r>
          </a:p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Peidiwch â phwyntio'r tiwb at neb.</a:t>
            </a:r>
          </a:p>
          <a:p>
            <a:pPr marL="342900" indent="-342900"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Os nad yw'r caead wedi dod i ffwrdd ar ôl ychydig funudau, gofynnwch i'ch athro am help.</a:t>
            </a:r>
          </a:p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Gwisgwch goglau neu sbectol diogelwch.</a:t>
            </a:r>
          </a:p>
          <a:p>
            <a:pPr marL="342900" indent="-342900">
              <a:buClr>
                <a:srgbClr val="006F62"/>
              </a:buClr>
              <a:buFont typeface="Arial" panose="020B0604020202020204" pitchFamily="34" charset="0"/>
              <a:buChar char="•"/>
            </a:pPr>
            <a:r>
              <a:rPr lang="cy-GB"/>
              <a:t>Golchwch eich dwylo ar ôl arbrofi.</a:t>
            </a:r>
          </a:p>
          <a:p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C15D26C-6657-D5E0-039E-77B26B881541}"/>
              </a:ext>
            </a:extLst>
          </p:cNvPr>
          <p:cNvSpPr txBox="1">
            <a:spLocks/>
          </p:cNvSpPr>
          <p:nvPr/>
        </p:nvSpPr>
        <p:spPr>
          <a:xfrm>
            <a:off x="540000" y="5788593"/>
            <a:ext cx="10080000" cy="149487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/>
              <a:t>Cofiwch: peidiwch byth â bwyta nac yfed unrhyw beth yn y labordy.</a:t>
            </a:r>
          </a:p>
          <a:p>
            <a:r>
              <a:rPr lang="cy-GB"/>
              <a:t>Dilynwch y cyfarwyddiadau bob amser.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0772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E796C-B014-8564-907D-797DA143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Cynllunio eich ymchwiliad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114F1-46AF-6F72-DB85-9467C294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260000"/>
            <a:ext cx="10330163" cy="5040000"/>
          </a:xfrm>
        </p:spPr>
        <p:txBody>
          <a:bodyPr/>
          <a:lstStyle/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Pa </a:t>
            </a:r>
            <a:r>
              <a:rPr lang="cy-GB" b="1"/>
              <a:t>newidynnau</a:t>
            </a:r>
            <a:r>
              <a:rPr lang="cy-GB"/>
              <a:t> allai effeithio ar yr amser mae'n ei gymryd i'r caead ddod i ffwrdd? Dylech ddewis un newidyn i'w archwilio.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Allwch chi ragfynegi sut gallai newid y newidyn hwn newid yr amser mae'n ei gymryd i'r caead ddod i ffwrdd?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Sut byddwch chi’n sicrhau bod hwn yn </a:t>
            </a:r>
            <a:r>
              <a:rPr lang="cy-GB" b="1"/>
              <a:t>brawf teg</a:t>
            </a:r>
            <a:r>
              <a:rPr lang="cy-GB"/>
              <a:t>?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Sut gallwch chi wneud eich arbrawf yn fwy </a:t>
            </a:r>
            <a:r>
              <a:rPr lang="cy-GB" b="1"/>
              <a:t>dibynadwy</a:t>
            </a:r>
            <a:r>
              <a:rPr lang="cy-GB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8727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E796C-B014-8564-907D-797DA143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C4CEB8-C079-D42E-B016-0F860045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260475"/>
            <a:ext cx="10386158" cy="5597525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Cofiwch ddilyn y cyfarwyddiadau diogelwch.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Llenwch y tiwb gwag â dŵr, ac yna ei dywallt i silindr mesur. Ysgrifennwch y cyfaint a chyfrifo beth yw ei hanner. Dyma gyfaint y dŵr y byddwch yn ei ddefnyddio ar gyfer pob ailadroddiad.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Mesurwch gyfaint y dŵr o gam 2 a'i arllwys i'r tiwb tabledi. Rhowch y tiwb tabledi mewn rhesel tiwbiau profi.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Rhowch un dabled yn y tiwb a rhowch y caead yn sownd yn ei le. Gweithiwch gyda phartner i wneud yn siŵr eich bod yn dechrau'r amserydd cyn gynted ag y bydd y caead yn ei le.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Stopiwch yr amserydd pan fydd y caead yn dod i ffwrdd. 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Cofnodwch yr amser a gymerwyd.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Newidiwch eich newidyn annibynnol o leiaf ddwywaith (gan wneud yn siŵr bod gennych chi brawf teg o hyd) ac ailadroddwch gamau 3-6.</a:t>
            </a:r>
          </a:p>
          <a:p>
            <a:pPr>
              <a:buSzPct val="125000"/>
            </a:pPr>
            <a:endParaRPr lang="en-GB" dirty="0"/>
          </a:p>
          <a:p>
            <a:pPr>
              <a:buSzPct val="125000"/>
            </a:pPr>
            <a:r>
              <a:rPr lang="cy-GB">
                <a:solidFill>
                  <a:srgbClr val="006F62"/>
                </a:solidFill>
              </a:rPr>
              <a:t>Meddyliwch: sut gallech chi wneud eich arbrawf yn fwy dibynadwy?</a:t>
            </a:r>
          </a:p>
          <a:p>
            <a:pPr>
              <a:buClr>
                <a:srgbClr val="DA1884"/>
              </a:buClr>
              <a:buSzPct val="125000"/>
            </a:pP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1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rc 1026">
            <a:extLst>
              <a:ext uri="{FF2B5EF4-FFF2-40B4-BE49-F238E27FC236}">
                <a16:creationId xmlns:a16="http://schemas.microsoft.com/office/drawing/2014/main" id="{B6357FC8-1EFD-6DE1-8F98-F74C28A46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1110539">
            <a:off x="3920234" y="420807"/>
            <a:ext cx="6405570" cy="5234780"/>
          </a:xfrm>
          <a:prstGeom prst="arc">
            <a:avLst>
              <a:gd name="adj1" fmla="val 599425"/>
              <a:gd name="adj2" fmla="val 11821758"/>
            </a:avLst>
          </a:prstGeom>
          <a:ln w="228600">
            <a:solidFill>
              <a:schemeClr val="bg1">
                <a:lumMod val="75000"/>
              </a:schemeClr>
            </a:solidFill>
            <a:prstDash val="solid"/>
            <a:tailEnd type="stealt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537878 w 6712941"/>
                      <a:gd name="connsiteY0" fmla="*/ 583568 h 4863274"/>
                      <a:gd name="connsiteX1" fmla="*/ 5874621 w 6712941"/>
                      <a:gd name="connsiteY1" fmla="*/ 4039360 h 4863274"/>
                      <a:gd name="connsiteX2" fmla="*/ 2700340 w 6712941"/>
                      <a:gd name="connsiteY2" fmla="*/ 4816362 h 4863274"/>
                      <a:gd name="connsiteX3" fmla="*/ 3115 w 6712941"/>
                      <a:gd name="connsiteY3" fmla="*/ 2536377 h 4863274"/>
                      <a:gd name="connsiteX4" fmla="*/ 606719 w 6712941"/>
                      <a:gd name="connsiteY4" fmla="*/ 2517524 h 4863274"/>
                      <a:gd name="connsiteX5" fmla="*/ 1344457 w 6712941"/>
                      <a:gd name="connsiteY5" fmla="*/ 2494481 h 4863274"/>
                      <a:gd name="connsiteX6" fmla="*/ 1948061 w 6712941"/>
                      <a:gd name="connsiteY6" fmla="*/ 2475628 h 4863274"/>
                      <a:gd name="connsiteX7" fmla="*/ 2685800 w 6712941"/>
                      <a:gd name="connsiteY7" fmla="*/ 2452585 h 4863274"/>
                      <a:gd name="connsiteX8" fmla="*/ 3356471 w 6712941"/>
                      <a:gd name="connsiteY8" fmla="*/ 2431637 h 4863274"/>
                      <a:gd name="connsiteX9" fmla="*/ 3792752 w 6712941"/>
                      <a:gd name="connsiteY9" fmla="*/ 2062023 h 4863274"/>
                      <a:gd name="connsiteX10" fmla="*/ 4229034 w 6712941"/>
                      <a:gd name="connsiteY10" fmla="*/ 1692409 h 4863274"/>
                      <a:gd name="connsiteX11" fmla="*/ 4687129 w 6712941"/>
                      <a:gd name="connsiteY11" fmla="*/ 1304315 h 4863274"/>
                      <a:gd name="connsiteX12" fmla="*/ 5057968 w 6712941"/>
                      <a:gd name="connsiteY12" fmla="*/ 990143 h 4863274"/>
                      <a:gd name="connsiteX13" fmla="*/ 5537878 w 6712941"/>
                      <a:gd name="connsiteY13" fmla="*/ 583568 h 4863274"/>
                      <a:gd name="connsiteX0" fmla="*/ 5537878 w 6712941"/>
                      <a:gd name="connsiteY0" fmla="*/ 583568 h 4863274"/>
                      <a:gd name="connsiteX1" fmla="*/ 5874621 w 6712941"/>
                      <a:gd name="connsiteY1" fmla="*/ 4039360 h 4863274"/>
                      <a:gd name="connsiteX2" fmla="*/ 2700340 w 6712941"/>
                      <a:gd name="connsiteY2" fmla="*/ 4816362 h 4863274"/>
                      <a:gd name="connsiteX3" fmla="*/ 3115 w 6712941"/>
                      <a:gd name="connsiteY3" fmla="*/ 2536377 h 4863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12941" h="4863274" stroke="0" extrusionOk="0">
                        <a:moveTo>
                          <a:pt x="5537878" y="583568"/>
                        </a:moveTo>
                        <a:cubicBezTo>
                          <a:pt x="6841623" y="1391577"/>
                          <a:pt x="7054728" y="3043127"/>
                          <a:pt x="5874621" y="4039360"/>
                        </a:cubicBezTo>
                        <a:cubicBezTo>
                          <a:pt x="5285774" y="4732407"/>
                          <a:pt x="3825124" y="4987394"/>
                          <a:pt x="2700340" y="4816362"/>
                        </a:cubicBezTo>
                        <a:cubicBezTo>
                          <a:pt x="1055597" y="4722298"/>
                          <a:pt x="52278" y="3752279"/>
                          <a:pt x="3115" y="2536377"/>
                        </a:cubicBezTo>
                        <a:cubicBezTo>
                          <a:pt x="124249" y="2521723"/>
                          <a:pt x="423572" y="2502097"/>
                          <a:pt x="606719" y="2517524"/>
                        </a:cubicBezTo>
                        <a:cubicBezTo>
                          <a:pt x="789866" y="2532951"/>
                          <a:pt x="989337" y="2506625"/>
                          <a:pt x="1344457" y="2494481"/>
                        </a:cubicBezTo>
                        <a:cubicBezTo>
                          <a:pt x="1699577" y="2482337"/>
                          <a:pt x="1660741" y="2478639"/>
                          <a:pt x="1948061" y="2475628"/>
                        </a:cubicBezTo>
                        <a:cubicBezTo>
                          <a:pt x="2235381" y="2472616"/>
                          <a:pt x="2379326" y="2429479"/>
                          <a:pt x="2685800" y="2452585"/>
                        </a:cubicBezTo>
                        <a:cubicBezTo>
                          <a:pt x="2992274" y="2475691"/>
                          <a:pt x="3067472" y="2410681"/>
                          <a:pt x="3356471" y="2431637"/>
                        </a:cubicBezTo>
                        <a:cubicBezTo>
                          <a:pt x="3512560" y="2269174"/>
                          <a:pt x="3591513" y="2211097"/>
                          <a:pt x="3792752" y="2062023"/>
                        </a:cubicBezTo>
                        <a:cubicBezTo>
                          <a:pt x="3993992" y="1912949"/>
                          <a:pt x="4047483" y="1874118"/>
                          <a:pt x="4229034" y="1692409"/>
                        </a:cubicBezTo>
                        <a:cubicBezTo>
                          <a:pt x="4410585" y="1510700"/>
                          <a:pt x="4486441" y="1469375"/>
                          <a:pt x="4687129" y="1304315"/>
                        </a:cubicBezTo>
                        <a:cubicBezTo>
                          <a:pt x="4887817" y="1139255"/>
                          <a:pt x="4994140" y="1071077"/>
                          <a:pt x="5057968" y="990143"/>
                        </a:cubicBezTo>
                        <a:cubicBezTo>
                          <a:pt x="5121796" y="909209"/>
                          <a:pt x="5316796" y="743212"/>
                          <a:pt x="5537878" y="583568"/>
                        </a:cubicBezTo>
                        <a:close/>
                      </a:path>
                      <a:path w="6712941" h="4863274" fill="none" extrusionOk="0">
                        <a:moveTo>
                          <a:pt x="5537878" y="583568"/>
                        </a:moveTo>
                        <a:cubicBezTo>
                          <a:pt x="7021254" y="1185012"/>
                          <a:pt x="7063836" y="3029290"/>
                          <a:pt x="5874621" y="4039360"/>
                        </a:cubicBezTo>
                        <a:cubicBezTo>
                          <a:pt x="5043404" y="4662213"/>
                          <a:pt x="3622671" y="4968003"/>
                          <a:pt x="2700340" y="4816362"/>
                        </a:cubicBezTo>
                        <a:cubicBezTo>
                          <a:pt x="1112331" y="4452125"/>
                          <a:pt x="72632" y="3616594"/>
                          <a:pt x="3115" y="2536377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6438854" y="219578"/>
            <a:ext cx="2011461" cy="977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446088" marR="0" lvl="0" indent="-4460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7425" algn="l"/>
              </a:tabLst>
              <a:defRPr/>
            </a:pPr>
            <a:r>
              <a:rPr lang="cy-GB" sz="4000">
                <a:sym typeface="Wingdings 2" panose="05020102010507070707" pitchFamily="18" charset="2"/>
              </a:rPr>
              <a:t></a:t>
            </a: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Tabled Fitamin 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C</a:t>
            </a: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29" y="1850755"/>
            <a:ext cx="2656628" cy="1420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446088" indent="-446088">
              <a:tabLst>
                <a:tab pos="987425" algn="l"/>
              </a:tabLst>
              <a:defRPr/>
            </a:pPr>
            <a:r>
              <a:rPr lang="cy-GB" sz="4000">
                <a:sym typeface="Wingdings 2" panose="05020102010507070707" pitchFamily="18" charset="2"/>
              </a:rPr>
              <a:t></a:t>
            </a:r>
            <a:r>
              <a:rPr kumimoji="0" lang="cy-GB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 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Cyfaint y tiwb </a:t>
            </a:r>
            <a:r>
              <a:rPr lang="cy-GB" sz="2000">
                <a:effectLst/>
                <a:latin typeface="Aptos" panose="020B0004020202020204" pitchFamily="34" charset="0"/>
                <a:ea typeface="Aptos"/>
                <a:cs typeface="Times New Roman" panose="02020603050405020304" pitchFamily="18" charset="0"/>
                <a:sym typeface="Wingdings 2" panose="05020102010507070707" pitchFamily="18" charset="2"/>
              </a:rPr>
              <a:t>÷ 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ea typeface="Century Gothic"/>
                <a:cs typeface="Times New Roman" panose="02020603050405020304" pitchFamily="18" charset="0"/>
                <a:sym typeface="Wingdings 2" panose="05020102010507070707" pitchFamily="18" charset="2"/>
              </a:rPr>
              <a:t>2 = ______</a:t>
            </a: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entury Gothic"/>
                <a:cs typeface="Times New Roman" panose="02020603050405020304" pitchFamily="18" charset="0"/>
                <a:sym typeface="Wingdings 2" panose="05020102010507070707" pitchFamily="18" charset="2"/>
              </a:rPr>
              <a:t> cm</a:t>
            </a:r>
            <a:r>
              <a:rPr kumimoji="0" lang="cy-GB" sz="2000" b="0" i="0" u="none" strike="noStrike" cap="none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Century Gothic"/>
                <a:cs typeface="Times New Roman" panose="02020603050405020304" pitchFamily="18" charset="0"/>
                <a:sym typeface="Wingdings 2" panose="05020102010507070707" pitchFamily="18" charset="2"/>
              </a:rPr>
              <a:t>3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ea typeface="Century Gothic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</a:p>
        </p:txBody>
      </p:sp>
      <p:grpSp>
        <p:nvGrpSpPr>
          <p:cNvPr id="20" name="Group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17103" y="2617790"/>
            <a:ext cx="749300" cy="682999"/>
            <a:chOff x="9674226" y="1571251"/>
            <a:chExt cx="749300" cy="682999"/>
          </a:xfrm>
        </p:grpSpPr>
        <p:sp>
          <p:nvSpPr>
            <p:cNvPr id="21" name="Rectangle 20"/>
            <p:cNvSpPr/>
            <p:nvPr/>
          </p:nvSpPr>
          <p:spPr>
            <a:xfrm>
              <a:off x="9674226" y="1571251"/>
              <a:ext cx="749300" cy="682999"/>
            </a:xfrm>
            <a:prstGeom prst="rect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725024" y="1638300"/>
              <a:ext cx="650875" cy="33855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y-GB" sz="1600" b="0" i="0" u="none" strike="noStrike" cap="none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+mn-cs"/>
                </a:rPr>
                <a:t>00.00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9726372" y="2038350"/>
              <a:ext cx="165100" cy="165100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0210799" y="2038350"/>
              <a:ext cx="165100" cy="16510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138785" y="1305509"/>
            <a:ext cx="2870385" cy="12964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539750" marR="0" lvl="0" indent="-539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7425" algn="l"/>
              </a:tabLst>
              <a:defRPr/>
            </a:pPr>
            <a:r>
              <a:rPr lang="cy-GB" sz="4000">
                <a:sym typeface="Wingdings 2" panose="05020102010507070707" pitchFamily="18" charset="2"/>
              </a:rPr>
              <a:t></a:t>
            </a:r>
            <a:r>
              <a:rPr kumimoji="0" lang="cy-GB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 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C</a:t>
            </a: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aead yn ei le.</a:t>
            </a:r>
          </a:p>
          <a:p>
            <a:pPr marL="446088" marR="0" lvl="0" indent="-4460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7425" algn="l"/>
              </a:tabLst>
              <a:defRPr/>
            </a:pP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 	 Dechrau'r amserydd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7425" algn="l"/>
              </a:tabLst>
              <a:defRPr/>
            </a:pP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371868" y="4245636"/>
            <a:ext cx="2637302" cy="19987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446088" indent="-446088" rtl="0">
              <a:spcBef>
                <a:spcPts val="0"/>
              </a:spcBef>
              <a:spcAft>
                <a:spcPts val="0"/>
              </a:spcAft>
            </a:pPr>
            <a:r>
              <a:rPr lang="cy-GB" sz="4000" dirty="0">
                <a:latin typeface="Century Gothic" panose="020B0502020202020204" pitchFamily="34" charset="0"/>
                <a:sym typeface="Wingdings 2" panose="05020102010507070707" pitchFamily="18" charset="2"/>
              </a:rPr>
              <a:t></a:t>
            </a:r>
            <a:r>
              <a:rPr kumimoji="0" lang="cy-GB" sz="16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Stopiwch yr amserydd pan fydd y caead yn dod i ffwrdd.</a:t>
            </a:r>
          </a:p>
          <a:p>
            <a:pPr marL="446088" indent="-446088" rtl="0">
              <a:spcBef>
                <a:spcPts val="500"/>
              </a:spcBef>
              <a:spcAft>
                <a:spcPts val="0"/>
              </a:spcAft>
            </a:pPr>
            <a:r>
              <a:rPr lang="cy-GB" sz="1600" dirty="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	</a:t>
            </a:r>
            <a:r>
              <a:rPr kumimoji="0" lang="cy-GB" sz="16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Cofnodwch yr amser.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404B19F-B84F-6946-94D0-DAF45C42DC13}"/>
              </a:ext>
            </a:extLst>
          </p:cNvPr>
          <p:cNvSpPr txBox="1"/>
          <p:nvPr/>
        </p:nvSpPr>
        <p:spPr>
          <a:xfrm>
            <a:off x="3475657" y="1421431"/>
            <a:ext cx="2120600" cy="1186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marL="446088" marR="0" lvl="0" indent="-4460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87425" algn="l"/>
              </a:tabLst>
              <a:defRPr/>
            </a:pPr>
            <a:r>
              <a:rPr kumimoji="0" lang="cy-GB" sz="4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 2" panose="05020102010507070707" pitchFamily="18" charset="2"/>
              </a:rPr>
              <a:t></a:t>
            </a:r>
            <a:r>
              <a:rPr kumimoji="0" lang="cy-GB" sz="2000" b="0" i="0" u="none" strike="noStrike" cap="none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______ cm</a:t>
            </a:r>
            <a:r>
              <a:rPr kumimoji="0" lang="cy-GB" sz="2000" b="0" i="0" u="none" strike="noStrike" cap="none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sym typeface="Wingdings 2" panose="05020102010507070707" pitchFamily="18" charset="2"/>
              </a:rPr>
              <a:t>3</a:t>
            </a:r>
            <a:r>
              <a:rPr lang="cy-GB" sz="2000" baseline="3000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 </a:t>
            </a:r>
            <a:r>
              <a:rPr lang="cy-GB" sz="2000">
                <a:solidFill>
                  <a:prstClr val="black"/>
                </a:solidFill>
                <a:latin typeface="Century Gothic" panose="020B0502020202020204" pitchFamily="34" charset="0"/>
                <a:sym typeface="Wingdings 2" panose="05020102010507070707" pitchFamily="18" charset="2"/>
              </a:rPr>
              <a:t>o ddŵr 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703FDAD2-99CE-F28D-523F-5CC34C218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526496" y="3527610"/>
            <a:ext cx="48719" cy="60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4AC2536E-D72F-7F9D-714F-F61B50494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567403" y="3368972"/>
            <a:ext cx="48719" cy="60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012DBAE-E5C7-12DE-AD15-6807C3C82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79318" y="3421664"/>
            <a:ext cx="48719" cy="60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E3D79A98-3D8A-4D9D-B413-34640F7ADA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06582" y="3523148"/>
            <a:ext cx="48719" cy="60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21DB2A6E-D943-FAE5-5B16-1CFA0E489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16249" y="3270775"/>
            <a:ext cx="48719" cy="60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1141B6-47C2-C624-CAB7-930C51A15A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242" y="238192"/>
            <a:ext cx="900177" cy="8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F6E26221-5FB6-0A20-A5E8-FDA2D3CF5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1300" y="4515370"/>
            <a:ext cx="652668" cy="20940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2736A61-BCE8-F95A-F1E2-AED27A4C4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42737" y="4041409"/>
            <a:ext cx="603385" cy="2604253"/>
            <a:chOff x="307939" y="4614941"/>
            <a:chExt cx="517774" cy="194913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7505D30-BF14-2ADC-044A-58E3199F7CC5}"/>
                </a:ext>
              </a:extLst>
            </p:cNvPr>
            <p:cNvSpPr/>
            <p:nvPr/>
          </p:nvSpPr>
          <p:spPr>
            <a:xfrm>
              <a:off x="307944" y="4627301"/>
              <a:ext cx="513392" cy="19367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262DE25-046F-6897-7D8F-DB41CC3A45C5}"/>
                </a:ext>
              </a:extLst>
            </p:cNvPr>
            <p:cNvGrpSpPr/>
            <p:nvPr/>
          </p:nvGrpSpPr>
          <p:grpSpPr>
            <a:xfrm>
              <a:off x="307939" y="4614941"/>
              <a:ext cx="517774" cy="1947151"/>
              <a:chOff x="845944" y="1556266"/>
              <a:chExt cx="1276766" cy="289340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34AFF48-1DBC-D7F1-A13B-A3DE1DB0FB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5944" y="1557254"/>
                <a:ext cx="10484" cy="28776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2799247-E822-9181-2FA0-80A8C47168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347" y="1845021"/>
                <a:ext cx="1275363" cy="5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22F067F-2103-3C1D-CCC9-C7156C46B5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1915" y="1556266"/>
                <a:ext cx="4701" cy="2893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7610B67-0A63-8363-ADDF-5417629DE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0800000">
            <a:off x="1512527" y="3329682"/>
            <a:ext cx="777882" cy="3279759"/>
            <a:chOff x="8138975" y="2258560"/>
            <a:chExt cx="549024" cy="1566128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FA36C68-06B1-BBB8-D8C8-81B7433B7AAE}"/>
                </a:ext>
              </a:extLst>
            </p:cNvPr>
            <p:cNvCxnSpPr/>
            <p:nvPr/>
          </p:nvCxnSpPr>
          <p:spPr>
            <a:xfrm flipV="1">
              <a:off x="8643003" y="2258560"/>
              <a:ext cx="1" cy="1566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F691A36-9614-EB66-6613-99E09068E2B6}"/>
                </a:ext>
              </a:extLst>
            </p:cNvPr>
            <p:cNvCxnSpPr/>
            <p:nvPr/>
          </p:nvCxnSpPr>
          <p:spPr>
            <a:xfrm flipV="1">
              <a:off x="8184000" y="2258560"/>
              <a:ext cx="1" cy="1566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592DFD3-EB8D-E419-5EF3-696E91A979A7}"/>
                </a:ext>
              </a:extLst>
            </p:cNvPr>
            <p:cNvCxnSpPr/>
            <p:nvPr/>
          </p:nvCxnSpPr>
          <p:spPr>
            <a:xfrm flipH="1" flipV="1">
              <a:off x="8516150" y="2408519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73226F7-8617-72C5-D5DA-2ED070267728}"/>
                </a:ext>
              </a:extLst>
            </p:cNvPr>
            <p:cNvCxnSpPr/>
            <p:nvPr/>
          </p:nvCxnSpPr>
          <p:spPr>
            <a:xfrm flipH="1" flipV="1">
              <a:off x="8516150" y="2608465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6AF07BA-4489-B93E-DC91-96498EF17966}"/>
                </a:ext>
              </a:extLst>
            </p:cNvPr>
            <p:cNvCxnSpPr/>
            <p:nvPr/>
          </p:nvCxnSpPr>
          <p:spPr>
            <a:xfrm flipH="1" flipV="1">
              <a:off x="8516150" y="2808410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A75830EE-8C9C-1DDD-B40A-FEAAAA7813B6}"/>
                </a:ext>
              </a:extLst>
            </p:cNvPr>
            <p:cNvCxnSpPr/>
            <p:nvPr/>
          </p:nvCxnSpPr>
          <p:spPr>
            <a:xfrm flipH="1" flipV="1">
              <a:off x="8516150" y="3008356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B6E65F1-B8C5-E0A0-0028-60F5F0F8FBA6}"/>
                </a:ext>
              </a:extLst>
            </p:cNvPr>
            <p:cNvCxnSpPr/>
            <p:nvPr/>
          </p:nvCxnSpPr>
          <p:spPr>
            <a:xfrm flipH="1" flipV="1">
              <a:off x="8516150" y="3208301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043B0E6-BC45-8FDD-7BF4-B5607D95F792}"/>
                </a:ext>
              </a:extLst>
            </p:cNvPr>
            <p:cNvCxnSpPr/>
            <p:nvPr/>
          </p:nvCxnSpPr>
          <p:spPr>
            <a:xfrm flipH="1" flipV="1">
              <a:off x="8516150" y="3408246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7D20B03-AF13-64B2-1F41-ACB825BB9C97}"/>
                </a:ext>
              </a:extLst>
            </p:cNvPr>
            <p:cNvCxnSpPr/>
            <p:nvPr/>
          </p:nvCxnSpPr>
          <p:spPr>
            <a:xfrm flipH="1" flipV="1">
              <a:off x="8516150" y="3624743"/>
              <a:ext cx="1268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34C0785-8C8F-802E-7AD7-5F588A6DAA7B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8138975" y="2258560"/>
              <a:ext cx="54902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Bent Arrow 18">
            <a:extLst>
              <a:ext uri="{FF2B5EF4-FFF2-40B4-BE49-F238E27FC236}">
                <a16:creationId xmlns:a16="http://schemas.microsoft.com/office/drawing/2014/main" id="{F1AE16A0-5673-DA5F-75D9-B3AA7A7FC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17496" y="2877831"/>
            <a:ext cx="634924" cy="1060540"/>
          </a:xfrm>
          <a:prstGeom prst="bentArrow">
            <a:avLst>
              <a:gd name="adj1" fmla="val 12778"/>
              <a:gd name="adj2" fmla="val 16111"/>
              <a:gd name="adj3" fmla="val 29444"/>
              <a:gd name="adj4" fmla="val 437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F5A9B16-BA2F-7242-7875-575A7C498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2501" y="3148250"/>
            <a:ext cx="89879" cy="578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4413240E-A1C5-209C-1987-612B471CA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617574" y="1805321"/>
            <a:ext cx="2302579" cy="3837319"/>
            <a:chOff x="4717082" y="1290656"/>
            <a:chExt cx="2302579" cy="3837319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200B789-A3E6-0736-E599-DC9C08C15993}"/>
                </a:ext>
              </a:extLst>
            </p:cNvPr>
            <p:cNvGrpSpPr/>
            <p:nvPr/>
          </p:nvGrpSpPr>
          <p:grpSpPr>
            <a:xfrm rot="10800000">
              <a:off x="6241005" y="2034800"/>
              <a:ext cx="778656" cy="323484"/>
              <a:chOff x="809701" y="1458552"/>
              <a:chExt cx="1718688" cy="388592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1AE5A8E-2DC0-9FB0-060F-B407F14DD6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9701" y="1458552"/>
                <a:ext cx="0" cy="38672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9FAFF84B-68C1-46E0-C082-51DD8C83B7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9701" y="1838925"/>
                <a:ext cx="1718688" cy="634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64208070-E8BD-FA13-122A-2AD06E247D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8389" y="1460422"/>
                <a:ext cx="0" cy="38672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Bent Arrow 12">
              <a:extLst>
                <a:ext uri="{FF2B5EF4-FFF2-40B4-BE49-F238E27FC236}">
                  <a16:creationId xmlns:a16="http://schemas.microsoft.com/office/drawing/2014/main" id="{C5101EED-E2B0-29BB-A69D-6E7D13261A1C}"/>
                </a:ext>
              </a:extLst>
            </p:cNvPr>
            <p:cNvSpPr/>
            <p:nvPr/>
          </p:nvSpPr>
          <p:spPr>
            <a:xfrm rot="5400000">
              <a:off x="5306170" y="701568"/>
              <a:ext cx="942425" cy="2120601"/>
            </a:xfrm>
            <a:prstGeom prst="bentArrow">
              <a:avLst>
                <a:gd name="adj1" fmla="val 12778"/>
                <a:gd name="adj2" fmla="val 16111"/>
                <a:gd name="adj3" fmla="val 29444"/>
                <a:gd name="adj4" fmla="val 3880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A9F47EE4-4C8C-7D76-D988-D28B178B4267}"/>
                </a:ext>
              </a:extLst>
            </p:cNvPr>
            <p:cNvGrpSpPr/>
            <p:nvPr/>
          </p:nvGrpSpPr>
          <p:grpSpPr>
            <a:xfrm>
              <a:off x="6308155" y="2210864"/>
              <a:ext cx="669857" cy="2917111"/>
              <a:chOff x="307939" y="4614941"/>
              <a:chExt cx="517774" cy="1949137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A16EC696-E391-B002-0C79-64A01D1ADEBC}"/>
                  </a:ext>
                </a:extLst>
              </p:cNvPr>
              <p:cNvSpPr/>
              <p:nvPr/>
            </p:nvSpPr>
            <p:spPr>
              <a:xfrm>
                <a:off x="307944" y="5531884"/>
                <a:ext cx="513392" cy="10321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C7E4CB42-9C64-4A7C-D419-EA0C0D8687A2}"/>
                  </a:ext>
                </a:extLst>
              </p:cNvPr>
              <p:cNvGrpSpPr/>
              <p:nvPr/>
            </p:nvGrpSpPr>
            <p:grpSpPr>
              <a:xfrm>
                <a:off x="307939" y="4614941"/>
                <a:ext cx="517774" cy="1947151"/>
                <a:chOff x="845944" y="1556266"/>
                <a:chExt cx="1276766" cy="289340"/>
              </a:xfrm>
            </p:grpSpPr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3508F0CA-457A-380E-AF95-65B32768EF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5944" y="1557254"/>
                  <a:ext cx="10484" cy="28776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EC9F7D77-6EA6-ACA6-37E1-629E1BA098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47347" y="1845021"/>
                  <a:ext cx="1275363" cy="585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D4E2F5F8-1F93-BDAE-393E-D2EABD622C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1915" y="1556266"/>
                  <a:ext cx="4701" cy="28934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80B89CF-7F79-FC82-BDC6-B01D64B21ABA}"/>
                </a:ext>
              </a:extLst>
            </p:cNvPr>
            <p:cNvSpPr/>
            <p:nvPr/>
          </p:nvSpPr>
          <p:spPr>
            <a:xfrm>
              <a:off x="6357123" y="4097369"/>
              <a:ext cx="565054" cy="277596"/>
            </a:xfrm>
            <a:prstGeom prst="ellipse">
              <a:avLst/>
            </a:prstGeom>
            <a:solidFill>
              <a:srgbClr val="FF9E1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B8EA7EB5-5F18-4B1D-931D-AB398A1F9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812332" y="5032113"/>
            <a:ext cx="588226" cy="524189"/>
            <a:chOff x="10472150" y="6178006"/>
            <a:chExt cx="588226" cy="524189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4023E62-DB51-46EC-971D-3CB8A21730F5}"/>
                </a:ext>
              </a:extLst>
            </p:cNvPr>
            <p:cNvGrpSpPr/>
            <p:nvPr/>
          </p:nvGrpSpPr>
          <p:grpSpPr>
            <a:xfrm>
              <a:off x="10472150" y="6178006"/>
              <a:ext cx="412932" cy="524189"/>
              <a:chOff x="6714701" y="4669178"/>
              <a:chExt cx="749300" cy="882536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FDCCD184-8BD9-4FA7-B215-CFE47A6904ED}"/>
                  </a:ext>
                </a:extLst>
              </p:cNvPr>
              <p:cNvSpPr/>
              <p:nvPr/>
            </p:nvSpPr>
            <p:spPr>
              <a:xfrm>
                <a:off x="6714701" y="4669178"/>
                <a:ext cx="749300" cy="882536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cy-GB"/>
                  <a:t>c</a:t>
                </a: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8972F4A4-E856-4E61-A70F-7050E703C98B}"/>
                  </a:ext>
                </a:extLst>
              </p:cNvPr>
              <p:cNvGrpSpPr/>
              <p:nvPr/>
            </p:nvGrpSpPr>
            <p:grpSpPr>
              <a:xfrm>
                <a:off x="6807113" y="4755724"/>
                <a:ext cx="577044" cy="178593"/>
                <a:chOff x="6807100" y="4755724"/>
                <a:chExt cx="483600" cy="178593"/>
              </a:xfrm>
            </p:grpSpPr>
            <p:sp>
              <p:nvSpPr>
                <p:cNvPr id="1024" name="Rectangle 1023">
                  <a:extLst>
                    <a:ext uri="{FF2B5EF4-FFF2-40B4-BE49-F238E27FC236}">
                      <a16:creationId xmlns:a16="http://schemas.microsoft.com/office/drawing/2014/main" id="{E4D9EE06-E8B9-4CA3-A587-0B50683F00B2}"/>
                    </a:ext>
                  </a:extLst>
                </p:cNvPr>
                <p:cNvSpPr/>
                <p:nvPr/>
              </p:nvSpPr>
              <p:spPr>
                <a:xfrm>
                  <a:off x="6807100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1025" name="Rectangle 1024">
                  <a:extLst>
                    <a:ext uri="{FF2B5EF4-FFF2-40B4-BE49-F238E27FC236}">
                      <a16:creationId xmlns:a16="http://schemas.microsoft.com/office/drawing/2014/main" id="{2B11B972-D268-45FE-9DEC-B63CC5ABBD69}"/>
                    </a:ext>
                  </a:extLst>
                </p:cNvPr>
                <p:cNvSpPr/>
                <p:nvPr/>
              </p:nvSpPr>
              <p:spPr>
                <a:xfrm>
                  <a:off x="7052263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196CC899-AC83-4A6D-814E-A62500AC66EA}"/>
                  </a:ext>
                </a:extLst>
              </p:cNvPr>
              <p:cNvGrpSpPr/>
              <p:nvPr/>
            </p:nvGrpSpPr>
            <p:grpSpPr>
              <a:xfrm>
                <a:off x="6807113" y="4937371"/>
                <a:ext cx="577044" cy="112741"/>
                <a:chOff x="6807100" y="4755724"/>
                <a:chExt cx="483600" cy="178596"/>
              </a:xfrm>
            </p:grpSpPr>
            <p:sp>
              <p:nvSpPr>
                <p:cNvPr id="126" name="Rectangle 125">
                  <a:extLst>
                    <a:ext uri="{FF2B5EF4-FFF2-40B4-BE49-F238E27FC236}">
                      <a16:creationId xmlns:a16="http://schemas.microsoft.com/office/drawing/2014/main" id="{CD4A70D1-ABDC-45F0-9463-8493540FB631}"/>
                    </a:ext>
                  </a:extLst>
                </p:cNvPr>
                <p:cNvSpPr/>
                <p:nvPr/>
              </p:nvSpPr>
              <p:spPr>
                <a:xfrm>
                  <a:off x="6807100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127" name="Rectangle 126">
                  <a:extLst>
                    <a:ext uri="{FF2B5EF4-FFF2-40B4-BE49-F238E27FC236}">
                      <a16:creationId xmlns:a16="http://schemas.microsoft.com/office/drawing/2014/main" id="{78BBEC7C-E507-4CE7-B45F-307A37734052}"/>
                    </a:ext>
                  </a:extLst>
                </p:cNvPr>
                <p:cNvSpPr/>
                <p:nvPr/>
              </p:nvSpPr>
              <p:spPr>
                <a:xfrm>
                  <a:off x="7052263" y="4755727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700F9BDC-EC3D-4C26-A979-1580BBDA36E2}"/>
                  </a:ext>
                </a:extLst>
              </p:cNvPr>
              <p:cNvGrpSpPr/>
              <p:nvPr/>
            </p:nvGrpSpPr>
            <p:grpSpPr>
              <a:xfrm>
                <a:off x="6807113" y="5054075"/>
                <a:ext cx="577044" cy="112741"/>
                <a:chOff x="6807100" y="4755724"/>
                <a:chExt cx="483600" cy="178596"/>
              </a:xfrm>
            </p:grpSpPr>
            <p:sp>
              <p:nvSpPr>
                <p:cNvPr id="124" name="Rectangle 123">
                  <a:extLst>
                    <a:ext uri="{FF2B5EF4-FFF2-40B4-BE49-F238E27FC236}">
                      <a16:creationId xmlns:a16="http://schemas.microsoft.com/office/drawing/2014/main" id="{BE2E31F6-AFF4-4DA2-80A0-12BE94593920}"/>
                    </a:ext>
                  </a:extLst>
                </p:cNvPr>
                <p:cNvSpPr/>
                <p:nvPr/>
              </p:nvSpPr>
              <p:spPr>
                <a:xfrm>
                  <a:off x="6807100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E3FC930C-97AA-4EB3-A26F-8E206E6AE17E}"/>
                    </a:ext>
                  </a:extLst>
                </p:cNvPr>
                <p:cNvSpPr/>
                <p:nvPr/>
              </p:nvSpPr>
              <p:spPr>
                <a:xfrm>
                  <a:off x="7052263" y="4755727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4A6E0DB0-0026-44B9-9FE2-C43B9FCBACCF}"/>
                  </a:ext>
                </a:extLst>
              </p:cNvPr>
              <p:cNvGrpSpPr/>
              <p:nvPr/>
            </p:nvGrpSpPr>
            <p:grpSpPr>
              <a:xfrm>
                <a:off x="6807113" y="5171037"/>
                <a:ext cx="577044" cy="112741"/>
                <a:chOff x="6807100" y="4755724"/>
                <a:chExt cx="483600" cy="178596"/>
              </a:xfrm>
            </p:grpSpPr>
            <p:sp>
              <p:nvSpPr>
                <p:cNvPr id="122" name="Rectangle 121">
                  <a:extLst>
                    <a:ext uri="{FF2B5EF4-FFF2-40B4-BE49-F238E27FC236}">
                      <a16:creationId xmlns:a16="http://schemas.microsoft.com/office/drawing/2014/main" id="{2E077E7F-6A72-4D24-9357-EDC69F18599F}"/>
                    </a:ext>
                  </a:extLst>
                </p:cNvPr>
                <p:cNvSpPr/>
                <p:nvPr/>
              </p:nvSpPr>
              <p:spPr>
                <a:xfrm>
                  <a:off x="6807100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123" name="Rectangle 122">
                  <a:extLst>
                    <a:ext uri="{FF2B5EF4-FFF2-40B4-BE49-F238E27FC236}">
                      <a16:creationId xmlns:a16="http://schemas.microsoft.com/office/drawing/2014/main" id="{B6AC7016-A9B6-4282-821E-53E51A3ED689}"/>
                    </a:ext>
                  </a:extLst>
                </p:cNvPr>
                <p:cNvSpPr/>
                <p:nvPr/>
              </p:nvSpPr>
              <p:spPr>
                <a:xfrm>
                  <a:off x="7052263" y="4755727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112531E8-F6F1-4C65-A21E-E4124C31AF17}"/>
                  </a:ext>
                </a:extLst>
              </p:cNvPr>
              <p:cNvGrpSpPr/>
              <p:nvPr/>
            </p:nvGrpSpPr>
            <p:grpSpPr>
              <a:xfrm>
                <a:off x="6807113" y="5287741"/>
                <a:ext cx="577044" cy="112741"/>
                <a:chOff x="6807100" y="4755724"/>
                <a:chExt cx="483600" cy="178596"/>
              </a:xfrm>
            </p:grpSpPr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191B28C1-D689-4DA7-888F-536488DCCCB0}"/>
                    </a:ext>
                  </a:extLst>
                </p:cNvPr>
                <p:cNvSpPr/>
                <p:nvPr/>
              </p:nvSpPr>
              <p:spPr>
                <a:xfrm>
                  <a:off x="6807100" y="4755724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D2420A57-62F3-4ED7-8FA6-63D269E0926D}"/>
                    </a:ext>
                  </a:extLst>
                </p:cNvPr>
                <p:cNvSpPr/>
                <p:nvPr/>
              </p:nvSpPr>
              <p:spPr>
                <a:xfrm>
                  <a:off x="7052263" y="4755727"/>
                  <a:ext cx="238437" cy="178593"/>
                </a:xfrm>
                <a:prstGeom prst="rec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GB" dirty="0"/>
                </a:p>
              </p:txBody>
            </p:sp>
          </p:grp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4D0C1CC-939E-4786-9E34-7B8BB57B721E}"/>
                  </a:ext>
                </a:extLst>
              </p:cNvPr>
              <p:cNvSpPr/>
              <p:nvPr/>
            </p:nvSpPr>
            <p:spPr>
              <a:xfrm>
                <a:off x="6851826" y="4800600"/>
                <a:ext cx="194860" cy="111191"/>
              </a:xfrm>
              <a:custGeom>
                <a:avLst/>
                <a:gdLst>
                  <a:gd name="connsiteX0" fmla="*/ 20688 w 194860"/>
                  <a:gd name="connsiteY0" fmla="*/ 7257 h 111191"/>
                  <a:gd name="connsiteX1" fmla="*/ 17060 w 194860"/>
                  <a:gd name="connsiteY1" fmla="*/ 30843 h 111191"/>
                  <a:gd name="connsiteX2" fmla="*/ 15245 w 194860"/>
                  <a:gd name="connsiteY2" fmla="*/ 36286 h 111191"/>
                  <a:gd name="connsiteX3" fmla="*/ 13431 w 194860"/>
                  <a:gd name="connsiteY3" fmla="*/ 45357 h 111191"/>
                  <a:gd name="connsiteX4" fmla="*/ 11617 w 194860"/>
                  <a:gd name="connsiteY4" fmla="*/ 50800 h 111191"/>
                  <a:gd name="connsiteX5" fmla="*/ 9803 w 194860"/>
                  <a:gd name="connsiteY5" fmla="*/ 58057 h 111191"/>
                  <a:gd name="connsiteX6" fmla="*/ 2545 w 194860"/>
                  <a:gd name="connsiteY6" fmla="*/ 74386 h 111191"/>
                  <a:gd name="connsiteX7" fmla="*/ 731 w 194860"/>
                  <a:gd name="connsiteY7" fmla="*/ 87086 h 111191"/>
                  <a:gd name="connsiteX8" fmla="*/ 7988 w 194860"/>
                  <a:gd name="connsiteY8" fmla="*/ 83457 h 111191"/>
                  <a:gd name="connsiteX9" fmla="*/ 27945 w 194860"/>
                  <a:gd name="connsiteY9" fmla="*/ 67129 h 111191"/>
                  <a:gd name="connsiteX10" fmla="*/ 31574 w 194860"/>
                  <a:gd name="connsiteY10" fmla="*/ 61686 h 111191"/>
                  <a:gd name="connsiteX11" fmla="*/ 33388 w 194860"/>
                  <a:gd name="connsiteY11" fmla="*/ 56243 h 111191"/>
                  <a:gd name="connsiteX12" fmla="*/ 37017 w 194860"/>
                  <a:gd name="connsiteY12" fmla="*/ 50800 h 111191"/>
                  <a:gd name="connsiteX13" fmla="*/ 40645 w 194860"/>
                  <a:gd name="connsiteY13" fmla="*/ 34471 h 111191"/>
                  <a:gd name="connsiteX14" fmla="*/ 46088 w 194860"/>
                  <a:gd name="connsiteY14" fmla="*/ 30843 h 111191"/>
                  <a:gd name="connsiteX15" fmla="*/ 49717 w 194860"/>
                  <a:gd name="connsiteY15" fmla="*/ 59871 h 111191"/>
                  <a:gd name="connsiteX16" fmla="*/ 51531 w 194860"/>
                  <a:gd name="connsiteY16" fmla="*/ 67129 h 111191"/>
                  <a:gd name="connsiteX17" fmla="*/ 56974 w 194860"/>
                  <a:gd name="connsiteY17" fmla="*/ 68943 h 111191"/>
                  <a:gd name="connsiteX18" fmla="*/ 69674 w 194860"/>
                  <a:gd name="connsiteY18" fmla="*/ 52614 h 111191"/>
                  <a:gd name="connsiteX19" fmla="*/ 87817 w 194860"/>
                  <a:gd name="connsiteY19" fmla="*/ 32657 h 111191"/>
                  <a:gd name="connsiteX20" fmla="*/ 95074 w 194860"/>
                  <a:gd name="connsiteY20" fmla="*/ 27214 h 111191"/>
                  <a:gd name="connsiteX21" fmla="*/ 98703 w 194860"/>
                  <a:gd name="connsiteY21" fmla="*/ 32657 h 111191"/>
                  <a:gd name="connsiteX22" fmla="*/ 100517 w 194860"/>
                  <a:gd name="connsiteY22" fmla="*/ 38100 h 111191"/>
                  <a:gd name="connsiteX23" fmla="*/ 107774 w 194860"/>
                  <a:gd name="connsiteY23" fmla="*/ 34471 h 111191"/>
                  <a:gd name="connsiteX24" fmla="*/ 109588 w 194860"/>
                  <a:gd name="connsiteY24" fmla="*/ 25400 h 111191"/>
                  <a:gd name="connsiteX25" fmla="*/ 113217 w 194860"/>
                  <a:gd name="connsiteY25" fmla="*/ 19957 h 111191"/>
                  <a:gd name="connsiteX26" fmla="*/ 111403 w 194860"/>
                  <a:gd name="connsiteY26" fmla="*/ 52614 h 111191"/>
                  <a:gd name="connsiteX27" fmla="*/ 104145 w 194860"/>
                  <a:gd name="connsiteY27" fmla="*/ 76200 h 111191"/>
                  <a:gd name="connsiteX28" fmla="*/ 102331 w 194860"/>
                  <a:gd name="connsiteY28" fmla="*/ 88900 h 111191"/>
                  <a:gd name="connsiteX29" fmla="*/ 100517 w 194860"/>
                  <a:gd name="connsiteY29" fmla="*/ 97971 h 111191"/>
                  <a:gd name="connsiteX30" fmla="*/ 98703 w 194860"/>
                  <a:gd name="connsiteY30" fmla="*/ 110671 h 111191"/>
                  <a:gd name="connsiteX31" fmla="*/ 104145 w 194860"/>
                  <a:gd name="connsiteY31" fmla="*/ 107043 h 111191"/>
                  <a:gd name="connsiteX32" fmla="*/ 115031 w 194860"/>
                  <a:gd name="connsiteY32" fmla="*/ 88900 h 111191"/>
                  <a:gd name="connsiteX33" fmla="*/ 118660 w 194860"/>
                  <a:gd name="connsiteY33" fmla="*/ 81643 h 111191"/>
                  <a:gd name="connsiteX34" fmla="*/ 127731 w 194860"/>
                  <a:gd name="connsiteY34" fmla="*/ 67129 h 111191"/>
                  <a:gd name="connsiteX35" fmla="*/ 134988 w 194860"/>
                  <a:gd name="connsiteY35" fmla="*/ 54429 h 111191"/>
                  <a:gd name="connsiteX36" fmla="*/ 142245 w 194860"/>
                  <a:gd name="connsiteY36" fmla="*/ 38100 h 111191"/>
                  <a:gd name="connsiteX37" fmla="*/ 145874 w 194860"/>
                  <a:gd name="connsiteY37" fmla="*/ 32657 h 111191"/>
                  <a:gd name="connsiteX38" fmla="*/ 149503 w 194860"/>
                  <a:gd name="connsiteY38" fmla="*/ 18143 h 111191"/>
                  <a:gd name="connsiteX39" fmla="*/ 153131 w 194860"/>
                  <a:gd name="connsiteY39" fmla="*/ 10886 h 111191"/>
                  <a:gd name="connsiteX40" fmla="*/ 154945 w 194860"/>
                  <a:gd name="connsiteY40" fmla="*/ 5443 h 111191"/>
                  <a:gd name="connsiteX41" fmla="*/ 165831 w 194860"/>
                  <a:gd name="connsiteY41" fmla="*/ 0 h 111191"/>
                  <a:gd name="connsiteX42" fmla="*/ 174903 w 194860"/>
                  <a:gd name="connsiteY42" fmla="*/ 1814 h 111191"/>
                  <a:gd name="connsiteX43" fmla="*/ 176717 w 194860"/>
                  <a:gd name="connsiteY43" fmla="*/ 54429 h 111191"/>
                  <a:gd name="connsiteX44" fmla="*/ 178531 w 194860"/>
                  <a:gd name="connsiteY44" fmla="*/ 59871 h 111191"/>
                  <a:gd name="connsiteX45" fmla="*/ 183974 w 194860"/>
                  <a:gd name="connsiteY45" fmla="*/ 47171 h 111191"/>
                  <a:gd name="connsiteX46" fmla="*/ 185788 w 194860"/>
                  <a:gd name="connsiteY46" fmla="*/ 41729 h 111191"/>
                  <a:gd name="connsiteX47" fmla="*/ 194860 w 194860"/>
                  <a:gd name="connsiteY47" fmla="*/ 39914 h 11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4860" h="111191">
                    <a:moveTo>
                      <a:pt x="20688" y="7257"/>
                    </a:moveTo>
                    <a:cubicBezTo>
                      <a:pt x="19588" y="16062"/>
                      <a:pt x="19137" y="22536"/>
                      <a:pt x="17060" y="30843"/>
                    </a:cubicBezTo>
                    <a:cubicBezTo>
                      <a:pt x="16596" y="32698"/>
                      <a:pt x="15709" y="34431"/>
                      <a:pt x="15245" y="36286"/>
                    </a:cubicBezTo>
                    <a:cubicBezTo>
                      <a:pt x="14497" y="39277"/>
                      <a:pt x="14179" y="42366"/>
                      <a:pt x="13431" y="45357"/>
                    </a:cubicBezTo>
                    <a:cubicBezTo>
                      <a:pt x="12967" y="47212"/>
                      <a:pt x="12142" y="48961"/>
                      <a:pt x="11617" y="50800"/>
                    </a:cubicBezTo>
                    <a:cubicBezTo>
                      <a:pt x="10932" y="53198"/>
                      <a:pt x="10591" y="55692"/>
                      <a:pt x="9803" y="58057"/>
                    </a:cubicBezTo>
                    <a:cubicBezTo>
                      <a:pt x="7486" y="65007"/>
                      <a:pt x="5707" y="68063"/>
                      <a:pt x="2545" y="74386"/>
                    </a:cubicBezTo>
                    <a:cubicBezTo>
                      <a:pt x="1940" y="78619"/>
                      <a:pt x="-1469" y="83419"/>
                      <a:pt x="731" y="87086"/>
                    </a:cubicBezTo>
                    <a:cubicBezTo>
                      <a:pt x="2123" y="89405"/>
                      <a:pt x="5738" y="84957"/>
                      <a:pt x="7988" y="83457"/>
                    </a:cubicBezTo>
                    <a:cubicBezTo>
                      <a:pt x="13376" y="79865"/>
                      <a:pt x="22968" y="73101"/>
                      <a:pt x="27945" y="67129"/>
                    </a:cubicBezTo>
                    <a:cubicBezTo>
                      <a:pt x="29341" y="65454"/>
                      <a:pt x="30364" y="63500"/>
                      <a:pt x="31574" y="61686"/>
                    </a:cubicBezTo>
                    <a:cubicBezTo>
                      <a:pt x="32179" y="59872"/>
                      <a:pt x="32533" y="57954"/>
                      <a:pt x="33388" y="56243"/>
                    </a:cubicBezTo>
                    <a:cubicBezTo>
                      <a:pt x="34363" y="54293"/>
                      <a:pt x="36251" y="52842"/>
                      <a:pt x="37017" y="50800"/>
                    </a:cubicBezTo>
                    <a:cubicBezTo>
                      <a:pt x="37137" y="50481"/>
                      <a:pt x="39849" y="35665"/>
                      <a:pt x="40645" y="34471"/>
                    </a:cubicBezTo>
                    <a:cubicBezTo>
                      <a:pt x="41854" y="32657"/>
                      <a:pt x="44274" y="32052"/>
                      <a:pt x="46088" y="30843"/>
                    </a:cubicBezTo>
                    <a:cubicBezTo>
                      <a:pt x="50564" y="53216"/>
                      <a:pt x="44697" y="22217"/>
                      <a:pt x="49717" y="59871"/>
                    </a:cubicBezTo>
                    <a:cubicBezTo>
                      <a:pt x="50047" y="62343"/>
                      <a:pt x="49973" y="65182"/>
                      <a:pt x="51531" y="67129"/>
                    </a:cubicBezTo>
                    <a:cubicBezTo>
                      <a:pt x="52726" y="68622"/>
                      <a:pt x="55160" y="68338"/>
                      <a:pt x="56974" y="68943"/>
                    </a:cubicBezTo>
                    <a:lnTo>
                      <a:pt x="69674" y="52614"/>
                    </a:lnTo>
                    <a:cubicBezTo>
                      <a:pt x="74765" y="46135"/>
                      <a:pt x="81312" y="37536"/>
                      <a:pt x="87817" y="32657"/>
                    </a:cubicBezTo>
                    <a:lnTo>
                      <a:pt x="95074" y="27214"/>
                    </a:lnTo>
                    <a:cubicBezTo>
                      <a:pt x="96284" y="29028"/>
                      <a:pt x="97728" y="30707"/>
                      <a:pt x="98703" y="32657"/>
                    </a:cubicBezTo>
                    <a:cubicBezTo>
                      <a:pt x="99558" y="34368"/>
                      <a:pt x="98642" y="37725"/>
                      <a:pt x="100517" y="38100"/>
                    </a:cubicBezTo>
                    <a:cubicBezTo>
                      <a:pt x="103169" y="38630"/>
                      <a:pt x="105355" y="35681"/>
                      <a:pt x="107774" y="34471"/>
                    </a:cubicBezTo>
                    <a:cubicBezTo>
                      <a:pt x="108379" y="31447"/>
                      <a:pt x="108505" y="28287"/>
                      <a:pt x="109588" y="25400"/>
                    </a:cubicBezTo>
                    <a:cubicBezTo>
                      <a:pt x="110354" y="23358"/>
                      <a:pt x="113072" y="17781"/>
                      <a:pt x="113217" y="19957"/>
                    </a:cubicBezTo>
                    <a:cubicBezTo>
                      <a:pt x="113943" y="30835"/>
                      <a:pt x="112309" y="41749"/>
                      <a:pt x="111403" y="52614"/>
                    </a:cubicBezTo>
                    <a:cubicBezTo>
                      <a:pt x="110428" y="64316"/>
                      <a:pt x="109038" y="64784"/>
                      <a:pt x="104145" y="76200"/>
                    </a:cubicBezTo>
                    <a:cubicBezTo>
                      <a:pt x="103540" y="80433"/>
                      <a:pt x="103034" y="84682"/>
                      <a:pt x="102331" y="88900"/>
                    </a:cubicBezTo>
                    <a:cubicBezTo>
                      <a:pt x="101824" y="91942"/>
                      <a:pt x="101024" y="94929"/>
                      <a:pt x="100517" y="97971"/>
                    </a:cubicBezTo>
                    <a:cubicBezTo>
                      <a:pt x="99814" y="102189"/>
                      <a:pt x="97115" y="106700"/>
                      <a:pt x="98703" y="110671"/>
                    </a:cubicBezTo>
                    <a:cubicBezTo>
                      <a:pt x="99513" y="112695"/>
                      <a:pt x="102331" y="108252"/>
                      <a:pt x="104145" y="107043"/>
                    </a:cubicBezTo>
                    <a:cubicBezTo>
                      <a:pt x="107774" y="100995"/>
                      <a:pt x="111877" y="95208"/>
                      <a:pt x="115031" y="88900"/>
                    </a:cubicBezTo>
                    <a:cubicBezTo>
                      <a:pt x="116241" y="86481"/>
                      <a:pt x="117226" y="83936"/>
                      <a:pt x="118660" y="81643"/>
                    </a:cubicBezTo>
                    <a:cubicBezTo>
                      <a:pt x="130430" y="62812"/>
                      <a:pt x="118543" y="85507"/>
                      <a:pt x="127731" y="67129"/>
                    </a:cubicBezTo>
                    <a:cubicBezTo>
                      <a:pt x="131244" y="53071"/>
                      <a:pt x="126673" y="66069"/>
                      <a:pt x="134988" y="54429"/>
                    </a:cubicBezTo>
                    <a:cubicBezTo>
                      <a:pt x="138196" y="49938"/>
                      <a:pt x="139873" y="42844"/>
                      <a:pt x="142245" y="38100"/>
                    </a:cubicBezTo>
                    <a:cubicBezTo>
                      <a:pt x="143220" y="36150"/>
                      <a:pt x="144664" y="34471"/>
                      <a:pt x="145874" y="32657"/>
                    </a:cubicBezTo>
                    <a:cubicBezTo>
                      <a:pt x="146940" y="27325"/>
                      <a:pt x="147409" y="23029"/>
                      <a:pt x="149503" y="18143"/>
                    </a:cubicBezTo>
                    <a:cubicBezTo>
                      <a:pt x="150568" y="15657"/>
                      <a:pt x="152066" y="13372"/>
                      <a:pt x="153131" y="10886"/>
                    </a:cubicBezTo>
                    <a:cubicBezTo>
                      <a:pt x="153884" y="9128"/>
                      <a:pt x="153750" y="6936"/>
                      <a:pt x="154945" y="5443"/>
                    </a:cubicBezTo>
                    <a:cubicBezTo>
                      <a:pt x="157503" y="2245"/>
                      <a:pt x="162245" y="1195"/>
                      <a:pt x="165831" y="0"/>
                    </a:cubicBezTo>
                    <a:cubicBezTo>
                      <a:pt x="168855" y="605"/>
                      <a:pt x="174298" y="-1210"/>
                      <a:pt x="174903" y="1814"/>
                    </a:cubicBezTo>
                    <a:cubicBezTo>
                      <a:pt x="178345" y="19022"/>
                      <a:pt x="175623" y="36914"/>
                      <a:pt x="176717" y="54429"/>
                    </a:cubicBezTo>
                    <a:cubicBezTo>
                      <a:pt x="176836" y="56337"/>
                      <a:pt x="177926" y="58057"/>
                      <a:pt x="178531" y="59871"/>
                    </a:cubicBezTo>
                    <a:cubicBezTo>
                      <a:pt x="182306" y="44769"/>
                      <a:pt x="177709" y="59699"/>
                      <a:pt x="183974" y="47171"/>
                    </a:cubicBezTo>
                    <a:cubicBezTo>
                      <a:pt x="184829" y="45461"/>
                      <a:pt x="184436" y="43081"/>
                      <a:pt x="185788" y="41729"/>
                    </a:cubicBezTo>
                    <a:cubicBezTo>
                      <a:pt x="187986" y="39531"/>
                      <a:pt x="192097" y="39914"/>
                      <a:pt x="194860" y="39914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A943F77E-8599-44D2-833A-F2700A9DED41}"/>
                  </a:ext>
                </a:extLst>
              </p:cNvPr>
              <p:cNvSpPr/>
              <p:nvPr/>
            </p:nvSpPr>
            <p:spPr>
              <a:xfrm>
                <a:off x="7148286" y="4802414"/>
                <a:ext cx="116114" cy="78368"/>
              </a:xfrm>
              <a:custGeom>
                <a:avLst/>
                <a:gdLst>
                  <a:gd name="connsiteX0" fmla="*/ 12700 w 116114"/>
                  <a:gd name="connsiteY0" fmla="*/ 16329 h 78368"/>
                  <a:gd name="connsiteX1" fmla="*/ 7257 w 116114"/>
                  <a:gd name="connsiteY1" fmla="*/ 36286 h 78368"/>
                  <a:gd name="connsiteX2" fmla="*/ 3628 w 116114"/>
                  <a:gd name="connsiteY2" fmla="*/ 50800 h 78368"/>
                  <a:gd name="connsiteX3" fmla="*/ 0 w 116114"/>
                  <a:gd name="connsiteY3" fmla="*/ 63500 h 78368"/>
                  <a:gd name="connsiteX4" fmla="*/ 3628 w 116114"/>
                  <a:gd name="connsiteY4" fmla="*/ 78015 h 78368"/>
                  <a:gd name="connsiteX5" fmla="*/ 14514 w 116114"/>
                  <a:gd name="connsiteY5" fmla="*/ 70757 h 78368"/>
                  <a:gd name="connsiteX6" fmla="*/ 23585 w 116114"/>
                  <a:gd name="connsiteY6" fmla="*/ 63500 h 78368"/>
                  <a:gd name="connsiteX7" fmla="*/ 32657 w 116114"/>
                  <a:gd name="connsiteY7" fmla="*/ 59872 h 78368"/>
                  <a:gd name="connsiteX8" fmla="*/ 39914 w 116114"/>
                  <a:gd name="connsiteY8" fmla="*/ 54429 h 78368"/>
                  <a:gd name="connsiteX9" fmla="*/ 48985 w 116114"/>
                  <a:gd name="connsiteY9" fmla="*/ 50800 h 78368"/>
                  <a:gd name="connsiteX10" fmla="*/ 56243 w 116114"/>
                  <a:gd name="connsiteY10" fmla="*/ 47172 h 78368"/>
                  <a:gd name="connsiteX11" fmla="*/ 59871 w 116114"/>
                  <a:gd name="connsiteY11" fmla="*/ 41729 h 78368"/>
                  <a:gd name="connsiteX12" fmla="*/ 63500 w 116114"/>
                  <a:gd name="connsiteY12" fmla="*/ 56243 h 78368"/>
                  <a:gd name="connsiteX13" fmla="*/ 68943 w 116114"/>
                  <a:gd name="connsiteY13" fmla="*/ 67129 h 78368"/>
                  <a:gd name="connsiteX14" fmla="*/ 74385 w 116114"/>
                  <a:gd name="connsiteY14" fmla="*/ 65315 h 78368"/>
                  <a:gd name="connsiteX15" fmla="*/ 78014 w 116114"/>
                  <a:gd name="connsiteY15" fmla="*/ 56243 h 78368"/>
                  <a:gd name="connsiteX16" fmla="*/ 81643 w 116114"/>
                  <a:gd name="connsiteY16" fmla="*/ 32657 h 78368"/>
                  <a:gd name="connsiteX17" fmla="*/ 83457 w 116114"/>
                  <a:gd name="connsiteY17" fmla="*/ 12700 h 78368"/>
                  <a:gd name="connsiteX18" fmla="*/ 88900 w 116114"/>
                  <a:gd name="connsiteY18" fmla="*/ 7257 h 78368"/>
                  <a:gd name="connsiteX19" fmla="*/ 103414 w 116114"/>
                  <a:gd name="connsiteY19" fmla="*/ 1815 h 78368"/>
                  <a:gd name="connsiteX20" fmla="*/ 108857 w 116114"/>
                  <a:gd name="connsiteY20" fmla="*/ 0 h 78368"/>
                  <a:gd name="connsiteX21" fmla="*/ 116114 w 116114"/>
                  <a:gd name="connsiteY21" fmla="*/ 5443 h 7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6114" h="78368">
                    <a:moveTo>
                      <a:pt x="12700" y="16329"/>
                    </a:moveTo>
                    <a:cubicBezTo>
                      <a:pt x="8897" y="35336"/>
                      <a:pt x="13395" y="14802"/>
                      <a:pt x="7257" y="36286"/>
                    </a:cubicBezTo>
                    <a:cubicBezTo>
                      <a:pt x="5887" y="41081"/>
                      <a:pt x="4998" y="46005"/>
                      <a:pt x="3628" y="50800"/>
                    </a:cubicBezTo>
                    <a:lnTo>
                      <a:pt x="0" y="63500"/>
                    </a:lnTo>
                    <a:cubicBezTo>
                      <a:pt x="1209" y="68338"/>
                      <a:pt x="-833" y="75785"/>
                      <a:pt x="3628" y="78015"/>
                    </a:cubicBezTo>
                    <a:cubicBezTo>
                      <a:pt x="7529" y="79965"/>
                      <a:pt x="10987" y="73322"/>
                      <a:pt x="14514" y="70757"/>
                    </a:cubicBezTo>
                    <a:cubicBezTo>
                      <a:pt x="17646" y="68479"/>
                      <a:pt x="20265" y="65492"/>
                      <a:pt x="23585" y="63500"/>
                    </a:cubicBezTo>
                    <a:cubicBezTo>
                      <a:pt x="26378" y="61824"/>
                      <a:pt x="29810" y="61454"/>
                      <a:pt x="32657" y="59872"/>
                    </a:cubicBezTo>
                    <a:cubicBezTo>
                      <a:pt x="35300" y="58404"/>
                      <a:pt x="37271" y="55898"/>
                      <a:pt x="39914" y="54429"/>
                    </a:cubicBezTo>
                    <a:cubicBezTo>
                      <a:pt x="42761" y="52847"/>
                      <a:pt x="46009" y="52123"/>
                      <a:pt x="48985" y="50800"/>
                    </a:cubicBezTo>
                    <a:cubicBezTo>
                      <a:pt x="51457" y="49702"/>
                      <a:pt x="53824" y="48381"/>
                      <a:pt x="56243" y="47172"/>
                    </a:cubicBezTo>
                    <a:cubicBezTo>
                      <a:pt x="57452" y="45358"/>
                      <a:pt x="58509" y="40026"/>
                      <a:pt x="59871" y="41729"/>
                    </a:cubicBezTo>
                    <a:cubicBezTo>
                      <a:pt x="62986" y="45623"/>
                      <a:pt x="61923" y="51512"/>
                      <a:pt x="63500" y="56243"/>
                    </a:cubicBezTo>
                    <a:cubicBezTo>
                      <a:pt x="66003" y="63755"/>
                      <a:pt x="64253" y="60095"/>
                      <a:pt x="68943" y="67129"/>
                    </a:cubicBezTo>
                    <a:cubicBezTo>
                      <a:pt x="70757" y="66524"/>
                      <a:pt x="73161" y="66784"/>
                      <a:pt x="74385" y="65315"/>
                    </a:cubicBezTo>
                    <a:cubicBezTo>
                      <a:pt x="76470" y="62813"/>
                      <a:pt x="77375" y="59437"/>
                      <a:pt x="78014" y="56243"/>
                    </a:cubicBezTo>
                    <a:cubicBezTo>
                      <a:pt x="85028" y="21174"/>
                      <a:pt x="76329" y="48593"/>
                      <a:pt x="81643" y="32657"/>
                    </a:cubicBezTo>
                    <a:cubicBezTo>
                      <a:pt x="82248" y="26005"/>
                      <a:pt x="81622" y="19123"/>
                      <a:pt x="83457" y="12700"/>
                    </a:cubicBezTo>
                    <a:cubicBezTo>
                      <a:pt x="84162" y="10233"/>
                      <a:pt x="86812" y="8748"/>
                      <a:pt x="88900" y="7257"/>
                    </a:cubicBezTo>
                    <a:cubicBezTo>
                      <a:pt x="94537" y="3231"/>
                      <a:pt x="97083" y="3624"/>
                      <a:pt x="103414" y="1815"/>
                    </a:cubicBezTo>
                    <a:cubicBezTo>
                      <a:pt x="105253" y="1290"/>
                      <a:pt x="107043" y="605"/>
                      <a:pt x="108857" y="0"/>
                    </a:cubicBezTo>
                    <a:cubicBezTo>
                      <a:pt x="115583" y="2243"/>
                      <a:pt x="113445" y="104"/>
                      <a:pt x="116114" y="5443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9A126444-6B5E-47E9-86D7-47FD58FBB22F}"/>
                  </a:ext>
                </a:extLst>
              </p:cNvPr>
              <p:cNvSpPr/>
              <p:nvPr/>
            </p:nvSpPr>
            <p:spPr>
              <a:xfrm>
                <a:off x="6859814" y="4982029"/>
                <a:ext cx="74388" cy="30908"/>
              </a:xfrm>
              <a:custGeom>
                <a:avLst/>
                <a:gdLst>
                  <a:gd name="connsiteX0" fmla="*/ 0 w 74388"/>
                  <a:gd name="connsiteY0" fmla="*/ 0 h 30908"/>
                  <a:gd name="connsiteX1" fmla="*/ 1815 w 74388"/>
                  <a:gd name="connsiteY1" fmla="*/ 25400 h 30908"/>
                  <a:gd name="connsiteX2" fmla="*/ 3629 w 74388"/>
                  <a:gd name="connsiteY2" fmla="*/ 30842 h 30908"/>
                  <a:gd name="connsiteX3" fmla="*/ 16329 w 74388"/>
                  <a:gd name="connsiteY3" fmla="*/ 27214 h 30908"/>
                  <a:gd name="connsiteX4" fmla="*/ 21772 w 74388"/>
                  <a:gd name="connsiteY4" fmla="*/ 23585 h 30908"/>
                  <a:gd name="connsiteX5" fmla="*/ 29029 w 74388"/>
                  <a:gd name="connsiteY5" fmla="*/ 16328 h 30908"/>
                  <a:gd name="connsiteX6" fmla="*/ 34472 w 74388"/>
                  <a:gd name="connsiteY6" fmla="*/ 14514 h 30908"/>
                  <a:gd name="connsiteX7" fmla="*/ 45357 w 74388"/>
                  <a:gd name="connsiteY7" fmla="*/ 9071 h 30908"/>
                  <a:gd name="connsiteX8" fmla="*/ 48986 w 74388"/>
                  <a:gd name="connsiteY8" fmla="*/ 14514 h 30908"/>
                  <a:gd name="connsiteX9" fmla="*/ 50800 w 74388"/>
                  <a:gd name="connsiteY9" fmla="*/ 19957 h 30908"/>
                  <a:gd name="connsiteX10" fmla="*/ 63500 w 74388"/>
                  <a:gd name="connsiteY10" fmla="*/ 14514 h 30908"/>
                  <a:gd name="connsiteX11" fmla="*/ 67129 w 74388"/>
                  <a:gd name="connsiteY11" fmla="*/ 9071 h 30908"/>
                  <a:gd name="connsiteX12" fmla="*/ 72572 w 74388"/>
                  <a:gd name="connsiteY12" fmla="*/ 19957 h 30908"/>
                  <a:gd name="connsiteX13" fmla="*/ 74386 w 74388"/>
                  <a:gd name="connsiteY13" fmla="*/ 10885 h 3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388" h="30908">
                    <a:moveTo>
                      <a:pt x="0" y="0"/>
                    </a:moveTo>
                    <a:cubicBezTo>
                      <a:pt x="605" y="8467"/>
                      <a:pt x="823" y="16970"/>
                      <a:pt x="1815" y="25400"/>
                    </a:cubicBezTo>
                    <a:cubicBezTo>
                      <a:pt x="2038" y="27299"/>
                      <a:pt x="1732" y="30605"/>
                      <a:pt x="3629" y="30842"/>
                    </a:cubicBezTo>
                    <a:cubicBezTo>
                      <a:pt x="7998" y="31388"/>
                      <a:pt x="12096" y="28423"/>
                      <a:pt x="16329" y="27214"/>
                    </a:cubicBezTo>
                    <a:cubicBezTo>
                      <a:pt x="18143" y="26004"/>
                      <a:pt x="20116" y="25004"/>
                      <a:pt x="21772" y="23585"/>
                    </a:cubicBezTo>
                    <a:cubicBezTo>
                      <a:pt x="24369" y="21359"/>
                      <a:pt x="26245" y="18316"/>
                      <a:pt x="29029" y="16328"/>
                    </a:cubicBezTo>
                    <a:cubicBezTo>
                      <a:pt x="30585" y="15216"/>
                      <a:pt x="32658" y="15119"/>
                      <a:pt x="34472" y="14514"/>
                    </a:cubicBezTo>
                    <a:cubicBezTo>
                      <a:pt x="35617" y="13750"/>
                      <a:pt x="43010" y="8132"/>
                      <a:pt x="45357" y="9071"/>
                    </a:cubicBezTo>
                    <a:cubicBezTo>
                      <a:pt x="47382" y="9881"/>
                      <a:pt x="47776" y="12700"/>
                      <a:pt x="48986" y="14514"/>
                    </a:cubicBezTo>
                    <a:cubicBezTo>
                      <a:pt x="49591" y="16328"/>
                      <a:pt x="49024" y="19247"/>
                      <a:pt x="50800" y="19957"/>
                    </a:cubicBezTo>
                    <a:cubicBezTo>
                      <a:pt x="54460" y="21421"/>
                      <a:pt x="60978" y="16195"/>
                      <a:pt x="63500" y="14514"/>
                    </a:cubicBezTo>
                    <a:cubicBezTo>
                      <a:pt x="64710" y="12700"/>
                      <a:pt x="64948" y="9071"/>
                      <a:pt x="67129" y="9071"/>
                    </a:cubicBezTo>
                    <a:cubicBezTo>
                      <a:pt x="69472" y="9071"/>
                      <a:pt x="72125" y="18616"/>
                      <a:pt x="72572" y="19957"/>
                    </a:cubicBezTo>
                    <a:cubicBezTo>
                      <a:pt x="74533" y="12113"/>
                      <a:pt x="74386" y="15193"/>
                      <a:pt x="74386" y="10885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8E1BD99-2F50-49EC-93D2-DFEE6C51C009}"/>
                  </a:ext>
                </a:extLst>
              </p:cNvPr>
              <p:cNvSpPr/>
              <p:nvPr/>
            </p:nvSpPr>
            <p:spPr>
              <a:xfrm>
                <a:off x="7170057" y="4974771"/>
                <a:ext cx="146957" cy="27430"/>
              </a:xfrm>
              <a:custGeom>
                <a:avLst/>
                <a:gdLst>
                  <a:gd name="connsiteX0" fmla="*/ 0 w 146957"/>
                  <a:gd name="connsiteY0" fmla="*/ 3629 h 27430"/>
                  <a:gd name="connsiteX1" fmla="*/ 5443 w 146957"/>
                  <a:gd name="connsiteY1" fmla="*/ 12700 h 27430"/>
                  <a:gd name="connsiteX2" fmla="*/ 14514 w 146957"/>
                  <a:gd name="connsiteY2" fmla="*/ 21772 h 27430"/>
                  <a:gd name="connsiteX3" fmla="*/ 25400 w 146957"/>
                  <a:gd name="connsiteY3" fmla="*/ 25400 h 27430"/>
                  <a:gd name="connsiteX4" fmla="*/ 41729 w 146957"/>
                  <a:gd name="connsiteY4" fmla="*/ 23586 h 27430"/>
                  <a:gd name="connsiteX5" fmla="*/ 50800 w 146957"/>
                  <a:gd name="connsiteY5" fmla="*/ 14515 h 27430"/>
                  <a:gd name="connsiteX6" fmla="*/ 63500 w 146957"/>
                  <a:gd name="connsiteY6" fmla="*/ 5443 h 27430"/>
                  <a:gd name="connsiteX7" fmla="*/ 67129 w 146957"/>
                  <a:gd name="connsiteY7" fmla="*/ 0 h 27430"/>
                  <a:gd name="connsiteX8" fmla="*/ 70757 w 146957"/>
                  <a:gd name="connsiteY8" fmla="*/ 5443 h 27430"/>
                  <a:gd name="connsiteX9" fmla="*/ 72572 w 146957"/>
                  <a:gd name="connsiteY9" fmla="*/ 10886 h 27430"/>
                  <a:gd name="connsiteX10" fmla="*/ 83457 w 146957"/>
                  <a:gd name="connsiteY10" fmla="*/ 7258 h 27430"/>
                  <a:gd name="connsiteX11" fmla="*/ 94343 w 146957"/>
                  <a:gd name="connsiteY11" fmla="*/ 9072 h 27430"/>
                  <a:gd name="connsiteX12" fmla="*/ 108857 w 146957"/>
                  <a:gd name="connsiteY12" fmla="*/ 12700 h 27430"/>
                  <a:gd name="connsiteX13" fmla="*/ 121557 w 146957"/>
                  <a:gd name="connsiteY13" fmla="*/ 16329 h 27430"/>
                  <a:gd name="connsiteX14" fmla="*/ 128814 w 146957"/>
                  <a:gd name="connsiteY14" fmla="*/ 21772 h 27430"/>
                  <a:gd name="connsiteX15" fmla="*/ 134257 w 146957"/>
                  <a:gd name="connsiteY15" fmla="*/ 27215 h 27430"/>
                  <a:gd name="connsiteX16" fmla="*/ 143329 w 146957"/>
                  <a:gd name="connsiteY16" fmla="*/ 25400 h 27430"/>
                  <a:gd name="connsiteX17" fmla="*/ 146957 w 146957"/>
                  <a:gd name="connsiteY17" fmla="*/ 21772 h 2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6957" h="27430">
                    <a:moveTo>
                      <a:pt x="0" y="3629"/>
                    </a:moveTo>
                    <a:cubicBezTo>
                      <a:pt x="1814" y="6653"/>
                      <a:pt x="3574" y="9710"/>
                      <a:pt x="5443" y="12700"/>
                    </a:cubicBezTo>
                    <a:cubicBezTo>
                      <a:pt x="8466" y="17536"/>
                      <a:pt x="9073" y="19354"/>
                      <a:pt x="14514" y="21772"/>
                    </a:cubicBezTo>
                    <a:cubicBezTo>
                      <a:pt x="18009" y="23325"/>
                      <a:pt x="25400" y="25400"/>
                      <a:pt x="25400" y="25400"/>
                    </a:cubicBezTo>
                    <a:cubicBezTo>
                      <a:pt x="30843" y="24795"/>
                      <a:pt x="36695" y="25743"/>
                      <a:pt x="41729" y="23586"/>
                    </a:cubicBezTo>
                    <a:cubicBezTo>
                      <a:pt x="45659" y="21902"/>
                      <a:pt x="47582" y="17331"/>
                      <a:pt x="50800" y="14515"/>
                    </a:cubicBezTo>
                    <a:cubicBezTo>
                      <a:pt x="59040" y="7305"/>
                      <a:pt x="54109" y="14834"/>
                      <a:pt x="63500" y="5443"/>
                    </a:cubicBezTo>
                    <a:cubicBezTo>
                      <a:pt x="65042" y="3901"/>
                      <a:pt x="65919" y="1814"/>
                      <a:pt x="67129" y="0"/>
                    </a:cubicBezTo>
                    <a:cubicBezTo>
                      <a:pt x="68338" y="1814"/>
                      <a:pt x="69782" y="3493"/>
                      <a:pt x="70757" y="5443"/>
                    </a:cubicBezTo>
                    <a:cubicBezTo>
                      <a:pt x="71612" y="7154"/>
                      <a:pt x="70679" y="10615"/>
                      <a:pt x="72572" y="10886"/>
                    </a:cubicBezTo>
                    <a:cubicBezTo>
                      <a:pt x="76358" y="11427"/>
                      <a:pt x="83457" y="7258"/>
                      <a:pt x="83457" y="7258"/>
                    </a:cubicBezTo>
                    <a:cubicBezTo>
                      <a:pt x="87086" y="7863"/>
                      <a:pt x="90746" y="8301"/>
                      <a:pt x="94343" y="9072"/>
                    </a:cubicBezTo>
                    <a:cubicBezTo>
                      <a:pt x="99219" y="10117"/>
                      <a:pt x="104126" y="11122"/>
                      <a:pt x="108857" y="12700"/>
                    </a:cubicBezTo>
                    <a:cubicBezTo>
                      <a:pt x="116665" y="15304"/>
                      <a:pt x="112445" y="14051"/>
                      <a:pt x="121557" y="16329"/>
                    </a:cubicBezTo>
                    <a:cubicBezTo>
                      <a:pt x="123976" y="18143"/>
                      <a:pt x="126518" y="19804"/>
                      <a:pt x="128814" y="21772"/>
                    </a:cubicBezTo>
                    <a:cubicBezTo>
                      <a:pt x="130762" y="23442"/>
                      <a:pt x="131768" y="26593"/>
                      <a:pt x="134257" y="27215"/>
                    </a:cubicBezTo>
                    <a:cubicBezTo>
                      <a:pt x="137249" y="27963"/>
                      <a:pt x="140494" y="26615"/>
                      <a:pt x="143329" y="25400"/>
                    </a:cubicBezTo>
                    <a:cubicBezTo>
                      <a:pt x="144901" y="24726"/>
                      <a:pt x="145748" y="22981"/>
                      <a:pt x="146957" y="21772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843C827C-C69B-4249-A8E1-BC0351AA3C15}"/>
                </a:ext>
              </a:extLst>
            </p:cNvPr>
            <p:cNvGrpSpPr/>
            <p:nvPr/>
          </p:nvGrpSpPr>
          <p:grpSpPr>
            <a:xfrm rot="13829337" flipH="1">
              <a:off x="10811936" y="6047204"/>
              <a:ext cx="114715" cy="382165"/>
              <a:chOff x="9024888" y="4258446"/>
              <a:chExt cx="152548" cy="1829809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40644197-98A1-4B2F-B1C9-AA5770182B82}"/>
                  </a:ext>
                </a:extLst>
              </p:cNvPr>
              <p:cNvSpPr/>
              <p:nvPr/>
            </p:nvSpPr>
            <p:spPr>
              <a:xfrm>
                <a:off x="9024888" y="4594611"/>
                <a:ext cx="152548" cy="149364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DBFBE785-B12B-4123-8050-24AE718AC4C0}"/>
                  </a:ext>
                </a:extLst>
              </p:cNvPr>
              <p:cNvSpPr/>
              <p:nvPr/>
            </p:nvSpPr>
            <p:spPr>
              <a:xfrm>
                <a:off x="9056865" y="4384458"/>
                <a:ext cx="90000" cy="21015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  <p:sp>
            <p:nvSpPr>
              <p:cNvPr id="109" name="Isosceles Triangle 108">
                <a:extLst>
                  <a:ext uri="{FF2B5EF4-FFF2-40B4-BE49-F238E27FC236}">
                    <a16:creationId xmlns:a16="http://schemas.microsoft.com/office/drawing/2014/main" id="{92D408C4-DF1C-4623-BB7B-D03064833F2C}"/>
                  </a:ext>
                </a:extLst>
              </p:cNvPr>
              <p:cNvSpPr/>
              <p:nvPr/>
            </p:nvSpPr>
            <p:spPr>
              <a:xfrm>
                <a:off x="9058884" y="4258446"/>
                <a:ext cx="86400" cy="12518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GB"/>
              </a:p>
            </p:txBody>
          </p:sp>
        </p:grpSp>
      </p:grpSp>
      <p:sp>
        <p:nvSpPr>
          <p:cNvPr id="1028" name="Freeform 90">
            <a:extLst>
              <a:ext uri="{FF2B5EF4-FFF2-40B4-BE49-F238E27FC236}">
                <a16:creationId xmlns:a16="http://schemas.microsoft.com/office/drawing/2014/main" id="{4CDAC073-9BC5-4B1B-85B3-C89AAAE0D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45116" y="79362"/>
            <a:ext cx="1711126" cy="6804660"/>
          </a:xfrm>
          <a:custGeom>
            <a:avLst/>
            <a:gdLst>
              <a:gd name="connsiteX0" fmla="*/ 0 w 1341120"/>
              <a:gd name="connsiteY0" fmla="*/ 0 h 6842760"/>
              <a:gd name="connsiteX1" fmla="*/ 243840 w 1341120"/>
              <a:gd name="connsiteY1" fmla="*/ 2453640 h 6842760"/>
              <a:gd name="connsiteX2" fmla="*/ 899160 w 1341120"/>
              <a:gd name="connsiteY2" fmla="*/ 4373880 h 6842760"/>
              <a:gd name="connsiteX3" fmla="*/ 1341120 w 1341120"/>
              <a:gd name="connsiteY3" fmla="*/ 6842760 h 6842760"/>
              <a:gd name="connsiteX0" fmla="*/ 601215 w 1942335"/>
              <a:gd name="connsiteY0" fmla="*/ 0 h 6842760"/>
              <a:gd name="connsiteX1" fmla="*/ 19183 w 1942335"/>
              <a:gd name="connsiteY1" fmla="*/ 1932940 h 6842760"/>
              <a:gd name="connsiteX2" fmla="*/ 1500375 w 1942335"/>
              <a:gd name="connsiteY2" fmla="*/ 4373880 h 6842760"/>
              <a:gd name="connsiteX3" fmla="*/ 1942335 w 1942335"/>
              <a:gd name="connsiteY3" fmla="*/ 6842760 h 6842760"/>
              <a:gd name="connsiteX0" fmla="*/ 0 w 7948106"/>
              <a:gd name="connsiteY0" fmla="*/ 0 h 6804660"/>
              <a:gd name="connsiteX1" fmla="*/ 6024954 w 7948106"/>
              <a:gd name="connsiteY1" fmla="*/ 1894840 h 6804660"/>
              <a:gd name="connsiteX2" fmla="*/ 7506146 w 7948106"/>
              <a:gd name="connsiteY2" fmla="*/ 4335780 h 6804660"/>
              <a:gd name="connsiteX3" fmla="*/ 7948106 w 7948106"/>
              <a:gd name="connsiteY3" fmla="*/ 6804660 h 6804660"/>
              <a:gd name="connsiteX0" fmla="*/ 0 w 7948106"/>
              <a:gd name="connsiteY0" fmla="*/ 0 h 6804660"/>
              <a:gd name="connsiteX1" fmla="*/ 5376054 w 7948106"/>
              <a:gd name="connsiteY1" fmla="*/ 1869440 h 6804660"/>
              <a:gd name="connsiteX2" fmla="*/ 7506146 w 7948106"/>
              <a:gd name="connsiteY2" fmla="*/ 4335780 h 6804660"/>
              <a:gd name="connsiteX3" fmla="*/ 7948106 w 7948106"/>
              <a:gd name="connsiteY3" fmla="*/ 6804660 h 680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8106" h="6804660">
                <a:moveTo>
                  <a:pt x="0" y="0"/>
                </a:moveTo>
                <a:cubicBezTo>
                  <a:pt x="46990" y="862330"/>
                  <a:pt x="4125030" y="1146810"/>
                  <a:pt x="5376054" y="1869440"/>
                </a:cubicBezTo>
                <a:cubicBezTo>
                  <a:pt x="6627078" y="2592070"/>
                  <a:pt x="7323266" y="3604260"/>
                  <a:pt x="7506146" y="4335780"/>
                </a:cubicBezTo>
                <a:cubicBezTo>
                  <a:pt x="7689026" y="5067300"/>
                  <a:pt x="7818566" y="5935980"/>
                  <a:pt x="7948106" y="6804660"/>
                </a:cubicBezTo>
              </a:path>
            </a:pathLst>
          </a:custGeom>
          <a:noFill/>
          <a:ln w="762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grpSp>
        <p:nvGrpSpPr>
          <p:cNvPr id="1030" name="Group 1029">
            <a:extLst>
              <a:ext uri="{FF2B5EF4-FFF2-40B4-BE49-F238E27FC236}">
                <a16:creationId xmlns:a16="http://schemas.microsoft.com/office/drawing/2014/main" id="{C45D66D6-6855-053D-8A89-597A810EF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2649328" flipH="1">
            <a:off x="8782468" y="4309733"/>
            <a:ext cx="730447" cy="739543"/>
            <a:chOff x="3416300" y="2501900"/>
            <a:chExt cx="889000" cy="889000"/>
          </a:xfrm>
        </p:grpSpPr>
        <p:sp>
          <p:nvSpPr>
            <p:cNvPr id="1031" name="Arc 1030">
              <a:extLst>
                <a:ext uri="{FF2B5EF4-FFF2-40B4-BE49-F238E27FC236}">
                  <a16:creationId xmlns:a16="http://schemas.microsoft.com/office/drawing/2014/main" id="{1D2AA5C1-576E-404F-E26E-83A0FBF890C8}"/>
                </a:ext>
              </a:extLst>
            </p:cNvPr>
            <p:cNvSpPr/>
            <p:nvPr/>
          </p:nvSpPr>
          <p:spPr>
            <a:xfrm rot="13613037">
              <a:off x="3441700" y="2527300"/>
              <a:ext cx="889000" cy="838200"/>
            </a:xfrm>
            <a:prstGeom prst="arc">
              <a:avLst>
                <a:gd name="adj1" fmla="val 16262962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/>
            </a:p>
          </p:txBody>
        </p:sp>
        <p:cxnSp>
          <p:nvCxnSpPr>
            <p:cNvPr id="1032" name="Straight Connector 1031">
              <a:extLst>
                <a:ext uri="{FF2B5EF4-FFF2-40B4-BE49-F238E27FC236}">
                  <a16:creationId xmlns:a16="http://schemas.microsoft.com/office/drawing/2014/main" id="{13EA6B9B-8CB6-D484-6E5E-4FC2AA8B23A1}"/>
                </a:ext>
              </a:extLst>
            </p:cNvPr>
            <p:cNvCxnSpPr/>
            <p:nvPr/>
          </p:nvCxnSpPr>
          <p:spPr>
            <a:xfrm>
              <a:off x="3416300" y="2514600"/>
              <a:ext cx="622300" cy="406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12457899-552D-1932-85B9-2E8C8395D239}"/>
                </a:ext>
              </a:extLst>
            </p:cNvPr>
            <p:cNvCxnSpPr/>
            <p:nvPr/>
          </p:nvCxnSpPr>
          <p:spPr>
            <a:xfrm flipH="1">
              <a:off x="3416300" y="2921000"/>
              <a:ext cx="622300" cy="406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4" name="Oval 1033">
              <a:extLst>
                <a:ext uri="{FF2B5EF4-FFF2-40B4-BE49-F238E27FC236}">
                  <a16:creationId xmlns:a16="http://schemas.microsoft.com/office/drawing/2014/main" id="{828E9DE8-885B-0A79-FB62-B56E53791A9F}"/>
                </a:ext>
              </a:extLst>
            </p:cNvPr>
            <p:cNvSpPr/>
            <p:nvPr/>
          </p:nvSpPr>
          <p:spPr>
            <a:xfrm>
              <a:off x="3462336" y="2756285"/>
              <a:ext cx="139700" cy="3302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/>
            </a:p>
          </p:txBody>
        </p:sp>
      </p:grpSp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F560C752-8434-F61E-754E-964BCDA58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0800000" flipH="1">
            <a:off x="2369724" y="4114530"/>
            <a:ext cx="879651" cy="876300"/>
            <a:chOff x="3416300" y="2501900"/>
            <a:chExt cx="889000" cy="889000"/>
          </a:xfrm>
        </p:grpSpPr>
        <p:sp>
          <p:nvSpPr>
            <p:cNvPr id="1036" name="Arc 1035">
              <a:extLst>
                <a:ext uri="{FF2B5EF4-FFF2-40B4-BE49-F238E27FC236}">
                  <a16:creationId xmlns:a16="http://schemas.microsoft.com/office/drawing/2014/main" id="{30EC09CF-3AFE-5F3B-FDDA-E05DE3D05328}"/>
                </a:ext>
              </a:extLst>
            </p:cNvPr>
            <p:cNvSpPr/>
            <p:nvPr/>
          </p:nvSpPr>
          <p:spPr>
            <a:xfrm rot="13613037">
              <a:off x="3441700" y="2527300"/>
              <a:ext cx="889000" cy="838200"/>
            </a:xfrm>
            <a:prstGeom prst="arc">
              <a:avLst>
                <a:gd name="adj1" fmla="val 16262962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/>
            </a:p>
          </p:txBody>
        </p:sp>
        <p:cxnSp>
          <p:nvCxnSpPr>
            <p:cNvPr id="1037" name="Straight Connector 1036">
              <a:extLst>
                <a:ext uri="{FF2B5EF4-FFF2-40B4-BE49-F238E27FC236}">
                  <a16:creationId xmlns:a16="http://schemas.microsoft.com/office/drawing/2014/main" id="{8446E59D-9D69-8DB9-C33E-D13F3D761AD4}"/>
                </a:ext>
              </a:extLst>
            </p:cNvPr>
            <p:cNvCxnSpPr/>
            <p:nvPr/>
          </p:nvCxnSpPr>
          <p:spPr>
            <a:xfrm>
              <a:off x="3416300" y="2514600"/>
              <a:ext cx="622300" cy="406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A8E23843-6921-44BF-3BE1-2D6708446D2B}"/>
                </a:ext>
              </a:extLst>
            </p:cNvPr>
            <p:cNvCxnSpPr/>
            <p:nvPr/>
          </p:nvCxnSpPr>
          <p:spPr>
            <a:xfrm flipH="1">
              <a:off x="3416300" y="2921000"/>
              <a:ext cx="622300" cy="406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9" name="Oval 1038">
              <a:extLst>
                <a:ext uri="{FF2B5EF4-FFF2-40B4-BE49-F238E27FC236}">
                  <a16:creationId xmlns:a16="http://schemas.microsoft.com/office/drawing/2014/main" id="{9EEB8429-8998-5870-C8B8-14B0CC17EB48}"/>
                </a:ext>
              </a:extLst>
            </p:cNvPr>
            <p:cNvSpPr/>
            <p:nvPr/>
          </p:nvSpPr>
          <p:spPr>
            <a:xfrm>
              <a:off x="3462336" y="2756285"/>
              <a:ext cx="139700" cy="3302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/>
            </a:p>
          </p:txBody>
        </p:sp>
      </p:grpSp>
      <p:sp>
        <p:nvSpPr>
          <p:cNvPr id="1040" name="TextBox 254">
            <a:extLst>
              <a:ext uri="{FF2B5EF4-FFF2-40B4-BE49-F238E27FC236}">
                <a16:creationId xmlns:a16="http://schemas.microsoft.com/office/drawing/2014/main" id="{3C14BB3F-3828-48AD-9615-353426D3932C}"/>
              </a:ext>
            </a:extLst>
          </p:cNvPr>
          <p:cNvSpPr txBox="1"/>
          <p:nvPr/>
        </p:nvSpPr>
        <p:spPr>
          <a:xfrm>
            <a:off x="8178230" y="6244434"/>
            <a:ext cx="4015344" cy="6201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1200" b="1" dirty="0"/>
              <a:t>Y Gymdeithas Gemeg Frenhinol </a:t>
            </a:r>
          </a:p>
          <a:p>
            <a:r>
              <a:rPr lang="cy-GB" sz="1200" b="1" dirty="0"/>
              <a:t>Popping good chemistry </a:t>
            </a:r>
          </a:p>
          <a:p>
            <a:r>
              <a:rPr lang="cy-GB" sz="1200" dirty="0">
                <a:hlinkClick r:id="rId4"/>
              </a:rPr>
              <a:t>rsc.li/4m3YR9e</a:t>
            </a:r>
            <a:endParaRPr lang="cy-GB" sz="1200" b="0" dirty="0">
              <a:hlinkClick r:id="rId4"/>
            </a:endParaRPr>
          </a:p>
        </p:txBody>
      </p:sp>
      <p:pic>
        <p:nvPicPr>
          <p:cNvPr id="2" name="Picture 1" descr="CC-BY-NC-SA icon">
            <a:hlinkClick r:id="rId5"/>
            <a:extLst>
              <a:ext uri="{FF2B5EF4-FFF2-40B4-BE49-F238E27FC236}">
                <a16:creationId xmlns:a16="http://schemas.microsoft.com/office/drawing/2014/main" id="{61851892-5B18-C0C6-615F-8D587A3CD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1712" y="6244434"/>
            <a:ext cx="1756001" cy="62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8576F71-133F-A195-0119-895662DB7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24" y="-589819"/>
            <a:ext cx="4483501" cy="338452"/>
          </a:xfrm>
        </p:spPr>
        <p:txBody>
          <a:bodyPr>
            <a:noAutofit/>
          </a:bodyPr>
          <a:lstStyle/>
          <a:p>
            <a:r>
              <a:rPr lang="cy-GB" sz="3200" b="1">
                <a:solidFill>
                  <a:srgbClr val="006F62"/>
                </a:solidFill>
              </a:rPr>
              <a:t>Cyfarwyddiadau integredig</a:t>
            </a:r>
          </a:p>
        </p:txBody>
      </p:sp>
    </p:spTree>
    <p:extLst>
      <p:ext uri="{BB962C8B-B14F-4D97-AF65-F5344CB8AC3E}">
        <p14:creationId xmlns:p14="http://schemas.microsoft.com/office/powerpoint/2010/main" val="1784884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E796C-B014-8564-907D-797DA1431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346" y="540000"/>
            <a:ext cx="10080000" cy="440661"/>
          </a:xfrm>
        </p:spPr>
        <p:txBody>
          <a:bodyPr/>
          <a:lstStyle/>
          <a:p>
            <a:r>
              <a:rPr lang="cy-GB"/>
              <a:t>Tabl canlyniadau enghreifftiol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97DD2B-05A6-74BE-1E42-C5F63CAEB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966740"/>
              </p:ext>
            </p:extLst>
          </p:nvPr>
        </p:nvGraphicFramePr>
        <p:xfrm>
          <a:off x="834346" y="1474398"/>
          <a:ext cx="9491308" cy="36107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2827">
                  <a:extLst>
                    <a:ext uri="{9D8B030D-6E8A-4147-A177-3AD203B41FA5}">
                      <a16:colId xmlns:a16="http://schemas.microsoft.com/office/drawing/2014/main" val="3647757991"/>
                    </a:ext>
                  </a:extLst>
                </a:gridCol>
                <a:gridCol w="2372827">
                  <a:extLst>
                    <a:ext uri="{9D8B030D-6E8A-4147-A177-3AD203B41FA5}">
                      <a16:colId xmlns:a16="http://schemas.microsoft.com/office/drawing/2014/main" val="932676528"/>
                    </a:ext>
                  </a:extLst>
                </a:gridCol>
                <a:gridCol w="2372827">
                  <a:extLst>
                    <a:ext uri="{9D8B030D-6E8A-4147-A177-3AD203B41FA5}">
                      <a16:colId xmlns:a16="http://schemas.microsoft.com/office/drawing/2014/main" val="1262440242"/>
                    </a:ext>
                  </a:extLst>
                </a:gridCol>
                <a:gridCol w="2372827">
                  <a:extLst>
                    <a:ext uri="{9D8B030D-6E8A-4147-A177-3AD203B41FA5}">
                      <a16:colId xmlns:a16="http://schemas.microsoft.com/office/drawing/2014/main" val="2900655720"/>
                    </a:ext>
                  </a:extLst>
                </a:gridCol>
              </a:tblGrid>
              <a:tr h="1253227">
                <a:tc>
                  <a:txBody>
                    <a:bodyPr/>
                    <a:lstStyle/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Newidyn annibynnol (unedau)</a:t>
                      </a:r>
                    </a:p>
                  </a:txBody>
                  <a:tcPr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Newidyn dibynnol (unedau)</a:t>
                      </a:r>
                    </a:p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Cynnig 1</a:t>
                      </a:r>
                    </a:p>
                  </a:txBody>
                  <a:tcPr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Newidyn dibynnol (unedau)</a:t>
                      </a:r>
                    </a:p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Cynnig 2</a:t>
                      </a:r>
                    </a:p>
                  </a:txBody>
                  <a:tcPr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sz="220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Cymedr (unedau)</a:t>
                      </a:r>
                    </a:p>
                  </a:txBody>
                  <a:tcPr>
                    <a:solidFill>
                      <a:srgbClr val="006F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348257"/>
                  </a:ext>
                </a:extLst>
              </a:tr>
              <a:tr h="726076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920476"/>
                  </a:ext>
                </a:extLst>
              </a:tr>
              <a:tr h="726076"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568603"/>
                  </a:ext>
                </a:extLst>
              </a:tr>
              <a:tr h="726076"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14963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6EE656-4558-328D-A48D-67F588492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346" y="5366064"/>
            <a:ext cx="9491308" cy="916398"/>
          </a:xfrm>
          <a:solidFill>
            <a:srgbClr val="E6F1EF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cy-GB"/>
              <a:t>Casgliad</a:t>
            </a:r>
          </a:p>
        </p:txBody>
      </p:sp>
    </p:spTree>
    <p:extLst>
      <p:ext uri="{BB962C8B-B14F-4D97-AF65-F5344CB8AC3E}">
        <p14:creationId xmlns:p14="http://schemas.microsoft.com/office/powerpoint/2010/main" val="1350259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E796C-B014-8564-907D-797DA143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114F1-46AF-6F72-DB85-9467C294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260000"/>
            <a:ext cx="10187473" cy="5040000"/>
          </a:xfrm>
        </p:spPr>
        <p:txBody>
          <a:bodyPr/>
          <a:lstStyle/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Oedd eich casgliad yn cyd-fynd â'ch rhagfynegiad?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Sut gwnaethoch chi sicrhau bod eich canlyniadau'n ddibynadwy?</a:t>
            </a:r>
          </a:p>
          <a:p>
            <a:pPr marL="457200" indent="-457200">
              <a:buClr>
                <a:srgbClr val="006F62"/>
              </a:buClr>
              <a:buSzPct val="125000"/>
              <a:buFont typeface="+mj-lt"/>
              <a:buAutoNum type="arabicPeriod"/>
            </a:pPr>
            <a:r>
              <a:rPr lang="cy-GB"/>
              <a:t>Sut gallech chi fod wedi gwella eich arbrawf?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503FBE3-6694-6F20-4FF8-7CE5B696F5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30969" y="3169938"/>
            <a:ext cx="3130062" cy="313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49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F485-D268-EE4F-A331-75DB1042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440661"/>
          </a:xfrm>
        </p:spPr>
        <p:txBody>
          <a:bodyPr/>
          <a:lstStyle/>
          <a:p>
            <a:r>
              <a:rPr lang="cy-GB"/>
              <a:t>Tabledi Fitamin C eferw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2CD0D-586A-C746-A628-7A9409208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260475"/>
            <a:ext cx="5939109" cy="4876800"/>
          </a:xfrm>
        </p:spPr>
        <p:txBody>
          <a:bodyPr>
            <a:normAutofit/>
          </a:bodyPr>
          <a:lstStyle/>
          <a:p>
            <a:r>
              <a:rPr lang="cy-GB" sz="2400"/>
              <a:t>Mae adwaith cemegol yn eferw os yw'n cynhyrchu swigod nwy.</a:t>
            </a:r>
          </a:p>
          <a:p>
            <a:endParaRPr lang="en-GB" sz="2400" dirty="0"/>
          </a:p>
          <a:p>
            <a:r>
              <a:rPr lang="cy-GB" sz="2400"/>
              <a:t>Mae tabledi fitamin C eferw yn ffordd gyffredin i bobl gynyddu'r fitamin C maen nhw'n ei gael o'u deiet.</a:t>
            </a:r>
          </a:p>
          <a:p>
            <a:endParaRPr lang="en-GB" sz="2400" dirty="0"/>
          </a:p>
          <a:p>
            <a:r>
              <a:rPr lang="cy-GB" sz="2400"/>
              <a:t>Byddwn yn dysgu mwy am yr adwaith cemegol eferw hwn ac yn datblygu ein sgiliau ymholi gwyddonol.</a:t>
            </a:r>
          </a:p>
        </p:txBody>
      </p:sp>
      <p:pic>
        <p:nvPicPr>
          <p:cNvPr id="4" name="Picture 3" descr="Image showing a tube of vitamin C tablets with a background including tablets dissolving in water and producing bubbles and slices of orange">
            <a:extLst>
              <a:ext uri="{FF2B5EF4-FFF2-40B4-BE49-F238E27FC236}">
                <a16:creationId xmlns:a16="http://schemas.microsoft.com/office/drawing/2014/main" id="{8524327B-505E-2050-C350-9502FFE7DD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7813" y="1848272"/>
            <a:ext cx="4423797" cy="31614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C42267-8553-E640-D186-CA42413FE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808403" y="4974558"/>
            <a:ext cx="23374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1000">
                <a:latin typeface="Century Gothic" panose="020B0502020202020204" pitchFamily="34" charset="0"/>
              </a:rPr>
              <a:t>Ffynhonnell: Rolling Stones/Shutterstock</a:t>
            </a:r>
          </a:p>
        </p:txBody>
      </p:sp>
    </p:spTree>
    <p:extLst>
      <p:ext uri="{BB962C8B-B14F-4D97-AF65-F5344CB8AC3E}">
        <p14:creationId xmlns:p14="http://schemas.microsoft.com/office/powerpoint/2010/main" val="1833564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1E722-E089-0544-A3BC-10C0F41FA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Dealltwriaeth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1F842-BC16-354A-84F3-BCA1F4875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Disgrifio adweithiau cemegol fel ad-drefnu atomau.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Cynrychioli adweithiau cemegol gan ddefnyddio fformiwlâu a hafaliadau.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cy-GB" sz="2400" b="1">
                <a:solidFill>
                  <a:srgbClr val="006F62"/>
                </a:solidFill>
                <a:ea typeface=""/>
                <a:cs typeface="+mj-cs"/>
              </a:rPr>
              <a:t>Meini prawf</a:t>
            </a:r>
            <a:r>
              <a:rPr lang="cy-GB" sz="2400" b="1"/>
              <a:t> </a:t>
            </a:r>
            <a:r>
              <a:rPr lang="cy-GB" sz="2400" b="1">
                <a:solidFill>
                  <a:srgbClr val="006F62"/>
                </a:solidFill>
                <a:ea typeface=""/>
                <a:cs typeface="+mj-cs"/>
              </a:rPr>
              <a:t>llwyddiant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disgrifio adweithiau cemegol fel ad-drefnu atomau.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cynrychioli adweithiau cemegol gan ddefnyddio fformiwlâu a hafaliadau.</a:t>
            </a:r>
          </a:p>
        </p:txBody>
      </p:sp>
    </p:spTree>
    <p:extLst>
      <p:ext uri="{BB962C8B-B14F-4D97-AF65-F5344CB8AC3E}">
        <p14:creationId xmlns:p14="http://schemas.microsoft.com/office/powerpoint/2010/main" val="1629480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1E722-E089-0544-A3BC-10C0F41FA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Sgiliau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1F842-BC16-354A-84F3-BCA1F4875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Rhagfynegi, arsylwi a mesur.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Adnabod newidynnau a sut i wneud arbrawf yn deg.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Adnabod patrymau a llunio casgliadau o ganlyniadau.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Cloriannu dibynadwyedd dulliau ac awgrymu gwelliannau.</a:t>
            </a:r>
          </a:p>
          <a:p>
            <a:pPr marL="0" indent="0">
              <a:buNone/>
            </a:pPr>
            <a:endParaRPr lang="en-GB" sz="2400" b="1" dirty="0">
              <a:solidFill>
                <a:srgbClr val="006F62"/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cy-GB" sz="2400" b="1">
                <a:solidFill>
                  <a:srgbClr val="006F62"/>
                </a:solidFill>
                <a:ea typeface=""/>
                <a:cs typeface="+mj-cs"/>
              </a:rPr>
              <a:t>Meini prawf</a:t>
            </a:r>
            <a:r>
              <a:rPr lang="cy-GB" sz="2400" b="1"/>
              <a:t> </a:t>
            </a:r>
            <a:r>
              <a:rPr lang="cy-GB" sz="2400" b="1">
                <a:solidFill>
                  <a:srgbClr val="006F62"/>
                </a:solidFill>
                <a:ea typeface=""/>
                <a:cs typeface="+mj-cs"/>
              </a:rPr>
              <a:t>llwyddiant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gwneud rhagfynegiadau gan ddefnyddio gwybodaeth a dealltwriaeth wyddonol.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adnabod newidynnau dibynnol ac annibynnol a gallaf nodi sut i wneud arbrawf yn deg.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gwneud a chofnodi arsylwadau a mesuriadau.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adnabod patrymau a dod i gasgliad ar sail fy nghanlyniadau.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Rydw i'n gallu cloriannu dibynadwyedd dulliau ac awgrymu gwelliannau posibl.</a:t>
            </a:r>
          </a:p>
        </p:txBody>
      </p:sp>
    </p:spTree>
    <p:extLst>
      <p:ext uri="{BB962C8B-B14F-4D97-AF65-F5344CB8AC3E}">
        <p14:creationId xmlns:p14="http://schemas.microsoft.com/office/powerpoint/2010/main" val="1174452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3D871-9F35-9342-B411-7CBBF7B7D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Sut mae tabledi eferw yn gweithio?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59F2B59-FF10-4619-7D0E-47C03A1A5D6A}"/>
              </a:ext>
            </a:extLst>
          </p:cNvPr>
          <p:cNvSpPr txBox="1">
            <a:spLocks/>
          </p:cNvSpPr>
          <p:nvPr/>
        </p:nvSpPr>
        <p:spPr>
          <a:xfrm>
            <a:off x="540000" y="1412056"/>
            <a:ext cx="5980886" cy="43155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6F62"/>
              </a:buClr>
              <a:buSzPct val="100000"/>
              <a:buFont typeface="+mj-lt"/>
              <a:buAutoNum type="arabicPeriod"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-GB" sz="2400">
                <a:solidFill>
                  <a:srgbClr val="006F62"/>
                </a:solidFill>
              </a:rPr>
              <a:t>Cynhwysion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/>
              <a:t>Asid citrig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/>
              <a:t>Sodiwm hydrogencarbonad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/>
              <a:t>Fitamin 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/>
              <a:t>Maltodecstrin, lliwiau (cyfansoddyn caroten beta [sy'n cynnwys decstrin, acacia, olew llysiau, sodiwm asgorbad, DL-alffa-tocofferol] a betys), cyflasynnau (oren ac afal [sy'n cynnwys maltodecstrin a startsh]), melysyddion (sodiwm sacarin, E420).</a:t>
            </a:r>
          </a:p>
        </p:txBody>
      </p:sp>
      <p:pic>
        <p:nvPicPr>
          <p:cNvPr id="5" name="Picture 4" descr="Four orange coloured vitamin C tablets, one is broken in half">
            <a:extLst>
              <a:ext uri="{FF2B5EF4-FFF2-40B4-BE49-F238E27FC236}">
                <a16:creationId xmlns:a16="http://schemas.microsoft.com/office/drawing/2014/main" id="{92CEE814-C059-EA92-5FB9-7D3EF9EC0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9296" y="2669159"/>
            <a:ext cx="4587734" cy="30584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118BB6-0977-987E-FA13-61BFF9B1ED45}"/>
              </a:ext>
            </a:extLst>
          </p:cNvPr>
          <p:cNvSpPr txBox="1"/>
          <p:nvPr/>
        </p:nvSpPr>
        <p:spPr>
          <a:xfrm rot="5400000">
            <a:off x="9634264" y="3521549"/>
            <a:ext cx="294553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y-GB" sz="1000" dirty="0">
                <a:latin typeface="Century Gothic" panose="020B0502020202020204" pitchFamily="34" charset="0"/>
              </a:rPr>
              <a:t>© vungnn/Shutterstock</a:t>
            </a:r>
          </a:p>
        </p:txBody>
      </p:sp>
    </p:spTree>
    <p:extLst>
      <p:ext uri="{BB962C8B-B14F-4D97-AF65-F5344CB8AC3E}">
        <p14:creationId xmlns:p14="http://schemas.microsoft.com/office/powerpoint/2010/main" val="265352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67A5CB-89F8-AD5A-09C6-F4439D2AA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115" y="-619198"/>
            <a:ext cx="10080000" cy="440661"/>
          </a:xfrm>
        </p:spPr>
        <p:txBody>
          <a:bodyPr/>
          <a:lstStyle/>
          <a:p>
            <a:r>
              <a:rPr lang="cy-GB"/>
              <a:t>Adweithyddion a chynnyrch</a:t>
            </a:r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DC4EB664-2EAA-A69F-64E7-0C1DE64D94E9}"/>
              </a:ext>
            </a:extLst>
          </p:cNvPr>
          <p:cNvSpPr txBox="1">
            <a:spLocks/>
          </p:cNvSpPr>
          <p:nvPr/>
        </p:nvSpPr>
        <p:spPr>
          <a:xfrm>
            <a:off x="540434" y="0"/>
            <a:ext cx="5775960" cy="66446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500"/>
              </a:spcAft>
            </a:pPr>
            <a:r>
              <a:rPr lang="cy-GB" sz="2800"/>
              <a:t>sodiwm hydrogencarbonad</a:t>
            </a:r>
          </a:p>
          <a:p>
            <a:pPr>
              <a:spcAft>
                <a:spcPts val="1500"/>
              </a:spcAft>
            </a:pPr>
            <a:r>
              <a:rPr lang="cy-GB" sz="2800"/>
              <a:t>+ </a:t>
            </a:r>
          </a:p>
          <a:p>
            <a:pPr>
              <a:spcAft>
                <a:spcPts val="1500"/>
              </a:spcAft>
            </a:pPr>
            <a:r>
              <a:rPr lang="cy-GB" sz="2800"/>
              <a:t>asid citrig </a:t>
            </a:r>
          </a:p>
          <a:p>
            <a:endParaRPr lang="en-GB" sz="2800" dirty="0">
              <a:sym typeface="Wingdings" panose="05000000000000000000" pitchFamily="2" charset="2"/>
            </a:endParaRPr>
          </a:p>
          <a:p>
            <a:endParaRPr lang="en-GB" sz="2800" dirty="0">
              <a:sym typeface="Wingdings" panose="05000000000000000000" pitchFamily="2" charset="2"/>
            </a:endParaRPr>
          </a:p>
          <a:p>
            <a:endParaRPr lang="en-GB" sz="2800" dirty="0">
              <a:sym typeface="Wingdings" panose="05000000000000000000" pitchFamily="2" charset="2"/>
            </a:endParaRPr>
          </a:p>
          <a:p>
            <a:r>
              <a:rPr lang="cy-GB" sz="2800"/>
              <a:t>sodiwm citrad </a:t>
            </a:r>
          </a:p>
          <a:p>
            <a:r>
              <a:rPr lang="cy-GB" sz="2800"/>
              <a:t>+</a:t>
            </a:r>
          </a:p>
          <a:p>
            <a:r>
              <a:rPr lang="cy-GB" sz="2800"/>
              <a:t>dŵr</a:t>
            </a:r>
          </a:p>
          <a:p>
            <a:r>
              <a:rPr lang="cy-GB" sz="2800"/>
              <a:t>+</a:t>
            </a:r>
          </a:p>
          <a:p>
            <a:r>
              <a:rPr lang="cy-GB" sz="2800"/>
              <a:t>carbon deuocsid </a:t>
            </a: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204ED101-0243-E103-D719-5D1C0D069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81713" y="213360"/>
            <a:ext cx="411480" cy="2014025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CCFB81-F797-5843-998C-8ED0E09B6C92}"/>
              </a:ext>
            </a:extLst>
          </p:cNvPr>
          <p:cNvSpPr txBox="1"/>
          <p:nvPr/>
        </p:nvSpPr>
        <p:spPr>
          <a:xfrm>
            <a:off x="6686453" y="96917"/>
            <a:ext cx="459353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400">
                <a:latin typeface="Century Gothic" panose="020B0502020202020204" pitchFamily="34" charset="0"/>
              </a:rPr>
              <a:t>Dyma'r </a:t>
            </a:r>
            <a:r>
              <a:rPr lang="cy-GB" sz="2400" b="1">
                <a:latin typeface="Century Gothic" panose="020B0502020202020204" pitchFamily="34" charset="0"/>
              </a:rPr>
              <a:t>adweithyddion </a:t>
            </a:r>
            <a:r>
              <a:rPr lang="cy-GB" sz="2400">
                <a:latin typeface="Century Gothic" panose="020B0502020202020204" pitchFamily="34" charset="0"/>
              </a:rPr>
              <a:t>yn yr adwaith (niwtralu) rydyn ni'n ei arsylwi.  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cy-GB" sz="2400" i="1">
                <a:solidFill>
                  <a:srgbClr val="006F62"/>
                </a:solidFill>
                <a:latin typeface="Century Gothic" panose="020B0502020202020204" pitchFamily="34" charset="0"/>
              </a:rPr>
              <a:t>Beth sy’n dechrau'r adwaith? </a:t>
            </a:r>
          </a:p>
          <a:p>
            <a:endParaRPr lang="en-GB" sz="2400" i="1" dirty="0">
              <a:solidFill>
                <a:srgbClr val="006F62"/>
              </a:solidFill>
              <a:latin typeface="Century Gothic" panose="020B0502020202020204" pitchFamily="34" charset="0"/>
            </a:endParaRPr>
          </a:p>
          <a:p>
            <a:r>
              <a:rPr lang="cy-GB" sz="2400" i="1">
                <a:solidFill>
                  <a:srgbClr val="006F62"/>
                </a:solidFill>
                <a:latin typeface="Century Gothic" panose="020B0502020202020204" pitchFamily="34" charset="0"/>
              </a:rPr>
              <a:t>Pam?</a:t>
            </a:r>
          </a:p>
          <a:p>
            <a:endParaRPr lang="en-GB" dirty="0"/>
          </a:p>
        </p:txBody>
      </p:sp>
      <p:sp>
        <p:nvSpPr>
          <p:cNvPr id="19" name="Down Arrow 2">
            <a:extLst>
              <a:ext uri="{FF2B5EF4-FFF2-40B4-BE49-F238E27FC236}">
                <a16:creationId xmlns:a16="http://schemas.microsoft.com/office/drawing/2014/main" id="{353D84FF-9269-E57C-1BB9-5718655A4F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11721" y="2465294"/>
            <a:ext cx="441960" cy="960120"/>
          </a:xfrm>
          <a:prstGeom prst="downArrow">
            <a:avLst/>
          </a:prstGeom>
          <a:solidFill>
            <a:schemeClr val="bg1"/>
          </a:solidFill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EACF86-CE04-9E80-0EF4-F2EC0474B22D}"/>
              </a:ext>
            </a:extLst>
          </p:cNvPr>
          <p:cNvSpPr/>
          <p:nvPr/>
        </p:nvSpPr>
        <p:spPr>
          <a:xfrm>
            <a:off x="6493194" y="3176954"/>
            <a:ext cx="1644472" cy="993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y-GB" sz="5400" b="1" cap="none">
                <a:ln w="12700" cmpd="sng">
                  <a:solidFill>
                    <a:srgbClr val="92D050"/>
                  </a:solidFill>
                  <a:prstDash val="solid"/>
                </a:ln>
                <a:solidFill>
                  <a:srgbClr val="006F62"/>
                </a:solidFill>
                <a:effectLst/>
              </a:rPr>
              <a:t>Cliw</a:t>
            </a:r>
          </a:p>
        </p:txBody>
      </p:sp>
      <p:pic>
        <p:nvPicPr>
          <p:cNvPr id="2" name="Picture 1" descr="Glass containing water with effervescent tablet reacting - bubbles can be seen ">
            <a:extLst>
              <a:ext uri="{FF2B5EF4-FFF2-40B4-BE49-F238E27FC236}">
                <a16:creationId xmlns:a16="http://schemas.microsoft.com/office/drawing/2014/main" id="{5E17D828-6E02-E012-6408-CDA7D4EB9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7666" y="3520088"/>
            <a:ext cx="2567774" cy="30972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B8FF0F-098E-E311-AE96-C4752A028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 rot="5400000">
            <a:off x="9654223" y="4712767"/>
            <a:ext cx="23246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1000" dirty="0">
                <a:latin typeface="Century Gothic" panose="020B0502020202020204" pitchFamily="34" charset="0"/>
              </a:rPr>
              <a:t>Ffynhonnell: Y Gymdeithas Gemeg Frenhinol</a:t>
            </a:r>
          </a:p>
        </p:txBody>
      </p:sp>
    </p:spTree>
    <p:extLst>
      <p:ext uri="{BB962C8B-B14F-4D97-AF65-F5344CB8AC3E}">
        <p14:creationId xmlns:p14="http://schemas.microsoft.com/office/powerpoint/2010/main" val="188756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7640F-7D3C-0878-A6BF-B859A3A90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Mae adwaith yn digwydd pan fydd…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3A538-54B2-542D-853D-BA7439FD6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465384"/>
            <a:ext cx="7888893" cy="4834615"/>
          </a:xfrm>
        </p:spPr>
        <p:txBody>
          <a:bodyPr/>
          <a:lstStyle/>
          <a:p>
            <a:r>
              <a:rPr lang="cy-GB" b="1" dirty="0"/>
              <a:t>Gwrthdrawiad – </a:t>
            </a:r>
            <a:r>
              <a:rPr lang="cy-GB" dirty="0"/>
              <a:t>mae angen i'r gronynnau ddod i gysylltiad â'i gilydd er mwyn i'r adwaith ddigwydd.</a:t>
            </a:r>
          </a:p>
          <a:p>
            <a:endParaRPr lang="en-GB" dirty="0"/>
          </a:p>
          <a:p>
            <a:r>
              <a:rPr lang="cy-GB" dirty="0"/>
              <a:t>AC mae angen iddynt fod yn y drefn iawn. </a:t>
            </a:r>
          </a:p>
          <a:p>
            <a:endParaRPr lang="en-GB" b="1" dirty="0"/>
          </a:p>
          <a:p>
            <a:r>
              <a:rPr lang="cy-GB" b="1" dirty="0"/>
              <a:t>Egni </a:t>
            </a:r>
            <a:r>
              <a:rPr lang="cy-GB" dirty="0"/>
              <a:t>– mae angen i'r gronynnau gael digon o egni i helpu i dorri'r bondiau a ffurfio cynnyrch newydd.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n effervescent vitamin C tablet reacting tablet is descending and a trail of bubbles rise above it">
            <a:extLst>
              <a:ext uri="{FF2B5EF4-FFF2-40B4-BE49-F238E27FC236}">
                <a16:creationId xmlns:a16="http://schemas.microsoft.com/office/drawing/2014/main" id="{14663252-B963-9892-55A2-3601C232E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502" y="1313354"/>
            <a:ext cx="2830090" cy="40792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C7ABFA-625D-F7E5-28B5-80583623E375}"/>
              </a:ext>
            </a:extLst>
          </p:cNvPr>
          <p:cNvSpPr txBox="1"/>
          <p:nvPr/>
        </p:nvSpPr>
        <p:spPr>
          <a:xfrm>
            <a:off x="9012845" y="5349990"/>
            <a:ext cx="21323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1000">
                <a:latin typeface="Century Gothic" panose="020B0502020202020204" pitchFamily="34" charset="0"/>
              </a:rPr>
              <a:t>Ffynhonnell: showcake/Shutterstock</a:t>
            </a:r>
          </a:p>
        </p:txBody>
      </p:sp>
    </p:spTree>
    <p:extLst>
      <p:ext uri="{BB962C8B-B14F-4D97-AF65-F5344CB8AC3E}">
        <p14:creationId xmlns:p14="http://schemas.microsoft.com/office/powerpoint/2010/main" val="2016019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1F67D-F08E-D8A5-412C-903788A69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Jig-so hafaliadau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9405477-A299-086C-F2E8-42655ED63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3341"/>
              </p:ext>
            </p:extLst>
          </p:nvPr>
        </p:nvGraphicFramePr>
        <p:xfrm>
          <a:off x="399323" y="1260000"/>
          <a:ext cx="5696677" cy="5309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96677">
                  <a:extLst>
                    <a:ext uri="{9D8B030D-6E8A-4147-A177-3AD203B41FA5}">
                      <a16:colId xmlns:a16="http://schemas.microsoft.com/office/drawing/2014/main" val="4041466241"/>
                    </a:ext>
                  </a:extLst>
                </a:gridCol>
              </a:tblGrid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carbon deuocsid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357558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asid citrig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498914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dŵr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002331"/>
                  </a:ext>
                </a:extLst>
              </a:tr>
              <a:tr h="6260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2000">
                          <a:latin typeface="Century Gothic" panose="020B0502020202020204" pitchFamily="34" charset="0"/>
                        </a:rPr>
                        <a:t>sodiwm hydrogencarbonad</a:t>
                      </a:r>
                    </a:p>
                    <a:p>
                      <a:pPr algn="l" rtl="0"/>
                      <a:endParaRPr lang="en-GB" sz="20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088631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sodiwm citrad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064111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311961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369567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971019"/>
                  </a:ext>
                </a:extLst>
              </a:tr>
              <a:tr h="576029">
                <a:tc>
                  <a:txBody>
                    <a:bodyPr/>
                    <a:lstStyle/>
                    <a:p>
                      <a:pPr algn="ctr"/>
                      <a:r>
                        <a:rPr lang="cy-GB" sz="2000">
                          <a:latin typeface="Century Gothic" panose="020B0502020202020204" pitchFamily="34" charset="0"/>
                          <a:sym typeface="Wingdings" panose="05000000000000000000" pitchFamily="2" charset="2"/>
                        </a:rPr>
                        <a:t>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116805"/>
                  </a:ext>
                </a:extLst>
              </a:tr>
            </a:tbl>
          </a:graphicData>
        </a:graphic>
      </p:graphicFrame>
      <p:pic>
        <p:nvPicPr>
          <p:cNvPr id="5" name="Picture 4" descr="Image of four jigsaw puzzle pieces being fitted together by four sets of hands">
            <a:extLst>
              <a:ext uri="{FF2B5EF4-FFF2-40B4-BE49-F238E27FC236}">
                <a16:creationId xmlns:a16="http://schemas.microsoft.com/office/drawing/2014/main" id="{AE86026C-3975-8F5C-CC4D-6BC916DA9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923" y="1260000"/>
            <a:ext cx="4572000" cy="25717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EDF499-13F6-9ADC-EC40-234246F0BDA2}"/>
              </a:ext>
            </a:extLst>
          </p:cNvPr>
          <p:cNvSpPr txBox="1"/>
          <p:nvPr/>
        </p:nvSpPr>
        <p:spPr>
          <a:xfrm>
            <a:off x="10086635" y="3828763"/>
            <a:ext cx="10502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y-GB" sz="1000" dirty="0">
                <a:latin typeface="Century Gothic" panose="020B0502020202020204" pitchFamily="34" charset="0"/>
              </a:rPr>
              <a:t>Ffynhonnell: iStock</a:t>
            </a:r>
          </a:p>
        </p:txBody>
      </p:sp>
    </p:spTree>
    <p:extLst>
      <p:ext uri="{BB962C8B-B14F-4D97-AF65-F5344CB8AC3E}">
        <p14:creationId xmlns:p14="http://schemas.microsoft.com/office/powerpoint/2010/main" val="395228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C2AC-A9BA-A074-B393-96FB9FF8F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Hafaliadau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095BF80-E054-B528-13FB-5610EB2141CC}"/>
              </a:ext>
            </a:extLst>
          </p:cNvPr>
          <p:cNvSpPr txBox="1">
            <a:spLocks/>
          </p:cNvSpPr>
          <p:nvPr/>
        </p:nvSpPr>
        <p:spPr>
          <a:xfrm>
            <a:off x="1" y="1921738"/>
            <a:ext cx="11347939" cy="551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kern="1200">
                <a:solidFill>
                  <a:srgbClr val="505759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y-GB" sz="2400">
                <a:solidFill>
                  <a:schemeClr val="tx1"/>
                </a:solidFill>
              </a:rPr>
              <a:t>sodiwm </a:t>
            </a:r>
            <a:r>
              <a:rPr lang="cy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hydrogencarbonad</a:t>
            </a:r>
            <a:r>
              <a:rPr lang="cy-GB" sz="2400">
                <a:solidFill>
                  <a:schemeClr val="tx1"/>
                </a:solidFill>
              </a:rPr>
              <a:t> + asid </a:t>
            </a:r>
            <a:r>
              <a:rPr lang="cy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citrig </a:t>
            </a:r>
            <a:r>
              <a:rPr lang="cy-GB" sz="240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cy-GB" sz="2400">
                <a:solidFill>
                  <a:schemeClr val="tx1"/>
                </a:solidFill>
              </a:rPr>
              <a:t> sodiwm citrad</a:t>
            </a:r>
            <a:r>
              <a:rPr lang="cy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cy-GB" sz="2400">
                <a:solidFill>
                  <a:schemeClr val="tx1"/>
                </a:solidFill>
              </a:rPr>
              <a:t>+ dŵr + carbon </a:t>
            </a:r>
            <a:r>
              <a:rPr lang="cy-GB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deuocsid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Subtitle 2">
                <a:extLst>
                  <a:ext uri="{FF2B5EF4-FFF2-40B4-BE49-F238E27FC236}">
                    <a16:creationId xmlns:a16="http://schemas.microsoft.com/office/drawing/2014/main" id="{8A6CEA28-8BB8-57EB-ACE0-E6C5735654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" y="3601099"/>
                <a:ext cx="11347938" cy="863599"/>
              </a:xfrm>
              <a:prstGeom prst="rect">
                <a:avLst/>
              </a:prstGeom>
            </p:spPr>
            <p:txBody>
              <a:bodyPr vert="horz" lIns="0" tIns="0" rIns="0" bIns="0" rtlCol="0">
                <a:norm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200"/>
                  </a:spcAft>
                  <a:buFontTx/>
                  <a:buNone/>
                  <a:defRPr sz="2200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y-GB" sz="3600" i="0" dirty="0" smtClean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3</m:t>
                      </m:r>
                      <m:r>
                        <m:rPr>
                          <m:sty m:val="p"/>
                        </m:rPr>
                        <a:rPr lang="cy-GB" sz="3600" i="0" dirty="0" smtClean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NaH</m:t>
                      </m:r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CO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3</m:t>
                          </m:r>
                        </m:sub>
                      </m:sSub>
                      <m:r>
                        <a:rPr lang="cy-GB" sz="3600" i="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+ </m:t>
                      </m:r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C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H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8</m:t>
                          </m:r>
                        </m:sub>
                      </m:sSub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O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7</m:t>
                          </m:r>
                        </m:sub>
                      </m:sSub>
                      <m:r>
                        <a:rPr lang="cy-GB" sz="3600" i="0" baseline="-2500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 </m:t>
                      </m:r>
                      <m:r>
                        <a:rPr lang="cy-GB" sz="36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Wingdings" panose="05000000000000000000" pitchFamily="2" charset="2"/>
                        </a:rPr>
                        <m:t>→</m:t>
                      </m:r>
                      <m:r>
                        <a:rPr lang="cy-GB" sz="3600" i="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 </m:t>
                      </m:r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Na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C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H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5</m:t>
                          </m:r>
                        </m:sub>
                      </m:sSub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O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7</m:t>
                          </m:r>
                        </m:sub>
                      </m:sSub>
                      <m:r>
                        <a:rPr lang="cy-GB" sz="3600" i="0" baseline="-2500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 </m:t>
                      </m:r>
                      <m:r>
                        <a:rPr lang="cy-GB" sz="3600" i="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+ 3</m:t>
                      </m:r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H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cy-GB" sz="3600" i="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O</m:t>
                      </m:r>
                      <m:r>
                        <a:rPr lang="cy-GB" sz="3600" i="0" dirty="0">
                          <a:latin typeface="Cambria Math" panose="02040503050406030204" pitchFamily="18" charset="0"/>
                          <a:ea typeface="Cambria Math"/>
                          <a:sym typeface="Wingdings" panose="05000000000000000000" pitchFamily="2" charset="2"/>
                        </a:rPr>
                        <m:t> + </m:t>
                      </m:r>
                      <m:sSub>
                        <m:sSubPr>
                          <m:ctrlPr>
                            <a:rPr lang="cy-GB" sz="360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3</m:t>
                          </m:r>
                          <m:r>
                            <m:rPr>
                              <m:sty m:val="p"/>
                            </m:rPr>
                            <a:rPr lang="en-GB" sz="3600" b="0" i="0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CO</m:t>
                          </m:r>
                        </m:e>
                        <m:sub>
                          <m:r>
                            <a:rPr lang="en-GB" sz="3600" b="0" i="1" dirty="0" smtClean="0">
                              <a:latin typeface="Cambria Math" panose="02040503050406030204" pitchFamily="18" charset="0"/>
                              <a:ea typeface="Cambria Math"/>
                              <a:sym typeface="Wingdings" panose="05000000000000000000" pitchFamily="2" charset="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/>
              </a:p>
            </p:txBody>
          </p:sp>
        </mc:Choice>
        <mc:Fallback xmlns="">
          <p:sp>
            <p:nvSpPr>
              <p:cNvPr id="5" name="Subtitle 2">
                <a:extLst>
                  <a:ext uri="{FF2B5EF4-FFF2-40B4-BE49-F238E27FC236}">
                    <a16:creationId xmlns:a16="http://schemas.microsoft.com/office/drawing/2014/main" id="{8A6CEA28-8BB8-57EB-ACE0-E6C5735654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3601099"/>
                <a:ext cx="11347938" cy="8635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0653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098BA1-C15E-4674-9696-AB1F7BF7DD91}">
  <ds:schemaRefs>
    <ds:schemaRef ds:uri="http://purl.org/dc/dcmitype/"/>
    <ds:schemaRef ds:uri="http://purl.org/dc/terms/"/>
    <ds:schemaRef ds:uri="http://schemas.microsoft.com/office/infopath/2007/PartnerControls"/>
    <ds:schemaRef ds:uri="5c7d88b2-bc5d-47d8-b067-5f30c82b40fb"/>
    <ds:schemaRef ds:uri="9e3c562f-56b0-4bc9-96c8-d04b09868558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E0813BB-54E8-4D0C-A7E6-0FE310F800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DE564E-537F-4CA1-A666-11D03AFE32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11817</TotalTime>
  <Words>1245</Words>
  <Application>Microsoft Office PowerPoint</Application>
  <PresentationFormat>Widescreen</PresentationFormat>
  <Paragraphs>162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Cambria Math</vt:lpstr>
      <vt:lpstr>Century Gothic</vt:lpstr>
      <vt:lpstr>Wingdings</vt:lpstr>
      <vt:lpstr>Wingdings 2</vt:lpstr>
      <vt:lpstr>Office Theme</vt:lpstr>
      <vt:lpstr>11–14 oed</vt:lpstr>
      <vt:lpstr>Tabledi Fitamin C eferw</vt:lpstr>
      <vt:lpstr>Dealltwriaeth</vt:lpstr>
      <vt:lpstr>Sgiliau</vt:lpstr>
      <vt:lpstr>Sut mae tabledi eferw yn gweithio?</vt:lpstr>
      <vt:lpstr>Adweithyddion a chynnyrch</vt:lpstr>
      <vt:lpstr>Mae adwaith yn digwydd pan fydd…</vt:lpstr>
      <vt:lpstr>Jig-so hafaliadau</vt:lpstr>
      <vt:lpstr>Hafaliadau</vt:lpstr>
      <vt:lpstr>Sgiliau ymholi gwyddonol</vt:lpstr>
      <vt:lpstr>Perygl     Rhagofal/Mesur rheoli</vt:lpstr>
      <vt:lpstr>Cynllunio eich ymchwiliad</vt:lpstr>
      <vt:lpstr>Dull</vt:lpstr>
      <vt:lpstr>Cyfarwyddiadau integredig</vt:lpstr>
      <vt:lpstr>Tabl canlyniadau enghreifftiol</vt:lpstr>
      <vt:lpstr>Gwerthusiad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Popping good chemistry 11-14 lesson slides CY</dc:title>
  <dc:creator>Royal Society of Chemistry</dc:creator>
  <cp:keywords>Experiment, investigation; practical, chemical reaction, working scientifically, dissolving, irreversible change, gas, variables, enquiry skills</cp:keywords>
  <dc:description>From rsc.li/4m3YR9e, find teacher notes, student sheet and a primary version of this experiment_x000d_
</dc:description>
  <cp:lastModifiedBy>Hannah Griffiths</cp:lastModifiedBy>
  <cp:revision>615</cp:revision>
  <dcterms:created xsi:type="dcterms:W3CDTF">2021-04-13T16:26:00Z</dcterms:created>
  <dcterms:modified xsi:type="dcterms:W3CDTF">2026-04-07T09:47:10Z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