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4"/>
  </p:sldMasterIdLst>
  <p:notesMasterIdLst>
    <p:notesMasterId r:id="rId7"/>
  </p:notesMasterIdLst>
  <p:sldIdLst>
    <p:sldId id="274" r:id="rId5"/>
    <p:sldId id="275"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82"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503DB1F-4D90-F183-C696-415FB87D612B}" name="Georgia Murphy" initials="GM" userId="S::MurphyG@rsc.org::e6114088-85e7-408f-b978-c0430ff13ad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85A"/>
    <a:srgbClr val="DA1883"/>
    <a:srgbClr val="FF9E1B"/>
    <a:srgbClr val="E7E6E6"/>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2AB3EC-F7CD-44B8-AF86-23CA40CF1F6B}" v="6" dt="2026-06-11T15:31:10.0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94" autoAdjust="0"/>
    <p:restoredTop sz="78955" autoAdjust="0"/>
  </p:normalViewPr>
  <p:slideViewPr>
    <p:cSldViewPr snapToGrid="0" snapToObjects="1">
      <p:cViewPr varScale="1">
        <p:scale>
          <a:sx n="87" d="100"/>
          <a:sy n="87" d="100"/>
        </p:scale>
        <p:origin x="2574" y="90"/>
      </p:cViewPr>
      <p:guideLst>
        <p:guide orient="horz" pos="2682"/>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 Id="rId14"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Griffiths" userId="9135852f-5aac-4f3f-97b0-55e569f13680" providerId="ADAL" clId="{79D2581E-2C64-4D7D-948E-B5DB5B650164}"/>
    <pc:docChg chg="modSld">
      <pc:chgData name="Hannah Griffiths" userId="9135852f-5aac-4f3f-97b0-55e569f13680" providerId="ADAL" clId="{79D2581E-2C64-4D7D-948E-B5DB5B650164}" dt="2026-06-11T15:30:37.039" v="4" actId="1076"/>
      <pc:docMkLst>
        <pc:docMk/>
      </pc:docMkLst>
      <pc:sldChg chg="modSp mod">
        <pc:chgData name="Hannah Griffiths" userId="9135852f-5aac-4f3f-97b0-55e569f13680" providerId="ADAL" clId="{79D2581E-2C64-4D7D-948E-B5DB5B650164}" dt="2026-06-11T15:30:37.039" v="4" actId="1076"/>
        <pc:sldMkLst>
          <pc:docMk/>
          <pc:sldMk cId="160863652" sldId="275"/>
        </pc:sldMkLst>
        <pc:spChg chg="mod">
          <ac:chgData name="Hannah Griffiths" userId="9135852f-5aac-4f3f-97b0-55e569f13680" providerId="ADAL" clId="{79D2581E-2C64-4D7D-948E-B5DB5B650164}" dt="2026-06-11T15:30:37.039" v="4" actId="1076"/>
          <ac:spMkLst>
            <pc:docMk/>
            <pc:sldMk cId="160863652" sldId="275"/>
            <ac:spMk id="9" creationId="{46D93CE8-DF7B-584A-90B2-D75DC0F3F499}"/>
          </ac:spMkLst>
        </pc:spChg>
        <pc:spChg chg="mod">
          <ac:chgData name="Hannah Griffiths" userId="9135852f-5aac-4f3f-97b0-55e569f13680" providerId="ADAL" clId="{79D2581E-2C64-4D7D-948E-B5DB5B650164}" dt="2026-06-11T15:30:33.538" v="3" actId="1076"/>
          <ac:spMkLst>
            <pc:docMk/>
            <pc:sldMk cId="160863652" sldId="275"/>
            <ac:spMk id="12" creationId="{59871661-FD48-4B40-A840-ABA5E40F6CB4}"/>
          </ac:spMkLst>
        </pc:spChg>
        <pc:picChg chg="mod">
          <ac:chgData name="Hannah Griffiths" userId="9135852f-5aac-4f3f-97b0-55e569f13680" providerId="ADAL" clId="{79D2581E-2C64-4D7D-948E-B5DB5B650164}" dt="2026-06-11T15:30:19.318" v="2" actId="962"/>
          <ac:picMkLst>
            <pc:docMk/>
            <pc:sldMk cId="160863652" sldId="275"/>
            <ac:picMk id="10" creationId="{611F9C8B-5052-4F81-9A63-1E4D44106BF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154ED3-4554-2847-B655-88FA98F1AC0A}" type="datetimeFigureOut">
              <a:rPr lang="en-GB" smtClean="0"/>
              <a:t>11/06/2026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E44EFE-404B-D849-BE65-BA999C857125}" type="slidenum">
              <a:rPr lang="en-GB" smtClean="0"/>
              <a:t>‹#›</a:t>
            </a:fld>
            <a:endParaRPr lang="en-GB"/>
          </a:p>
        </p:txBody>
      </p:sp>
    </p:spTree>
    <p:extLst>
      <p:ext uri="{BB962C8B-B14F-4D97-AF65-F5344CB8AC3E}">
        <p14:creationId xmlns:p14="http://schemas.microsoft.com/office/powerpoint/2010/main" val="1879730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dirty="0"/>
              <a:t>Mae’r sleid hon yn crynhoi erthygl ddiweddar a gyhoeddwyd gan </a:t>
            </a:r>
            <a:r>
              <a:rPr lang="cy-GB" i="1" dirty="0"/>
              <a:t>Chemistry World</a:t>
            </a:r>
            <a:r>
              <a:rPr lang="cy-GB" dirty="0"/>
              <a:t>.</a:t>
            </a:r>
            <a:r>
              <a:rPr lang="cy-GB" baseline="0" dirty="0"/>
              <a:t> </a:t>
            </a:r>
            <a:r>
              <a:rPr lang="cy-GB" dirty="0"/>
              <a:t>Defnyddiwch y sleid hon i ddechrau gwers (14-16) ar sylweddau cofalent enfawr a dadansoddiad o gylchred bywyd.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cy-GB" i="1" dirty="0"/>
              <a:t>Cydnabyddiaeth am y llun: </a:t>
            </a:r>
            <a:r>
              <a:rPr lang="cy-GB" b="0" i="1" dirty="0">
                <a:solidFill>
                  <a:srgbClr val="172B4D"/>
                </a:solidFill>
                <a:effectLst/>
                <a:latin typeface="-apple-system"/>
              </a:rPr>
              <a:t>© Shutterstock</a:t>
            </a:r>
          </a:p>
        </p:txBody>
      </p:sp>
      <p:sp>
        <p:nvSpPr>
          <p:cNvPr id="4" name="Slide Number Placeholder 3"/>
          <p:cNvSpPr>
            <a:spLocks noGrp="1"/>
          </p:cNvSpPr>
          <p:nvPr>
            <p:ph type="sldNum" sz="quarter" idx="5"/>
          </p:nvPr>
        </p:nvSpPr>
        <p:spPr/>
        <p:txBody>
          <a:bodyPr/>
          <a:lstStyle/>
          <a:p>
            <a:fld id="{47E44EFE-404B-D849-BE65-BA999C857125}" type="slidenum">
              <a:rPr lang="en-GB" smtClean="0"/>
              <a:t>1</a:t>
            </a:fld>
            <a:endParaRPr lang="en-GB"/>
          </a:p>
        </p:txBody>
      </p:sp>
    </p:spTree>
    <p:extLst>
      <p:ext uri="{BB962C8B-B14F-4D97-AF65-F5344CB8AC3E}">
        <p14:creationId xmlns:p14="http://schemas.microsoft.com/office/powerpoint/2010/main" val="348318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a:t>Mae’r sleid hon yn crynhoi erthygl ddiweddar a gyhoeddwyd gan </a:t>
            </a:r>
            <a:r>
              <a:rPr lang="cy-GB" i="1"/>
              <a:t>Chemistry World</a:t>
            </a:r>
            <a:r>
              <a:rPr lang="cy-GB"/>
              <a:t>.</a:t>
            </a:r>
            <a:r>
              <a:rPr lang="cy-GB" baseline="0"/>
              <a:t> </a:t>
            </a:r>
            <a:r>
              <a:rPr lang="cy-GB"/>
              <a:t>Defnyddiwch y sleid hon i ddechrau gwers (14-16) ar sylweddau cofalent enfawr a dadansoddiad o gylchred bywyd.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cy-GB" i="1"/>
              <a:t>Cydnabyddiaeth am y llun: </a:t>
            </a:r>
            <a:r>
              <a:rPr lang="cy-GB" b="0" i="1">
                <a:solidFill>
                  <a:srgbClr val="172B4D"/>
                </a:solidFill>
                <a:effectLst/>
                <a:latin typeface="-apple-system"/>
              </a:rPr>
              <a:t>© Shutterstock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cy-GB"/>
              <a:t>Atebion:</a:t>
            </a:r>
          </a:p>
          <a:p>
            <a:pPr marL="228600" indent="-228600">
              <a:buAutoNum type="arabicPeriod"/>
            </a:pPr>
            <a:r>
              <a:rPr lang="cy-GB" sz="1200" baseline="0">
                <a:solidFill>
                  <a:schemeClr val="tx1"/>
                </a:solidFill>
                <a:latin typeface="+mn-lt"/>
              </a:rPr>
              <a:t>Fel arfer, mae anialdiroedd yn ardaloedd heb lawer o ddŵr, felly byddai angen cludo dŵr i mewn.</a:t>
            </a:r>
          </a:p>
          <a:p>
            <a:pPr marL="228600" indent="-228600">
              <a:buAutoNum type="arabicPeriod"/>
            </a:pPr>
            <a:r>
              <a:rPr lang="cy-GB" sz="1200" baseline="0">
                <a:solidFill>
                  <a:schemeClr val="tx1"/>
                </a:solidFill>
                <a:latin typeface="+mn-lt"/>
              </a:rPr>
              <a:t>Mae gan silicon deuocsid adeiledd cofalent enfawr. Nid oes unrhyw electronau wedi’u dadleoli.</a:t>
            </a:r>
          </a:p>
          <a:p>
            <a:pPr marL="228600" indent="-228600">
              <a:buAutoNum type="arabicPeriod"/>
            </a:pPr>
            <a:r>
              <a:rPr lang="cy-GB"/>
              <a:t>Gallai cost trydan/cost electrod tryloyw wneud y celloedd yn aneconomaidd.</a:t>
            </a:r>
            <a:r>
              <a:rPr lang="cy-GB" baseline="0"/>
              <a:t> Diogelwch gwefru arwynebau â thrydan.</a:t>
            </a:r>
          </a:p>
        </p:txBody>
      </p:sp>
      <p:sp>
        <p:nvSpPr>
          <p:cNvPr id="4" name="Slide Number Placeholder 3"/>
          <p:cNvSpPr>
            <a:spLocks noGrp="1"/>
          </p:cNvSpPr>
          <p:nvPr>
            <p:ph type="sldNum" sz="quarter" idx="5"/>
          </p:nvPr>
        </p:nvSpPr>
        <p:spPr/>
        <p:txBody>
          <a:bodyPr/>
          <a:lstStyle/>
          <a:p>
            <a:fld id="{47E44EFE-404B-D849-BE65-BA999C857125}" type="slidenum">
              <a:rPr lang="en-GB" smtClean="0"/>
              <a:t>2</a:t>
            </a:fld>
            <a:endParaRPr lang="en-GB"/>
          </a:p>
        </p:txBody>
      </p:sp>
    </p:spTree>
    <p:extLst>
      <p:ext uri="{BB962C8B-B14F-4D97-AF65-F5344CB8AC3E}">
        <p14:creationId xmlns:p14="http://schemas.microsoft.com/office/powerpoint/2010/main" val="827966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2" name="Title 1">
            <a:extLst>
              <a:ext uri="{FF2B5EF4-FFF2-40B4-BE49-F238E27FC236}">
                <a16:creationId xmlns:a16="http://schemas.microsoft.com/office/drawing/2014/main" id="{56F06E72-FD10-384B-917A-421C42C98846}"/>
              </a:ext>
            </a:extLst>
          </p:cNvPr>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4D49FB06-ED83-EA45-AEBD-3751AE6255D1}"/>
              </a:ext>
            </a:extLst>
          </p:cNvPr>
          <p:cNvSpPr>
            <a:spLocks noGrp="1"/>
          </p:cNvSpPr>
          <p:nvPr>
            <p:ph sz="quarter" idx="13"/>
          </p:nvPr>
        </p:nvSpPr>
        <p:spPr>
          <a:xfrm>
            <a:off x="628650" y="1825625"/>
            <a:ext cx="7886700" cy="3408363"/>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78420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10" name="Content Placeholder 2">
            <a:extLst>
              <a:ext uri="{FF2B5EF4-FFF2-40B4-BE49-F238E27FC236}">
                <a16:creationId xmlns:a16="http://schemas.microsoft.com/office/drawing/2014/main" id="{2C8ADCB8-941A-2E48-A25E-6D520F812004}"/>
              </a:ext>
            </a:extLst>
          </p:cNvPr>
          <p:cNvSpPr>
            <a:spLocks noGrp="1"/>
          </p:cNvSpPr>
          <p:nvPr>
            <p:ph idx="13"/>
          </p:nvPr>
        </p:nvSpPr>
        <p:spPr>
          <a:xfrm>
            <a:off x="477658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48288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Two Content_text and pictur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3" name="Picture Placeholder 2">
            <a:extLst>
              <a:ext uri="{FF2B5EF4-FFF2-40B4-BE49-F238E27FC236}">
                <a16:creationId xmlns:a16="http://schemas.microsoft.com/office/drawing/2014/main" id="{92C4AF84-80AB-C24E-A255-17AE1204EC6D}"/>
              </a:ext>
            </a:extLst>
          </p:cNvPr>
          <p:cNvSpPr>
            <a:spLocks noGrp="1"/>
          </p:cNvSpPr>
          <p:nvPr>
            <p:ph type="pic" sz="quarter" idx="13"/>
          </p:nvPr>
        </p:nvSpPr>
        <p:spPr>
          <a:xfrm>
            <a:off x="4572000" y="1816100"/>
            <a:ext cx="3943350" cy="3644900"/>
          </a:xfrm>
        </p:spPr>
        <p:txBody>
          <a:bodyPr/>
          <a:lstStyle/>
          <a:p>
            <a:r>
              <a:rPr lang="en-US"/>
              <a:t>Click icon to add picture</a:t>
            </a:r>
            <a:endParaRPr lang="en-GB"/>
          </a:p>
        </p:txBody>
      </p:sp>
    </p:spTree>
    <p:extLst>
      <p:ext uri="{BB962C8B-B14F-4D97-AF65-F5344CB8AC3E}">
        <p14:creationId xmlns:p14="http://schemas.microsoft.com/office/powerpoint/2010/main" val="2559002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Two Content Text and tabl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6785941" y="6300000"/>
            <a:ext cx="2057400" cy="365125"/>
          </a:xfrm>
        </p:spPr>
        <p:txBody>
          <a:bodyPr/>
          <a:lstStyle/>
          <a:p>
            <a:fld id="{D993BE9A-2295-974E-B063-F12D5C0A2200}" type="slidenum">
              <a:rPr lang="en-GB" smtClean="0"/>
              <a:t>‹#›</a:t>
            </a:fld>
            <a:endParaRPr lang="en-GB"/>
          </a:p>
        </p:txBody>
      </p:sp>
      <p:sp>
        <p:nvSpPr>
          <p:cNvPr id="8" name="Content Placeholder 2">
            <a:extLst>
              <a:ext uri="{FF2B5EF4-FFF2-40B4-BE49-F238E27FC236}">
                <a16:creationId xmlns:a16="http://schemas.microsoft.com/office/drawing/2014/main" id="{7F062252-0813-314C-AFFB-A2A147BBFFB8}"/>
              </a:ext>
            </a:extLst>
          </p:cNvPr>
          <p:cNvSpPr>
            <a:spLocks noGrp="1"/>
          </p:cNvSpPr>
          <p:nvPr>
            <p:ph idx="1"/>
          </p:nvPr>
        </p:nvSpPr>
        <p:spPr>
          <a:xfrm>
            <a:off x="628650" y="1815548"/>
            <a:ext cx="3744568" cy="3645848"/>
          </a:xfrm>
        </p:spPr>
        <p:txBody>
          <a:bodyPr/>
          <a:lstStyle>
            <a:lvl1pPr marL="0" indent="0">
              <a:buNone/>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a:extLst>
              <a:ext uri="{FF2B5EF4-FFF2-40B4-BE49-F238E27FC236}">
                <a16:creationId xmlns:a16="http://schemas.microsoft.com/office/drawing/2014/main" id="{8A7A4E21-F83C-754F-841F-835C3F504772}"/>
              </a:ext>
            </a:extLst>
          </p:cNvPr>
          <p:cNvSpPr>
            <a:spLocks noGrp="1"/>
          </p:cNvSpPr>
          <p:nvPr>
            <p:ph type="title"/>
          </p:nvPr>
        </p:nvSpPr>
        <p:spPr>
          <a:xfrm>
            <a:off x="628650" y="365126"/>
            <a:ext cx="7886700" cy="1325563"/>
          </a:xfrm>
        </p:spPr>
        <p:txBody>
          <a:bodyPr/>
          <a:lstStyle/>
          <a:p>
            <a:r>
              <a:rPr lang="en-US"/>
              <a:t>Click to edit Master title style</a:t>
            </a:r>
            <a:endParaRPr lang="en-GB"/>
          </a:p>
        </p:txBody>
      </p:sp>
      <p:sp>
        <p:nvSpPr>
          <p:cNvPr id="4" name="Table Placeholder 3">
            <a:extLst>
              <a:ext uri="{FF2B5EF4-FFF2-40B4-BE49-F238E27FC236}">
                <a16:creationId xmlns:a16="http://schemas.microsoft.com/office/drawing/2014/main" id="{2D47F291-18EF-E34E-8DD6-E5E40C8FD305}"/>
              </a:ext>
            </a:extLst>
          </p:cNvPr>
          <p:cNvSpPr>
            <a:spLocks noGrp="1"/>
          </p:cNvSpPr>
          <p:nvPr>
            <p:ph type="tbl" sz="quarter" idx="13"/>
          </p:nvPr>
        </p:nvSpPr>
        <p:spPr>
          <a:xfrm>
            <a:off x="4572000" y="1816100"/>
            <a:ext cx="3943350" cy="3644900"/>
          </a:xfrm>
        </p:spPr>
        <p:txBody>
          <a:bodyPr/>
          <a:lstStyle/>
          <a:p>
            <a:r>
              <a:rPr lang="en-US"/>
              <a:t>Click icon to add table</a:t>
            </a:r>
            <a:endParaRPr lang="en-GB"/>
          </a:p>
        </p:txBody>
      </p:sp>
    </p:spTree>
    <p:extLst>
      <p:ext uri="{BB962C8B-B14F-4D97-AF65-F5344CB8AC3E}">
        <p14:creationId xmlns:p14="http://schemas.microsoft.com/office/powerpoint/2010/main" val="10673735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254110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785941" y="6300000"/>
            <a:ext cx="2057400" cy="365125"/>
          </a:xfrm>
          <a:prstGeom prst="rect">
            <a:avLst/>
          </a:prstGeom>
        </p:spPr>
        <p:txBody>
          <a:bodyPr vert="horz" lIns="91440" tIns="45720" rIns="91440" bIns="45720" rtlCol="0" anchor="ctr"/>
          <a:lstStyle>
            <a:lvl1pPr algn="r">
              <a:defRPr sz="1200">
                <a:solidFill>
                  <a:srgbClr val="004976"/>
                </a:solidFill>
              </a:defRPr>
            </a:lvl1pPr>
          </a:lstStyle>
          <a:p>
            <a:fld id="{D993BE9A-2295-974E-B063-F12D5C0A2200}" type="slidenum">
              <a:rPr lang="en-GB" smtClean="0"/>
              <a:pPr/>
              <a:t>‹#›</a:t>
            </a:fld>
            <a:endParaRPr lang="en-GB" dirty="0"/>
          </a:p>
        </p:txBody>
      </p:sp>
      <p:pic>
        <p:nvPicPr>
          <p:cNvPr id="9" name="Picture 8">
            <a:extLst>
              <a:ext uri="{FF2B5EF4-FFF2-40B4-BE49-F238E27FC236}">
                <a16:creationId xmlns:a16="http://schemas.microsoft.com/office/drawing/2014/main" id="{B6D10051-213D-F54D-BD3C-B61FA29442A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0" y="5720631"/>
            <a:ext cx="2615950" cy="1137369"/>
          </a:xfrm>
          <a:prstGeom prst="rect">
            <a:avLst/>
          </a:prstGeom>
        </p:spPr>
      </p:pic>
      <p:cxnSp>
        <p:nvCxnSpPr>
          <p:cNvPr id="10" name="Straight Connector 9">
            <a:extLst>
              <a:ext uri="{FF2B5EF4-FFF2-40B4-BE49-F238E27FC236}">
                <a16:creationId xmlns:a16="http://schemas.microsoft.com/office/drawing/2014/main" id="{A30C2941-B443-B742-A370-CFF703CA1858}"/>
              </a:ext>
            </a:extLst>
          </p:cNvPr>
          <p:cNvCxnSpPr>
            <a:cxnSpLocks/>
          </p:cNvCxnSpPr>
          <p:nvPr userDrawn="1"/>
        </p:nvCxnSpPr>
        <p:spPr>
          <a:xfrm>
            <a:off x="318000" y="5720598"/>
            <a:ext cx="8525341"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976898"/>
      </p:ext>
    </p:extLst>
  </p:cSld>
  <p:clrMap bg1="lt1" tx1="dk1" bg2="lt2" tx2="dk2" accent1="accent1" accent2="accent2" accent3="accent3" accent4="accent4" accent5="accent5" accent6="accent6" hlink="hlink" folHlink="folHlink"/>
  <p:sldLayoutIdLst>
    <p:sldLayoutId id="2147483683" r:id="rId1"/>
    <p:sldLayoutId id="2147483729" r:id="rId2"/>
    <p:sldLayoutId id="2147483731" r:id="rId3"/>
    <p:sldLayoutId id="2147483732" r:id="rId4"/>
  </p:sldLayoutIdLst>
  <p:hf hdr="0" ftr="0" dt="0"/>
  <p:txStyles>
    <p:titleStyle>
      <a:lvl1pPr algn="l" defTabSz="914400" rtl="0" eaLnBrk="1" latinLnBrk="0" hangingPunct="1">
        <a:lnSpc>
          <a:spcPct val="90000"/>
        </a:lnSpc>
        <a:spcBef>
          <a:spcPct val="0"/>
        </a:spcBef>
        <a:buNone/>
        <a:defRPr sz="4000" kern="1200">
          <a:solidFill>
            <a:srgbClr val="004976"/>
          </a:solidFill>
          <a:latin typeface="+mj-lt"/>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rsc.li/4nUpQVX"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hyperlink" Target="https://rsc.li/38UDbLd"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rsc.li/4nUpQVX"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hyperlink" Target="https://rsc.li/38UDbL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40" y="164175"/>
            <a:ext cx="7886700" cy="1325563"/>
          </a:xfrm>
        </p:spPr>
        <p:txBody>
          <a:bodyPr>
            <a:normAutofit/>
          </a:bodyPr>
          <a:lstStyle/>
          <a:p>
            <a:r>
              <a:rPr lang="cy-GB" sz="3200"/>
              <a:t>Glanhau â thrydan</a:t>
            </a:r>
          </a:p>
        </p:txBody>
      </p:sp>
      <p:sp>
        <p:nvSpPr>
          <p:cNvPr id="7" name="TextBox 11"/>
          <p:cNvSpPr txBox="1"/>
          <p:nvPr/>
        </p:nvSpPr>
        <p:spPr>
          <a:xfrm>
            <a:off x="824748" y="1102359"/>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cy-GB" sz="1400" i="1" dirty="0">
                <a:solidFill>
                  <a:srgbClr val="004976"/>
                </a:solidFill>
              </a:rPr>
              <a:t>Darllenwch yr erthygl lawn yn </a:t>
            </a:r>
            <a:r>
              <a:rPr lang="cy-GB" sz="1400" i="1" dirty="0">
                <a:solidFill>
                  <a:srgbClr val="004976"/>
                </a:solidFill>
                <a:hlinkClick r:id="rId3"/>
              </a:rPr>
              <a:t>rsc.li/4nUpQVX</a:t>
            </a:r>
            <a:endParaRPr lang="cy-GB" sz="1400" i="1" dirty="0">
              <a:solidFill>
                <a:srgbClr val="004976"/>
              </a:solidFill>
              <a:hlinkClick r:id="rId4"/>
            </a:endParaRPr>
          </a:p>
        </p:txBody>
      </p:sp>
      <p:pic>
        <p:nvPicPr>
          <p:cNvPr id="10" name="Picture 9">
            <a:extLst>
              <a:ext uri="{FF2B5EF4-FFF2-40B4-BE49-F238E27FC236}">
                <a16:creationId xmlns:a16="http://schemas.microsoft.com/office/drawing/2014/main" id="{611F9C8B-5052-4F81-9A63-1E4D44106BF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38191" y="73675"/>
            <a:ext cx="3277184" cy="2184275"/>
          </a:xfrm>
          <a:prstGeom prst="rect">
            <a:avLst/>
          </a:prstGeom>
        </p:spPr>
      </p:pic>
      <p:sp>
        <p:nvSpPr>
          <p:cNvPr id="13" name="TextBox 12">
            <a:extLst>
              <a:ext uri="{FF2B5EF4-FFF2-40B4-BE49-F238E27FC236}">
                <a16:creationId xmlns:a16="http://schemas.microsoft.com/office/drawing/2014/main" id="{5FDFC6C7-2625-44EA-9DED-F447C969EC13}"/>
              </a:ext>
            </a:extLst>
          </p:cNvPr>
          <p:cNvSpPr txBox="1"/>
          <p:nvPr/>
        </p:nvSpPr>
        <p:spPr>
          <a:xfrm>
            <a:off x="5738191" y="2217357"/>
            <a:ext cx="3231629" cy="523220"/>
          </a:xfrm>
          <a:prstGeom prst="rect">
            <a:avLst/>
          </a:prstGeom>
          <a:noFill/>
        </p:spPr>
        <p:txBody>
          <a:bodyPr wrap="square" rtlCol="0">
            <a:spAutoFit/>
          </a:bodyPr>
          <a:lstStyle/>
          <a:p>
            <a:r>
              <a:rPr lang="cy-GB" sz="1400" dirty="0"/>
              <a:t>Sgrwbio neu frwsio? Cadw celloedd solar yn gweithio’n effeithlon</a:t>
            </a:r>
          </a:p>
        </p:txBody>
      </p:sp>
      <p:sp>
        <p:nvSpPr>
          <p:cNvPr id="12" name="TextBox 11">
            <a:extLst>
              <a:ext uri="{FF2B5EF4-FFF2-40B4-BE49-F238E27FC236}">
                <a16:creationId xmlns:a16="http://schemas.microsoft.com/office/drawing/2014/main" id="{59871661-FD48-4B40-A840-ABA5E40F6CB4}"/>
              </a:ext>
            </a:extLst>
          </p:cNvPr>
          <p:cNvSpPr txBox="1"/>
          <p:nvPr/>
        </p:nvSpPr>
        <p:spPr>
          <a:xfrm>
            <a:off x="552451" y="1399114"/>
            <a:ext cx="5140186" cy="1477328"/>
          </a:xfrm>
          <a:prstGeom prst="rect">
            <a:avLst/>
          </a:prstGeom>
          <a:noFill/>
        </p:spPr>
        <p:txBody>
          <a:bodyPr wrap="square">
            <a:spAutoFit/>
          </a:bodyPr>
          <a:lstStyle/>
          <a:p>
            <a:r>
              <a:rPr lang="cy-GB" dirty="0">
                <a:solidFill>
                  <a:srgbClr val="54585A"/>
                </a:solidFill>
              </a:rPr>
              <a:t>Mae modd ehangu technoleg solar yn eang ac mae’n hawdd ei defnyddio mewn anialdiroedd. Ond mae golchi llwch yr anialwch sy’n gorchuddio arwyneb paneli solar yn defnyddio llawer o ddŵr, ac mae’n gallu cyfrif am hyd at 10% o gostau cynnal a chadw fferm solar gyffredin.</a:t>
            </a:r>
          </a:p>
        </p:txBody>
      </p:sp>
      <p:sp>
        <p:nvSpPr>
          <p:cNvPr id="9" name="Content Placeholder 3">
            <a:extLst>
              <a:ext uri="{FF2B5EF4-FFF2-40B4-BE49-F238E27FC236}">
                <a16:creationId xmlns:a16="http://schemas.microsoft.com/office/drawing/2014/main" id="{46D93CE8-DF7B-584A-90B2-D75DC0F3F499}"/>
              </a:ext>
            </a:extLst>
          </p:cNvPr>
          <p:cNvSpPr txBox="1">
            <a:spLocks/>
          </p:cNvSpPr>
          <p:nvPr/>
        </p:nvSpPr>
        <p:spPr>
          <a:xfrm>
            <a:off x="541939" y="3370782"/>
            <a:ext cx="8039102" cy="1920231"/>
          </a:xfrm>
          <a:prstGeom prst="rect">
            <a:avLst/>
          </a:prstGeom>
        </p:spPr>
        <p:txBody>
          <a:bodyPr vert="horz" lIns="91440" tIns="45720" rIns="91440" bIns="45720" rtlCol="0">
            <a:normAutofit fontScale="92500"/>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800" dirty="0"/>
              <a:t>Mae gwyddonwyr wedi dod o hyd i ffordd newydd o lanhau celloedd solar gan ddefnyddio trydan. Mae gorchuddio’r celloedd solar ag electrod tryloyw a defnyddio trydan yn achosi i’r llwch gael ei wefru, sy’n codi’r gronynnau oddi ar yr arwyneb. Mae’r effaith hon yn annisgwyl oherwydd silica yw llwch yn bennaf, sy’n ynysydd. Mae anialdiroedd yn gallu bod yn llaith yn ystod y nos ac os yw’r lleithder yn uwch na 30%, mae’r gronynnau’n dargludo. Mae hyn yn digwydd oherwydd bod y tywod yn cael ei amgylchynu gan foleciwlau dŵr dargludol. </a:t>
            </a:r>
          </a:p>
        </p:txBody>
      </p:sp>
      <p:pic>
        <p:nvPicPr>
          <p:cNvPr id="8" name="Picture 7" descr="Education in Chemistry logo"/>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82695" y="5816049"/>
            <a:ext cx="967901" cy="967901"/>
          </a:xfrm>
          <a:prstGeom prst="rect">
            <a:avLst/>
          </a:prstGeom>
        </p:spPr>
      </p:pic>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1</a:t>
            </a:fld>
            <a:endParaRPr lang="en-GB"/>
          </a:p>
        </p:txBody>
      </p:sp>
    </p:spTree>
    <p:extLst>
      <p:ext uri="{BB962C8B-B14F-4D97-AF65-F5344CB8AC3E}">
        <p14:creationId xmlns:p14="http://schemas.microsoft.com/office/powerpoint/2010/main" val="1042107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FB8C7A-6F1E-6C4F-84AA-61CCD4C8EAC2}"/>
              </a:ext>
            </a:extLst>
          </p:cNvPr>
          <p:cNvSpPr>
            <a:spLocks noGrp="1"/>
          </p:cNvSpPr>
          <p:nvPr>
            <p:ph type="title"/>
          </p:nvPr>
        </p:nvSpPr>
        <p:spPr>
          <a:xfrm>
            <a:off x="618140" y="164175"/>
            <a:ext cx="7886700" cy="1325563"/>
          </a:xfrm>
        </p:spPr>
        <p:txBody>
          <a:bodyPr>
            <a:normAutofit/>
          </a:bodyPr>
          <a:lstStyle/>
          <a:p>
            <a:r>
              <a:rPr lang="cy-GB" sz="3200"/>
              <a:t>Glanhau â thrydan</a:t>
            </a:r>
          </a:p>
        </p:txBody>
      </p:sp>
      <p:sp>
        <p:nvSpPr>
          <p:cNvPr id="7" name="TextBox 11"/>
          <p:cNvSpPr txBox="1"/>
          <p:nvPr/>
        </p:nvSpPr>
        <p:spPr>
          <a:xfrm>
            <a:off x="824748" y="1102359"/>
            <a:ext cx="6989893"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cy-GB" sz="1400" i="1" dirty="0">
                <a:solidFill>
                  <a:srgbClr val="004976"/>
                </a:solidFill>
              </a:rPr>
              <a:t>Darllenwch yr erthygl lawn yn </a:t>
            </a:r>
            <a:r>
              <a:rPr lang="cy-GB" sz="1400" i="1" dirty="0">
                <a:solidFill>
                  <a:srgbClr val="004976"/>
                </a:solidFill>
                <a:hlinkClick r:id="rId3"/>
              </a:rPr>
              <a:t>rsc.li/4nUpQVX</a:t>
            </a:r>
            <a:endParaRPr lang="cy-GB" sz="1400" i="1" dirty="0">
              <a:solidFill>
                <a:srgbClr val="004976"/>
              </a:solidFill>
              <a:hlinkClick r:id="rId4"/>
            </a:endParaRPr>
          </a:p>
        </p:txBody>
      </p:sp>
      <p:pic>
        <p:nvPicPr>
          <p:cNvPr id="10" name="Picture 9">
            <a:extLst>
              <a:ext uri="{FF2B5EF4-FFF2-40B4-BE49-F238E27FC236}">
                <a16:creationId xmlns:a16="http://schemas.microsoft.com/office/drawing/2014/main" id="{611F9C8B-5052-4F81-9A63-1E4D44106BF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38191" y="73675"/>
            <a:ext cx="3277184" cy="2184275"/>
          </a:xfrm>
          <a:prstGeom prst="rect">
            <a:avLst/>
          </a:prstGeom>
        </p:spPr>
      </p:pic>
      <p:sp>
        <p:nvSpPr>
          <p:cNvPr id="13" name="TextBox 12">
            <a:extLst>
              <a:ext uri="{FF2B5EF4-FFF2-40B4-BE49-F238E27FC236}">
                <a16:creationId xmlns:a16="http://schemas.microsoft.com/office/drawing/2014/main" id="{5FDFC6C7-2625-44EA-9DED-F447C969EC13}"/>
              </a:ext>
            </a:extLst>
          </p:cNvPr>
          <p:cNvSpPr txBox="1"/>
          <p:nvPr/>
        </p:nvSpPr>
        <p:spPr>
          <a:xfrm>
            <a:off x="5738191" y="2217357"/>
            <a:ext cx="3231629" cy="523220"/>
          </a:xfrm>
          <a:prstGeom prst="rect">
            <a:avLst/>
          </a:prstGeom>
          <a:noFill/>
        </p:spPr>
        <p:txBody>
          <a:bodyPr wrap="square" rtlCol="0">
            <a:spAutoFit/>
          </a:bodyPr>
          <a:lstStyle/>
          <a:p>
            <a:r>
              <a:rPr lang="cy-GB" sz="1400"/>
              <a:t>Sgrwbio neu frwsio? Cadw celloedd solar yn gweithio’n effeithlon</a:t>
            </a:r>
          </a:p>
        </p:txBody>
      </p:sp>
      <p:sp>
        <p:nvSpPr>
          <p:cNvPr id="12" name="TextBox 11">
            <a:extLst>
              <a:ext uri="{FF2B5EF4-FFF2-40B4-BE49-F238E27FC236}">
                <a16:creationId xmlns:a16="http://schemas.microsoft.com/office/drawing/2014/main" id="{59871661-FD48-4B40-A840-ABA5E40F6CB4}"/>
              </a:ext>
            </a:extLst>
          </p:cNvPr>
          <p:cNvSpPr txBox="1"/>
          <p:nvPr/>
        </p:nvSpPr>
        <p:spPr>
          <a:xfrm>
            <a:off x="404357" y="1399114"/>
            <a:ext cx="5288279" cy="1323439"/>
          </a:xfrm>
          <a:prstGeom prst="rect">
            <a:avLst/>
          </a:prstGeom>
          <a:noFill/>
        </p:spPr>
        <p:txBody>
          <a:bodyPr wrap="square">
            <a:spAutoFit/>
          </a:bodyPr>
          <a:lstStyle/>
          <a:p>
            <a:r>
              <a:rPr lang="cy-GB" sz="1600" dirty="0">
                <a:solidFill>
                  <a:srgbClr val="54585A"/>
                </a:solidFill>
              </a:rPr>
              <a:t>Mae modd ehangu technoleg solar yn eang ac mae’n hawdd ei defnyddio mewn anialdiroedd. Ond mae golchi llwch yr anialwch sy’n gorchuddio arwyneb paneli solar yn defnyddio llawer o ddŵr, ac mae’n gallu cyfrif am hyd at 10% o gostau cynnal a chadw fferm solar gyffredin.</a:t>
            </a:r>
          </a:p>
        </p:txBody>
      </p:sp>
      <p:sp>
        <p:nvSpPr>
          <p:cNvPr id="9" name="Content Placeholder 3">
            <a:extLst>
              <a:ext uri="{FF2B5EF4-FFF2-40B4-BE49-F238E27FC236}">
                <a16:creationId xmlns:a16="http://schemas.microsoft.com/office/drawing/2014/main" id="{46D93CE8-DF7B-584A-90B2-D75DC0F3F499}"/>
              </a:ext>
            </a:extLst>
          </p:cNvPr>
          <p:cNvSpPr txBox="1">
            <a:spLocks/>
          </p:cNvSpPr>
          <p:nvPr/>
        </p:nvSpPr>
        <p:spPr>
          <a:xfrm>
            <a:off x="404357" y="2810813"/>
            <a:ext cx="8427881" cy="1920231"/>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rgbClr val="54585A"/>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rgbClr val="54585A"/>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rgbClr val="54585A"/>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rgbClr val="54585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sz="1600" dirty="0"/>
              <a:t>Mae gwyddonwyr wedi dod o hyd i ffordd newydd o lanhau celloedd solar gan ddefnyddio trydan. Mae gorchuddio’r celloedd solar ag electrod tryloyw a defnyddio trydan yn achosi i’r llwch gael ei wefru, sy’n codi’r gronynnau oddi ar yr arwyneb. Mae’r effaith hon yn annisgwyl oherwydd silica yw llwch yn bennaf, sy’n ynysydd. Mae anialdiroedd yn gallu bod yn llaith yn ystod y nos ac os yw’r lleithder yn uwch na 30%, mae’r gronynnau’n dargludo. Mae hyn yn digwydd oherwydd bod y tywod yn cael ei amgylchynu gan foleciwlau dŵr dargludol. </a:t>
            </a:r>
          </a:p>
        </p:txBody>
      </p:sp>
      <p:sp>
        <p:nvSpPr>
          <p:cNvPr id="5" name="TextBox 4"/>
          <p:cNvSpPr txBox="1"/>
          <p:nvPr/>
        </p:nvSpPr>
        <p:spPr>
          <a:xfrm>
            <a:off x="618140" y="4737677"/>
            <a:ext cx="8473437" cy="923330"/>
          </a:xfrm>
          <a:prstGeom prst="rect">
            <a:avLst/>
          </a:prstGeom>
          <a:noFill/>
        </p:spPr>
        <p:txBody>
          <a:bodyPr wrap="square" rtlCol="0">
            <a:spAutoFit/>
          </a:bodyPr>
          <a:lstStyle/>
          <a:p>
            <a:pPr marL="342900" indent="-342900">
              <a:buFontTx/>
              <a:buAutoNum type="arabicPeriod"/>
            </a:pPr>
            <a:r>
              <a:rPr lang="cy-GB" dirty="0"/>
              <a:t>Eglurwch yr heriau o olchi celloedd solar mewn anialdir.</a:t>
            </a:r>
          </a:p>
          <a:p>
            <a:pPr marL="342900" indent="-342900">
              <a:buAutoNum type="arabicPeriod"/>
            </a:pPr>
            <a:r>
              <a:rPr lang="cy-GB" dirty="0"/>
              <a:t>Eglurwch pam mae silica (silicon deuocsid) yn ynysydd trydanol fel arfer.</a:t>
            </a:r>
          </a:p>
          <a:p>
            <a:pPr marL="342900" indent="-342900">
              <a:buAutoNum type="arabicPeriod"/>
            </a:pPr>
            <a:r>
              <a:rPr lang="cy-GB" dirty="0"/>
              <a:t>Awgrymwch un broblem bosibl gyda’r dull newydd o lanhau.</a:t>
            </a:r>
          </a:p>
        </p:txBody>
      </p:sp>
      <p:pic>
        <p:nvPicPr>
          <p:cNvPr id="8" name="Picture 7" descr="Education in Chemistry logo"/>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82695" y="5816049"/>
            <a:ext cx="967901" cy="967901"/>
          </a:xfrm>
          <a:prstGeom prst="rect">
            <a:avLst/>
          </a:prstGeom>
        </p:spPr>
      </p:pic>
      <p:sp>
        <p:nvSpPr>
          <p:cNvPr id="2" name="Slide Number Placeholder 1">
            <a:extLst>
              <a:ext uri="{FF2B5EF4-FFF2-40B4-BE49-F238E27FC236}">
                <a16:creationId xmlns:a16="http://schemas.microsoft.com/office/drawing/2014/main" id="{9A8BABC9-3627-194B-8675-4E9513869B0C}"/>
              </a:ext>
            </a:extLst>
          </p:cNvPr>
          <p:cNvSpPr>
            <a:spLocks noGrp="1"/>
          </p:cNvSpPr>
          <p:nvPr>
            <p:ph type="sldNum" sz="quarter" idx="12"/>
          </p:nvPr>
        </p:nvSpPr>
        <p:spPr/>
        <p:txBody>
          <a:bodyPr/>
          <a:lstStyle/>
          <a:p>
            <a:fld id="{D993BE9A-2295-974E-B063-F12D5C0A2200}" type="slidenum">
              <a:rPr lang="en-GB" smtClean="0"/>
              <a:t>2</a:t>
            </a:fld>
            <a:endParaRPr lang="en-GB"/>
          </a:p>
        </p:txBody>
      </p:sp>
    </p:spTree>
    <p:extLst>
      <p:ext uri="{BB962C8B-B14F-4D97-AF65-F5344CB8AC3E}">
        <p14:creationId xmlns:p14="http://schemas.microsoft.com/office/powerpoint/2010/main" val="160863652"/>
      </p:ext>
    </p:extLst>
  </p:cSld>
  <p:clrMapOvr>
    <a:masterClrMapping/>
  </p:clrMapOvr>
</p:sld>
</file>

<file path=ppt/theme/theme1.xml><?xml version="1.0" encoding="utf-8"?>
<a:theme xmlns:a="http://schemas.openxmlformats.org/drawingml/2006/main" name="1_RSC_Plain_no footer">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EIC starter slide template.pptx" id="{8C227671-679E-4005-AE38-7E4654D46299}" vid="{3A4C9E2F-8493-4A3B-ACEE-3D5EC76FA45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c9ddbf677461f5ce946e84a24e793234">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cb9b30395463f778bee975073577cb94"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Editorialstage xmlns="5c7d88b2-bc5d-47d8-b067-5f30c82b40fb" xsi:nil="true"/>
    <lcf76f155ced4ddcb4097134ff3c332f xmlns="5c7d88b2-bc5d-47d8-b067-5f30c82b40fb">
      <Terms xmlns="http://schemas.microsoft.com/office/infopath/2007/PartnerControls"/>
    </lcf76f155ced4ddcb4097134ff3c332f>
    <TaxCatchAll xmlns="9e3c562f-56b0-4bc9-96c8-d04b09868558" xsi:nil="true"/>
  </documentManagement>
</p:properties>
</file>

<file path=customXml/itemProps1.xml><?xml version="1.0" encoding="utf-8"?>
<ds:datastoreItem xmlns:ds="http://schemas.openxmlformats.org/officeDocument/2006/customXml" ds:itemID="{64F8BDF4-D725-43E8-BE59-8440CF039FC3}"/>
</file>

<file path=customXml/itemProps2.xml><?xml version="1.0" encoding="utf-8"?>
<ds:datastoreItem xmlns:ds="http://schemas.openxmlformats.org/officeDocument/2006/customXml" ds:itemID="{7D9B7705-6E4A-433D-914A-8894B6FAEACB}">
  <ds:schemaRefs>
    <ds:schemaRef ds:uri="http://schemas.microsoft.com/sharepoint/v3/contenttype/forms"/>
  </ds:schemaRefs>
</ds:datastoreItem>
</file>

<file path=customXml/itemProps3.xml><?xml version="1.0" encoding="utf-8"?>
<ds:datastoreItem xmlns:ds="http://schemas.openxmlformats.org/officeDocument/2006/customXml" ds:itemID="{507900DF-3EEF-46A5-94A9-21789EBC7165}">
  <ds:schemaRefs>
    <ds:schemaRef ds:uri="http://purl.org/dc/dcmitype/"/>
    <ds:schemaRef ds:uri="0b166b12-8f01-4f4d-84be-2809f4dd08b1"/>
    <ds:schemaRef ds:uri="http://purl.org/dc/elements/1.1/"/>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NEW EIC starter slide template (1)</Template>
  <TotalTime>2</TotalTime>
  <Words>518</Words>
  <Application>Microsoft Office PowerPoint</Application>
  <PresentationFormat>On-screen Show (4:3)</PresentationFormat>
  <Paragraphs>28</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-apple-system</vt:lpstr>
      <vt:lpstr>Arial</vt:lpstr>
      <vt:lpstr>Calibri</vt:lpstr>
      <vt:lpstr>1_RSC_Plain_no footer</vt:lpstr>
      <vt:lpstr>Glanhau â thrydan</vt:lpstr>
      <vt:lpstr>Glanhau â thrydan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EiC starter slide cleaning solar cells CYM</dc:title>
  <dc:creator>Royal Society of Chemistry</dc:creator>
  <cp:keywords>solar; solar panel; solar cell; electrochemistry; sustainability</cp:keywords>
  <dc:description>From Education in Chemistry Electrostatic charge keeps solar cells gleaming https://rsc.li/4nUpQVX</dc:description>
  <cp:lastModifiedBy>Hannah Griffiths</cp:lastModifiedBy>
  <cp:revision>199</cp:revision>
  <dcterms:created xsi:type="dcterms:W3CDTF">2020-04-08T13:50:19Z</dcterms:created>
  <dcterms:modified xsi:type="dcterms:W3CDTF">2026-06-11T15:31:28Z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ies>
</file>