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91" r:id="rId5"/>
    <p:sldId id="296" r:id="rId6"/>
    <p:sldId id="297" r:id="rId7"/>
    <p:sldId id="29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FCBE25-129D-71BD-2520-C70EFDD5EC17}" name="Katie Haylor" initials="KH" userId="S::HaylorK@rsc.org::79d54f7f-ffc1-4b04-bab6-1092a29c284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na Notman" initials="NN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1EF"/>
    <a:srgbClr val="006F62"/>
    <a:srgbClr val="EDF6F9"/>
    <a:srgbClr val="48A9C5"/>
    <a:srgbClr val="FAE7EA"/>
    <a:srgbClr val="F7DBE0"/>
    <a:srgbClr val="F4CFD5"/>
    <a:srgbClr val="FF9E1B"/>
    <a:srgbClr val="C8102E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6DFF41-B315-4F6A-B49E-23BA76F5558B}" v="15" dt="2026-02-24T13:56:35.6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8"/>
    <p:restoredTop sz="96336"/>
  </p:normalViewPr>
  <p:slideViewPr>
    <p:cSldViewPr snapToGrid="0" snapToObjects="1">
      <p:cViewPr varScale="1">
        <p:scale>
          <a:sx n="103" d="100"/>
          <a:sy n="103" d="100"/>
        </p:scale>
        <p:origin x="16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rsc.li/2UfBalB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5BB0AE8-6DC8-9941-9AD4-FAD7BFF45B99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0BAFC7-69D9-B349-14AF-6B03B04B7B6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33B6428-7651-D44C-BAFC-EA24E6298D54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pPr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Gi9HH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86C2D-C264-BB44-BD46-4A14670592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14–16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9D1DBB-B53C-6948-A433-C717FC653E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Quantitative chemistry</a:t>
            </a:r>
          </a:p>
          <a:p>
            <a:endParaRPr lang="en-US" dirty="0"/>
          </a:p>
          <a:p>
            <a:r>
              <a:rPr lang="en-US" sz="3200" dirty="0"/>
              <a:t>Unscrambling definitions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3883FF-A046-4960-D88F-EA998344268F}"/>
              </a:ext>
            </a:extLst>
          </p:cNvPr>
          <p:cNvSpPr txBox="1">
            <a:spLocks/>
          </p:cNvSpPr>
          <p:nvPr/>
        </p:nvSpPr>
        <p:spPr>
          <a:xfrm>
            <a:off x="8341568" y="5626651"/>
            <a:ext cx="4204034" cy="74703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rPr>
              <a:t>Downloaded </a:t>
            </a:r>
            <a:r>
              <a:rPr lang="en-GB" sz="1600" dirty="0">
                <a:solidFill>
                  <a:schemeClr val="bg1"/>
                </a:solidFill>
              </a:rPr>
              <a:t>from </a:t>
            </a:r>
            <a:r>
              <a:rPr lang="en-GB" sz="1600" u="sng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rsc.li/3Gi9HHN</a:t>
            </a:r>
            <a:r>
              <a:rPr lang="en-GB" sz="16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</a:t>
            </a: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chemeClr val="bg1"/>
                </a:solidFill>
              </a:rPr>
              <a:t>s</a:t>
            </a:r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rPr>
              <a:t>tudent sheet and teacher notes </a:t>
            </a: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chemeClr val="bg1"/>
                </a:solidFill>
              </a:rPr>
              <a:t>a</a:t>
            </a:r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rPr>
              <a:t>lso available 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50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8F29A-877D-77CD-35BB-3CA0650BF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Unscrambled 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FE152-C304-18B7-A87A-FC4A22DABA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59999"/>
            <a:ext cx="10080000" cy="5598001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300" dirty="0"/>
              <a:t>A</a:t>
            </a:r>
            <a:r>
              <a:rPr lang="en-GB" sz="2300" b="1" dirty="0"/>
              <a:t> </a:t>
            </a:r>
            <a:r>
              <a:rPr lang="en-GB" sz="2300" b="1" dirty="0">
                <a:solidFill>
                  <a:srgbClr val="C00000"/>
                </a:solidFill>
              </a:rPr>
              <a:t>limiting reactant </a:t>
            </a:r>
            <a:r>
              <a:rPr lang="en-GB" sz="2300" dirty="0"/>
              <a:t>is completely used up in a chemical reaction, which therefore limits the amount of products that can be formed.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300" b="1" dirty="0">
                <a:solidFill>
                  <a:srgbClr val="C00000"/>
                </a:solidFill>
              </a:rPr>
              <a:t>Excess reactant</a:t>
            </a:r>
            <a:r>
              <a:rPr lang="en-GB" sz="2300" dirty="0">
                <a:solidFill>
                  <a:srgbClr val="C00000"/>
                </a:solidFill>
              </a:rPr>
              <a:t> </a:t>
            </a:r>
            <a:r>
              <a:rPr lang="en-GB" sz="2300" dirty="0"/>
              <a:t>is not used up in a chemical reaction because another reactant has run out first.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300" b="1" dirty="0">
                <a:solidFill>
                  <a:srgbClr val="C00000"/>
                </a:solidFill>
              </a:rPr>
              <a:t>Atom economy</a:t>
            </a:r>
            <a:r>
              <a:rPr lang="en-GB" sz="2300" dirty="0">
                <a:solidFill>
                  <a:srgbClr val="C00000"/>
                </a:solidFill>
              </a:rPr>
              <a:t> </a:t>
            </a:r>
            <a:r>
              <a:rPr lang="en-GB" sz="2300" dirty="0"/>
              <a:t>is the mass of the desired product given as a percentage of the total mass of the reactants, in a balanced symbol equation.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300" b="1" dirty="0">
                <a:solidFill>
                  <a:srgbClr val="C00000"/>
                </a:solidFill>
              </a:rPr>
              <a:t>Percentage composition</a:t>
            </a:r>
            <a:r>
              <a:rPr lang="en-GB" sz="2300" dirty="0">
                <a:solidFill>
                  <a:srgbClr val="C00000"/>
                </a:solidFill>
              </a:rPr>
              <a:t> </a:t>
            </a:r>
            <a:r>
              <a:rPr lang="en-GB" sz="2300" dirty="0"/>
              <a:t>is the relative mass of the atom(s) of one element in a compound, given as a percentage of the relative formula mass.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300" dirty="0"/>
              <a:t>A </a:t>
            </a:r>
            <a:r>
              <a:rPr lang="en-GB" sz="2300" b="1" dirty="0">
                <a:solidFill>
                  <a:srgbClr val="C00000"/>
                </a:solidFill>
              </a:rPr>
              <a:t>mole (mol)</a:t>
            </a:r>
            <a:r>
              <a:rPr lang="en-GB" sz="2300" dirty="0">
                <a:solidFill>
                  <a:srgbClr val="C00000"/>
                </a:solidFill>
              </a:rPr>
              <a:t> </a:t>
            </a:r>
            <a:r>
              <a:rPr lang="en-GB" sz="2300" dirty="0"/>
              <a:t>is the unit of amount of substance, where one mole is the amount containing 6.02 x 10</a:t>
            </a:r>
            <a:r>
              <a:rPr lang="en-GB" sz="2300" baseline="30000" dirty="0"/>
              <a:t>23</a:t>
            </a:r>
            <a:r>
              <a:rPr lang="en-GB" sz="2300" dirty="0"/>
              <a:t> (Avogadro’s number) atoms, molecules or formula units.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300" b="1" dirty="0">
                <a:solidFill>
                  <a:srgbClr val="C00000"/>
                </a:solidFill>
              </a:rPr>
              <a:t>Avogadro’s number</a:t>
            </a:r>
            <a:r>
              <a:rPr lang="en-GB" sz="2300" dirty="0">
                <a:solidFill>
                  <a:srgbClr val="C00000"/>
                </a:solidFill>
              </a:rPr>
              <a:t> </a:t>
            </a:r>
            <a:r>
              <a:rPr lang="en-GB" sz="2300" dirty="0"/>
              <a:t>is the number 6.02 x 10</a:t>
            </a:r>
            <a:r>
              <a:rPr lang="en-GB" sz="2300" baseline="30000" dirty="0"/>
              <a:t>23</a:t>
            </a:r>
            <a:r>
              <a:rPr lang="en-GB" sz="2300" dirty="0"/>
              <a:t>, which is the number of atoms, molecules or formula units in one mole of the substance.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300" dirty="0"/>
              <a:t>The </a:t>
            </a:r>
            <a:r>
              <a:rPr lang="en-GB" sz="2300" b="1" dirty="0">
                <a:solidFill>
                  <a:srgbClr val="C00000"/>
                </a:solidFill>
              </a:rPr>
              <a:t>end point</a:t>
            </a:r>
            <a:r>
              <a:rPr lang="en-GB" sz="2300" dirty="0">
                <a:solidFill>
                  <a:srgbClr val="C00000"/>
                </a:solidFill>
              </a:rPr>
              <a:t> </a:t>
            </a:r>
            <a:r>
              <a:rPr lang="en-GB" sz="2300" dirty="0"/>
              <a:t>in a titration is the exact volume added when the indicator changes colour.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300" dirty="0"/>
              <a:t>The </a:t>
            </a:r>
            <a:r>
              <a:rPr lang="en-GB" sz="2300" b="1" dirty="0">
                <a:solidFill>
                  <a:srgbClr val="C00000"/>
                </a:solidFill>
              </a:rPr>
              <a:t>titre</a:t>
            </a:r>
            <a:r>
              <a:rPr lang="en-GB" sz="2300" dirty="0"/>
              <a:t> is the volume of solution added from the burette that is needed to reach the end point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03352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86FD3-D6B2-E632-2502-8AA9BC0CB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Connection completion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AA4EE-18F9-5F97-F476-8A49AA593C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10080000" cy="3050743"/>
          </a:xfrm>
        </p:spPr>
        <p:txBody>
          <a:bodyPr/>
          <a:lstStyle/>
          <a:p>
            <a:pPr marL="0" indent="0">
              <a:lnSpc>
                <a:spcPct val="114000"/>
              </a:lnSpc>
              <a:buNone/>
            </a:pPr>
            <a:r>
              <a:rPr lang="en-GB" dirty="0"/>
              <a:t>In a titration, a neutralisation reaction occurs, and the end point is determined ___________________ a colour change in the indicator. The titre allows us to calculate the number of moles of the chemical in the burette which ___________________ enables us to calculate the number of moles in the solution of unknown concentration. If, ___________________, the end point is overshot, there will excess reactant remaining and the titre reading will be incorrect.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37AC574-71AD-D802-A6E0-D3225350B2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884"/>
              </p:ext>
            </p:extLst>
          </p:nvPr>
        </p:nvGraphicFramePr>
        <p:xfrm>
          <a:off x="1451271" y="4200918"/>
          <a:ext cx="8103275" cy="2358504"/>
        </p:xfrm>
        <a:graphic>
          <a:graphicData uri="http://schemas.openxmlformats.org/drawingml/2006/table">
            <a:tbl>
              <a:tblPr firstRow="1" firstCol="1" bandRow="1"/>
              <a:tblGrid>
                <a:gridCol w="900564">
                  <a:extLst>
                    <a:ext uri="{9D8B030D-6E8A-4147-A177-3AD203B41FA5}">
                      <a16:colId xmlns:a16="http://schemas.microsoft.com/office/drawing/2014/main" val="3092099623"/>
                    </a:ext>
                  </a:extLst>
                </a:gridCol>
                <a:gridCol w="2400604">
                  <a:extLst>
                    <a:ext uri="{9D8B030D-6E8A-4147-A177-3AD203B41FA5}">
                      <a16:colId xmlns:a16="http://schemas.microsoft.com/office/drawing/2014/main" val="397019334"/>
                    </a:ext>
                  </a:extLst>
                </a:gridCol>
                <a:gridCol w="2400604">
                  <a:extLst>
                    <a:ext uri="{9D8B030D-6E8A-4147-A177-3AD203B41FA5}">
                      <a16:colId xmlns:a16="http://schemas.microsoft.com/office/drawing/2014/main" val="2662346065"/>
                    </a:ext>
                  </a:extLst>
                </a:gridCol>
                <a:gridCol w="2401503">
                  <a:extLst>
                    <a:ext uri="{9D8B030D-6E8A-4147-A177-3AD203B41FA5}">
                      <a16:colId xmlns:a16="http://schemas.microsoft.com/office/drawing/2014/main" val="3808653524"/>
                    </a:ext>
                  </a:extLst>
                </a:gridCol>
              </a:tblGrid>
              <a:tr h="5896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A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despite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thus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additionally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401909"/>
                  </a:ext>
                </a:extLst>
              </a:tr>
              <a:tr h="5896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B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through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additionally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therefore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457172"/>
                  </a:ext>
                </a:extLst>
              </a:tr>
              <a:tr h="5896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C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furthermore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despite this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3038926"/>
                  </a:ext>
                </a:extLst>
              </a:tr>
              <a:tr h="5896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D</a:t>
                      </a:r>
                      <a:endParaRPr lang="en-GB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 a result of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consequently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800" dirty="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however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2293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070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35224-A8A8-2E45-84A9-F49EACE91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Completed sentences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BF228-D223-1941-AD30-403DC2926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857" y="1495130"/>
            <a:ext cx="9648147" cy="5040000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tabLst>
                <a:tab pos="230505" algn="l"/>
              </a:tabLst>
            </a:pP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In a titration, a neutralisation reaction occurs, and the end point is determined </a:t>
            </a:r>
            <a:r>
              <a:rPr lang="en-GB" sz="2400" b="1" dirty="0">
                <a:solidFill>
                  <a:srgbClr val="C8102E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as a result of </a:t>
            </a: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 colour change in the indicator. The titre allows us to calculate the number of moles of the chemical in the burette which </a:t>
            </a:r>
            <a:r>
              <a:rPr lang="en-GB" sz="2400" b="1" dirty="0">
                <a:solidFill>
                  <a:srgbClr val="C8102E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consequently</a:t>
            </a: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enables us to calculate the number of moles in the solution of unknown concentration. If, </a:t>
            </a:r>
            <a:r>
              <a:rPr lang="en-GB" sz="2400" b="1" dirty="0">
                <a:solidFill>
                  <a:srgbClr val="C8102E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however</a:t>
            </a: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the end point is overshot, there will excess reactant remaining and the titre reading will be incorrect.</a:t>
            </a:r>
          </a:p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tabLst>
                <a:tab pos="230505" algn="l"/>
              </a:tabLst>
            </a:pPr>
            <a:endParaRPr lang="en-GB" sz="2400" dirty="0">
              <a:effectLst/>
              <a:highlight>
                <a:srgbClr val="FFFF00"/>
              </a:highlight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47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  <Editorialstage xmlns="5c7d88b2-bc5d-47d8-b067-5f30c82b40fb" xsi:nil="true"/>
  </documentManagement>
</p:properties>
</file>

<file path=customXml/itemProps1.xml><?xml version="1.0" encoding="utf-8"?>
<ds:datastoreItem xmlns:ds="http://schemas.openxmlformats.org/officeDocument/2006/customXml" ds:itemID="{30E77596-3EBF-4220-B72D-C4841200E8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935F637-D43F-4F98-8C7E-9662A88877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33F058-31BD-4080-B35D-4DEC4FE3E4E2}">
  <ds:schemaRefs>
    <ds:schemaRef ds:uri="http://purl.org/dc/terms/"/>
    <ds:schemaRef ds:uri="5c7d88b2-bc5d-47d8-b067-5f30c82b40fb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9e3c562f-56b0-4bc9-96c8-d04b09868558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2208</TotalTime>
  <Words>403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Office Theme</vt:lpstr>
      <vt:lpstr>14–16 years</vt:lpstr>
      <vt:lpstr>Unscrambled definitions</vt:lpstr>
      <vt:lpstr>Connection completion</vt:lpstr>
      <vt:lpstr>Completed sentences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Unscrambling definitions quantitative chemistry slides</dc:title>
  <dc:creator>Royal Society of Chemistry</dc:creator>
  <cp:keywords>vocabulary; chemistry; glossary, key terms, key words, language of science; communication; quantitative chemistry, balancing equations, moles, relative mass, reacting masses, gas volumes, concentration, solutions, titration</cp:keywords>
  <dc:description>From rsc.li/3Gi9HHN, teacher notes and worksheet, plus Frayer models and glossary also available</dc:description>
  <cp:lastModifiedBy>Juliet Kennard</cp:lastModifiedBy>
  <cp:revision>587</cp:revision>
  <dcterms:created xsi:type="dcterms:W3CDTF">2021-04-13T16:26:00Z</dcterms:created>
  <dcterms:modified xsi:type="dcterms:W3CDTF">2026-02-24T16:46:16Z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