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6"/>
  </p:notesMasterIdLst>
  <p:sldIdLst>
    <p:sldId id="29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02E"/>
    <a:srgbClr val="E6F1EF"/>
    <a:srgbClr val="006F62"/>
    <a:srgbClr val="EDF6F9"/>
    <a:srgbClr val="48A9C5"/>
    <a:srgbClr val="FAE7EA"/>
    <a:srgbClr val="F7DBE0"/>
    <a:srgbClr val="F4CFD5"/>
    <a:srgbClr val="FF9E1B"/>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E7DAAE-B75C-4848-9CB0-E7146038627F}" v="3" dt="2026-05-20T11:24:44.4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73228" autoAdjust="0"/>
  </p:normalViewPr>
  <p:slideViewPr>
    <p:cSldViewPr snapToGrid="0" snapToObjects="1">
      <p:cViewPr varScale="1">
        <p:scale>
          <a:sx n="78" d="100"/>
          <a:sy n="78" d="100"/>
        </p:scale>
        <p:origin x="2274" y="6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39FEE6-68B1-4863-9977-3A95633844E7}" type="datetimeFigureOut">
              <a:rPr lang="en-GB" smtClean="0"/>
              <a:t>20/05/2026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AEAF9-7482-4645-9523-1778CA73848E}" type="slidenum">
              <a:rPr lang="en-GB" smtClean="0"/>
              <a:t>‹#›</a:t>
            </a:fld>
            <a:endParaRPr lang="en-GB"/>
          </a:p>
        </p:txBody>
      </p:sp>
    </p:spTree>
    <p:extLst>
      <p:ext uri="{BB962C8B-B14F-4D97-AF65-F5344CB8AC3E}">
        <p14:creationId xmlns:p14="http://schemas.microsoft.com/office/powerpoint/2010/main" val="267734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a:t>Mae’r sleid hon yn crynhoi erthygl ddiweddar a gyhoeddwyd gan </a:t>
            </a:r>
            <a:r>
              <a:rPr lang="cy-GB" i="1"/>
              <a:t>Chemistry World</a:t>
            </a:r>
            <a:r>
              <a:rPr lang="cy-GB"/>
              <a:t>. Defnyddiwch hwn fel man cychwyn gwers wrth addysgu cyflyrau mater neu ddŵr.</a:t>
            </a:r>
          </a:p>
          <a:p>
            <a:endParaRPr lang="en-GB" dirty="0"/>
          </a:p>
          <a:p>
            <a:r>
              <a:rPr lang="cy-GB"/>
              <a:t>Atebion</a:t>
            </a:r>
          </a:p>
          <a:p>
            <a:pPr marL="228600" indent="-228600">
              <a:buAutoNum type="arabicPeriod"/>
            </a:pPr>
            <a:r>
              <a:rPr lang="cy-GB"/>
              <a:t>Cyddwysiad yw’r term am newid cyflwr o nwy i hylif.</a:t>
            </a:r>
            <a:r>
              <a:rPr lang="cy-GB" baseline="0"/>
              <a:t> Sychdarthiad yw’r term am newid cyflwr o solid i nwy. </a:t>
            </a:r>
          </a:p>
          <a:p>
            <a:pPr marL="228600" indent="-228600">
              <a:buAutoNum type="arabicPeriod"/>
            </a:pPr>
            <a:r>
              <a:rPr lang="cy-GB"/>
              <a:t>Byddai modd sianelu a chasglu’r dŵr sy’n cyddwyso ar arwyneb y crisial.</a:t>
            </a:r>
          </a:p>
          <a:p>
            <a:pPr marL="228600" indent="-228600">
              <a:buAutoNum type="arabicPeriod"/>
            </a:pPr>
            <a:r>
              <a:rPr lang="cy-GB"/>
              <a:t>Gallai’r egni sy’n cael ei ryddhau o’r cyddwysiad dŵr roi’r egni sydd ei angen ar y gronynnau solid i sychdarthu.</a:t>
            </a:r>
          </a:p>
        </p:txBody>
      </p:sp>
      <p:sp>
        <p:nvSpPr>
          <p:cNvPr id="4" name="Slide Number Placeholder 3"/>
          <p:cNvSpPr>
            <a:spLocks noGrp="1"/>
          </p:cNvSpPr>
          <p:nvPr>
            <p:ph type="sldNum" sz="quarter" idx="5"/>
          </p:nvPr>
        </p:nvSpPr>
        <p:spPr/>
        <p:txBody>
          <a:bodyPr/>
          <a:lstStyle/>
          <a:p>
            <a:fld id="{659AEAF9-7482-4645-9523-1778CA73848E}" type="slidenum">
              <a:rPr lang="en-GB" smtClean="0"/>
              <a:t>1</a:t>
            </a:fld>
            <a:endParaRPr lang="en-GB"/>
          </a:p>
        </p:txBody>
      </p:sp>
    </p:spTree>
    <p:extLst>
      <p:ext uri="{BB962C8B-B14F-4D97-AF65-F5344CB8AC3E}">
        <p14:creationId xmlns:p14="http://schemas.microsoft.com/office/powerpoint/2010/main" val="67107881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18" name="Picture 17">
            <a:extLst>
              <a:ext uri="{FF2B5EF4-FFF2-40B4-BE49-F238E27FC236}">
                <a16:creationId xmlns:a16="http://schemas.microsoft.com/office/drawing/2014/main" id="{CE05D642-4592-B14D-98B6-B60260A6476A}"/>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5/20/2026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4tVnFmp"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hyperlink" Target="https://rsc.li/3MSjNk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620370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cy-GB" sz="2200" b="1" i="0" dirty="0">
                <a:solidFill>
                  <a:schemeClr val="bg1"/>
                </a:solidFill>
                <a:latin typeface="Century Gothic" panose="020B0502020202020204" pitchFamily="34" charset="0"/>
              </a:rPr>
              <a:t>Newyddion am ymchwil gwyddoniaeth</a:t>
            </a: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a:xfrm>
            <a:off x="540000" y="349986"/>
            <a:ext cx="10080000" cy="440661"/>
          </a:xfrm>
        </p:spPr>
        <p:txBody>
          <a:bodyPr/>
          <a:lstStyle/>
          <a:p>
            <a:r>
              <a:rPr lang="cy-GB" sz="3600" dirty="0"/>
              <a:t>Newid cyflwr prinder dŵr</a:t>
            </a:r>
          </a:p>
        </p:txBody>
      </p:sp>
      <p:sp>
        <p:nvSpPr>
          <p:cNvPr id="10" name="Title 1">
            <a:extLst>
              <a:ext uri="{FF2B5EF4-FFF2-40B4-BE49-F238E27FC236}">
                <a16:creationId xmlns:a16="http://schemas.microsoft.com/office/drawing/2014/main" id="{52C49F36-B0B9-49E7-B398-03B87BDA45BB}"/>
              </a:ext>
            </a:extLst>
          </p:cNvPr>
          <p:cNvSpPr txBox="1">
            <a:spLocks/>
          </p:cNvSpPr>
          <p:nvPr/>
        </p:nvSpPr>
        <p:spPr>
          <a:xfrm>
            <a:off x="540000" y="894495"/>
            <a:ext cx="10080000" cy="221599"/>
          </a:xfrm>
          <a:prstGeom prst="rect">
            <a:avLst/>
          </a:prstGeom>
        </p:spPr>
        <p:txBody>
          <a:bodyPr vert="horz" lIns="0" tIns="0" rIns="0" bIns="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cy-GB" sz="1600" dirty="0">
                <a:solidFill>
                  <a:schemeClr val="tx1"/>
                </a:solidFill>
              </a:rPr>
              <a:t>Sleid gan Neil Goalby. Ar gael </a:t>
            </a:r>
            <a:r>
              <a:rPr lang="cy-GB" sz="1600">
                <a:solidFill>
                  <a:schemeClr val="tx1"/>
                </a:solidFill>
              </a:rPr>
              <a:t>yn </a:t>
            </a:r>
            <a:r>
              <a:rPr lang="cy-GB" sz="1600">
                <a:hlinkClick r:id="rId3"/>
              </a:rPr>
              <a:t>rsc.li/4tVnFmp</a:t>
            </a:r>
            <a:endParaRPr lang="cy-GB" sz="1600" dirty="0">
              <a:hlinkClick r:id="rId4"/>
            </a:endParaRPr>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78000"/>
            <a:ext cx="5940000" cy="5040000"/>
          </a:xfrm>
        </p:spPr>
        <p:txBody>
          <a:bodyPr>
            <a:noAutofit/>
          </a:bodyPr>
          <a:lstStyle/>
          <a:p>
            <a:r>
              <a:rPr lang="cy-GB" dirty="0"/>
              <a:t>Mae ffordd newydd o gynaeafu dŵr o’r aer wedi’i arsylwi ar grisialau. Arsylwodd gwyddonwyr ddŵr yn cyddwyso ac yn symud ar draws arwyneb crisial organig oedd yn sychdarthu’n araf. Mae’r dŵr yn symud ar hyd sianeli bach sy’n ymddangos ar arwyneb y crisial. Mae’r sianeli hyn yn mynd yn fwy dros amser wrth i fwy o’r solid sychdarthu a throi’n nwy. Gwelwyd hefyd bod y dŵr yn symud gronynnau solid bach ar hyd y sianeli. </a:t>
            </a:r>
          </a:p>
          <a:p>
            <a:r>
              <a:rPr lang="cy-GB" dirty="0"/>
              <a:t>Gallai hyn fod yn ffordd newydd o fynd i’r afael â phrinder dŵr mewn diffeithdiroedd. Mae proses debyg wedi’i harsylwi mewn rhai o blanhigion ac anifeiliaid yr anialwch i ddal dŵr. </a:t>
            </a:r>
          </a:p>
        </p:txBody>
      </p:sp>
      <p:pic>
        <p:nvPicPr>
          <p:cNvPr id="6" name="Picture 5">
            <a:extLst>
              <a:ext uri="{FF2B5EF4-FFF2-40B4-BE49-F238E27FC236}">
                <a16:creationId xmlns:a16="http://schemas.microsoft.com/office/drawing/2014/main" id="{1E8B292F-C975-35D4-5788-36F543B9F4E5}"/>
              </a:ext>
              <a:ext uri="{C183D7F6-B498-43B3-948B-1728B52AA6E4}">
                <adec:decorative xmlns:adec="http://schemas.microsoft.com/office/drawing/2017/decorative" val="0"/>
              </a:ext>
            </a:extLst>
          </p:cNvPr>
          <p:cNvPicPr>
            <a:picLocks noChangeAspect="1"/>
          </p:cNvPicPr>
          <p:nvPr/>
        </p:nvPicPr>
        <p:blipFill>
          <a:blip r:embed="rId5"/>
          <a:srcRect/>
          <a:stretch/>
        </p:blipFill>
        <p:spPr>
          <a:xfrm>
            <a:off x="6796657" y="1114459"/>
            <a:ext cx="3755993" cy="2503995"/>
          </a:xfrm>
          <a:prstGeom prst="rect">
            <a:avLst/>
          </a:prstGeom>
        </p:spPr>
      </p:pic>
      <p:sp>
        <p:nvSpPr>
          <p:cNvPr id="4" name="TextBox 3">
            <a:extLst>
              <a:ext uri="{FF2B5EF4-FFF2-40B4-BE49-F238E27FC236}">
                <a16:creationId xmlns:a16="http://schemas.microsoft.com/office/drawing/2014/main" id="{475E2D19-E3DF-A450-9AB7-76B649665B4A}"/>
              </a:ext>
              <a:ext uri="{C183D7F6-B498-43B3-948B-1728B52AA6E4}">
                <adec:decorative xmlns:adec="http://schemas.microsoft.com/office/drawing/2017/decorative" val="1"/>
              </a:ext>
            </a:extLst>
          </p:cNvPr>
          <p:cNvSpPr txBox="1"/>
          <p:nvPr/>
        </p:nvSpPr>
        <p:spPr>
          <a:xfrm rot="16200000">
            <a:off x="9191685" y="2096702"/>
            <a:ext cx="3027471" cy="215444"/>
          </a:xfrm>
          <a:prstGeom prst="rect">
            <a:avLst/>
          </a:prstGeom>
          <a:noFill/>
        </p:spPr>
        <p:txBody>
          <a:bodyPr wrap="square" rtlCol="0">
            <a:spAutoFit/>
          </a:bodyPr>
          <a:lstStyle/>
          <a:p>
            <a:r>
              <a:rPr lang="cy-GB" sz="800"/>
              <a:t>© SIN1980/Shutterstock</a:t>
            </a:r>
          </a:p>
        </p:txBody>
      </p:sp>
      <p:sp>
        <p:nvSpPr>
          <p:cNvPr id="8" name="Content Placeholder 2">
            <a:extLst>
              <a:ext uri="{FF2B5EF4-FFF2-40B4-BE49-F238E27FC236}">
                <a16:creationId xmlns:a16="http://schemas.microsoft.com/office/drawing/2014/main" id="{DFFA1DA3-2756-4B86-87AD-EE87219503AB}"/>
              </a:ext>
            </a:extLst>
          </p:cNvPr>
          <p:cNvSpPr txBox="1">
            <a:spLocks/>
          </p:cNvSpPr>
          <p:nvPr/>
        </p:nvSpPr>
        <p:spPr>
          <a:xfrm>
            <a:off x="6796657" y="3705581"/>
            <a:ext cx="3755994" cy="5477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1200"/>
              </a:spcAft>
              <a:buFontTx/>
              <a:buNone/>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600" i="1" dirty="0">
                <a:solidFill>
                  <a:srgbClr val="C8102E"/>
                </a:solidFill>
              </a:rPr>
              <a:t>Mae ystên-blanhigion yn goroesi ar anwedd dŵr sy’n cyddwyso ar eu harwyneb</a:t>
            </a:r>
          </a:p>
        </p:txBody>
      </p:sp>
      <p:graphicFrame>
        <p:nvGraphicFramePr>
          <p:cNvPr id="11" name="Table 4">
            <a:extLst>
              <a:ext uri="{FF2B5EF4-FFF2-40B4-BE49-F238E27FC236}">
                <a16:creationId xmlns:a16="http://schemas.microsoft.com/office/drawing/2014/main" id="{EEA1A01F-587E-4473-9318-709907EEC958}"/>
              </a:ext>
            </a:extLst>
          </p:cNvPr>
          <p:cNvGraphicFramePr>
            <a:graphicFrameLocks noGrp="1"/>
          </p:cNvGraphicFramePr>
          <p:nvPr>
            <p:extLst>
              <p:ext uri="{D42A27DB-BD31-4B8C-83A1-F6EECF244321}">
                <p14:modId xmlns:p14="http://schemas.microsoft.com/office/powerpoint/2010/main" val="2362642339"/>
              </p:ext>
            </p:extLst>
          </p:nvPr>
        </p:nvGraphicFramePr>
        <p:xfrm>
          <a:off x="6796656" y="4460314"/>
          <a:ext cx="3755993" cy="2283386"/>
        </p:xfrm>
        <a:graphic>
          <a:graphicData uri="http://schemas.openxmlformats.org/drawingml/2006/table">
            <a:tbl>
              <a:tblPr firstRow="1" bandRow="1">
                <a:tableStyleId>{5C22544A-7EE6-4342-B048-85BDC9FD1C3A}</a:tableStyleId>
              </a:tblPr>
              <a:tblGrid>
                <a:gridCol w="3755993">
                  <a:extLst>
                    <a:ext uri="{9D8B030D-6E8A-4147-A177-3AD203B41FA5}">
                      <a16:colId xmlns:a16="http://schemas.microsoft.com/office/drawing/2014/main" val="3287607563"/>
                    </a:ext>
                  </a:extLst>
                </a:gridCol>
              </a:tblGrid>
              <a:tr h="464496">
                <a:tc>
                  <a:txBody>
                    <a:bodyPr/>
                    <a:lstStyle/>
                    <a:p>
                      <a:pPr algn="l"/>
                      <a:r>
                        <a:rPr lang="cy-GB" sz="1600" b="1" i="0">
                          <a:latin typeface="Century Gothic" panose="020B0502020202020204" pitchFamily="34" charset="0"/>
                        </a:rPr>
                        <a:t>Cwestiynau</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8102E"/>
                    </a:solidFill>
                  </a:tcPr>
                </a:tc>
                <a:extLst>
                  <a:ext uri="{0D108BD9-81ED-4DB2-BD59-A6C34878D82A}">
                    <a16:rowId xmlns:a16="http://schemas.microsoft.com/office/drawing/2014/main" val="1202464764"/>
                  </a:ext>
                </a:extLst>
              </a:tr>
              <a:tr h="1818890">
                <a:tc>
                  <a:txBody>
                    <a:bodyPr/>
                    <a:lstStyle/>
                    <a:p>
                      <a:pPr marL="342900" indent="-342900">
                        <a:lnSpc>
                          <a:spcPct val="100000"/>
                        </a:lnSpc>
                        <a:buAutoNum type="arabicPeriod"/>
                      </a:pPr>
                      <a:r>
                        <a:rPr lang="cy-GB" sz="1600" b="0" i="0" baseline="0" dirty="0">
                          <a:latin typeface="Century Gothic" panose="020B0502020202020204" pitchFamily="34" charset="0"/>
                        </a:rPr>
                        <a:t>Beth yw ystyr y termau cyddwyso a sychdarthu?</a:t>
                      </a:r>
                    </a:p>
                    <a:p>
                      <a:pPr marL="342900" indent="-342900">
                        <a:lnSpc>
                          <a:spcPct val="100000"/>
                        </a:lnSpc>
                        <a:buAutoNum type="arabicPeriod"/>
                      </a:pPr>
                      <a:r>
                        <a:rPr lang="cy-GB" sz="1600" b="0" i="0" baseline="0" dirty="0">
                          <a:latin typeface="Century Gothic" panose="020B0502020202020204" pitchFamily="34" charset="0"/>
                        </a:rPr>
                        <a:t>Eglurwch sut gallai’r broses hon fynd i’r afael â phrinder dŵr.</a:t>
                      </a:r>
                    </a:p>
                    <a:p>
                      <a:pPr marL="342900" indent="-342900">
                        <a:lnSpc>
                          <a:spcPct val="100000"/>
                        </a:lnSpc>
                        <a:buAutoNum type="arabicPeriod"/>
                      </a:pPr>
                      <a:r>
                        <a:rPr lang="cy-GB" sz="1600" b="0" i="0" baseline="0" dirty="0">
                          <a:latin typeface="Century Gothic" panose="020B0502020202020204" pitchFamily="34" charset="0"/>
                        </a:rPr>
                        <a:t>Eglurwch, o ran egni, pam y gallai cyddwysiad dŵr achosi i’r solid sychdarthu. </a:t>
                      </a: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AE7EA"/>
                    </a:solidFill>
                  </a:tcPr>
                </a:tc>
                <a:extLst>
                  <a:ext uri="{0D108BD9-81ED-4DB2-BD59-A6C34878D82A}">
                    <a16:rowId xmlns:a16="http://schemas.microsoft.com/office/drawing/2014/main" val="2824927119"/>
                  </a:ext>
                </a:extLst>
              </a:tr>
            </a:tbl>
          </a:graphicData>
        </a:graphic>
      </p:graphicFrame>
    </p:spTree>
    <p:extLst>
      <p:ext uri="{BB962C8B-B14F-4D97-AF65-F5344CB8AC3E}">
        <p14:creationId xmlns:p14="http://schemas.microsoft.com/office/powerpoint/2010/main" val="4064198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0DAAF7-A6AE-49A9-A355-49317D917FB0}">
  <ds:schemaRefs>
    <ds:schemaRef ds:uri="http://schemas.microsoft.com/sharepoint/v3/contenttype/forms"/>
  </ds:schemaRefs>
</ds:datastoreItem>
</file>

<file path=customXml/itemProps2.xml><?xml version="1.0" encoding="utf-8"?>
<ds:datastoreItem xmlns:ds="http://schemas.openxmlformats.org/officeDocument/2006/customXml" ds:itemID="{B477B33F-4A9E-47E1-AE8A-C573110AE640}">
  <ds:schemaRefs>
    <ds:schemaRef ds:uri="http://www.w3.org/XML/1998/namespace"/>
    <ds:schemaRef ds:uri="0b166b12-8f01-4f4d-84be-2809f4dd08b1"/>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purl.org/dc/dcmitype/"/>
    <ds:schemaRef ds:uri="http://purl.org/dc/terms/"/>
    <ds:schemaRef ds:uri="5c7d88b2-bc5d-47d8-b067-5f30c82b40fb"/>
    <ds:schemaRef ds:uri="9e3c562f-56b0-4bc9-96c8-d04b09868558"/>
  </ds:schemaRefs>
</ds:datastoreItem>
</file>

<file path=customXml/itemProps3.xml><?xml version="1.0" encoding="utf-8"?>
<ds:datastoreItem xmlns:ds="http://schemas.openxmlformats.org/officeDocument/2006/customXml" ds:itemID="{DA06A601-7138-4C32-A147-1EE936DEB2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272</Words>
  <Application>Microsoft Office PowerPoint</Application>
  <PresentationFormat>Widescreen</PresentationFormat>
  <Paragraphs>18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Century Gothic</vt:lpstr>
      <vt:lpstr>Office Theme</vt:lpstr>
      <vt:lpstr>Newid cyflwr prinder dŵr</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Changing the state of water scarcity CYM</dc:title>
  <dc:creator/>
  <cp:keywords>changes of state; potable; water; climate change; arid; H2O</cp:keywords>
  <dc:description>From Education in Chemistry Science turns the taps on in drought-hit areas https://rsc.li/3MSjNk0</dc:description>
  <cp:lastModifiedBy/>
  <cp:revision>1</cp:revision>
  <dcterms:created xsi:type="dcterms:W3CDTF">2022-07-21T16:12:38Z</dcterms:created>
  <dcterms:modified xsi:type="dcterms:W3CDTF">2026-05-20T11:24:53Z</dcterms:modified>
  <cp:category>From https://rsc.li/4tVnFmp; research story also available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