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61" r:id="rId5"/>
    <p:sldId id="262" r:id="rId6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ke Blackburn" initials="LB" lastIdx="1" clrIdx="0">
    <p:extLst>
      <p:ext uri="{19B8F6BF-5375-455C-9EA6-DF929625EA0E}">
        <p15:presenceInfo xmlns:p15="http://schemas.microsoft.com/office/powerpoint/2012/main" userId="S-1-5-21-1805851971-1264261665-475923621-2632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758B"/>
    <a:srgbClr val="505759"/>
    <a:srgbClr val="008C95"/>
    <a:srgbClr val="006B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E6122D-D39C-41A5-B3E7-6B3C82CDF99F}" v="6" dt="2026-05-22T09:52:19.6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226" autoAdjust="0"/>
  </p:normalViewPr>
  <p:slideViewPr>
    <p:cSldViewPr>
      <p:cViewPr varScale="1">
        <p:scale>
          <a:sx n="64" d="100"/>
          <a:sy n="64" d="100"/>
        </p:scale>
        <p:origin x="1340" y="4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h Griffiths" userId="9135852f-5aac-4f3f-97b0-55e569f13680" providerId="ADAL" clId="{79D2581E-2C64-4D7D-948E-B5DB5B650164}"/>
    <pc:docChg chg="modSld">
      <pc:chgData name="Hannah Griffiths" userId="9135852f-5aac-4f3f-97b0-55e569f13680" providerId="ADAL" clId="{79D2581E-2C64-4D7D-948E-B5DB5B650164}" dt="2026-05-22T09:51:10.470" v="4" actId="1076"/>
      <pc:docMkLst>
        <pc:docMk/>
      </pc:docMkLst>
      <pc:sldChg chg="modSp mod">
        <pc:chgData name="Hannah Griffiths" userId="9135852f-5aac-4f3f-97b0-55e569f13680" providerId="ADAL" clId="{79D2581E-2C64-4D7D-948E-B5DB5B650164}" dt="2026-05-22T09:50:02.833" v="1" actId="14100"/>
        <pc:sldMkLst>
          <pc:docMk/>
          <pc:sldMk cId="2222371361" sldId="261"/>
        </pc:sldMkLst>
        <pc:spChg chg="mod">
          <ac:chgData name="Hannah Griffiths" userId="9135852f-5aac-4f3f-97b0-55e569f13680" providerId="ADAL" clId="{79D2581E-2C64-4D7D-948E-B5DB5B650164}" dt="2026-05-22T09:50:02.833" v="1" actId="14100"/>
          <ac:spMkLst>
            <pc:docMk/>
            <pc:sldMk cId="2222371361" sldId="261"/>
            <ac:spMk id="13" creationId="{00000000-0000-0000-0000-000000000000}"/>
          </ac:spMkLst>
        </pc:spChg>
      </pc:sldChg>
      <pc:sldChg chg="modSp mod">
        <pc:chgData name="Hannah Griffiths" userId="9135852f-5aac-4f3f-97b0-55e569f13680" providerId="ADAL" clId="{79D2581E-2C64-4D7D-948E-B5DB5B650164}" dt="2026-05-22T09:51:10.470" v="4" actId="1076"/>
        <pc:sldMkLst>
          <pc:docMk/>
          <pc:sldMk cId="356828641" sldId="262"/>
        </pc:sldMkLst>
        <pc:spChg chg="mod">
          <ac:chgData name="Hannah Griffiths" userId="9135852f-5aac-4f3f-97b0-55e569f13680" providerId="ADAL" clId="{79D2581E-2C64-4D7D-948E-B5DB5B650164}" dt="2026-05-22T09:51:10.470" v="4" actId="1076"/>
          <ac:spMkLst>
            <pc:docMk/>
            <pc:sldMk cId="356828641" sldId="262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A514779C-79A7-49E8-BEAB-D399194BACEE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620578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4DCDCBA4-4DCE-453B-AE0F-9AB001E250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2948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cy-GB"/>
              <a:t>Mae’r sleid hon yn crynhoi erthygl ddiweddar a gyhoeddwyd gan Chemistry World.</a:t>
            </a:r>
            <a:r>
              <a:rPr lang="cy-GB" baseline="0"/>
              <a:t> Defnyddiwch y sleid hon fel man cychwyn gwers.</a:t>
            </a:r>
          </a:p>
          <a:p>
            <a:r>
              <a:rPr lang="cy-GB" baseline="0"/>
              <a:t>Cydnabyddiaeth am y llun: </a:t>
            </a:r>
            <a:r>
              <a:rPr lang="cy-GB" sz="1200" baseline="0">
                <a:solidFill>
                  <a:schemeClr val="tx1"/>
                </a:solidFill>
                <a:latin typeface="+mn-lt"/>
                <a:ea typeface="+mn-lt"/>
                <a:cs typeface="+mn-cs"/>
              </a:rPr>
              <a:t>National Nuclear Data Center, gwybodaeth wedi'i thynnu o gronfa ddata NuDat 2, http://www.nndc.bnl.gov/nudat2/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CDCBA4-4DCE-453B-AE0F-9AB001E2500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477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r>
              <a:rPr lang="cy-GB"/>
              <a:t>Mae’r sleid hon yn crynhoi erthygl ddiweddar a gyhoeddwyd gan Chemistry World.</a:t>
            </a:r>
            <a:r>
              <a:rPr lang="cy-GB" baseline="0"/>
              <a:t> Defnyddiwch y sleid hon fel man cychwyn gwers.</a:t>
            </a:r>
          </a:p>
          <a:p>
            <a:r>
              <a:rPr lang="cy-GB" baseline="0"/>
              <a:t>Cydnabyddiaeth am y llun: </a:t>
            </a:r>
            <a:r>
              <a:rPr lang="cy-GB" sz="1200" baseline="0">
                <a:solidFill>
                  <a:schemeClr val="tx1"/>
                </a:solidFill>
                <a:latin typeface="+mn-lt"/>
                <a:ea typeface="+mn-lt"/>
                <a:cs typeface="+mn-cs"/>
              </a:rPr>
              <a:t>National Nuclear Data Center, gwybodaeth wedi'i thynnu o gronfa ddata NuDat 2, http://www.nndc.bnl.gov/nudat2/</a:t>
            </a:r>
          </a:p>
          <a:p>
            <a:pPr marL="228600" indent="-228600">
              <a:buAutoNum type="arabicPeriod"/>
            </a:pPr>
            <a:r>
              <a:rPr lang="cy-GB" sz="1200" baseline="0">
                <a:solidFill>
                  <a:schemeClr val="tx1"/>
                </a:solidFill>
                <a:latin typeface="+mn-lt"/>
                <a:ea typeface="+mn-lt"/>
                <a:cs typeface="+mn-cs"/>
              </a:rPr>
              <a:t>Ni fydd y rhan fwyaf o ddiffiniadau sy’n cael eu hawgrymu yn ddigon penodol, felly byddwch yn ofalus i sylwi ar unrhyw beth amwys (atgoffwch nhw, er enghraifft, nad oes </a:t>
            </a:r>
            <a:r>
              <a:rPr lang="cy-GB" sz="1200" i="1" baseline="0">
                <a:solidFill>
                  <a:schemeClr val="tx1"/>
                </a:solidFill>
                <a:latin typeface="+mn-lt"/>
                <a:ea typeface="+mn-lt"/>
                <a:cs typeface="+mn-cs"/>
              </a:rPr>
              <a:t>rhaid</a:t>
            </a:r>
            <a:r>
              <a:rPr lang="cy-GB" sz="1200" baseline="0">
                <a:solidFill>
                  <a:schemeClr val="tx1"/>
                </a:solidFill>
                <a:latin typeface="+mn-lt"/>
                <a:ea typeface="+mn-lt"/>
                <a:cs typeface="+mn-cs"/>
              </a:rPr>
              <a:t> i niwclid gael nifer gwahanol o brotonau). Dyma ffordd dda o wahaniaethu: Mae gan isotop yr un nifer o brotonau ond niferoedd gwahanol o niwtronau o’i gymharu ag x. Gall niwclid gael nifer gwahanol o brotonau, neu niwtronau, neu’r ddau</a:t>
            </a:r>
          </a:p>
          <a:p>
            <a:pPr marL="228600" indent="-228600">
              <a:buAutoNum type="arabicPeriod"/>
            </a:pPr>
            <a:r>
              <a:rPr lang="cy-GB" sz="1200" baseline="0">
                <a:solidFill>
                  <a:schemeClr val="tx1"/>
                </a:solidFill>
                <a:latin typeface="+mn-lt"/>
                <a:ea typeface="+mn-lt"/>
                <a:cs typeface="+mn-cs"/>
              </a:rPr>
              <a:t>Bydd yn dibynnu ar eich maes llafur, ond er enghraifft, mewn cemeg: gronynnau is-atomig eraill; damcaniaethau adeiledd atomig; màs moleciwlaidd a hafaliadau cytbwys; y tabl cyfnodol. Mewn ffiseg: mathau o ymbelydredd; hanner oes ac ati</a:t>
            </a:r>
          </a:p>
          <a:p>
            <a:pPr marL="228600" indent="-228600">
              <a:buAutoNum type="arabicPeriod"/>
            </a:pPr>
            <a:r>
              <a:rPr lang="cy-GB" sz="1200" baseline="0">
                <a:solidFill>
                  <a:schemeClr val="tx1"/>
                </a:solidFill>
                <a:latin typeface="+mn-lt"/>
                <a:ea typeface="+mn-lt"/>
                <a:cs typeface="+mn-cs"/>
              </a:rPr>
              <a:t>Unrhyw beth sy’n cynrychioli cyfartaledd cymedrig dau fàs atomig wedi’u pwysoli yn ôl toreithrwydd cymharol</a:t>
            </a:r>
          </a:p>
          <a:p>
            <a:pPr marL="228600" indent="-228600">
              <a:buAutoNum type="arabicPeriod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/>
            </a:pPr>
            <a:endParaRPr lang="en-GB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CDCBA4-4DCE-453B-AE0F-9AB001E2500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2801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vers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:\Design\Powerpoint DO NOT MOVE\New templates 2014\4 3\Graphics\power point_4 3_PURPLE_96dpi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39552" y="1565102"/>
            <a:ext cx="6408712" cy="1470025"/>
          </a:xfrm>
        </p:spPr>
        <p:txBody>
          <a:bodyPr>
            <a:normAutofit/>
          </a:bodyPr>
          <a:lstStyle>
            <a:lvl1pPr algn="l">
              <a:defRPr sz="420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Heading goes here</a:t>
            </a:r>
            <a:endParaRPr lang="en-GB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9552" y="2996952"/>
            <a:ext cx="6400800" cy="994345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rgbClr val="505759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Additional text here. Use as a title slide only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9733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version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H:\Design\Powerpoint DO NOT MOVE\New templates 2014\4 3\Graphics\power point_4 3_PURPLE_96dpi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9683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39552" y="1565102"/>
            <a:ext cx="6408712" cy="1470025"/>
          </a:xfrm>
        </p:spPr>
        <p:txBody>
          <a:bodyPr>
            <a:normAutofit/>
          </a:bodyPr>
          <a:lstStyle>
            <a:lvl1pPr algn="l">
              <a:defRPr sz="420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Heading goes here</a:t>
            </a:r>
            <a:endParaRPr lang="en-GB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9552" y="2996952"/>
            <a:ext cx="6400800" cy="994345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rgbClr val="505759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Additional text here. Use as a title slide only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25833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od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H:\Design\Powerpoint DO NOT MOVE\New templates 2014\4 3\Graphics\power point_4 3_PURPLE_96dpi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6964" y="729010"/>
            <a:ext cx="6985396" cy="1079500"/>
          </a:xfrm>
        </p:spPr>
        <p:txBody>
          <a:bodyPr/>
          <a:lstStyle>
            <a:lvl1pPr marL="0" indent="0" algn="l">
              <a:buNone/>
              <a:defRPr sz="4200"/>
            </a:lvl1pPr>
          </a:lstStyle>
          <a:p>
            <a:pPr lvl="0"/>
            <a:r>
              <a:rPr lang="en-US" dirty="0"/>
              <a:t>Heading goes here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42963" y="1773238"/>
            <a:ext cx="6969125" cy="3527425"/>
          </a:xfrm>
        </p:spPr>
        <p:txBody>
          <a:bodyPr/>
          <a:lstStyle>
            <a:lvl1pPr marL="0" indent="0" algn="l">
              <a:buNone/>
              <a:defRPr baseline="0"/>
            </a:lvl1pPr>
          </a:lstStyle>
          <a:p>
            <a:pPr lvl="0"/>
            <a:r>
              <a:rPr lang="en-US" dirty="0"/>
              <a:t>Body text goes 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675688" y="6381750"/>
            <a:ext cx="468312" cy="476250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505759"/>
                </a:solidFill>
              </a:defRPr>
            </a:lvl1pPr>
          </a:lstStyle>
          <a:p>
            <a:pPr lvl="0"/>
            <a:r>
              <a:rPr lang="en-US" dirty="0"/>
              <a:t>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76783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od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H:\Design\Powerpoint DO NOT MOVE\New templates 2014\4 3\Graphics\power point_4 3_PURPLE_96dpi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26964" y="729010"/>
            <a:ext cx="6985396" cy="1079500"/>
          </a:xfrm>
        </p:spPr>
        <p:txBody>
          <a:bodyPr/>
          <a:lstStyle>
            <a:lvl1pPr marL="0" indent="0" algn="l">
              <a:buNone/>
              <a:defRPr sz="4200"/>
            </a:lvl1pPr>
          </a:lstStyle>
          <a:p>
            <a:pPr lvl="0"/>
            <a:r>
              <a:rPr lang="en-US" dirty="0"/>
              <a:t>Heading goes here</a:t>
            </a:r>
            <a:endParaRPr lang="en-GB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42963" y="1773238"/>
            <a:ext cx="6969125" cy="3527425"/>
          </a:xfrm>
        </p:spPr>
        <p:txBody>
          <a:bodyPr/>
          <a:lstStyle>
            <a:lvl1pPr marL="0" indent="0" algn="l">
              <a:buNone/>
              <a:defRPr baseline="0"/>
            </a:lvl1pPr>
          </a:lstStyle>
          <a:p>
            <a:pPr lvl="0"/>
            <a:r>
              <a:rPr lang="en-US" dirty="0"/>
              <a:t>Body text goes here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675688" y="6381750"/>
            <a:ext cx="468312" cy="476250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505759"/>
                </a:solidFill>
              </a:defRPr>
            </a:lvl1pPr>
          </a:lstStyle>
          <a:p>
            <a:pPr lvl="0"/>
            <a:r>
              <a:rPr lang="en-US" dirty="0"/>
              <a:t>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861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od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7" descr="H:\Design\Powerpoint DO NOT MOVE\New templates 2014\4 3\Graphics\power point_4 3_PURPLE_96dpi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42963" y="1844824"/>
            <a:ext cx="6969397" cy="417512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Insert bullet point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26964" y="729010"/>
            <a:ext cx="6985396" cy="1079500"/>
          </a:xfrm>
        </p:spPr>
        <p:txBody>
          <a:bodyPr/>
          <a:lstStyle>
            <a:lvl1pPr marL="0" indent="0" algn="l">
              <a:buNone/>
              <a:defRPr sz="4200"/>
            </a:lvl1pPr>
          </a:lstStyle>
          <a:p>
            <a:pPr lvl="0"/>
            <a:r>
              <a:rPr lang="en-US" dirty="0"/>
              <a:t>Heading goes here</a:t>
            </a:r>
            <a:endParaRPr lang="en-GB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675688" y="6381750"/>
            <a:ext cx="468312" cy="476250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505759"/>
                </a:solidFill>
              </a:defRPr>
            </a:lvl1pPr>
          </a:lstStyle>
          <a:p>
            <a:pPr lvl="0"/>
            <a:r>
              <a:rPr lang="en-US" dirty="0"/>
              <a:t>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31079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6856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6210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3" r:id="rId2"/>
    <p:sldLayoutId id="2147483649" r:id="rId3"/>
    <p:sldLayoutId id="2147483664" r:id="rId4"/>
    <p:sldLayoutId id="2147483682" r:id="rId5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200" kern="1200">
          <a:solidFill>
            <a:srgbClr val="505759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505759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505759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505759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505759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50575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ndc.bnl.gov/nudat2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hyperlink" Target="https://rsc.li/2ybPZtX" TargetMode="External"/><Relationship Id="rId4" Type="http://schemas.openxmlformats.org/officeDocument/2006/relationships/hyperlink" Target="https://rsc.li/4uQPgW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ndc.bnl.gov/nudat2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hyperlink" Target="https://rsc.li/2ybPZtX" TargetMode="External"/><Relationship Id="rId4" Type="http://schemas.openxmlformats.org/officeDocument/2006/relationships/hyperlink" Target="https://rsc.li/4uQPgW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99654" y="205725"/>
            <a:ext cx="4441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b="1">
                <a:solidFill>
                  <a:schemeClr val="bg1"/>
                </a:solidFill>
              </a:rPr>
              <a:t>Darganfod 73 isotop newydd</a:t>
            </a:r>
          </a:p>
        </p:txBody>
      </p:sp>
      <p:sp>
        <p:nvSpPr>
          <p:cNvPr id="4" name="Rectangle 3"/>
          <p:cNvSpPr/>
          <p:nvPr/>
        </p:nvSpPr>
        <p:spPr>
          <a:xfrm>
            <a:off x="3907966" y="4418673"/>
            <a:ext cx="4871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y-GB">
                <a:solidFill>
                  <a:schemeClr val="bg1"/>
                </a:solidFill>
              </a:rPr>
              <a:t>Mae 3,000 o niwclidau hysbys ac mae gwyddonwyr yn credu y gallai fod 4,000 arall ar ôl i’w darganfod. Cafodd y niwclidau eu darganfod drwy danio paladrau wraniwm-238 tuag at darged beryliwm. Mae pob un ohonynt yn ymbelydrol, a dim ond ychydig filieiliadau yw eu hanner oes.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76963" y="3085952"/>
            <a:ext cx="394789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050">
                <a:solidFill>
                  <a:schemeClr val="bg1"/>
                </a:solidFill>
              </a:rPr>
              <a:t>Map niwclidau: mae’r sgwariau du yn elfennau sefydlog. Mae’r lliwiau eraill yn isotopau ansefydlog. Ffynhonnell: National Nuclear Data Center, gwybodaeth wedi'i thynnu o </a:t>
            </a:r>
            <a:r>
              <a:rPr lang="cy-GB" sz="1050">
                <a:solidFill>
                  <a:schemeClr val="bg1"/>
                </a:solidFill>
                <a:hlinkClick r:id="rId3"/>
              </a:rPr>
              <a:t>gronfa ddata NuDat 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9653" y="685001"/>
            <a:ext cx="34723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200" i="1" dirty="0">
                <a:solidFill>
                  <a:schemeClr val="bg1"/>
                </a:solidFill>
              </a:rPr>
              <a:t>Darllenwch yr erthygl lawn yn </a:t>
            </a:r>
            <a:r>
              <a:rPr lang="cy-GB" sz="1200" i="1" dirty="0">
                <a:solidFill>
                  <a:schemeClr val="bg1"/>
                </a:solidFill>
                <a:hlinkClick r:id="rId4"/>
              </a:rPr>
              <a:t>rsc.li/4uQPgWx</a:t>
            </a:r>
            <a:endParaRPr lang="cy-GB" sz="1200" i="1" dirty="0">
              <a:solidFill>
                <a:schemeClr val="bg1"/>
              </a:solidFill>
              <a:hlinkClick r:id="rId5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3528" y="1061826"/>
            <a:ext cx="42484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y-GB">
                <a:solidFill>
                  <a:schemeClr val="bg1"/>
                </a:solidFill>
              </a:rPr>
              <a:t>Mae tîm o Japan wedi darganfod 73 o isotopau newydd elfennau fel haearn, arian ac ïodin.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cy-GB">
                <a:solidFill>
                  <a:schemeClr val="bg1"/>
                </a:solidFill>
              </a:rPr>
              <a:t>Mae’r tîm yn defnyddio’r gair ‘niwclid’, sy’n golygu rhywbeth tebyg iawn i’r gair ‘isotop’. Fodd bynnag, rhaid i bob isotop ddod o’r un elfen, tra bo niwclidau’n dod o unrhyw elfen.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2" y="329998"/>
            <a:ext cx="3919207" cy="266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371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69958" y="252934"/>
            <a:ext cx="4441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b="1">
                <a:solidFill>
                  <a:schemeClr val="bg1"/>
                </a:solidFill>
              </a:rPr>
              <a:t>Darganfod 73 isotop newydd</a:t>
            </a:r>
          </a:p>
        </p:txBody>
      </p:sp>
      <p:sp>
        <p:nvSpPr>
          <p:cNvPr id="4" name="Rectangle 3"/>
          <p:cNvSpPr/>
          <p:nvPr/>
        </p:nvSpPr>
        <p:spPr>
          <a:xfrm>
            <a:off x="323527" y="3057343"/>
            <a:ext cx="86904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y-GB" dirty="0">
                <a:solidFill>
                  <a:schemeClr val="bg1"/>
                </a:solidFill>
              </a:rPr>
              <a:t>Mae 3,000 o niwclidau hysbys ac mae gwyddonwyr yn credu y gallai fod 4,000 arall ar ôl i’w darganfod. Cafodd y niwclidau eu darganfod drwy danio paladrau wraniwm-238 tuag at darged beryliwm. Mae pob un ohonynt yn ymbelydrol, a dim ond ychydig filieiliadau yw eu hanner oes.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34563" y="2226347"/>
            <a:ext cx="3079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800">
                <a:solidFill>
                  <a:schemeClr val="bg1"/>
                </a:solidFill>
              </a:rPr>
              <a:t>Map niwclidau: mae’r sgwariau du yn elfennau sefydlog. Mae’r lliwiau eraill yn isotopau ansefydlog. Ffynhonnell: National Nuclear Data Center, gwybodaeth wedi'i thynnu o </a:t>
            </a:r>
            <a:r>
              <a:rPr lang="cy-GB" sz="800">
                <a:solidFill>
                  <a:schemeClr val="bg1"/>
                </a:solidFill>
                <a:hlinkClick r:id="rId3"/>
              </a:rPr>
              <a:t>gronfa ddata NuDat 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9654" y="737619"/>
            <a:ext cx="34723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200" i="1" dirty="0">
                <a:solidFill>
                  <a:schemeClr val="bg1"/>
                </a:solidFill>
              </a:rPr>
              <a:t>Darllenwch yr erthygl lawn yn </a:t>
            </a:r>
            <a:r>
              <a:rPr lang="cy-GB" sz="1200" i="1" dirty="0">
                <a:solidFill>
                  <a:schemeClr val="bg1"/>
                </a:solidFill>
                <a:hlinkClick r:id="rId4"/>
              </a:rPr>
              <a:t>rsc.li/4uQPgWx</a:t>
            </a:r>
            <a:endParaRPr lang="cy-GB" sz="1200" i="1" dirty="0">
              <a:solidFill>
                <a:schemeClr val="bg1"/>
              </a:solidFill>
              <a:hlinkClick r:id="rId5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3527" y="1061826"/>
            <a:ext cx="564045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y-GB" dirty="0">
                <a:solidFill>
                  <a:schemeClr val="bg1"/>
                </a:solidFill>
              </a:rPr>
              <a:t>Mae tîm o Japan wedi darganfod 73 o isotopau newydd elfennau fel haearn, arian ac ïodin.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cy-GB" dirty="0">
                <a:solidFill>
                  <a:schemeClr val="bg1"/>
                </a:solidFill>
              </a:rPr>
              <a:t>Mae’r tîm yn defnyddio’r gair ‘niwclid’, sy’n golygu rhywbeth tebyg iawn i’r gair ‘isotop’. Fodd bynnag, rhaid i bob isotop ddod o’r un elfen, tra bo niwclidau’n dod o unrhyw elfen.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22" t="31559" r="36037" b="43870"/>
          <a:stretch/>
        </p:blipFill>
        <p:spPr>
          <a:xfrm>
            <a:off x="6066640" y="205725"/>
            <a:ext cx="2815260" cy="191573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07966" y="4480457"/>
            <a:ext cx="4973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/>
              <a:t>1.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07966" y="4365104"/>
            <a:ext cx="52360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cy-GB">
                <a:solidFill>
                  <a:schemeClr val="bg1"/>
                </a:solidFill>
              </a:rPr>
              <a:t>O ran protonau a niwtronau, beth yw’r gwahaniaeth rhwng isotop a niwclid?</a:t>
            </a:r>
          </a:p>
          <a:p>
            <a:pPr marL="342900" indent="-342900">
              <a:buAutoNum type="arabicPeriod"/>
            </a:pPr>
            <a:r>
              <a:rPr lang="cy-GB">
                <a:solidFill>
                  <a:schemeClr val="bg1"/>
                </a:solidFill>
              </a:rPr>
              <a:t>Lluniwch fap cysyniadau gyda’r gair ‘isotop’ yn y canol. I ba bynciau eraill ym maes cemeg a ffiseg y mae’n berthnasol?</a:t>
            </a:r>
          </a:p>
          <a:p>
            <a:pPr marL="342900" indent="-342900">
              <a:buAutoNum type="arabicPeriod"/>
            </a:pPr>
            <a:r>
              <a:rPr lang="cy-GB">
                <a:solidFill>
                  <a:schemeClr val="bg1"/>
                </a:solidFill>
              </a:rPr>
              <a:t>Dewiswch elfen, yna dyfeisiwch isotop a thoreithrwydd cymharol. Dangoswch sut mae cyfrifo màs atomig yr elfen</a:t>
            </a:r>
          </a:p>
          <a:p>
            <a:pPr marL="342900" indent="-342900">
              <a:buAutoNum type="arabicPeriod"/>
            </a:pP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28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5D359969893149933A4D4A74E189F8" ma:contentTypeVersion="13" ma:contentTypeDescription="Create a new document." ma:contentTypeScope="" ma:versionID="c9ddbf677461f5ce946e84a24e793234">
  <xsd:schema xmlns:xsd="http://www.w3.org/2001/XMLSchema" xmlns:xs="http://www.w3.org/2001/XMLSchema" xmlns:p="http://schemas.microsoft.com/office/2006/metadata/properties" xmlns:ns2="5c7d88b2-bc5d-47d8-b067-5f30c82b40fb" xmlns:ns3="9e3c562f-56b0-4bc9-96c8-d04b09868558" targetNamespace="http://schemas.microsoft.com/office/2006/metadata/properties" ma:root="true" ma:fieldsID="cb9b30395463f778bee975073577cb94" ns2:_="" ns3:_="">
    <xsd:import namespace="5c7d88b2-bc5d-47d8-b067-5f30c82b40fb"/>
    <xsd:import namespace="9e3c562f-56b0-4bc9-96c8-d04b098685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Editorialst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7d88b2-bc5d-47d8-b067-5f30c82b40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d698d5-2c6c-40f3-87af-cb5c6c865f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Editorialstage" ma:index="20" nillable="true" ma:displayName="Editorial stage" ma:format="Dropdown" ma:internalName="Editorialstage">
      <xsd:simpleType>
        <xsd:restriction base="dms:Choice">
          <xsd:enumeration value="Published"/>
          <xsd:enumeration value="Ready for editor check"/>
          <xsd:enumeration value="QA review received"/>
          <xsd:enumeration value="Received from author"/>
          <xsd:enumeration value="Ready for QA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c562f-56b0-4bc9-96c8-d04b0986855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c6a42d3-65da-48b4-a118-af479a0fa813}" ma:internalName="TaxCatchAll" ma:showField="CatchAllData" ma:web="9e3c562f-56b0-4bc9-96c8-d04b098685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Editorialstage xmlns="5c7d88b2-bc5d-47d8-b067-5f30c82b40fb" xsi:nil="true"/>
    <lcf76f155ced4ddcb4097134ff3c332f xmlns="5c7d88b2-bc5d-47d8-b067-5f30c82b40fb">
      <Terms xmlns="http://schemas.microsoft.com/office/infopath/2007/PartnerControls"/>
    </lcf76f155ced4ddcb4097134ff3c332f>
    <TaxCatchAll xmlns="9e3c562f-56b0-4bc9-96c8-d04b09868558" xsi:nil="true"/>
  </documentManagement>
</p:properties>
</file>

<file path=customXml/itemProps1.xml><?xml version="1.0" encoding="utf-8"?>
<ds:datastoreItem xmlns:ds="http://schemas.openxmlformats.org/officeDocument/2006/customXml" ds:itemID="{3C7694F2-FF23-435B-8625-E3AA1329EF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7811E2-B517-4CDD-9EFB-3D4E8464B3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7d88b2-bc5d-47d8-b067-5f30c82b40fb"/>
    <ds:schemaRef ds:uri="9e3c562f-56b0-4bc9-96c8-d04b098685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8765011-A555-4DFA-AE85-6BF42B9B2042}">
  <ds:schemaRefs>
    <ds:schemaRef ds:uri="http://www.w3.org/XML/1998/namespace"/>
    <ds:schemaRef ds:uri="http://purl.org/dc/terms/"/>
    <ds:schemaRef ds:uri="http://schemas.microsoft.com/office/2006/metadata/properties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9e3c562f-56b0-4bc9-96c8-d04b09868558"/>
    <ds:schemaRef ds:uri="5c7d88b2-bc5d-47d8-b067-5f30c82b40f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612</Words>
  <Application>Microsoft Office PowerPoint</Application>
  <PresentationFormat>On-screen Show (4:3)</PresentationFormat>
  <Paragraphs>27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>Royal Society of Chemistry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Starter slides: 73 new isotopes discovered CYM</dc:title>
  <dc:creator>Royal Society of Chemistry</dc:creator>
  <dc:description>Available from https://rsc.li/4uQPgWx</dc:description>
  <cp:lastModifiedBy>Hannah Griffiths</cp:lastModifiedBy>
  <cp:revision>288</cp:revision>
  <cp:lastPrinted>2018-04-19T13:17:15Z</cp:lastPrinted>
  <dcterms:created xsi:type="dcterms:W3CDTF">2013-06-04T12:27:23Z</dcterms:created>
  <dcterms:modified xsi:type="dcterms:W3CDTF">2026-05-22T09:52:31Z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0x010100E45D359969893149933A4D4A74E189F8</vt:lpwstr>
  </property>
  <property fmtid="{D5CDD505-2E9C-101B-9397-08002B2CF9AE}" pid="3" name="MediaServiceImageTags">
    <vt:lpwstr/>
  </property>
</Properties>
</file>