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90" r:id="rId5"/>
    <p:sldId id="370" r:id="rId6"/>
    <p:sldId id="355" r:id="rId7"/>
    <p:sldId id="357" r:id="rId8"/>
    <p:sldId id="365" r:id="rId9"/>
    <p:sldId id="367" r:id="rId10"/>
    <p:sldId id="366" r:id="rId11"/>
    <p:sldId id="369" r:id="rId12"/>
    <p:sldId id="358" r:id="rId13"/>
    <p:sldId id="368" r:id="rId14"/>
    <p:sldId id="3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97A93AF5-9395-4D51-A65C-F480896045C4}">
          <p14:sldIdLst>
            <p14:sldId id="290"/>
          </p14:sldIdLst>
        </p14:section>
        <p14:section name="Teacher guidance" id="{98239A89-C2BB-41F4-9D3E-573E6ACA2F1B}">
          <p14:sldIdLst>
            <p14:sldId id="370"/>
          </p14:sldIdLst>
        </p14:section>
        <p14:section name="Learner sheet" id="{18068308-2217-42E8-A1F8-FF85B571432F}">
          <p14:sldIdLst>
            <p14:sldId id="355"/>
            <p14:sldId id="357"/>
            <p14:sldId id="365"/>
            <p14:sldId id="367"/>
          </p14:sldIdLst>
        </p14:section>
        <p14:section name="Answers" id="{D2B6960D-DEBD-42D0-820E-646A2ECEF29B}">
          <p14:sldIdLst>
            <p14:sldId id="366"/>
            <p14:sldId id="369"/>
            <p14:sldId id="358"/>
            <p14:sldId id="368"/>
          </p14:sldIdLst>
        </p14:section>
        <p14:section name="Template" id="{E3289455-A81F-484B-97F5-158C5109242B}">
          <p14:sldIdLst>
            <p14:sldId id="3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6E19"/>
    <a:srgbClr val="D46112"/>
    <a:srgbClr val="C8102E"/>
    <a:srgbClr val="E6F1EF"/>
    <a:srgbClr val="006F62"/>
    <a:srgbClr val="EDF6F9"/>
    <a:srgbClr val="48A9C5"/>
    <a:srgbClr val="FAE7EA"/>
    <a:srgbClr val="F7DBE0"/>
    <a:srgbClr val="F4C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56" autoAdjust="0"/>
    <p:restoredTop sz="79609" autoAdjust="0"/>
  </p:normalViewPr>
  <p:slideViewPr>
    <p:cSldViewPr snapToGrid="0" snapToObjects="1">
      <p:cViewPr varScale="1">
        <p:scale>
          <a:sx n="84" d="100"/>
          <a:sy n="84" d="100"/>
        </p:scale>
        <p:origin x="1374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t Kennard" userId="171ce03e-ecb9-44f8-bcbb-a85643c4c66a" providerId="ADAL" clId="{B465C642-4312-474E-AB32-4E0013FDAC90}"/>
    <pc:docChg chg="custSel modSld">
      <pc:chgData name="Juliet Kennard" userId="171ce03e-ecb9-44f8-bcbb-a85643c4c66a" providerId="ADAL" clId="{B465C642-4312-474E-AB32-4E0013FDAC90}" dt="2026-02-26T08:34:34.088" v="17" actId="113"/>
      <pc:docMkLst>
        <pc:docMk/>
      </pc:docMkLst>
      <pc:sldChg chg="modSp mod">
        <pc:chgData name="Juliet Kennard" userId="171ce03e-ecb9-44f8-bcbb-a85643c4c66a" providerId="ADAL" clId="{B465C642-4312-474E-AB32-4E0013FDAC90}" dt="2026-02-26T08:34:34.088" v="17" actId="113"/>
        <pc:sldMkLst>
          <pc:docMk/>
          <pc:sldMk cId="3441086269" sldId="355"/>
        </pc:sldMkLst>
        <pc:graphicFrameChg chg="modGraphic">
          <ac:chgData name="Juliet Kennard" userId="171ce03e-ecb9-44f8-bcbb-a85643c4c66a" providerId="ADAL" clId="{B465C642-4312-474E-AB32-4E0013FDAC90}" dt="2026-02-26T08:34:34.088" v="17" actId="113"/>
          <ac:graphicFrameMkLst>
            <pc:docMk/>
            <pc:sldMk cId="3441086269" sldId="355"/>
            <ac:graphicFrameMk id="6" creationId="{7F3E992E-9452-4134-8FB1-58BB8EE52627}"/>
          </ac:graphicFrameMkLst>
        </pc:graphicFrameChg>
      </pc:sldChg>
      <pc:sldChg chg="modNotesTx">
        <pc:chgData name="Juliet Kennard" userId="171ce03e-ecb9-44f8-bcbb-a85643c4c66a" providerId="ADAL" clId="{B465C642-4312-474E-AB32-4E0013FDAC90}" dt="2026-02-26T08:34:03.231" v="1" actId="20577"/>
        <pc:sldMkLst>
          <pc:docMk/>
          <pc:sldMk cId="1812198789" sldId="357"/>
        </pc:sldMkLst>
      </pc:sldChg>
      <pc:sldChg chg="modNotesTx">
        <pc:chgData name="Juliet Kennard" userId="171ce03e-ecb9-44f8-bcbb-a85643c4c66a" providerId="ADAL" clId="{B465C642-4312-474E-AB32-4E0013FDAC90}" dt="2026-02-26T08:34:14.890" v="16" actId="313"/>
        <pc:sldMkLst>
          <pc:docMk/>
          <pc:sldMk cId="1447008981" sldId="3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0657F-C977-4920-AE14-12599E069E54}" type="datetimeFigureOut">
              <a:rPr lang="en-GB" smtClean="0"/>
              <a:pPr/>
              <a:t>26/02/2026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3DB95-055F-4643-BEB1-ADFDB4C7E5B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083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63DB95-055F-4643-BEB1-ADFDB4C7E5BC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674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u="none" dirty="0">
              <a:solidFill>
                <a:schemeClr val="accent1"/>
              </a:solidFill>
              <a:latin typeface="Bradley Hand ITC" panose="03070402050302030203" pitchFamily="66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3477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63DB95-055F-4643-BEB1-ADFDB4C7E5BC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505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500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sz="1200" b="0" u="none" dirty="0">
                <a:solidFill>
                  <a:schemeClr val="accent1"/>
                </a:solidFill>
                <a:latin typeface="Bradley Hand ITC" panose="03070402050302030203" pitchFamily="66" charset="0"/>
                <a:cs typeface="Arial" panose="020B0604020202020204" pitchFamily="34" charset="0"/>
              </a:rPr>
              <a:t>Information for </a:t>
            </a: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quadrant 2: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In a balanced symbol equation, the total number of atoms of each element and also the total mass is the same on both sides.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In maths, the word equation is an expression or formula with an ‘=‘ sign showing how different quantities are related. In chemistry it shows the chemical formulas for the reactants and products separated by an arrow.</a:t>
            </a:r>
          </a:p>
          <a:p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Answer to quadrant 3: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For a chemical reaction this shows the chemical </a:t>
            </a:r>
            <a:r>
              <a:rPr kumimoji="0" lang="en-GB" sz="14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formulas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of the reactants and </a:t>
            </a:r>
            <a:r>
              <a:rPr kumimoji="0" lang="en-GB" sz="14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products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separated by an </a:t>
            </a:r>
            <a:r>
              <a:rPr kumimoji="0" lang="en-GB" sz="14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arrow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. Whole numbers may be added to balance the equation.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538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Information for quadrant 2: R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elative means one thing compared to something else. In this case of relative atomic mass, atomic masses are compared to the approximate mass of a proton or neutron.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Naturally occurring elements usually contain several isotopes, each with a slightly different mass.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We can work out the average mass of an atom to represent all the isotopes. 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Arial" panose="020B0604020202020204" pitchFamily="34" charset="0"/>
            </a:endParaRPr>
          </a:p>
          <a:p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Answer to quadrant 3: The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average </a:t>
            </a: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mass of an atom of an element taking into account the naturally occurring 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percentages</a:t>
            </a: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of its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isotopes.</a:t>
            </a:r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4613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Information for quadrant 2: Amount - </a:t>
            </a:r>
            <a:r>
              <a:rPr lang="en-GB" sz="1200" b="0" u="none" dirty="0">
                <a:solidFill>
                  <a:schemeClr val="accent1"/>
                </a:solidFill>
                <a:latin typeface="Bradley Hand ITC" panose="03070402050302030203" pitchFamily="66" charset="0"/>
                <a:cs typeface="Arial" panose="020B0604020202020204" pitchFamily="34" charset="0"/>
              </a:rPr>
              <a:t>the quantity of something. </a:t>
            </a: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Substance -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the essence of something. In chemistry ‘substance’ is used to refer to a particular solid, liquid or gas.</a:t>
            </a:r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Answer to quadrant 3: How many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atoms, molecules or formula units </a:t>
            </a: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are present in a sample of the substance, measured</a:t>
            </a:r>
            <a:r>
              <a:rPr lang="en-GB" sz="1200" b="0" u="none" kern="1200" dirty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in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moles(mol). </a:t>
            </a:r>
          </a:p>
          <a:p>
            <a:endParaRPr lang="en-GB" dirty="0"/>
          </a:p>
          <a:p>
            <a:r>
              <a:rPr lang="en-GB" dirty="0"/>
              <a:t>Photograph © Shutterstock/</a:t>
            </a:r>
            <a:r>
              <a:rPr lang="en-GB" dirty="0" err="1"/>
              <a:t>Brilliantist</a:t>
            </a:r>
            <a:r>
              <a:rPr lang="en-GB" dirty="0"/>
              <a:t> Studio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4419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Information for quadrant 2: Percentage - </a:t>
            </a:r>
            <a:r>
              <a:rPr lang="en-GB" sz="1200" b="0" u="none" dirty="0">
                <a:solidFill>
                  <a:schemeClr val="accent1"/>
                </a:solidFill>
                <a:latin typeface="Bradley Hand ITC" panose="03070402050302030203" pitchFamily="66" charset="0"/>
                <a:cs typeface="Arial" panose="020B0604020202020204" pitchFamily="34" charset="0"/>
              </a:rPr>
              <a:t>a way of expressing the proportion of a whole in terms of hundredths. Yield - </a:t>
            </a:r>
            <a:r>
              <a:rPr lang="en-GB" sz="1200" b="0" u="none" kern="1200" dirty="0">
                <a:solidFill>
                  <a:schemeClr val="accent1"/>
                </a:solidFill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what you produce.</a:t>
            </a:r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u="none" dirty="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Answer to quadrant 3: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The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actual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mass or amount of product, given as a percentage of the </a:t>
            </a: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Bradley Hand ITC" panose="03070402050302030203" pitchFamily="66" charset="0"/>
                <a:ea typeface="+mn-ea"/>
                <a:cs typeface="Arial" panose="020B0604020202020204" pitchFamily="34" charset="0"/>
              </a:rPr>
              <a:t>theoretical</a:t>
            </a:r>
            <a:r>
              <a:rPr kumimoji="0" lang="en-GB" sz="12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 mass or amount of product you could make in a chemical reaction.</a:t>
            </a:r>
            <a:endParaRPr lang="en-GB" sz="1200" b="0" u="none" dirty="0">
              <a:solidFill>
                <a:schemeClr val="tx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412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42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70705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638C5-3DA2-7FC1-34CC-F41FE135A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B09D5E-21B8-AC2C-804D-8406591A87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8D0D4C-A5A7-48CC-661B-D9427C490D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Photograph © Shutterstock/</a:t>
            </a:r>
            <a:r>
              <a:rPr lang="en-GB" dirty="0" err="1"/>
              <a:t>Brilliantist</a:t>
            </a:r>
            <a:r>
              <a:rPr lang="en-GB" dirty="0"/>
              <a:t> Studio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F29684-4A3A-0B3A-32BA-725F8626C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645CB-FA23-4BA1-A9D5-40B392E42268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064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8610100-38BC-194F-9079-8DDE723951FF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A549A9-FDA4-D149-B497-B5121421C2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3C2113-31B6-7F4D-83F0-729A1B46C5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AE3D22E-2B57-CE4A-B915-F81A74DD96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983CAC-993B-784B-BDEA-00ABFD7B6D78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12F9B7-525F-0A4B-9E77-89C192EAFC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B3093CA-596C-304F-86CF-A159FB3654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21A4C6-5661-3A4E-8B85-9900DC479D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0BAFC7-69D9-B349-14AF-6B03B04B7B6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6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356E9-83DB-3846-875C-C5E5EC7EA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3FA7FB9-7137-9A45-867D-BCE63D3F8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Acknowledgements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A6B8E1-696C-5E4F-9D45-7AC232FB1B3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D3B23A-8279-7E4D-B704-7EA3436F9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D1C70-0A69-9541-B558-61D09370CE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92CBCD-F514-E94A-B0E6-0F16740661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3491710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67905-5208-45C9-91A7-153AFC22B9EB}" type="datetimeFigureOut">
              <a:rPr lang="en-GB" smtClean="0"/>
              <a:pPr/>
              <a:t>26/02/2026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7A888-D3E9-4A2B-B344-8C41375D909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1223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691BC6-D72A-6741-958D-F420E148587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E727C2-D80B-264D-94C3-9BC1E36809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678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C25AED-0875-2647-84A2-6621C0D415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D0A769-27C5-794F-BB2C-54D8520DEA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ADC76F-BA8F-214E-B243-0EA627DD15EE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BB26D91E-C4B8-AA46-ABD6-429FEA0A91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D9DF858-8FC9-1C4F-9D6D-B98DF46ED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789112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Double line title with turnover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2E5BEC9-7686-2241-AE5C-CEEBC1DA495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4DEFC6-320B-5246-85C1-E493344F56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81CC5E98-2B71-6344-A937-ED75B3E16CA3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2D102C-435D-1247-9482-FA39153AC15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813B56-FDD1-0F40-B923-3F191328A3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670BE4-3267-6144-9BEC-0A5842E719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271170-6657-144A-B313-19782931617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58CCC5-9B98-EA4E-B87D-06F4CFA1356F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1F49BB23-095E-0349-B695-0649F94B38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8641A31-A6C0-CB44-B10F-BD75069256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2447034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Triple line title with turnover on three lines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AE99957-780D-FD42-96A0-31CC12A1186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7CCCE1-E878-7F47-B778-AE1FC8180F9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9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5D72720-E5A5-3242-8856-378E7BAC1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988D83-F3D7-9D4F-AC03-6D180FF1A9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6F2C0A-6FEF-3A44-B379-1EDDEA6CD9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E25749E-D8CB-D944-A298-64E999C3A8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811BD-F50F-A84E-B39E-DC7C79CD5D27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D21E9C2-01C9-7242-9C40-2EF3DCCAE5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371E1F-9A1C-8848-A2F7-FE022C5BB7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E44F30F-ACCA-494A-92DE-CD0E2B3C5A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6F667C-BABD-E64D-A87B-FC8C551108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C5948B-67D3-AC4F-890F-725332428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690D6-31DD-8445-BDEA-5C196119A1D9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E427C-0248-7F4C-8145-DF61B84F8A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8DF516-E004-0343-8DCB-7D8B3A6B39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A5DC58F-EBD6-924E-8C77-CBCA410F81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95B0693-64BD-8246-9D0D-0F1C12E815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A5D099-93EE-7B4C-B9DA-563093148325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4338AF-FD94-6E4C-B45B-9288553FBD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CEA1DE-E905-1F44-8E1A-6F92FDAED5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8307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55D6538-5671-7E47-8746-EF8E035520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79C527B-D5B5-874C-8803-29B2EF7DBAB2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9143BE-64DA-4048-A391-C081EE8F0D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6297D-9236-F34E-A7A7-84947CD505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269225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856C763-F1AA-E649-B7C9-96967ACB3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0FA6AE-B2DA-2E40-8552-72071DEBE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9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pPr/>
              <a:t>2/26/2026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79" r:id="rId3"/>
    <p:sldLayoutId id="2147483662" r:id="rId4"/>
    <p:sldLayoutId id="2147483672" r:id="rId5"/>
    <p:sldLayoutId id="2147483668" r:id="rId6"/>
    <p:sldLayoutId id="2147483686" r:id="rId7"/>
    <p:sldLayoutId id="2147483689" r:id="rId8"/>
    <p:sldLayoutId id="2147483692" r:id="rId9"/>
    <p:sldLayoutId id="2147483683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hyperlink" Target="https://rsc.li/3Gi9HH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rsc.li/3Gi9HHN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18F91-D15E-5E44-80C2-620B381166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14–16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115082-B7C4-4D40-80F1-9A0175D69E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" y="2211494"/>
            <a:ext cx="5220000" cy="713843"/>
          </a:xfrm>
        </p:spPr>
        <p:txBody>
          <a:bodyPr/>
          <a:lstStyle/>
          <a:p>
            <a:r>
              <a:rPr lang="en-US" dirty="0"/>
              <a:t>Quantitative chemistry: Frayer models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8DE506-C8FA-447A-139B-8E09C5D0BC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386" y="1122218"/>
            <a:ext cx="451747" cy="4529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9C73B74-05BC-7394-9892-364EE51C16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876" y="1122218"/>
            <a:ext cx="451747" cy="4529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42629C-8418-17A7-3911-DF4A49C745FB}"/>
              </a:ext>
            </a:extLst>
          </p:cNvPr>
          <p:cNvSpPr txBox="1"/>
          <p:nvPr/>
        </p:nvSpPr>
        <p:spPr>
          <a:xfrm>
            <a:off x="8211320" y="6069724"/>
            <a:ext cx="38230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Downloaded from </a:t>
            </a:r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rsc.li/3Gi9HHN</a:t>
            </a:r>
            <a:endParaRPr 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0DF1768-BA69-5804-8EF6-599773CFC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827625" y="-870363"/>
            <a:ext cx="4320000" cy="43200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0">
            <a:solidFill>
              <a:srgbClr val="C810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064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238700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‘percentage yield’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2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‘percentage yield’.</a:t>
                      </a: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percentage</a:t>
                      </a:r>
                    </a:p>
                    <a:p>
                      <a:pPr algn="ctr"/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From the Latin ‘</a:t>
                      </a:r>
                      <a:r>
                        <a:rPr lang="en-GB" sz="1800" b="1" u="none" dirty="0" err="1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percentum</a:t>
                      </a:r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’ meaning ‘by the hundred’.</a:t>
                      </a:r>
                    </a:p>
                    <a:p>
                      <a:pPr algn="ctr"/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It is a way of expressing the proportion of a whole in terms of hundredths.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yield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kern="1200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From the Anglo-Saxon ‘</a:t>
                      </a:r>
                      <a:r>
                        <a:rPr lang="en-GB" sz="1800" b="1" u="none" kern="1200" dirty="0" err="1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geldan</a:t>
                      </a:r>
                      <a:r>
                        <a:rPr lang="en-GB" sz="1800" b="1" u="none" kern="1200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’ meaning the idea of a reward or pay that is given. Today, the noun ‘yield’ refers to what you produce.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4. Use the words to fill in the blanks to show the</a:t>
                      </a:r>
                      <a:b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type of yield being described at each stage.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percentage       actual     theoretical</a:t>
                      </a:r>
                      <a:endParaRPr kumimoji="0" lang="en-GB" sz="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kumimoji="0" lang="en-GB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A student made some crystals of hydrated copper(II) sulfate by neutralising 0.016 mol of dilute sulfuric acid. From this amount of acid, her </a:t>
                      </a:r>
                      <a:r>
                        <a:rPr kumimoji="0" lang="en-GB" sz="1600" b="0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  <a:r>
                        <a:rPr kumimoji="0" lang="en-GB" sz="18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theoretical</a:t>
                      </a:r>
                      <a:r>
                        <a:rPr kumimoji="0" lang="en-GB" sz="1800" b="0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yield was 4.0 g of crystals, but when she weighed her crystals, she found that her </a:t>
                      </a:r>
                      <a:r>
                        <a:rPr kumimoji="0" lang="en-GB" sz="1600" b="0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 </a:t>
                      </a:r>
                      <a:r>
                        <a:rPr kumimoji="0" lang="en-GB" sz="1600" b="0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_</a:t>
                      </a:r>
                      <a:r>
                        <a:rPr kumimoji="0" lang="en-GB" sz="18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actual</a:t>
                      </a:r>
                      <a:r>
                        <a:rPr kumimoji="0" lang="en-GB" sz="18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6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yield was only 2.8 g. From this, she calculated that her</a:t>
                      </a:r>
                      <a:r>
                        <a:rPr kumimoji="0" lang="en-GB" sz="1600" b="0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kumimoji="0" lang="en-GB" sz="1800" b="1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percentage</a:t>
                      </a:r>
                      <a:r>
                        <a:rPr kumimoji="0" lang="en-GB" sz="1800" b="0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600" b="0" i="0" u="sng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yield was 70%.</a:t>
                      </a:r>
                      <a:endParaRPr kumimoji="0" lang="en-GB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Write down what you think the term ‘percentage yield’ means</a:t>
                      </a: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(below is the definition from the key terms list).</a:t>
                      </a:r>
                    </a:p>
                    <a:p>
                      <a:pPr algn="ctr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The actual mass or amount of product, given as a percentage of the theoretical mass or amount of product you could make in a chemical reaction if no other reactions take place and nothing is lost.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400" dirty="0">
                          <a:latin typeface="Century Gothic" panose="020B0502020202020204" pitchFamily="34" charset="0"/>
                        </a:rPr>
                        <a:t>Encourage learners to compare their attempted definition </a:t>
                      </a:r>
                    </a:p>
                    <a:p>
                      <a:pPr algn="ctr"/>
                      <a:r>
                        <a:rPr lang="en-GB" sz="1400" dirty="0">
                          <a:latin typeface="Century Gothic" panose="020B0502020202020204" pitchFamily="34" charset="0"/>
                        </a:rPr>
                        <a:t>with this one.</a:t>
                      </a: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3747A2-3A44-7EDE-823A-D865DCD64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110650"/>
              </p:ext>
            </p:extLst>
          </p:nvPr>
        </p:nvGraphicFramePr>
        <p:xfrm>
          <a:off x="5223511" y="3130210"/>
          <a:ext cx="1774420" cy="762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Percentage yield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092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781063B1-E5E0-C242-7F60-F3F78892A2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1260434"/>
              </p:ext>
            </p:extLst>
          </p:nvPr>
        </p:nvGraphicFramePr>
        <p:xfrm>
          <a:off x="0" y="-4445"/>
          <a:ext cx="1138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GB" sz="20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Explore</a:t>
                      </a:r>
                    </a:p>
                    <a:p>
                      <a:pPr marL="0" indent="0" algn="ctr">
                        <a:buNone/>
                      </a:pPr>
                      <a:b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GB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Link to science capital and draw on learners’ experience.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down/‘what do we know about X’?</a:t>
                      </a:r>
                    </a:p>
                    <a:p>
                      <a:pPr algn="ctr"/>
                      <a:br>
                        <a:rPr lang="en-GB" sz="1800" b="0" u="none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Look at composite parts of the word to help unpack its meaning.</a:t>
                      </a:r>
                    </a:p>
                    <a:p>
                      <a:pPr algn="ctr"/>
                      <a:endParaRPr lang="en-GB" b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Or invite learners to suggest what, as a class, they already know about the key term (with the help of a few bullet points).</a:t>
                      </a:r>
                    </a:p>
                    <a:p>
                      <a:pPr algn="ctr"/>
                      <a:endParaRPr lang="en-GB" sz="1200" b="1" u="sng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GB" sz="20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4. Consolidate</a:t>
                      </a:r>
                      <a:endParaRPr lang="en-GB" sz="2000" b="1" u="none" baseline="0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br>
                        <a:rPr lang="en-GB" sz="1800" b="0" u="none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GB" sz="1800" b="0" u="none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Learners apply their knowledge.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r>
                        <a:rPr lang="en-GB" sz="2000" b="1" u="none" baseline="0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Explain</a:t>
                      </a:r>
                    </a:p>
                    <a:p>
                      <a:pPr algn="ctr"/>
                      <a:br>
                        <a:rPr lang="en-GB" sz="1800" b="0" u="none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Introduce the definition.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F6446A5-8A2B-740F-D94D-BD65E28FBA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604047"/>
              </p:ext>
            </p:extLst>
          </p:nvPr>
        </p:nvGraphicFramePr>
        <p:xfrm>
          <a:off x="4753648" y="3012984"/>
          <a:ext cx="1874704" cy="823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4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400" u="none" dirty="0">
                          <a:solidFill>
                            <a:srgbClr val="C8102E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Select your key term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Vertical Title 1">
            <a:extLst>
              <a:ext uri="{FF2B5EF4-FFF2-40B4-BE49-F238E27FC236}">
                <a16:creationId xmlns:a16="http://schemas.microsoft.com/office/drawing/2014/main" id="{FEE63CE5-8A72-4242-81BD-5FB3FC7CB196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Example layout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014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20342E7-50FB-950E-C230-352FC7868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320624"/>
            <a:ext cx="10080000" cy="440661"/>
          </a:xfrm>
        </p:spPr>
        <p:txBody>
          <a:bodyPr>
            <a:normAutofit fontScale="90000"/>
          </a:bodyPr>
          <a:lstStyle/>
          <a:p>
            <a:r>
              <a:rPr lang="en-GB" sz="4000" dirty="0">
                <a:latin typeface="Century Gothic" panose="020B0502020202020204" pitchFamily="34" charset="0"/>
              </a:rPr>
              <a:t>Frayer models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689AD5D-AC57-E2DA-1DE7-2A7ED9E5B5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10" y="1040129"/>
            <a:ext cx="10638021" cy="495078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800" dirty="0">
                <a:latin typeface="Century Gothic" panose="020B0502020202020204" pitchFamily="34" charset="0"/>
              </a:rPr>
              <a:t>Frayer models are a simple but effective way to develop learners’ understanding of a new piece of vocabulary.</a:t>
            </a:r>
            <a:r>
              <a:rPr lang="en-GB" sz="1800" dirty="0"/>
              <a:t> </a:t>
            </a:r>
            <a:r>
              <a:rPr lang="en-GB" sz="1800" dirty="0">
                <a:latin typeface="Century Gothic" panose="020B0502020202020204" pitchFamily="34" charset="0"/>
              </a:rPr>
              <a:t>You will see what your learners already know and identify any misconceptions they have.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1800" dirty="0"/>
              <a:t>There are four stages learners can work through, but you can adapt this model to best suit your learners. You can guide learners through all quadrants, but particularly quadrant 2 works best as a teacher-led discussion. Quadrant 3 might also need/benefit from some discussion.</a:t>
            </a:r>
          </a:p>
          <a:p>
            <a:pPr>
              <a:lnSpc>
                <a:spcPct val="120000"/>
              </a:lnSpc>
            </a:pPr>
            <a:endParaRPr lang="en-GB" sz="2000" dirty="0"/>
          </a:p>
          <a:p>
            <a:pPr>
              <a:lnSpc>
                <a:spcPct val="120000"/>
              </a:lnSpc>
            </a:pPr>
            <a:endParaRPr lang="en-GB" sz="210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GB" sz="21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E33B53-356A-4CB2-0B20-9F10FF16F9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276" y="345214"/>
            <a:ext cx="451747" cy="452959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0523311-D1A6-0495-D498-33D7E3995A85}"/>
              </a:ext>
            </a:extLst>
          </p:cNvPr>
          <p:cNvGraphicFramePr>
            <a:graphicFrameLocks noGrp="1"/>
          </p:cNvGraphicFramePr>
          <p:nvPr/>
        </p:nvGraphicFramePr>
        <p:xfrm>
          <a:off x="572210" y="3515246"/>
          <a:ext cx="10188642" cy="26909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94321">
                  <a:extLst>
                    <a:ext uri="{9D8B030D-6E8A-4147-A177-3AD203B41FA5}">
                      <a16:colId xmlns:a16="http://schemas.microsoft.com/office/drawing/2014/main" val="5267681"/>
                    </a:ext>
                  </a:extLst>
                </a:gridCol>
                <a:gridCol w="5094321">
                  <a:extLst>
                    <a:ext uri="{9D8B030D-6E8A-4147-A177-3AD203B41FA5}">
                      <a16:colId xmlns:a16="http://schemas.microsoft.com/office/drawing/2014/main" val="1572598253"/>
                    </a:ext>
                  </a:extLst>
                </a:gridCol>
              </a:tblGrid>
              <a:tr h="130613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GB" b="1" dirty="0">
                          <a:latin typeface="Century Gothic" panose="020B0502020202020204" pitchFamily="34" charset="0"/>
                        </a:rPr>
                        <a:t>1. Explore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en-GB" b="0" dirty="0">
                          <a:latin typeface="Century Gothic" panose="020B0502020202020204" pitchFamily="34" charset="0"/>
                        </a:rPr>
                        <a:t>Link to science capital and draw on learners’ experience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latin typeface="Century Gothic" panose="020B0502020202020204" pitchFamily="34" charset="0"/>
                        </a:rPr>
                        <a:t>2. Break down</a:t>
                      </a:r>
                    </a:p>
                    <a:p>
                      <a:pPr algn="ctr"/>
                      <a:r>
                        <a:rPr lang="en-GB" b="0" dirty="0">
                          <a:latin typeface="Century Gothic" panose="020B0502020202020204" pitchFamily="34" charset="0"/>
                        </a:rPr>
                        <a:t>Look at the composite parts of the word to help unpack its meaning.</a:t>
                      </a:r>
                    </a:p>
                    <a:p>
                      <a:pPr algn="ctr"/>
                      <a:endParaRPr lang="en-GB" b="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380535"/>
                  </a:ext>
                </a:extLst>
              </a:tr>
              <a:tr h="1384790"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b="1" dirty="0">
                          <a:latin typeface="Century Gothic" panose="020B0502020202020204" pitchFamily="34" charset="0"/>
                        </a:rPr>
                        <a:t>4. Consolidate</a:t>
                      </a:r>
                    </a:p>
                    <a:p>
                      <a:pPr algn="ctr"/>
                      <a:r>
                        <a:rPr lang="en-GB" b="0" dirty="0">
                          <a:latin typeface="Century Gothic" panose="020B0502020202020204" pitchFamily="34" charset="0"/>
                        </a:rPr>
                        <a:t>Learners apply their knowledge.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1" dirty="0">
                        <a:latin typeface="Century Gothic" panose="020B0502020202020204" pitchFamily="34" charset="0"/>
                      </a:endParaRPr>
                    </a:p>
                    <a:p>
                      <a:pPr algn="ctr"/>
                      <a:r>
                        <a:rPr lang="en-GB" b="1" dirty="0">
                          <a:latin typeface="Century Gothic" panose="020B0502020202020204" pitchFamily="34" charset="0"/>
                        </a:rPr>
                        <a:t>3. Explain</a:t>
                      </a:r>
                    </a:p>
                    <a:p>
                      <a:pPr algn="ctr"/>
                      <a:r>
                        <a:rPr lang="en-GB" b="0" dirty="0">
                          <a:latin typeface="Century Gothic" panose="020B0502020202020204" pitchFamily="34" charset="0"/>
                        </a:rPr>
                        <a:t>Introduce the definition.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800653"/>
                  </a:ext>
                </a:extLst>
              </a:tr>
            </a:tbl>
          </a:graphicData>
        </a:graphic>
      </p:graphicFrame>
      <p:sp>
        <p:nvSpPr>
          <p:cNvPr id="7" name="Arrow: Curved Left 6" descr="An arrow indicating how to move around the model, clockwise from top left">
            <a:extLst>
              <a:ext uri="{FF2B5EF4-FFF2-40B4-BE49-F238E27FC236}">
                <a16:creationId xmlns:a16="http://schemas.microsoft.com/office/drawing/2014/main" id="{169E0DB9-8C2B-FF3C-3838-B8EB4F4455BE}"/>
              </a:ext>
            </a:extLst>
          </p:cNvPr>
          <p:cNvSpPr/>
          <p:nvPr/>
        </p:nvSpPr>
        <p:spPr>
          <a:xfrm>
            <a:off x="4902800" y="4160913"/>
            <a:ext cx="2224509" cy="1977894"/>
          </a:xfrm>
          <a:prstGeom prst="curvedLeftArrow">
            <a:avLst>
              <a:gd name="adj1" fmla="val 15214"/>
              <a:gd name="adj2" fmla="val 50000"/>
              <a:gd name="adj3" fmla="val 23794"/>
            </a:avLst>
          </a:prstGeom>
          <a:solidFill>
            <a:srgbClr val="C8102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6B5A77-0498-0A57-9032-65428CF5589E}"/>
              </a:ext>
            </a:extLst>
          </p:cNvPr>
          <p:cNvSpPr txBox="1"/>
          <p:nvPr/>
        </p:nvSpPr>
        <p:spPr>
          <a:xfrm>
            <a:off x="484234" y="6368533"/>
            <a:ext cx="110616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effectLst/>
                <a:latin typeface="Century Gothic" panose="020B0502020202020204" pitchFamily="34" charset="0"/>
              </a:rPr>
              <a:t>Find more guidance including tips, adaptations and further reading, in the teacher notes:</a:t>
            </a:r>
            <a:r>
              <a:rPr lang="en-GB" sz="1600" dirty="0">
                <a:latin typeface="Century Gothic" panose="020B0502020202020204" pitchFamily="34" charset="0"/>
              </a:rPr>
              <a:t> </a:t>
            </a: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hlinkClick r:id="rId4"/>
              </a:rPr>
              <a:t>rsc.li/3Gi9HHN</a:t>
            </a:r>
            <a:r>
              <a:rPr lang="en-GB" sz="1600" dirty="0">
                <a:latin typeface="Century Gothic" panose="020B0502020202020204" pitchFamily="34" charset="0"/>
                <a:hlinkClick r:id="rId4"/>
              </a:rPr>
              <a:t> </a:t>
            </a:r>
            <a:endParaRPr lang="en-GB" sz="160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B0C693-EC3A-F752-C7AE-7533F563A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036287" y="4686872"/>
            <a:ext cx="1323520" cy="40011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Century Gothic" panose="020B0502020202020204" pitchFamily="34" charset="0"/>
              </a:rPr>
              <a:t>Key term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7891A9-7098-6D42-B06A-A310232BC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423" y="343301"/>
            <a:ext cx="451747" cy="45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108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5849413"/>
              </p:ext>
            </p:extLst>
          </p:nvPr>
        </p:nvGraphicFramePr>
        <p:xfrm>
          <a:off x="0" y="0"/>
          <a:ext cx="12192000" cy="6995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71041842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‘balanced symbol equation’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2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the term ‘balanced symbol equation’.</a:t>
                      </a:r>
                    </a:p>
                    <a:p>
                      <a:pPr algn="l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‘Balanced’ suggests that something is the same on both sides – what is the same?</a:t>
                      </a:r>
                    </a:p>
                    <a:p>
                      <a:pPr algn="l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How is the word ‘equation’ used differently in maths and chemistry?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4. Here is a word equation for the complete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combustion of methane. Arrange the chemical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formulas given below to construct a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balanced symbol equation for the reaction.</a:t>
                      </a:r>
                      <a:b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b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methane  +  oxygen   →  carbon dioxide  +  water</a:t>
                      </a: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(There is no need to include state symbols.)</a:t>
                      </a:r>
                    </a:p>
                    <a:p>
                      <a:pPr algn="ctr"/>
                      <a:endParaRPr lang="en-GB" sz="18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Write down what you think the term ‘balanced symbol equation’ means.</a:t>
                      </a: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Compare what you wrote with the definition (slide 7).</a:t>
                      </a:r>
                    </a:p>
                    <a:p>
                      <a:pPr algn="ctr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888E8CF-EC57-7DB3-FF49-725EDD8D4C5A}"/>
              </a:ext>
            </a:extLst>
          </p:cNvPr>
          <p:cNvSpPr txBox="1"/>
          <p:nvPr/>
        </p:nvSpPr>
        <p:spPr>
          <a:xfrm>
            <a:off x="850365" y="5907163"/>
            <a:ext cx="778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B20EAB-9762-B901-BA7B-347D5698F192}"/>
              </a:ext>
            </a:extLst>
          </p:cNvPr>
          <p:cNvSpPr txBox="1"/>
          <p:nvPr/>
        </p:nvSpPr>
        <p:spPr>
          <a:xfrm>
            <a:off x="2067664" y="5907162"/>
            <a:ext cx="7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endParaRPr lang="en-US" sz="2400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E15E89-B7A0-E0A6-1939-AF5C978E756A}"/>
              </a:ext>
            </a:extLst>
          </p:cNvPr>
          <p:cNvSpPr txBox="1"/>
          <p:nvPr/>
        </p:nvSpPr>
        <p:spPr>
          <a:xfrm>
            <a:off x="3297292" y="5919666"/>
            <a:ext cx="7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CH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6BC650-8493-82F1-FCD2-AF42CC82AE51}"/>
              </a:ext>
            </a:extLst>
          </p:cNvPr>
          <p:cNvSpPr txBox="1"/>
          <p:nvPr/>
        </p:nvSpPr>
        <p:spPr>
          <a:xfrm>
            <a:off x="4526920" y="5907164"/>
            <a:ext cx="51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3E1AC1-4F4B-FDA1-EFA1-54A3D50A6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668121"/>
              </p:ext>
            </p:extLst>
          </p:nvPr>
        </p:nvGraphicFramePr>
        <p:xfrm>
          <a:off x="5194069" y="2880269"/>
          <a:ext cx="1803862" cy="1097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Balanced symbol equation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1086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7770342"/>
              </p:ext>
            </p:extLst>
          </p:nvPr>
        </p:nvGraphicFramePr>
        <p:xfrm>
          <a:off x="0" y="0"/>
          <a:ext cx="12192002" cy="688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1">
                  <a:extLst>
                    <a:ext uri="{9D8B030D-6E8A-4147-A177-3AD203B41FA5}">
                      <a16:colId xmlns:a16="http://schemas.microsoft.com/office/drawing/2014/main" val="171041842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the term ‘relative atomic mass’ mean to you? Where have you come across this word (or parts of this word)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2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the term ‘relative atomic mass’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What does the adjective ‘relative’ mean?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b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b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Naturally occurring elements usually contain several isotopes, each with a slightly different mass. How can we calculate just one mass to represent all the isotopes?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4. The relative masses of ten copper atoms are shown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    below in their naturally occurring proportion.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The relative atomic mass of copper is: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A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less than 65.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in between 63 and 65, but nearer to 63.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C  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in between 63 and 65, but nearer to 65.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D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more than 65.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Write down what you think ‘relative atomic mass’ means.</a:t>
                      </a: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Compare what you wrote with the definition (slide 8).</a:t>
                      </a:r>
                    </a:p>
                    <a:p>
                      <a:pPr algn="ctr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3E1AC1-4F4B-FDA1-EFA1-54A3D50A6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254940"/>
              </p:ext>
            </p:extLst>
          </p:nvPr>
        </p:nvGraphicFramePr>
        <p:xfrm>
          <a:off x="5334520" y="2880269"/>
          <a:ext cx="1522960" cy="1097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Relative atomic mass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" name="Group 2" descr="Ten circles representing copper atoms three contain the number 65 and seven contain the number 63">
            <a:extLst>
              <a:ext uri="{FF2B5EF4-FFF2-40B4-BE49-F238E27FC236}">
                <a16:creationId xmlns:a16="http://schemas.microsoft.com/office/drawing/2014/main" id="{08034719-5E74-EE01-6039-721A246BF51F}"/>
              </a:ext>
            </a:extLst>
          </p:cNvPr>
          <p:cNvGrpSpPr/>
          <p:nvPr/>
        </p:nvGrpSpPr>
        <p:grpSpPr>
          <a:xfrm>
            <a:off x="1133024" y="3942813"/>
            <a:ext cx="3420000" cy="1152000"/>
            <a:chOff x="223153" y="638175"/>
            <a:chExt cx="4219312" cy="138085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4BFA5BB9-5D43-8279-6D29-3DD4BFDE5553}"/>
                </a:ext>
              </a:extLst>
            </p:cNvPr>
            <p:cNvSpPr/>
            <p:nvPr/>
          </p:nvSpPr>
          <p:spPr>
            <a:xfrm>
              <a:off x="223153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F16625F-CE71-1980-F1DF-EE3BE75A2B90}"/>
                </a:ext>
              </a:extLst>
            </p:cNvPr>
            <p:cNvSpPr/>
            <p:nvPr/>
          </p:nvSpPr>
          <p:spPr>
            <a:xfrm>
              <a:off x="605787" y="63817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9D91E4E-1BCB-0BF2-CB2F-DC4263E3179D}"/>
                </a:ext>
              </a:extLst>
            </p:cNvPr>
            <p:cNvSpPr/>
            <p:nvPr/>
          </p:nvSpPr>
          <p:spPr>
            <a:xfrm>
              <a:off x="1384934" y="64742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965110-522D-089C-119C-76C7F3A6ED1C}"/>
                </a:ext>
              </a:extLst>
            </p:cNvPr>
            <p:cNvSpPr/>
            <p:nvPr/>
          </p:nvSpPr>
          <p:spPr>
            <a:xfrm>
              <a:off x="3339741" y="133322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B7FFDB8-88D7-F3F0-AEC1-D768797833B5}"/>
                </a:ext>
              </a:extLst>
            </p:cNvPr>
            <p:cNvSpPr/>
            <p:nvPr/>
          </p:nvSpPr>
          <p:spPr>
            <a:xfrm>
              <a:off x="2943228" y="63817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EB17B1A-660A-852D-8B43-438958BB7A69}"/>
                </a:ext>
              </a:extLst>
            </p:cNvPr>
            <p:cNvSpPr/>
            <p:nvPr/>
          </p:nvSpPr>
          <p:spPr>
            <a:xfrm>
              <a:off x="2164081" y="6474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E2F3DC32-E954-F30E-163D-3B76448C87DC}"/>
                </a:ext>
              </a:extLst>
            </p:cNvPr>
            <p:cNvSpPr/>
            <p:nvPr/>
          </p:nvSpPr>
          <p:spPr>
            <a:xfrm>
              <a:off x="997003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E0C5A96-A3A0-5EAD-4348-98B2F5E5AB80}"/>
                </a:ext>
              </a:extLst>
            </p:cNvPr>
            <p:cNvSpPr/>
            <p:nvPr/>
          </p:nvSpPr>
          <p:spPr>
            <a:xfrm>
              <a:off x="1781447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37A0E71-252B-4577-AD66-618AAA8C9E28}"/>
                </a:ext>
              </a:extLst>
            </p:cNvPr>
            <p:cNvSpPr/>
            <p:nvPr/>
          </p:nvSpPr>
          <p:spPr>
            <a:xfrm>
              <a:off x="2560594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B02DD6A-9F4C-5873-9453-6ACBBCBB332E}"/>
                </a:ext>
              </a:extLst>
            </p:cNvPr>
            <p:cNvSpPr/>
            <p:nvPr/>
          </p:nvSpPr>
          <p:spPr>
            <a:xfrm>
              <a:off x="3722375" y="6474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2198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5006675"/>
              </p:ext>
            </p:extLst>
          </p:nvPr>
        </p:nvGraphicFramePr>
        <p:xfrm>
          <a:off x="0" y="0"/>
          <a:ext cx="12192000" cy="806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71041842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‘amount of substance’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2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‘amount of substance’</a:t>
                      </a: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</a:t>
                      </a: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substance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4. Circle the description that could describe the </a:t>
                      </a:r>
                    </a:p>
                    <a:p>
                      <a:pPr algn="ctr"/>
                      <a:r>
                        <a:rPr lang="en-GB" sz="1400" b="1" u="none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 of helium in the balloon.</a:t>
                      </a:r>
                    </a:p>
                    <a:p>
                      <a:pPr marL="2319338" indent="0" algn="l">
                        <a:tabLst/>
                      </a:pPr>
                      <a:b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b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contains 0.4 g of helium.</a:t>
                      </a:r>
                      <a:b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b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has a volume of 2.4 dm</a:t>
                      </a:r>
                      <a:r>
                        <a:rPr lang="en-GB" sz="1800" b="0" u="none" baseline="3000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2319338" indent="0" algn="l">
                        <a:tabLst/>
                      </a:pPr>
                      <a:endParaRPr lang="en-GB" sz="1800" b="0" u="none" baseline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319338" indent="0" algn="l">
                        <a:tabLst/>
                      </a:pPr>
                      <a:r>
                        <a:rPr lang="en-GB" sz="1800" b="1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contains 0.1 mol of helium.</a:t>
                      </a:r>
                      <a:b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319338" indent="0" algn="l">
                        <a:tabLst/>
                      </a:pPr>
                      <a:r>
                        <a:rPr lang="en-GB" sz="1800" b="1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All three descriptions above.</a:t>
                      </a: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Write down what you think the term ‘amount of substance’ means.</a:t>
                      </a: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Compare what you wrote with the definition (slide 9).</a:t>
                      </a:r>
                    </a:p>
                    <a:p>
                      <a:pPr algn="ctr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3747A2-3A44-7EDE-823A-D865DCD64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482069"/>
              </p:ext>
            </p:extLst>
          </p:nvPr>
        </p:nvGraphicFramePr>
        <p:xfrm>
          <a:off x="5265939" y="3130210"/>
          <a:ext cx="1660121" cy="762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0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 of substance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 descr="A red balloon with a ribbon&#10;">
            <a:extLst>
              <a:ext uri="{FF2B5EF4-FFF2-40B4-BE49-F238E27FC236}">
                <a16:creationId xmlns:a16="http://schemas.microsoft.com/office/drawing/2014/main" id="{60677CBB-BF0E-D82B-E3BD-06E4478CD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757" y="4030980"/>
            <a:ext cx="1287176" cy="276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08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509694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71041842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‘percentage yield’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2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‘percentage yield’.</a:t>
                      </a: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percentage</a:t>
                      </a: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yield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4. Use the words to fill in the blanks to show the</a:t>
                      </a:r>
                      <a:b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type of yield being described at each stage.</a:t>
                      </a:r>
                    </a:p>
                    <a:p>
                      <a:pPr algn="ctr"/>
                      <a:endParaRPr lang="en-GB" sz="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lnSpc>
                          <a:spcPts val="27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/>
                      </a:pPr>
                      <a:r>
                        <a:rPr lang="en-GB" sz="18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percentage       actual     theoretical</a:t>
                      </a: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br>
                        <a:rPr lang="en-GB" sz="8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 student made some crystals of hydrated copper(II) sulfate by neutralising 0.016 mol of dilute sulfuric acid. From this amount of acid, her </a:t>
                      </a:r>
                      <a:r>
                        <a:rPr lang="en-GB" sz="16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                       </a:t>
                      </a:r>
                      <a:r>
                        <a:rPr kumimoji="0" lang="en-GB" sz="16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GB" sz="16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yield was 4.0 g of crystals, but when she weighed her crystals, she found that her </a:t>
                      </a:r>
                      <a:r>
                        <a:rPr lang="en-GB" sz="16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                </a:t>
                      </a:r>
                      <a:r>
                        <a:rPr kumimoji="0" lang="en-GB" sz="16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</a:t>
                      </a: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yield was only 2.8 g. From this, she calculated that her </a:t>
                      </a:r>
                      <a:r>
                        <a:rPr lang="en-GB" sz="1600" b="0" u="sng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                    </a:t>
                      </a:r>
                      <a:r>
                        <a:rPr kumimoji="0" lang="en-GB" sz="16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GB" sz="16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yield was 70%.</a:t>
                      </a:r>
                      <a:endParaRPr lang="en-GB" sz="16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Write down what you think the term ‘percentage yield’ means.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Compare what you wrote with the definition (slide 10).</a:t>
                      </a:r>
                    </a:p>
                    <a:p>
                      <a:pPr algn="ctr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3747A2-3A44-7EDE-823A-D865DCD64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366629"/>
              </p:ext>
            </p:extLst>
          </p:nvPr>
        </p:nvGraphicFramePr>
        <p:xfrm>
          <a:off x="5212080" y="3130210"/>
          <a:ext cx="1785851" cy="762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Percentage yield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8817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385226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‘balanced symbol equation’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2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the term ‘balanced symbol equation’.</a:t>
                      </a:r>
                    </a:p>
                    <a:p>
                      <a:pPr algn="l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‘Balanced’ suggests that something is the same on both sides – what is the same?</a:t>
                      </a:r>
                    </a:p>
                    <a:p>
                      <a:pPr algn="l"/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The total number of atoms of each element and also the total mass.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How is the word ‘equation’ used differently in maths and chemistry? </a:t>
                      </a: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In maths, it is an expression or formula with an ‘=‘ sign showing how different quantities are related. In chemistry it shows the chemical formulas for the</a:t>
                      </a:r>
                      <a:b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                 reactants and products separated by an arrow.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 dirty="0">
                        <a:solidFill>
                          <a:srgbClr val="C00000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4. Here is a word equation for the complete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combustion of methane. Arrange the chemical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formulas given below to construct a </a:t>
                      </a:r>
                    </a:p>
                    <a:p>
                      <a:pPr marL="0" indent="0"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balanced symbol equation for the reaction.</a:t>
                      </a:r>
                    </a:p>
                    <a:p>
                      <a:pPr marL="0" indent="0" algn="ctr"/>
                      <a:b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en-GB" sz="1800" b="1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methane  +  oxygen   →  carbon dioxide  +  water</a:t>
                      </a:r>
                    </a:p>
                    <a:p>
                      <a:pPr algn="l"/>
                      <a:endParaRPr kumimoji="0" lang="en-GB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CH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+      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  <a:r>
                        <a:rPr kumimoji="0" lang="en-GB" sz="2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→      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CO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 +    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O </a:t>
                      </a:r>
                      <a:endParaRPr kumimoji="0" lang="en-GB" sz="2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(There is no need to include state symbols.)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Write down what you think the term ‘balanced symbol equation’ means (below is the definition from the key terms list).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/>
                          <a:ea typeface="+mn-ea"/>
                          <a:cs typeface="Arial"/>
                        </a:rPr>
                        <a:t>For a chemical reaction this shows the chemical formulas of the reactants and products separated by an arrow</a:t>
                      </a:r>
                      <a:r>
                        <a:rPr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/>
                          <a:ea typeface="+mn-ea"/>
                          <a:cs typeface="Arial"/>
                        </a:rPr>
                        <a:t>. Whole</a:t>
                      </a: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/>
                          <a:ea typeface="+mn-ea"/>
                          <a:cs typeface="Arial"/>
                        </a:rPr>
                        <a:t> numbers may be </a:t>
                      </a:r>
                      <a:r>
                        <a:rPr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/>
                          <a:ea typeface="+mn-ea"/>
                          <a:cs typeface="Arial"/>
                        </a:rPr>
                        <a:t>written</a:t>
                      </a: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/>
                          <a:ea typeface="+mn-ea"/>
                          <a:cs typeface="Arial"/>
                        </a:rPr>
                        <a:t> before the formulas to balance the equation. </a:t>
                      </a:r>
                    </a:p>
                    <a:p>
                      <a:pPr algn="ctr"/>
                      <a:endParaRPr kumimoji="0" lang="en-GB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kumimoji="0" lang="en-GB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400" dirty="0">
                          <a:latin typeface="Century Gothic" panose="020B0502020202020204" pitchFamily="34" charset="0"/>
                        </a:rPr>
                        <a:t>Encourage learners to compare their attempted definition </a:t>
                      </a:r>
                    </a:p>
                    <a:p>
                      <a:pPr algn="ctr"/>
                      <a:r>
                        <a:rPr lang="en-GB" sz="1400" dirty="0">
                          <a:latin typeface="Century Gothic" panose="020B0502020202020204" pitchFamily="34" charset="0"/>
                        </a:rPr>
                        <a:t>with this one.</a:t>
                      </a:r>
                      <a:endParaRPr kumimoji="0" lang="en-GB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3BF6B28-4333-19A2-E9A6-6AF6CD93A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297292" y="5919666"/>
            <a:ext cx="7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CH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8FC89D-C976-1FD6-9FC6-FD4BA0F5DA6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4526920" y="5907164"/>
            <a:ext cx="51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835E42-D831-5908-6E6B-D4763F409E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850365" y="5907163"/>
            <a:ext cx="778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CO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CCA473-099A-77E6-F4E8-D7575AFC24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067664" y="5907162"/>
            <a:ext cx="7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H</a:t>
            </a:r>
            <a:r>
              <a:rPr lang="en-US" sz="2400" baseline="-25000" dirty="0">
                <a:latin typeface="Cambria Math" panose="02040503050406030204" pitchFamily="18" charset="0"/>
                <a:ea typeface="Cambria Math" panose="02040503050406030204" pitchFamily="18" charset="0"/>
              </a:rPr>
              <a:t>2</a:t>
            </a:r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O</a:t>
            </a:r>
            <a:endParaRPr lang="en-US" sz="2400" baseline="-25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3E1AC1-4F4B-FDA1-EFA1-54A3D50A62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220113"/>
              </p:ext>
            </p:extLst>
          </p:nvPr>
        </p:nvGraphicFramePr>
        <p:xfrm>
          <a:off x="5292089" y="2880269"/>
          <a:ext cx="1648691" cy="1097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86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Balanced symbol equation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1273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4465530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the term ‘relative atomic mass’ mean to you? Where have you come across this word (or parts of this word)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2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Break down the term ‘relative atomic mass’.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What does the adjective ‘relative’ mean?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One thing compared to something else. In this case atomic masses are compared to the approximate mass of a proton or neutron.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Naturally occurring elements usually contain several isotopes, each with a slightly different mass. How can we calculate just one mass to represent all the isotopes?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          We can work out the average mass of an atom.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4. The relative masses of ten copper atoms are shown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          below in their naturally occurring proportion.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The relative atomic mass of copper is: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A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less than 65.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 in between 63 and 65, but nearer to 63.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C  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in between 63 and 65, but nearer to 65.</a:t>
                      </a:r>
                    </a:p>
                    <a:p>
                      <a:pPr marL="452438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D</a:t>
                      </a: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    more than 65.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Write down what you think ‘relative atomic mass’ means (below is the definition from the key terms list).</a:t>
                      </a:r>
                    </a:p>
                    <a:p>
                      <a:pPr algn="ctr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The average mass of an atom of an element taking into account the naturally occurring percentages of its isotopes.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400" dirty="0">
                          <a:latin typeface="Century Gothic" panose="020B0502020202020204" pitchFamily="34" charset="0"/>
                        </a:rPr>
                        <a:t>Encourage learners to compare their attempted definition </a:t>
                      </a:r>
                    </a:p>
                    <a:p>
                      <a:pPr algn="ctr"/>
                      <a:r>
                        <a:rPr lang="en-GB" sz="1400" dirty="0">
                          <a:latin typeface="Century Gothic" panose="020B0502020202020204" pitchFamily="34" charset="0"/>
                        </a:rPr>
                        <a:t>with this one.</a:t>
                      </a: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3E1AC1-4F4B-FDA1-EFA1-54A3D50A62D6}"/>
              </a:ext>
            </a:extLst>
          </p:cNvPr>
          <p:cNvGraphicFramePr>
            <a:graphicFrameLocks noGrp="1"/>
          </p:cNvGraphicFramePr>
          <p:nvPr/>
        </p:nvGraphicFramePr>
        <p:xfrm>
          <a:off x="5194069" y="2880269"/>
          <a:ext cx="1803862" cy="1097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Relative atomic mass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Oval 15" descr="Answer B is circled as correct">
            <a:extLst>
              <a:ext uri="{FF2B5EF4-FFF2-40B4-BE49-F238E27FC236}">
                <a16:creationId xmlns:a16="http://schemas.microsoft.com/office/drawing/2014/main" id="{C34DA0A5-ADB9-8E13-1B29-FEE586DA46E7}"/>
              </a:ext>
            </a:extLst>
          </p:cNvPr>
          <p:cNvSpPr/>
          <p:nvPr/>
        </p:nvSpPr>
        <p:spPr>
          <a:xfrm>
            <a:off x="381000" y="5760720"/>
            <a:ext cx="396240" cy="381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</a:t>
            </a:r>
          </a:p>
        </p:txBody>
      </p:sp>
      <p:grpSp>
        <p:nvGrpSpPr>
          <p:cNvPr id="17" name="Group 16" descr="Ten circles representing copper atoms three contain the number 65 and seven contain the number 63">
            <a:extLst>
              <a:ext uri="{FF2B5EF4-FFF2-40B4-BE49-F238E27FC236}">
                <a16:creationId xmlns:a16="http://schemas.microsoft.com/office/drawing/2014/main" id="{61BD3701-3EC0-D3AA-659C-27784AFE3A40}"/>
              </a:ext>
            </a:extLst>
          </p:cNvPr>
          <p:cNvGrpSpPr/>
          <p:nvPr/>
        </p:nvGrpSpPr>
        <p:grpSpPr>
          <a:xfrm>
            <a:off x="1133024" y="3942813"/>
            <a:ext cx="3420000" cy="1152000"/>
            <a:chOff x="223153" y="638175"/>
            <a:chExt cx="4219312" cy="138085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E877355-C8C4-C773-5CC6-B96F9244E51F}"/>
                </a:ext>
              </a:extLst>
            </p:cNvPr>
            <p:cNvSpPr/>
            <p:nvPr/>
          </p:nvSpPr>
          <p:spPr>
            <a:xfrm>
              <a:off x="223153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FA229C0-FCF4-AD7D-907B-7D96D1D4EA68}"/>
                </a:ext>
              </a:extLst>
            </p:cNvPr>
            <p:cNvSpPr/>
            <p:nvPr/>
          </p:nvSpPr>
          <p:spPr>
            <a:xfrm>
              <a:off x="605787" y="63817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0A2163E-D880-A743-0E05-B29F269B6CB6}"/>
                </a:ext>
              </a:extLst>
            </p:cNvPr>
            <p:cNvSpPr/>
            <p:nvPr/>
          </p:nvSpPr>
          <p:spPr>
            <a:xfrm>
              <a:off x="1384934" y="64742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73191AE1-A86F-1D60-128E-1A67526B9284}"/>
                </a:ext>
              </a:extLst>
            </p:cNvPr>
            <p:cNvSpPr/>
            <p:nvPr/>
          </p:nvSpPr>
          <p:spPr>
            <a:xfrm>
              <a:off x="3339741" y="133322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AC9AA45-DD9B-A31F-1E45-AABB28326A24}"/>
                </a:ext>
              </a:extLst>
            </p:cNvPr>
            <p:cNvSpPr/>
            <p:nvPr/>
          </p:nvSpPr>
          <p:spPr>
            <a:xfrm>
              <a:off x="2943228" y="638175"/>
              <a:ext cx="720090" cy="685800"/>
            </a:xfrm>
            <a:prstGeom prst="ellipse">
              <a:avLst/>
            </a:prstGeom>
            <a:solidFill>
              <a:srgbClr val="EB6E1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65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136887B-B8F3-0F3D-9914-19E62B4C2A29}"/>
                </a:ext>
              </a:extLst>
            </p:cNvPr>
            <p:cNvSpPr/>
            <p:nvPr/>
          </p:nvSpPr>
          <p:spPr>
            <a:xfrm>
              <a:off x="2164081" y="6474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1BC1E7F-D0C6-4573-010F-940CAEF21261}"/>
                </a:ext>
              </a:extLst>
            </p:cNvPr>
            <p:cNvSpPr/>
            <p:nvPr/>
          </p:nvSpPr>
          <p:spPr>
            <a:xfrm>
              <a:off x="997003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38D322D-9056-28CB-46DC-5E77B18DA6F8}"/>
                </a:ext>
              </a:extLst>
            </p:cNvPr>
            <p:cNvSpPr/>
            <p:nvPr/>
          </p:nvSpPr>
          <p:spPr>
            <a:xfrm>
              <a:off x="1781447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31DB85D-9CB8-A640-18EA-2AABC432133A}"/>
                </a:ext>
              </a:extLst>
            </p:cNvPr>
            <p:cNvSpPr/>
            <p:nvPr/>
          </p:nvSpPr>
          <p:spPr>
            <a:xfrm>
              <a:off x="2560594" y="13332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61537B9A-A044-8B3E-68C3-47C60DD668FC}"/>
                </a:ext>
              </a:extLst>
            </p:cNvPr>
            <p:cNvSpPr/>
            <p:nvPr/>
          </p:nvSpPr>
          <p:spPr>
            <a:xfrm>
              <a:off x="3722375" y="647425"/>
              <a:ext cx="720090" cy="68580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b="1" dirty="0">
                  <a:latin typeface="Century Gothic" panose="020B0502020202020204" pitchFamily="34" charset="0"/>
                </a:rPr>
                <a:t>63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7244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5FDAF-699B-B902-ACA1-D47E8C421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3E992E-9452-4134-8FB1-58BB8EE526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5320293"/>
              </p:ext>
            </p:extLst>
          </p:nvPr>
        </p:nvGraphicFramePr>
        <p:xfrm>
          <a:off x="0" y="0"/>
          <a:ext cx="12192000" cy="806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1. What does the term ‘amount of substance’ mean to you? Where have you come across this term (or parts of this term) before?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2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2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2. Break down ‘amount of substance’.</a:t>
                      </a:r>
                    </a:p>
                    <a:p>
                      <a:pPr algn="l"/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</a:t>
                      </a:r>
                    </a:p>
                    <a:p>
                      <a:pPr algn="ctr"/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From the Middle English verb ‘</a:t>
                      </a:r>
                      <a:r>
                        <a:rPr lang="en-GB" sz="1800" b="1" u="none" dirty="0" err="1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amounten</a:t>
                      </a:r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’ meaning to increase or add up to.</a:t>
                      </a:r>
                    </a:p>
                    <a:p>
                      <a:pPr algn="ctr"/>
                      <a:r>
                        <a:rPr lang="en-GB" sz="1800" b="1" u="none" dirty="0">
                          <a:solidFill>
                            <a:schemeClr val="accent1"/>
                          </a:solidFill>
                          <a:latin typeface="Bradley Hand ITC" panose="03070402050302030203" pitchFamily="66" charset="0"/>
                          <a:cs typeface="Arial" panose="020B0604020202020204" pitchFamily="34" charset="0"/>
                        </a:rPr>
                        <a:t>Today it generally refers to the quantity of something.</a:t>
                      </a:r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0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800" b="0" u="none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substance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From Middle English it was first used to describe the essence of something.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     In chemistry it is used to refer to a particular solid, liquid or gas.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4. Circle the description that could describe the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8102E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Arial" panose="020B0604020202020204" pitchFamily="34" charset="0"/>
                        </a:rPr>
                        <a:t>amount of helium in the balloon.</a:t>
                      </a:r>
                    </a:p>
                    <a:p>
                      <a:pPr marL="2319338" indent="0" algn="l">
                        <a:tabLst/>
                      </a:pPr>
                      <a:b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b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contains 0.4 g of helium.</a:t>
                      </a:r>
                      <a:b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b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b="1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GB" sz="1800" b="0" u="none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has a volume of 2.4 dm</a:t>
                      </a:r>
                      <a:r>
                        <a:rPr lang="en-GB" sz="1800" b="0" u="none" baseline="3000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.</a:t>
                      </a:r>
                      <a:b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319338" indent="0" algn="l">
                        <a:tabLst/>
                      </a:pPr>
                      <a:r>
                        <a:rPr lang="en-GB" sz="1800" b="1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It contains 0.1 mol of helium.</a:t>
                      </a:r>
                      <a:b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</a:br>
                      <a:endParaRPr lang="en-GB" sz="1800" b="0" u="none" baseline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319338" indent="0" algn="l">
                        <a:tabLst/>
                      </a:pPr>
                      <a:r>
                        <a:rPr lang="en-GB" sz="1800" b="1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800" b="0" u="none" baseline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All three descriptions above.</a:t>
                      </a: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GB" sz="1800" b="1" u="none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b="1" u="none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3. Write down what you think the term ‘amount of substance’ means (below is the definition from the key terms list).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Bradley Hand ITC" panose="03070402050302030203" pitchFamily="66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How many atoms, molecules or formula units are present in a sample of the substance, measured in moles (mol).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8102E"/>
                        </a:solidFill>
                        <a:effectLst/>
                        <a:uLnTx/>
                        <a:uFillTx/>
                        <a:latin typeface="Century Gothic" panose="020B0502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400" dirty="0">
                          <a:latin typeface="Century Gothic" panose="020B0502020202020204" pitchFamily="34" charset="0"/>
                        </a:rPr>
                        <a:t>Encourage learners to compare their attempted definition </a:t>
                      </a:r>
                    </a:p>
                    <a:p>
                      <a:pPr algn="ctr"/>
                      <a:r>
                        <a:rPr lang="en-GB" sz="1400" dirty="0">
                          <a:latin typeface="Century Gothic" panose="020B0502020202020204" pitchFamily="34" charset="0"/>
                        </a:rPr>
                        <a:t>with this one.</a:t>
                      </a: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Bradley Hand ITC" panose="03070402050302030203" pitchFamily="66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/>
                      <a:endParaRPr lang="en-GB" sz="1400" b="1" u="none" dirty="0">
                        <a:solidFill>
                          <a:srgbClr val="C8102E"/>
                        </a:solidFill>
                        <a:latin typeface="Century Gothic" panose="020B0502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Oval 2" descr="Answer C is circled as correct">
            <a:extLst>
              <a:ext uri="{FF2B5EF4-FFF2-40B4-BE49-F238E27FC236}">
                <a16:creationId xmlns:a16="http://schemas.microsoft.com/office/drawing/2014/main" id="{55F00518-7B4A-C649-2E7B-218790671C14}"/>
              </a:ext>
            </a:extLst>
          </p:cNvPr>
          <p:cNvSpPr/>
          <p:nvPr/>
        </p:nvSpPr>
        <p:spPr>
          <a:xfrm>
            <a:off x="2194560" y="5440680"/>
            <a:ext cx="582930" cy="4914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C3747A2-3A44-7EDE-823A-D865DCD64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027522"/>
              </p:ext>
            </p:extLst>
          </p:nvPr>
        </p:nvGraphicFramePr>
        <p:xfrm>
          <a:off x="5280659" y="3130210"/>
          <a:ext cx="1682981" cy="762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29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135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>
                          <a:solidFill>
                            <a:srgbClr val="C8102E"/>
                          </a:solidFill>
                          <a:latin typeface="Century Gothic" panose="020B0502020202020204" pitchFamily="34" charset="0"/>
                          <a:cs typeface="Arial" panose="020B0604020202020204" pitchFamily="34" charset="0"/>
                        </a:rPr>
                        <a:t>Amount of substance</a:t>
                      </a:r>
                    </a:p>
                  </a:txBody>
                  <a:tcPr marL="91523" marR="91523" marT="45811" marB="4581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3" descr="A red balloon with a ribbon&#10;">
            <a:extLst>
              <a:ext uri="{FF2B5EF4-FFF2-40B4-BE49-F238E27FC236}">
                <a16:creationId xmlns:a16="http://schemas.microsoft.com/office/drawing/2014/main" id="{1A8036BE-CEDC-B07F-03E6-08F5E79B1C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17" y="4034790"/>
            <a:ext cx="1287176" cy="276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4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ditorialstage xmlns="5c7d88b2-bc5d-47d8-b067-5f30c82b40fb" xsi:nil="true"/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c9ddbf677461f5ce946e84a24e793234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cb9b30395463f778bee975073577cb94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47FC07-2FDD-4DAF-AF43-50651CF0E2A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4B2E57-0E3F-4619-B03A-C3F691278252}">
  <ds:schemaRefs>
    <ds:schemaRef ds:uri="http://schemas.microsoft.com/office/infopath/2007/PartnerControls"/>
    <ds:schemaRef ds:uri="http://purl.org/dc/terms/"/>
    <ds:schemaRef ds:uri="5c7d88b2-bc5d-47d8-b067-5f30c82b40fb"/>
    <ds:schemaRef ds:uri="9e3c562f-56b0-4bc9-96c8-d04b09868558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191B037-C458-4406-B01B-C68BBAF018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7d88b2-bc5d-47d8-b067-5f30c82b40fb"/>
    <ds:schemaRef ds:uri="9e3c562f-56b0-4bc9-96c8-d04b098685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1564</TotalTime>
  <Words>2232</Words>
  <Application>Microsoft Office PowerPoint</Application>
  <PresentationFormat>Widescreen</PresentationFormat>
  <Paragraphs>315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Bradley Hand ITC</vt:lpstr>
      <vt:lpstr>Calibri</vt:lpstr>
      <vt:lpstr>Calibri Light</vt:lpstr>
      <vt:lpstr>Cambria Math</vt:lpstr>
      <vt:lpstr>Century Gothic</vt:lpstr>
      <vt:lpstr>Office Theme</vt:lpstr>
      <vt:lpstr>14–16 years</vt:lpstr>
      <vt:lpstr>Frayer models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Frayer models Quantitative chemistry 14-16 learner slides unscaffolded</dc:title>
  <dc:creator>Royal Society of Chemistry</dc:creator>
  <cp:keywords>14-16; frayer models; vocabulary; chemistry; glossary; key terms; key words; language of science; communication; percentage yield; amount; relative atomic mass; RAM; balanced symbol equation</cp:keywords>
  <dc:description>From rsc.li/3Gi9HHN scaffolded learner slides and teacher notes also available</dc:description>
  <cp:lastModifiedBy>Juliet Kennard</cp:lastModifiedBy>
  <cp:revision>8</cp:revision>
  <dcterms:created xsi:type="dcterms:W3CDTF">2024-07-22T15:22:21Z</dcterms:created>
  <dcterms:modified xsi:type="dcterms:W3CDTF">2026-02-26T08:34:44Z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0x010100E45D359969893149933A4D4A74E189F8</vt:lpwstr>
  </property>
  <property fmtid="{D5CDD505-2E9C-101B-9397-08002B2CF9AE}" pid="3" name="MediaServiceImageTags">
    <vt:lpwstr/>
  </property>
</Properties>
</file>