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4"/>
  </p:notesMasterIdLst>
  <p:sldIdLst>
    <p:sldId id="292" r:id="rId5"/>
    <p:sldId id="311" r:id="rId6"/>
    <p:sldId id="361" r:id="rId7"/>
    <p:sldId id="351" r:id="rId8"/>
    <p:sldId id="362" r:id="rId9"/>
    <p:sldId id="360" r:id="rId10"/>
    <p:sldId id="359" r:id="rId11"/>
    <p:sldId id="358" r:id="rId12"/>
    <p:sldId id="357" r:id="rId13"/>
    <p:sldId id="356" r:id="rId14"/>
    <p:sldId id="355" r:id="rId15"/>
    <p:sldId id="354" r:id="rId16"/>
    <p:sldId id="353" r:id="rId17"/>
    <p:sldId id="352" r:id="rId18"/>
    <p:sldId id="371" r:id="rId19"/>
    <p:sldId id="370" r:id="rId20"/>
    <p:sldId id="369" r:id="rId21"/>
    <p:sldId id="368" r:id="rId22"/>
    <p:sldId id="367" r:id="rId23"/>
    <p:sldId id="372" r:id="rId24"/>
    <p:sldId id="366" r:id="rId25"/>
    <p:sldId id="364" r:id="rId26"/>
    <p:sldId id="365" r:id="rId27"/>
    <p:sldId id="363" r:id="rId28"/>
    <p:sldId id="381" r:id="rId29"/>
    <p:sldId id="380" r:id="rId30"/>
    <p:sldId id="379" r:id="rId31"/>
    <p:sldId id="378" r:id="rId32"/>
    <p:sldId id="377" r:id="rId33"/>
    <p:sldId id="376" r:id="rId34"/>
    <p:sldId id="375" r:id="rId35"/>
    <p:sldId id="374" r:id="rId36"/>
    <p:sldId id="373" r:id="rId37"/>
    <p:sldId id="382" r:id="rId38"/>
    <p:sldId id="384" r:id="rId39"/>
    <p:sldId id="388" r:id="rId40"/>
    <p:sldId id="385" r:id="rId41"/>
    <p:sldId id="386" r:id="rId42"/>
    <p:sldId id="387"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s" id="{7431B1A5-70DC-42C4-B197-E58C345157B0}">
          <p14:sldIdLst>
            <p14:sldId id="292"/>
            <p14:sldId id="311"/>
            <p14:sldId id="361"/>
          </p14:sldIdLst>
        </p14:section>
        <p14:section name="Alcohols" id="{AD5CDDDA-EC22-4FEA-B32F-66176BF1B8E4}">
          <p14:sldIdLst>
            <p14:sldId id="351"/>
            <p14:sldId id="362"/>
            <p14:sldId id="360"/>
            <p14:sldId id="359"/>
          </p14:sldIdLst>
        </p14:section>
        <p14:section name="Alkenes" id="{1CE9F5F6-BB6B-4F57-81A4-978554B6B7DD}">
          <p14:sldIdLst>
            <p14:sldId id="358"/>
            <p14:sldId id="357"/>
            <p14:sldId id="356"/>
          </p14:sldIdLst>
        </p14:section>
        <p14:section name="Carboxylic acids" id="{90F6C269-A518-4DBD-9B87-68D264B0D9E0}">
          <p14:sldIdLst>
            <p14:sldId id="355"/>
            <p14:sldId id="354"/>
            <p14:sldId id="353"/>
          </p14:sldIdLst>
        </p14:section>
        <p14:section name="Condensation polymerisation and amino acids" id="{37AB0CB1-6421-4722-8769-2BC65636F0AD}">
          <p14:sldIdLst>
            <p14:sldId id="352"/>
            <p14:sldId id="371"/>
            <p14:sldId id="370"/>
            <p14:sldId id="369"/>
            <p14:sldId id="368"/>
            <p14:sldId id="367"/>
            <p14:sldId id="372"/>
            <p14:sldId id="366"/>
            <p14:sldId id="364"/>
            <p14:sldId id="365"/>
            <p14:sldId id="363"/>
            <p14:sldId id="381"/>
            <p14:sldId id="380"/>
            <p14:sldId id="379"/>
            <p14:sldId id="378"/>
            <p14:sldId id="377"/>
          </p14:sldIdLst>
        </p14:section>
        <p14:section name="Representing organic compounds" id="{6212C9F6-5DB0-4E34-B75C-6766E498DD3F}">
          <p14:sldIdLst>
            <p14:sldId id="376"/>
            <p14:sldId id="375"/>
            <p14:sldId id="374"/>
            <p14:sldId id="373"/>
            <p14:sldId id="382"/>
            <p14:sldId id="384"/>
            <p14:sldId id="388"/>
            <p14:sldId id="385"/>
            <p14:sldId id="386"/>
            <p14:sldId id="38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6AFCBE25-129D-71BD-2520-C70EFDD5EC17}" name="Katie Haylor" initials="KH" userId="S::HaylorK@rsc.org::79d54f7f-ffc1-4b04-bab6-1092a29c2844" providerId="AD"/>
  <p188:author id="{CB590E26-5BB2-912E-5893-7B2FE87A4A2F}" name="Hannah Sycamore" initials="HS" userId="S::sycamoreh@rsc.org::b4770bae-8292-4e0f-8212-963b4c6b3ded" providerId="AD"/>
  <p188:author id="{D2371552-BB1A-7295-3334-3FDD11079F0D}" name="Emily Kelly" initials="EK" userId="S::kellye@rsc.org::129b2903-a77d-4011-b626-fdf346dce13b" providerId="AD"/>
  <p188:author id="{A2C96F82-BDB2-8AAD-6866-CE2FC57B15A1}" name="Hannah Sycamore" initials="HS" userId="S::SycamoreH@rsc.org::b4770bae-8292-4e0f-8212-963b4c6b3ded" providerId="AD"/>
  <p188:author id="{4ABE0490-048B-22EF-1BC1-1CF64EC4D232}" name="Jo Pugh" initials="JP" userId="1187eaa31d8c3d2c" providerId="Windows Live"/>
  <p188:author id="{93898FDF-1F87-EDD6-6458-059E95E842BE}" name="Kirsty Patterson" initials="KP" userId="S::pattersonk@rsc.org::06c453ef-d90e-4cbc-ba6b-1bf363c3e0a9" providerId="AD"/>
  <p188:author id="{C74B60E9-655C-E89A-6316-3841AD519658}" name="Juliet Kennard" initials="" userId="S::KennardJ@rsc.org::171ce03e-ecb9-44f8-bcbb-a85643c4c66a" providerId="AD"/>
  <p188:author id="{62D8FEFE-A14C-226C-6982-83ABA77395D4}" name="Emily Kelly" initials="EK" userId="S::KellyE@rsc.org::129b2903-a77d-4011-b626-fdf346dce13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D9D9D9"/>
    <a:srgbClr val="C8102E"/>
    <a:srgbClr val="E6F1EF"/>
    <a:srgbClr val="006F62"/>
    <a:srgbClr val="EDF6F9"/>
    <a:srgbClr val="48A9C5"/>
    <a:srgbClr val="FAE7EA"/>
    <a:srgbClr val="F7DBE0"/>
    <a:srgbClr val="F4CF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305182-06A6-4CC2-9004-CEDFFA6928B7}" v="1769" dt="2026-01-19T14:36:08.301"/>
    <p1510:client id="{832A9347-2681-4CCE-B850-339E0209E0AE}" v="8" dt="2026-01-19T11:08:22.1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 Id="rId8" Type="http://schemas.openxmlformats.org/officeDocument/2006/relationships/slide" Target="slides/slide4.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h Sycamore" userId="b4770bae-8292-4e0f-8212-963b4c6b3ded" providerId="ADAL" clId="{5132BCB8-2042-4563-B85A-A555447B6316}"/>
    <pc:docChg chg="custSel modSld modSection">
      <pc:chgData name="Hannah Sycamore" userId="b4770bae-8292-4e0f-8212-963b4c6b3ded" providerId="ADAL" clId="{5132BCB8-2042-4563-B85A-A555447B6316}" dt="2026-01-19T11:07:48.999" v="260" actId="17846"/>
      <pc:docMkLst>
        <pc:docMk/>
      </pc:docMkLst>
      <pc:sldChg chg="delSp mod">
        <pc:chgData name="Hannah Sycamore" userId="b4770bae-8292-4e0f-8212-963b4c6b3ded" providerId="ADAL" clId="{5132BCB8-2042-4563-B85A-A555447B6316}" dt="2026-01-19T10:53:30.219" v="17" actId="478"/>
        <pc:sldMkLst>
          <pc:docMk/>
          <pc:sldMk cId="1017565766" sldId="311"/>
        </pc:sldMkLst>
        <pc:spChg chg="del">
          <ac:chgData name="Hannah Sycamore" userId="b4770bae-8292-4e0f-8212-963b4c6b3ded" providerId="ADAL" clId="{5132BCB8-2042-4563-B85A-A555447B6316}" dt="2026-01-19T10:53:30.219" v="17" actId="478"/>
          <ac:spMkLst>
            <pc:docMk/>
            <pc:sldMk cId="1017565766" sldId="311"/>
            <ac:spMk id="4" creationId="{F7D30168-AF11-EC48-A4B1-E40039751BBA}"/>
          </ac:spMkLst>
        </pc:spChg>
      </pc:sldChg>
      <pc:sldChg chg="delSp modSp mod">
        <pc:chgData name="Hannah Sycamore" userId="b4770bae-8292-4e0f-8212-963b4c6b3ded" providerId="ADAL" clId="{5132BCB8-2042-4563-B85A-A555447B6316}" dt="2026-01-19T11:01:07.371" v="193" actId="13244"/>
        <pc:sldMkLst>
          <pc:docMk/>
          <pc:sldMk cId="3552323725" sldId="351"/>
        </pc:sldMkLst>
        <pc:spChg chg="del">
          <ac:chgData name="Hannah Sycamore" userId="b4770bae-8292-4e0f-8212-963b4c6b3ded" providerId="ADAL" clId="{5132BCB8-2042-4563-B85A-A555447B6316}" dt="2026-01-19T10:53:34.942" v="19" actId="478"/>
          <ac:spMkLst>
            <pc:docMk/>
            <pc:sldMk cId="3552323725" sldId="351"/>
            <ac:spMk id="5" creationId="{1B85D4D2-E4B9-0421-EA7B-DF2E6B84E53A}"/>
          </ac:spMkLst>
        </pc:spChg>
        <pc:picChg chg="mod ord">
          <ac:chgData name="Hannah Sycamore" userId="b4770bae-8292-4e0f-8212-963b4c6b3ded" providerId="ADAL" clId="{5132BCB8-2042-4563-B85A-A555447B6316}" dt="2026-01-19T11:01:07.371" v="193" actId="13244"/>
          <ac:picMkLst>
            <pc:docMk/>
            <pc:sldMk cId="3552323725" sldId="351"/>
            <ac:picMk id="3" creationId="{AEF35D60-B229-862A-2A02-FCC35BEFBD54}"/>
          </ac:picMkLst>
        </pc:picChg>
        <pc:picChg chg="mod">
          <ac:chgData name="Hannah Sycamore" userId="b4770bae-8292-4e0f-8212-963b4c6b3ded" providerId="ADAL" clId="{5132BCB8-2042-4563-B85A-A555447B6316}" dt="2026-01-19T10:59:41.370" v="185" actId="1036"/>
          <ac:picMkLst>
            <pc:docMk/>
            <pc:sldMk cId="3552323725" sldId="351"/>
            <ac:picMk id="15" creationId="{ED140DB9-6D54-D131-3A51-717486668344}"/>
          </ac:picMkLst>
        </pc:picChg>
        <pc:picChg chg="mod">
          <ac:chgData name="Hannah Sycamore" userId="b4770bae-8292-4e0f-8212-963b4c6b3ded" providerId="ADAL" clId="{5132BCB8-2042-4563-B85A-A555447B6316}" dt="2026-01-19T10:59:41.370" v="185" actId="1036"/>
          <ac:picMkLst>
            <pc:docMk/>
            <pc:sldMk cId="3552323725" sldId="351"/>
            <ac:picMk id="16" creationId="{95AFF417-CC63-E8DC-71DC-1E25CA3C968F}"/>
          </ac:picMkLst>
        </pc:picChg>
      </pc:sldChg>
      <pc:sldChg chg="delSp modSp mod">
        <pc:chgData name="Hannah Sycamore" userId="b4770bae-8292-4e0f-8212-963b4c6b3ded" providerId="ADAL" clId="{5132BCB8-2042-4563-B85A-A555447B6316}" dt="2026-01-19T11:02:46.437" v="202"/>
        <pc:sldMkLst>
          <pc:docMk/>
          <pc:sldMk cId="325675063" sldId="352"/>
        </pc:sldMkLst>
        <pc:spChg chg="del">
          <ac:chgData name="Hannah Sycamore" userId="b4770bae-8292-4e0f-8212-963b4c6b3ded" providerId="ADAL" clId="{5132BCB8-2042-4563-B85A-A555447B6316}" dt="2026-01-19T10:54:42.708" v="36" actId="478"/>
          <ac:spMkLst>
            <pc:docMk/>
            <pc:sldMk cId="325675063" sldId="352"/>
            <ac:spMk id="5" creationId="{2D984E3B-3580-DC0B-1127-3DD64D65F4F8}"/>
          </ac:spMkLst>
        </pc:spChg>
        <pc:picChg chg="ord">
          <ac:chgData name="Hannah Sycamore" userId="b4770bae-8292-4e0f-8212-963b4c6b3ded" providerId="ADAL" clId="{5132BCB8-2042-4563-B85A-A555447B6316}" dt="2026-01-19T11:02:46.437" v="202"/>
          <ac:picMkLst>
            <pc:docMk/>
            <pc:sldMk cId="325675063" sldId="352"/>
            <ac:picMk id="3" creationId="{14561DBE-2829-DCB1-DDC5-7F2C23E1F91D}"/>
          </ac:picMkLst>
        </pc:picChg>
      </pc:sldChg>
      <pc:sldChg chg="delSp modSp mod">
        <pc:chgData name="Hannah Sycamore" userId="b4770bae-8292-4e0f-8212-963b4c6b3ded" providerId="ADAL" clId="{5132BCB8-2042-4563-B85A-A555447B6316}" dt="2026-01-19T11:02:07.454" v="199" actId="478"/>
        <pc:sldMkLst>
          <pc:docMk/>
          <pc:sldMk cId="2688998525" sldId="353"/>
        </pc:sldMkLst>
        <pc:spChg chg="del mod">
          <ac:chgData name="Hannah Sycamore" userId="b4770bae-8292-4e0f-8212-963b4c6b3ded" providerId="ADAL" clId="{5132BCB8-2042-4563-B85A-A555447B6316}" dt="2026-01-19T11:02:07.454" v="199" actId="478"/>
          <ac:spMkLst>
            <pc:docMk/>
            <pc:sldMk cId="2688998525" sldId="353"/>
            <ac:spMk id="5" creationId="{C335FE59-202B-4C1E-9584-177DA372F66F}"/>
          </ac:spMkLst>
        </pc:spChg>
      </pc:sldChg>
      <pc:sldChg chg="delSp modSp mod">
        <pc:chgData name="Hannah Sycamore" userId="b4770bae-8292-4e0f-8212-963b4c6b3ded" providerId="ADAL" clId="{5132BCB8-2042-4563-B85A-A555447B6316}" dt="2026-01-19T10:59:00.658" v="167" actId="962"/>
        <pc:sldMkLst>
          <pc:docMk/>
          <pc:sldMk cId="2116433349" sldId="354"/>
        </pc:sldMkLst>
        <pc:spChg chg="del">
          <ac:chgData name="Hannah Sycamore" userId="b4770bae-8292-4e0f-8212-963b4c6b3ded" providerId="ADAL" clId="{5132BCB8-2042-4563-B85A-A555447B6316}" dt="2026-01-19T10:54:21.723" v="32" actId="478"/>
          <ac:spMkLst>
            <pc:docMk/>
            <pc:sldMk cId="2116433349" sldId="354"/>
            <ac:spMk id="5" creationId="{574D39E4-DA60-6F89-FAE8-16B8A415BF41}"/>
          </ac:spMkLst>
        </pc:spChg>
        <pc:spChg chg="mod topLvl">
          <ac:chgData name="Hannah Sycamore" userId="b4770bae-8292-4e0f-8212-963b4c6b3ded" providerId="ADAL" clId="{5132BCB8-2042-4563-B85A-A555447B6316}" dt="2026-01-19T10:54:26.730" v="33" actId="165"/>
          <ac:spMkLst>
            <pc:docMk/>
            <pc:sldMk cId="2116433349" sldId="354"/>
            <ac:spMk id="10" creationId="{6DCFCACC-88F0-E20C-1767-B8C02234F15F}"/>
          </ac:spMkLst>
        </pc:spChg>
        <pc:grpChg chg="del">
          <ac:chgData name="Hannah Sycamore" userId="b4770bae-8292-4e0f-8212-963b4c6b3ded" providerId="ADAL" clId="{5132BCB8-2042-4563-B85A-A555447B6316}" dt="2026-01-19T10:54:26.730" v="33" actId="165"/>
          <ac:grpSpMkLst>
            <pc:docMk/>
            <pc:sldMk cId="2116433349" sldId="354"/>
            <ac:grpSpMk id="8" creationId="{ACE8DF68-3576-4947-9F60-4555C5D30032}"/>
          </ac:grpSpMkLst>
        </pc:grpChg>
        <pc:picChg chg="mod topLvl">
          <ac:chgData name="Hannah Sycamore" userId="b4770bae-8292-4e0f-8212-963b4c6b3ded" providerId="ADAL" clId="{5132BCB8-2042-4563-B85A-A555447B6316}" dt="2026-01-19T10:59:00.658" v="167" actId="962"/>
          <ac:picMkLst>
            <pc:docMk/>
            <pc:sldMk cId="2116433349" sldId="354"/>
            <ac:picMk id="15" creationId="{466387B6-15B2-EF8E-F83B-3646155F52F1}"/>
          </ac:picMkLst>
        </pc:picChg>
        <pc:picChg chg="mod topLvl">
          <ac:chgData name="Hannah Sycamore" userId="b4770bae-8292-4e0f-8212-963b4c6b3ded" providerId="ADAL" clId="{5132BCB8-2042-4563-B85A-A555447B6316}" dt="2026-01-19T10:59:00.658" v="167" actId="962"/>
          <ac:picMkLst>
            <pc:docMk/>
            <pc:sldMk cId="2116433349" sldId="354"/>
            <ac:picMk id="16" creationId="{95AD8335-FD58-F463-56DA-021800F798C5}"/>
          </ac:picMkLst>
        </pc:picChg>
      </pc:sldChg>
      <pc:sldChg chg="delSp mod">
        <pc:chgData name="Hannah Sycamore" userId="b4770bae-8292-4e0f-8212-963b4c6b3ded" providerId="ADAL" clId="{5132BCB8-2042-4563-B85A-A555447B6316}" dt="2026-01-19T10:54:19.627" v="31" actId="478"/>
        <pc:sldMkLst>
          <pc:docMk/>
          <pc:sldMk cId="1858406983" sldId="355"/>
        </pc:sldMkLst>
        <pc:spChg chg="del">
          <ac:chgData name="Hannah Sycamore" userId="b4770bae-8292-4e0f-8212-963b4c6b3ded" providerId="ADAL" clId="{5132BCB8-2042-4563-B85A-A555447B6316}" dt="2026-01-19T10:54:19.627" v="31" actId="478"/>
          <ac:spMkLst>
            <pc:docMk/>
            <pc:sldMk cId="1858406983" sldId="355"/>
            <ac:spMk id="5" creationId="{046608CC-54E6-3EB9-D532-57C831D92E61}"/>
          </ac:spMkLst>
        </pc:spChg>
      </pc:sldChg>
      <pc:sldChg chg="delSp modSp mod">
        <pc:chgData name="Hannah Sycamore" userId="b4770bae-8292-4e0f-8212-963b4c6b3ded" providerId="ADAL" clId="{5132BCB8-2042-4563-B85A-A555447B6316}" dt="2026-01-19T10:59:09.146" v="168" actId="962"/>
        <pc:sldMkLst>
          <pc:docMk/>
          <pc:sldMk cId="1212894465" sldId="356"/>
        </pc:sldMkLst>
        <pc:spChg chg="del">
          <ac:chgData name="Hannah Sycamore" userId="b4770bae-8292-4e0f-8212-963b4c6b3ded" providerId="ADAL" clId="{5132BCB8-2042-4563-B85A-A555447B6316}" dt="2026-01-19T10:54:12.867" v="29" actId="478"/>
          <ac:spMkLst>
            <pc:docMk/>
            <pc:sldMk cId="1212894465" sldId="356"/>
            <ac:spMk id="5" creationId="{56E5E69F-DDFD-EAB2-1A67-EA96CA48A4F1}"/>
          </ac:spMkLst>
        </pc:spChg>
        <pc:picChg chg="mod">
          <ac:chgData name="Hannah Sycamore" userId="b4770bae-8292-4e0f-8212-963b4c6b3ded" providerId="ADAL" clId="{5132BCB8-2042-4563-B85A-A555447B6316}" dt="2026-01-19T10:59:09.146" v="168" actId="962"/>
          <ac:picMkLst>
            <pc:docMk/>
            <pc:sldMk cId="1212894465" sldId="356"/>
            <ac:picMk id="15" creationId="{FF0EEFC5-EF31-023F-46F0-CF3B597F6AC0}"/>
          </ac:picMkLst>
        </pc:picChg>
        <pc:picChg chg="mod">
          <ac:chgData name="Hannah Sycamore" userId="b4770bae-8292-4e0f-8212-963b4c6b3ded" providerId="ADAL" clId="{5132BCB8-2042-4563-B85A-A555447B6316}" dt="2026-01-19T10:59:09.146" v="168" actId="962"/>
          <ac:picMkLst>
            <pc:docMk/>
            <pc:sldMk cId="1212894465" sldId="356"/>
            <ac:picMk id="16" creationId="{9AC9CEBC-174B-C2A3-D808-E0739AE5A534}"/>
          </ac:picMkLst>
        </pc:picChg>
      </pc:sldChg>
      <pc:sldChg chg="delSp modSp mod">
        <pc:chgData name="Hannah Sycamore" userId="b4770bae-8292-4e0f-8212-963b4c6b3ded" providerId="ADAL" clId="{5132BCB8-2042-4563-B85A-A555447B6316}" dt="2026-01-19T10:59:15.949" v="169" actId="1076"/>
        <pc:sldMkLst>
          <pc:docMk/>
          <pc:sldMk cId="2309563640" sldId="357"/>
        </pc:sldMkLst>
        <pc:spChg chg="del">
          <ac:chgData name="Hannah Sycamore" userId="b4770bae-8292-4e0f-8212-963b4c6b3ded" providerId="ADAL" clId="{5132BCB8-2042-4563-B85A-A555447B6316}" dt="2026-01-19T10:54:17.132" v="30" actId="478"/>
          <ac:spMkLst>
            <pc:docMk/>
            <pc:sldMk cId="2309563640" sldId="357"/>
            <ac:spMk id="5" creationId="{CD212ACF-D7BE-AB59-C67C-22DD0501FCB3}"/>
          </ac:spMkLst>
        </pc:spChg>
        <pc:picChg chg="mod">
          <ac:chgData name="Hannah Sycamore" userId="b4770bae-8292-4e0f-8212-963b4c6b3ded" providerId="ADAL" clId="{5132BCB8-2042-4563-B85A-A555447B6316}" dt="2026-01-19T10:59:15.949" v="169" actId="1076"/>
          <ac:picMkLst>
            <pc:docMk/>
            <pc:sldMk cId="2309563640" sldId="357"/>
            <ac:picMk id="15" creationId="{BAB2C025-BF2B-2E3D-7EA5-53EF9E20993E}"/>
          </ac:picMkLst>
        </pc:picChg>
        <pc:picChg chg="mod">
          <ac:chgData name="Hannah Sycamore" userId="b4770bae-8292-4e0f-8212-963b4c6b3ded" providerId="ADAL" clId="{5132BCB8-2042-4563-B85A-A555447B6316}" dt="2026-01-19T10:59:15.949" v="169" actId="1076"/>
          <ac:picMkLst>
            <pc:docMk/>
            <pc:sldMk cId="2309563640" sldId="357"/>
            <ac:picMk id="16" creationId="{E596507B-494A-F6D8-5ECC-61E897E958BE}"/>
          </ac:picMkLst>
        </pc:picChg>
      </pc:sldChg>
      <pc:sldChg chg="delSp modSp mod">
        <pc:chgData name="Hannah Sycamore" userId="b4770bae-8292-4e0f-8212-963b4c6b3ded" providerId="ADAL" clId="{5132BCB8-2042-4563-B85A-A555447B6316}" dt="2026-01-19T11:01:50.344" v="198"/>
        <pc:sldMkLst>
          <pc:docMk/>
          <pc:sldMk cId="2244404703" sldId="358"/>
        </pc:sldMkLst>
        <pc:spChg chg="del">
          <ac:chgData name="Hannah Sycamore" userId="b4770bae-8292-4e0f-8212-963b4c6b3ded" providerId="ADAL" clId="{5132BCB8-2042-4563-B85A-A555447B6316}" dt="2026-01-19T10:54:02.220" v="26" actId="478"/>
          <ac:spMkLst>
            <pc:docMk/>
            <pc:sldMk cId="2244404703" sldId="358"/>
            <ac:spMk id="5" creationId="{BD0F6A92-24C0-123C-8063-AC2BAB06C721}"/>
          </ac:spMkLst>
        </pc:spChg>
        <pc:picChg chg="ord">
          <ac:chgData name="Hannah Sycamore" userId="b4770bae-8292-4e0f-8212-963b4c6b3ded" providerId="ADAL" clId="{5132BCB8-2042-4563-B85A-A555447B6316}" dt="2026-01-19T11:01:50.344" v="198"/>
          <ac:picMkLst>
            <pc:docMk/>
            <pc:sldMk cId="2244404703" sldId="358"/>
            <ac:picMk id="10" creationId="{BFAAF00C-D637-0505-AE52-31E842BBBF31}"/>
          </ac:picMkLst>
        </pc:picChg>
      </pc:sldChg>
      <pc:sldChg chg="delSp modSp mod">
        <pc:chgData name="Hannah Sycamore" userId="b4770bae-8292-4e0f-8212-963b4c6b3ded" providerId="ADAL" clId="{5132BCB8-2042-4563-B85A-A555447B6316}" dt="2026-01-19T10:59:24.843" v="171" actId="962"/>
        <pc:sldMkLst>
          <pc:docMk/>
          <pc:sldMk cId="3650291099" sldId="359"/>
        </pc:sldMkLst>
        <pc:spChg chg="del">
          <ac:chgData name="Hannah Sycamore" userId="b4770bae-8292-4e0f-8212-963b4c6b3ded" providerId="ADAL" clId="{5132BCB8-2042-4563-B85A-A555447B6316}" dt="2026-01-19T10:53:41.795" v="22" actId="478"/>
          <ac:spMkLst>
            <pc:docMk/>
            <pc:sldMk cId="3650291099" sldId="359"/>
            <ac:spMk id="5" creationId="{4A80C84A-DD7F-5030-391B-81D80A10F4AF}"/>
          </ac:spMkLst>
        </pc:spChg>
        <pc:spChg chg="mod topLvl">
          <ac:chgData name="Hannah Sycamore" userId="b4770bae-8292-4e0f-8212-963b4c6b3ded" providerId="ADAL" clId="{5132BCB8-2042-4563-B85A-A555447B6316}" dt="2026-01-19T10:53:49.913" v="24" actId="165"/>
          <ac:spMkLst>
            <pc:docMk/>
            <pc:sldMk cId="3650291099" sldId="359"/>
            <ac:spMk id="10" creationId="{BBA33A7D-3BA4-92C1-71B4-D705442FC720}"/>
          </ac:spMkLst>
        </pc:spChg>
        <pc:grpChg chg="del ord">
          <ac:chgData name="Hannah Sycamore" userId="b4770bae-8292-4e0f-8212-963b4c6b3ded" providerId="ADAL" clId="{5132BCB8-2042-4563-B85A-A555447B6316}" dt="2026-01-19T10:53:49.913" v="24" actId="165"/>
          <ac:grpSpMkLst>
            <pc:docMk/>
            <pc:sldMk cId="3650291099" sldId="359"/>
            <ac:grpSpMk id="8" creationId="{43125309-82CE-4554-B9F2-B58B8250DC66}"/>
          </ac:grpSpMkLst>
        </pc:grpChg>
        <pc:picChg chg="mod topLvl">
          <ac:chgData name="Hannah Sycamore" userId="b4770bae-8292-4e0f-8212-963b4c6b3ded" providerId="ADAL" clId="{5132BCB8-2042-4563-B85A-A555447B6316}" dt="2026-01-19T10:59:24.843" v="171" actId="962"/>
          <ac:picMkLst>
            <pc:docMk/>
            <pc:sldMk cId="3650291099" sldId="359"/>
            <ac:picMk id="15" creationId="{935310AC-28ED-3971-A3CC-752A35EEAF70}"/>
          </ac:picMkLst>
        </pc:picChg>
        <pc:picChg chg="mod topLvl">
          <ac:chgData name="Hannah Sycamore" userId="b4770bae-8292-4e0f-8212-963b4c6b3ded" providerId="ADAL" clId="{5132BCB8-2042-4563-B85A-A555447B6316}" dt="2026-01-19T10:59:24.843" v="171" actId="962"/>
          <ac:picMkLst>
            <pc:docMk/>
            <pc:sldMk cId="3650291099" sldId="359"/>
            <ac:picMk id="16" creationId="{A19E53B9-7A5A-9CC9-7589-EFE9CB4C7DB7}"/>
          </ac:picMkLst>
        </pc:picChg>
      </pc:sldChg>
      <pc:sldChg chg="delSp modSp mod">
        <pc:chgData name="Hannah Sycamore" userId="b4770bae-8292-4e0f-8212-963b4c6b3ded" providerId="ADAL" clId="{5132BCB8-2042-4563-B85A-A555447B6316}" dt="2026-01-19T11:01:29.738" v="195"/>
        <pc:sldMkLst>
          <pc:docMk/>
          <pc:sldMk cId="1910899871" sldId="360"/>
        </pc:sldMkLst>
        <pc:spChg chg="del">
          <ac:chgData name="Hannah Sycamore" userId="b4770bae-8292-4e0f-8212-963b4c6b3ded" providerId="ADAL" clId="{5132BCB8-2042-4563-B85A-A555447B6316}" dt="2026-01-19T10:53:39.142" v="21" actId="478"/>
          <ac:spMkLst>
            <pc:docMk/>
            <pc:sldMk cId="1910899871" sldId="360"/>
            <ac:spMk id="5" creationId="{EEC3EA7F-E27E-47E4-BB87-606B6474D254}"/>
          </ac:spMkLst>
        </pc:spChg>
        <pc:picChg chg="mod">
          <ac:chgData name="Hannah Sycamore" userId="b4770bae-8292-4e0f-8212-963b4c6b3ded" providerId="ADAL" clId="{5132BCB8-2042-4563-B85A-A555447B6316}" dt="2026-01-19T10:59:33.074" v="174" actId="962"/>
          <ac:picMkLst>
            <pc:docMk/>
            <pc:sldMk cId="1910899871" sldId="360"/>
            <ac:picMk id="15" creationId="{800DD767-54E9-CF75-C592-026BC92DD95D}"/>
          </ac:picMkLst>
        </pc:picChg>
        <pc:picChg chg="mod">
          <ac:chgData name="Hannah Sycamore" userId="b4770bae-8292-4e0f-8212-963b4c6b3ded" providerId="ADAL" clId="{5132BCB8-2042-4563-B85A-A555447B6316}" dt="2026-01-19T10:59:33.074" v="174" actId="962"/>
          <ac:picMkLst>
            <pc:docMk/>
            <pc:sldMk cId="1910899871" sldId="360"/>
            <ac:picMk id="16" creationId="{97881511-D6E5-C377-4463-B0B20167DBD0}"/>
          </ac:picMkLst>
        </pc:picChg>
        <pc:picChg chg="ord">
          <ac:chgData name="Hannah Sycamore" userId="b4770bae-8292-4e0f-8212-963b4c6b3ded" providerId="ADAL" clId="{5132BCB8-2042-4563-B85A-A555447B6316}" dt="2026-01-19T11:01:29.738" v="195"/>
          <ac:picMkLst>
            <pc:docMk/>
            <pc:sldMk cId="1910899871" sldId="360"/>
            <ac:picMk id="17" creationId="{23661CE8-BAB4-41B5-1C65-74B03D6B976F}"/>
          </ac:picMkLst>
        </pc:picChg>
      </pc:sldChg>
      <pc:sldChg chg="delSp mod">
        <pc:chgData name="Hannah Sycamore" userId="b4770bae-8292-4e0f-8212-963b4c6b3ded" providerId="ADAL" clId="{5132BCB8-2042-4563-B85A-A555447B6316}" dt="2026-01-19T10:53:31.292" v="18" actId="478"/>
        <pc:sldMkLst>
          <pc:docMk/>
          <pc:sldMk cId="4276105124" sldId="361"/>
        </pc:sldMkLst>
        <pc:spChg chg="del">
          <ac:chgData name="Hannah Sycamore" userId="b4770bae-8292-4e0f-8212-963b4c6b3ded" providerId="ADAL" clId="{5132BCB8-2042-4563-B85A-A555447B6316}" dt="2026-01-19T10:53:31.292" v="18" actId="478"/>
          <ac:spMkLst>
            <pc:docMk/>
            <pc:sldMk cId="4276105124" sldId="361"/>
            <ac:spMk id="4" creationId="{7FD148FE-1DFB-3105-C456-B0226248011B}"/>
          </ac:spMkLst>
        </pc:spChg>
      </pc:sldChg>
      <pc:sldChg chg="delSp mod">
        <pc:chgData name="Hannah Sycamore" userId="b4770bae-8292-4e0f-8212-963b4c6b3ded" providerId="ADAL" clId="{5132BCB8-2042-4563-B85A-A555447B6316}" dt="2026-01-19T10:53:36.084" v="20" actId="478"/>
        <pc:sldMkLst>
          <pc:docMk/>
          <pc:sldMk cId="2586562751" sldId="362"/>
        </pc:sldMkLst>
        <pc:spChg chg="del">
          <ac:chgData name="Hannah Sycamore" userId="b4770bae-8292-4e0f-8212-963b4c6b3ded" providerId="ADAL" clId="{5132BCB8-2042-4563-B85A-A555447B6316}" dt="2026-01-19T10:53:36.084" v="20" actId="478"/>
          <ac:spMkLst>
            <pc:docMk/>
            <pc:sldMk cId="2586562751" sldId="362"/>
            <ac:spMk id="5" creationId="{1B85D4D2-E4B9-0421-EA7B-DF2E6B84E53A}"/>
          </ac:spMkLst>
        </pc:spChg>
      </pc:sldChg>
      <pc:sldChg chg="delSp modSp mod">
        <pc:chgData name="Hannah Sycamore" userId="b4770bae-8292-4e0f-8212-963b4c6b3ded" providerId="ADAL" clId="{5132BCB8-2042-4563-B85A-A555447B6316}" dt="2026-01-19T11:05:24.346" v="235"/>
        <pc:sldMkLst>
          <pc:docMk/>
          <pc:sldMk cId="141176950" sldId="363"/>
        </pc:sldMkLst>
        <pc:spChg chg="del">
          <ac:chgData name="Hannah Sycamore" userId="b4770bae-8292-4e0f-8212-963b4c6b3ded" providerId="ADAL" clId="{5132BCB8-2042-4563-B85A-A555447B6316}" dt="2026-01-19T10:56:01.535" v="54" actId="478"/>
          <ac:spMkLst>
            <pc:docMk/>
            <pc:sldMk cId="141176950" sldId="363"/>
            <ac:spMk id="5" creationId="{BA98CB22-B95C-F581-6BA4-72515AC2FB77}"/>
          </ac:spMkLst>
        </pc:spChg>
        <pc:picChg chg="ord">
          <ac:chgData name="Hannah Sycamore" userId="b4770bae-8292-4e0f-8212-963b4c6b3ded" providerId="ADAL" clId="{5132BCB8-2042-4563-B85A-A555447B6316}" dt="2026-01-19T11:05:24.346" v="235"/>
          <ac:picMkLst>
            <pc:docMk/>
            <pc:sldMk cId="141176950" sldId="363"/>
            <ac:picMk id="7" creationId="{E6906427-2FD8-CBAC-FF81-B0A430D09B11}"/>
          </ac:picMkLst>
        </pc:picChg>
      </pc:sldChg>
      <pc:sldChg chg="delSp modSp mod">
        <pc:chgData name="Hannah Sycamore" userId="b4770bae-8292-4e0f-8212-963b4c6b3ded" providerId="ADAL" clId="{5132BCB8-2042-4563-B85A-A555447B6316}" dt="2026-01-19T11:05:08.984" v="229"/>
        <pc:sldMkLst>
          <pc:docMk/>
          <pc:sldMk cId="313726142" sldId="364"/>
        </pc:sldMkLst>
        <pc:spChg chg="del">
          <ac:chgData name="Hannah Sycamore" userId="b4770bae-8292-4e0f-8212-963b4c6b3ded" providerId="ADAL" clId="{5132BCB8-2042-4563-B85A-A555447B6316}" dt="2026-01-19T10:55:56.779" v="52" actId="478"/>
          <ac:spMkLst>
            <pc:docMk/>
            <pc:sldMk cId="313726142" sldId="364"/>
            <ac:spMk id="5" creationId="{5AC33064-C732-6A48-477A-89DBACE4E709}"/>
          </ac:spMkLst>
        </pc:spChg>
        <pc:picChg chg="ord">
          <ac:chgData name="Hannah Sycamore" userId="b4770bae-8292-4e0f-8212-963b4c6b3ded" providerId="ADAL" clId="{5132BCB8-2042-4563-B85A-A555447B6316}" dt="2026-01-19T11:05:08.984" v="229"/>
          <ac:picMkLst>
            <pc:docMk/>
            <pc:sldMk cId="313726142" sldId="364"/>
            <ac:picMk id="7" creationId="{F8812A38-56B8-715A-FA9B-4B1F32A0463F}"/>
          </ac:picMkLst>
        </pc:picChg>
      </pc:sldChg>
      <pc:sldChg chg="delSp modSp mod">
        <pc:chgData name="Hannah Sycamore" userId="b4770bae-8292-4e0f-8212-963b4c6b3ded" providerId="ADAL" clId="{5132BCB8-2042-4563-B85A-A555447B6316}" dt="2026-01-19T11:05:17.007" v="232"/>
        <pc:sldMkLst>
          <pc:docMk/>
          <pc:sldMk cId="3026022957" sldId="365"/>
        </pc:sldMkLst>
        <pc:spChg chg="del">
          <ac:chgData name="Hannah Sycamore" userId="b4770bae-8292-4e0f-8212-963b4c6b3ded" providerId="ADAL" clId="{5132BCB8-2042-4563-B85A-A555447B6316}" dt="2026-01-19T10:55:57.802" v="53" actId="478"/>
          <ac:spMkLst>
            <pc:docMk/>
            <pc:sldMk cId="3026022957" sldId="365"/>
            <ac:spMk id="5" creationId="{4C6FC105-7269-946A-09F3-5D6AC5C26AD6}"/>
          </ac:spMkLst>
        </pc:spChg>
        <pc:picChg chg="ord">
          <ac:chgData name="Hannah Sycamore" userId="b4770bae-8292-4e0f-8212-963b4c6b3ded" providerId="ADAL" clId="{5132BCB8-2042-4563-B85A-A555447B6316}" dt="2026-01-19T11:05:17.007" v="232"/>
          <ac:picMkLst>
            <pc:docMk/>
            <pc:sldMk cId="3026022957" sldId="365"/>
            <ac:picMk id="3" creationId="{61FE1BAD-7F6A-3FA7-A141-14F8BDCE6FCB}"/>
          </ac:picMkLst>
        </pc:picChg>
      </pc:sldChg>
      <pc:sldChg chg="delSp modSp mod">
        <pc:chgData name="Hannah Sycamore" userId="b4770bae-8292-4e0f-8212-963b4c6b3ded" providerId="ADAL" clId="{5132BCB8-2042-4563-B85A-A555447B6316}" dt="2026-01-19T11:04:48.218" v="226" actId="732"/>
        <pc:sldMkLst>
          <pc:docMk/>
          <pc:sldMk cId="1375562865" sldId="366"/>
        </pc:sldMkLst>
        <pc:spChg chg="del">
          <ac:chgData name="Hannah Sycamore" userId="b4770bae-8292-4e0f-8212-963b4c6b3ded" providerId="ADAL" clId="{5132BCB8-2042-4563-B85A-A555447B6316}" dt="2026-01-19T10:55:40.236" v="49" actId="478"/>
          <ac:spMkLst>
            <pc:docMk/>
            <pc:sldMk cId="1375562865" sldId="366"/>
            <ac:spMk id="5" creationId="{7C3086D7-D736-90C6-34C0-D1FD75DE55D8}"/>
          </ac:spMkLst>
        </pc:spChg>
        <pc:spChg chg="mod topLvl">
          <ac:chgData name="Hannah Sycamore" userId="b4770bae-8292-4e0f-8212-963b4c6b3ded" providerId="ADAL" clId="{5132BCB8-2042-4563-B85A-A555447B6316}" dt="2026-01-19T10:55:45.053" v="50" actId="165"/>
          <ac:spMkLst>
            <pc:docMk/>
            <pc:sldMk cId="1375562865" sldId="366"/>
            <ac:spMk id="10" creationId="{C5243FFF-20FF-F1C1-6B45-30EC962548E7}"/>
          </ac:spMkLst>
        </pc:spChg>
        <pc:grpChg chg="del">
          <ac:chgData name="Hannah Sycamore" userId="b4770bae-8292-4e0f-8212-963b4c6b3ded" providerId="ADAL" clId="{5132BCB8-2042-4563-B85A-A555447B6316}" dt="2026-01-19T10:55:45.053" v="50" actId="165"/>
          <ac:grpSpMkLst>
            <pc:docMk/>
            <pc:sldMk cId="1375562865" sldId="366"/>
            <ac:grpSpMk id="8" creationId="{6C4443CF-8B1F-442C-8B83-38F4A07468EE}"/>
          </ac:grpSpMkLst>
        </pc:grpChg>
        <pc:picChg chg="mod ord modCrop">
          <ac:chgData name="Hannah Sycamore" userId="b4770bae-8292-4e0f-8212-963b4c6b3ded" providerId="ADAL" clId="{5132BCB8-2042-4563-B85A-A555447B6316}" dt="2026-01-19T11:04:48.218" v="226" actId="732"/>
          <ac:picMkLst>
            <pc:docMk/>
            <pc:sldMk cId="1375562865" sldId="366"/>
            <ac:picMk id="3" creationId="{394A5856-1BA6-6788-AE93-29AB61DD61C4}"/>
          </ac:picMkLst>
        </pc:picChg>
        <pc:picChg chg="mod topLvl">
          <ac:chgData name="Hannah Sycamore" userId="b4770bae-8292-4e0f-8212-963b4c6b3ded" providerId="ADAL" clId="{5132BCB8-2042-4563-B85A-A555447B6316}" dt="2026-01-19T10:58:11.079" v="116" actId="1036"/>
          <ac:picMkLst>
            <pc:docMk/>
            <pc:sldMk cId="1375562865" sldId="366"/>
            <ac:picMk id="15" creationId="{BB39AB82-F4BD-7F92-0E27-0863844C43C3}"/>
          </ac:picMkLst>
        </pc:picChg>
        <pc:picChg chg="mod topLvl">
          <ac:chgData name="Hannah Sycamore" userId="b4770bae-8292-4e0f-8212-963b4c6b3ded" providerId="ADAL" clId="{5132BCB8-2042-4563-B85A-A555447B6316}" dt="2026-01-19T10:58:11.079" v="116" actId="1036"/>
          <ac:picMkLst>
            <pc:docMk/>
            <pc:sldMk cId="1375562865" sldId="366"/>
            <ac:picMk id="16" creationId="{43EFEE44-FBA6-B67B-9D8A-25FF033D957D}"/>
          </ac:picMkLst>
        </pc:picChg>
      </pc:sldChg>
      <pc:sldChg chg="delSp modSp mod">
        <pc:chgData name="Hannah Sycamore" userId="b4770bae-8292-4e0f-8212-963b4c6b3ded" providerId="ADAL" clId="{5132BCB8-2042-4563-B85A-A555447B6316}" dt="2026-01-19T11:03:45.523" v="219" actId="732"/>
        <pc:sldMkLst>
          <pc:docMk/>
          <pc:sldMk cId="74726949" sldId="367"/>
        </pc:sldMkLst>
        <pc:spChg chg="del">
          <ac:chgData name="Hannah Sycamore" userId="b4770bae-8292-4e0f-8212-963b4c6b3ded" providerId="ADAL" clId="{5132BCB8-2042-4563-B85A-A555447B6316}" dt="2026-01-19T10:55:10.949" v="43" actId="478"/>
          <ac:spMkLst>
            <pc:docMk/>
            <pc:sldMk cId="74726949" sldId="367"/>
            <ac:spMk id="5" creationId="{0A58EA44-9BBF-6751-817C-EF0588AEABB7}"/>
          </ac:spMkLst>
        </pc:spChg>
        <pc:picChg chg="mod ord modCrop">
          <ac:chgData name="Hannah Sycamore" userId="b4770bae-8292-4e0f-8212-963b4c6b3ded" providerId="ADAL" clId="{5132BCB8-2042-4563-B85A-A555447B6316}" dt="2026-01-19T11:03:45.523" v="219" actId="732"/>
          <ac:picMkLst>
            <pc:docMk/>
            <pc:sldMk cId="74726949" sldId="367"/>
            <ac:picMk id="7" creationId="{51B699BA-3842-BD05-A189-FDE9B869AD24}"/>
          </ac:picMkLst>
        </pc:picChg>
      </pc:sldChg>
      <pc:sldChg chg="delSp modSp mod">
        <pc:chgData name="Hannah Sycamore" userId="b4770bae-8292-4e0f-8212-963b4c6b3ded" providerId="ADAL" clId="{5132BCB8-2042-4563-B85A-A555447B6316}" dt="2026-01-19T11:03:25.746" v="214"/>
        <pc:sldMkLst>
          <pc:docMk/>
          <pc:sldMk cId="1729425565" sldId="368"/>
        </pc:sldMkLst>
        <pc:spChg chg="del">
          <ac:chgData name="Hannah Sycamore" userId="b4770bae-8292-4e0f-8212-963b4c6b3ded" providerId="ADAL" clId="{5132BCB8-2042-4563-B85A-A555447B6316}" dt="2026-01-19T10:55:08.651" v="42" actId="478"/>
          <ac:spMkLst>
            <pc:docMk/>
            <pc:sldMk cId="1729425565" sldId="368"/>
            <ac:spMk id="5" creationId="{8DE14D8C-F471-DC8E-4D1E-0CF561640B19}"/>
          </ac:spMkLst>
        </pc:spChg>
        <pc:picChg chg="ord">
          <ac:chgData name="Hannah Sycamore" userId="b4770bae-8292-4e0f-8212-963b4c6b3ded" providerId="ADAL" clId="{5132BCB8-2042-4563-B85A-A555447B6316}" dt="2026-01-19T11:03:25.746" v="214"/>
          <ac:picMkLst>
            <pc:docMk/>
            <pc:sldMk cId="1729425565" sldId="368"/>
            <ac:picMk id="3" creationId="{F2788DE3-780E-FC9C-5733-C2BC12FA2628}"/>
          </ac:picMkLst>
        </pc:picChg>
      </pc:sldChg>
      <pc:sldChg chg="delSp modSp mod">
        <pc:chgData name="Hannah Sycamore" userId="b4770bae-8292-4e0f-8212-963b4c6b3ded" providerId="ADAL" clId="{5132BCB8-2042-4563-B85A-A555447B6316}" dt="2026-01-19T11:03:18.488" v="211"/>
        <pc:sldMkLst>
          <pc:docMk/>
          <pc:sldMk cId="2675582160" sldId="369"/>
        </pc:sldMkLst>
        <pc:spChg chg="del">
          <ac:chgData name="Hannah Sycamore" userId="b4770bae-8292-4e0f-8212-963b4c6b3ded" providerId="ADAL" clId="{5132BCB8-2042-4563-B85A-A555447B6316}" dt="2026-01-19T10:54:49.756" v="39" actId="478"/>
          <ac:spMkLst>
            <pc:docMk/>
            <pc:sldMk cId="2675582160" sldId="369"/>
            <ac:spMk id="5" creationId="{14BDE9F7-0F57-4957-772B-5B87AF31C085}"/>
          </ac:spMkLst>
        </pc:spChg>
        <pc:spChg chg="mod topLvl">
          <ac:chgData name="Hannah Sycamore" userId="b4770bae-8292-4e0f-8212-963b4c6b3ded" providerId="ADAL" clId="{5132BCB8-2042-4563-B85A-A555447B6316}" dt="2026-01-19T10:54:55.587" v="40" actId="165"/>
          <ac:spMkLst>
            <pc:docMk/>
            <pc:sldMk cId="2675582160" sldId="369"/>
            <ac:spMk id="10" creationId="{B3928378-3A1A-9AC7-36F5-4A8B3CE0FEED}"/>
          </ac:spMkLst>
        </pc:spChg>
        <pc:grpChg chg="del">
          <ac:chgData name="Hannah Sycamore" userId="b4770bae-8292-4e0f-8212-963b4c6b3ded" providerId="ADAL" clId="{5132BCB8-2042-4563-B85A-A555447B6316}" dt="2026-01-19T10:54:55.587" v="40" actId="165"/>
          <ac:grpSpMkLst>
            <pc:docMk/>
            <pc:sldMk cId="2675582160" sldId="369"/>
            <ac:grpSpMk id="8" creationId="{7FB505CD-105B-4672-93A1-0BA5C10CD561}"/>
          </ac:grpSpMkLst>
        </pc:grpChg>
        <pc:picChg chg="mod topLvl">
          <ac:chgData name="Hannah Sycamore" userId="b4770bae-8292-4e0f-8212-963b4c6b3ded" providerId="ADAL" clId="{5132BCB8-2042-4563-B85A-A555447B6316}" dt="2026-01-19T10:58:25.610" v="132" actId="962"/>
          <ac:picMkLst>
            <pc:docMk/>
            <pc:sldMk cId="2675582160" sldId="369"/>
            <ac:picMk id="15" creationId="{209D85E2-D98E-92A1-6B9A-8CE91DFB95FE}"/>
          </ac:picMkLst>
        </pc:picChg>
        <pc:picChg chg="mod topLvl">
          <ac:chgData name="Hannah Sycamore" userId="b4770bae-8292-4e0f-8212-963b4c6b3ded" providerId="ADAL" clId="{5132BCB8-2042-4563-B85A-A555447B6316}" dt="2026-01-19T10:58:25.610" v="132" actId="962"/>
          <ac:picMkLst>
            <pc:docMk/>
            <pc:sldMk cId="2675582160" sldId="369"/>
            <ac:picMk id="16" creationId="{1554E8B1-AFE6-C5A6-5B9D-B61076F602BC}"/>
          </ac:picMkLst>
        </pc:picChg>
        <pc:picChg chg="ord">
          <ac:chgData name="Hannah Sycamore" userId="b4770bae-8292-4e0f-8212-963b4c6b3ded" providerId="ADAL" clId="{5132BCB8-2042-4563-B85A-A555447B6316}" dt="2026-01-19T11:03:18.488" v="211"/>
          <ac:picMkLst>
            <pc:docMk/>
            <pc:sldMk cId="2675582160" sldId="369"/>
            <ac:picMk id="18" creationId="{6593ED04-1737-7263-72F2-E2AA2F42362B}"/>
          </ac:picMkLst>
        </pc:picChg>
      </pc:sldChg>
      <pc:sldChg chg="delSp modSp mod">
        <pc:chgData name="Hannah Sycamore" userId="b4770bae-8292-4e0f-8212-963b4c6b3ded" providerId="ADAL" clId="{5132BCB8-2042-4563-B85A-A555447B6316}" dt="2026-01-19T11:03:07.353" v="208"/>
        <pc:sldMkLst>
          <pc:docMk/>
          <pc:sldMk cId="2948527001" sldId="370"/>
        </pc:sldMkLst>
        <pc:spChg chg="del">
          <ac:chgData name="Hannah Sycamore" userId="b4770bae-8292-4e0f-8212-963b4c6b3ded" providerId="ADAL" clId="{5132BCB8-2042-4563-B85A-A555447B6316}" dt="2026-01-19T10:54:47.051" v="38" actId="478"/>
          <ac:spMkLst>
            <pc:docMk/>
            <pc:sldMk cId="2948527001" sldId="370"/>
            <ac:spMk id="5" creationId="{9BAF1D7D-2A55-308E-A7D3-44DE02B12A4F}"/>
          </ac:spMkLst>
        </pc:spChg>
        <pc:picChg chg="ord">
          <ac:chgData name="Hannah Sycamore" userId="b4770bae-8292-4e0f-8212-963b4c6b3ded" providerId="ADAL" clId="{5132BCB8-2042-4563-B85A-A555447B6316}" dt="2026-01-19T11:03:07.353" v="208"/>
          <ac:picMkLst>
            <pc:docMk/>
            <pc:sldMk cId="2948527001" sldId="370"/>
            <ac:picMk id="3" creationId="{FD7F5333-4876-B4A0-2EB6-D1ED921D1CC3}"/>
          </ac:picMkLst>
        </pc:picChg>
        <pc:picChg chg="mod">
          <ac:chgData name="Hannah Sycamore" userId="b4770bae-8292-4e0f-8212-963b4c6b3ded" providerId="ADAL" clId="{5132BCB8-2042-4563-B85A-A555447B6316}" dt="2026-01-19T10:58:41.260" v="149" actId="962"/>
          <ac:picMkLst>
            <pc:docMk/>
            <pc:sldMk cId="2948527001" sldId="370"/>
            <ac:picMk id="15" creationId="{DEAD8725-A1E9-5E13-8BF2-753FB2186583}"/>
          </ac:picMkLst>
        </pc:picChg>
        <pc:picChg chg="mod">
          <ac:chgData name="Hannah Sycamore" userId="b4770bae-8292-4e0f-8212-963b4c6b3ded" providerId="ADAL" clId="{5132BCB8-2042-4563-B85A-A555447B6316}" dt="2026-01-19T10:58:41.260" v="149" actId="962"/>
          <ac:picMkLst>
            <pc:docMk/>
            <pc:sldMk cId="2948527001" sldId="370"/>
            <ac:picMk id="16" creationId="{1DBAF654-5C93-8107-7211-BF8D2D2F85E5}"/>
          </ac:picMkLst>
        </pc:picChg>
      </pc:sldChg>
      <pc:sldChg chg="delSp modSp mod">
        <pc:chgData name="Hannah Sycamore" userId="b4770bae-8292-4e0f-8212-963b4c6b3ded" providerId="ADAL" clId="{5132BCB8-2042-4563-B85A-A555447B6316}" dt="2026-01-19T11:02:58.593" v="205"/>
        <pc:sldMkLst>
          <pc:docMk/>
          <pc:sldMk cId="3677709966" sldId="371"/>
        </pc:sldMkLst>
        <pc:spChg chg="del">
          <ac:chgData name="Hannah Sycamore" userId="b4770bae-8292-4e0f-8212-963b4c6b3ded" providerId="ADAL" clId="{5132BCB8-2042-4563-B85A-A555447B6316}" dt="2026-01-19T10:54:43.911" v="37" actId="478"/>
          <ac:spMkLst>
            <pc:docMk/>
            <pc:sldMk cId="3677709966" sldId="371"/>
            <ac:spMk id="5" creationId="{0DD82BA6-3E37-484E-F94B-0A41F863EB85}"/>
          </ac:spMkLst>
        </pc:spChg>
        <pc:picChg chg="ord">
          <ac:chgData name="Hannah Sycamore" userId="b4770bae-8292-4e0f-8212-963b4c6b3ded" providerId="ADAL" clId="{5132BCB8-2042-4563-B85A-A555447B6316}" dt="2026-01-19T11:02:58.593" v="205"/>
          <ac:picMkLst>
            <pc:docMk/>
            <pc:sldMk cId="3677709966" sldId="371"/>
            <ac:picMk id="3" creationId="{5B64B54B-6642-6D65-50A1-24F585CE4040}"/>
          </ac:picMkLst>
        </pc:picChg>
        <pc:picChg chg="mod">
          <ac:chgData name="Hannah Sycamore" userId="b4770bae-8292-4e0f-8212-963b4c6b3ded" providerId="ADAL" clId="{5132BCB8-2042-4563-B85A-A555447B6316}" dt="2026-01-19T10:58:53.713" v="165" actId="962"/>
          <ac:picMkLst>
            <pc:docMk/>
            <pc:sldMk cId="3677709966" sldId="371"/>
            <ac:picMk id="15" creationId="{C3344D98-D26B-12DC-09EE-BB0B53F2C0EE}"/>
          </ac:picMkLst>
        </pc:picChg>
        <pc:picChg chg="mod">
          <ac:chgData name="Hannah Sycamore" userId="b4770bae-8292-4e0f-8212-963b4c6b3ded" providerId="ADAL" clId="{5132BCB8-2042-4563-B85A-A555447B6316}" dt="2026-01-19T10:58:53.713" v="165" actId="962"/>
          <ac:picMkLst>
            <pc:docMk/>
            <pc:sldMk cId="3677709966" sldId="371"/>
            <ac:picMk id="16" creationId="{E2874859-B270-704D-3C7E-1E3BAB6C1D6A}"/>
          </ac:picMkLst>
        </pc:picChg>
      </pc:sldChg>
      <pc:sldChg chg="delSp modSp mod">
        <pc:chgData name="Hannah Sycamore" userId="b4770bae-8292-4e0f-8212-963b4c6b3ded" providerId="ADAL" clId="{5132BCB8-2042-4563-B85A-A555447B6316}" dt="2026-01-19T11:04:12.610" v="222"/>
        <pc:sldMkLst>
          <pc:docMk/>
          <pc:sldMk cId="2683044050" sldId="372"/>
        </pc:sldMkLst>
        <pc:spChg chg="del">
          <ac:chgData name="Hannah Sycamore" userId="b4770bae-8292-4e0f-8212-963b4c6b3ded" providerId="ADAL" clId="{5132BCB8-2042-4563-B85A-A555447B6316}" dt="2026-01-19T10:55:12.838" v="44" actId="478"/>
          <ac:spMkLst>
            <pc:docMk/>
            <pc:sldMk cId="2683044050" sldId="372"/>
            <ac:spMk id="5" creationId="{6514F4B4-DE6B-3111-186E-095910DBA2FA}"/>
          </ac:spMkLst>
        </pc:spChg>
        <pc:spChg chg="mod topLvl">
          <ac:chgData name="Hannah Sycamore" userId="b4770bae-8292-4e0f-8212-963b4c6b3ded" providerId="ADAL" clId="{5132BCB8-2042-4563-B85A-A555447B6316}" dt="2026-01-19T10:55:25.557" v="46" actId="165"/>
          <ac:spMkLst>
            <pc:docMk/>
            <pc:sldMk cId="2683044050" sldId="372"/>
            <ac:spMk id="10" creationId="{6BE72261-3747-CAEA-5F28-62EB0A7E0DC3}"/>
          </ac:spMkLst>
        </pc:spChg>
        <pc:spChg chg="ord">
          <ac:chgData name="Hannah Sycamore" userId="b4770bae-8292-4e0f-8212-963b4c6b3ded" providerId="ADAL" clId="{5132BCB8-2042-4563-B85A-A555447B6316}" dt="2026-01-19T11:04:12.610" v="222"/>
          <ac:spMkLst>
            <pc:docMk/>
            <pc:sldMk cId="2683044050" sldId="372"/>
            <ac:spMk id="17" creationId="{3ED3BD29-D1D5-3E88-A3A5-D597DA68FDD2}"/>
          </ac:spMkLst>
        </pc:spChg>
        <pc:spChg chg="mod topLvl">
          <ac:chgData name="Hannah Sycamore" userId="b4770bae-8292-4e0f-8212-963b4c6b3ded" providerId="ADAL" clId="{5132BCB8-2042-4563-B85A-A555447B6316}" dt="2026-01-19T10:55:25.557" v="46" actId="165"/>
          <ac:spMkLst>
            <pc:docMk/>
            <pc:sldMk cId="2683044050" sldId="372"/>
            <ac:spMk id="18" creationId="{0395891B-D523-A365-1115-3583CD07AA1C}"/>
          </ac:spMkLst>
        </pc:spChg>
        <pc:grpChg chg="del">
          <ac:chgData name="Hannah Sycamore" userId="b4770bae-8292-4e0f-8212-963b4c6b3ded" providerId="ADAL" clId="{5132BCB8-2042-4563-B85A-A555447B6316}" dt="2026-01-19T10:55:25.557" v="46" actId="165"/>
          <ac:grpSpMkLst>
            <pc:docMk/>
            <pc:sldMk cId="2683044050" sldId="372"/>
            <ac:grpSpMk id="8" creationId="{4CC41664-79E3-27AF-777F-FFC32792A720}"/>
          </ac:grpSpMkLst>
        </pc:grpChg>
        <pc:picChg chg="mod">
          <ac:chgData name="Hannah Sycamore" userId="b4770bae-8292-4e0f-8212-963b4c6b3ded" providerId="ADAL" clId="{5132BCB8-2042-4563-B85A-A555447B6316}" dt="2026-01-19T10:58:15.977" v="124" actId="1036"/>
          <ac:picMkLst>
            <pc:docMk/>
            <pc:sldMk cId="2683044050" sldId="372"/>
            <ac:picMk id="15" creationId="{784CDF62-053D-A0EB-E3FE-C909D55648ED}"/>
          </ac:picMkLst>
        </pc:picChg>
        <pc:picChg chg="mod">
          <ac:chgData name="Hannah Sycamore" userId="b4770bae-8292-4e0f-8212-963b4c6b3ded" providerId="ADAL" clId="{5132BCB8-2042-4563-B85A-A555447B6316}" dt="2026-01-19T10:58:15.977" v="124" actId="1036"/>
          <ac:picMkLst>
            <pc:docMk/>
            <pc:sldMk cId="2683044050" sldId="372"/>
            <ac:picMk id="16" creationId="{47695BEC-B740-4E69-FB6D-C7CCCA22ACC6}"/>
          </ac:picMkLst>
        </pc:picChg>
        <pc:cxnChg chg="mod topLvl">
          <ac:chgData name="Hannah Sycamore" userId="b4770bae-8292-4e0f-8212-963b4c6b3ded" providerId="ADAL" clId="{5132BCB8-2042-4563-B85A-A555447B6316}" dt="2026-01-19T10:55:25.557" v="46" actId="165"/>
          <ac:cxnSpMkLst>
            <pc:docMk/>
            <pc:sldMk cId="2683044050" sldId="372"/>
            <ac:cxnSpMk id="19" creationId="{E9FA5D8A-7660-381F-FCA7-E92DB1D782C2}"/>
          </ac:cxnSpMkLst>
        </pc:cxnChg>
      </pc:sldChg>
      <pc:sldChg chg="delSp modSp mod">
        <pc:chgData name="Hannah Sycamore" userId="b4770bae-8292-4e0f-8212-963b4c6b3ded" providerId="ADAL" clId="{5132BCB8-2042-4563-B85A-A555447B6316}" dt="2026-01-19T10:57:23.796" v="89" actId="1036"/>
        <pc:sldMkLst>
          <pc:docMk/>
          <pc:sldMk cId="105252348" sldId="373"/>
        </pc:sldMkLst>
        <pc:spChg chg="del">
          <ac:chgData name="Hannah Sycamore" userId="b4770bae-8292-4e0f-8212-963b4c6b3ded" providerId="ADAL" clId="{5132BCB8-2042-4563-B85A-A555447B6316}" dt="2026-01-19T10:56:37.106" v="64" actId="478"/>
          <ac:spMkLst>
            <pc:docMk/>
            <pc:sldMk cId="105252348" sldId="373"/>
            <ac:spMk id="5" creationId="{35482D94-C297-2B5F-61CF-323542A1E27C}"/>
          </ac:spMkLst>
        </pc:spChg>
        <pc:picChg chg="mod">
          <ac:chgData name="Hannah Sycamore" userId="b4770bae-8292-4e0f-8212-963b4c6b3ded" providerId="ADAL" clId="{5132BCB8-2042-4563-B85A-A555447B6316}" dt="2026-01-19T10:57:23.796" v="89" actId="1036"/>
          <ac:picMkLst>
            <pc:docMk/>
            <pc:sldMk cId="105252348" sldId="373"/>
            <ac:picMk id="15" creationId="{6FA4CE8B-7467-F449-4D2C-954458F78CF7}"/>
          </ac:picMkLst>
        </pc:picChg>
        <pc:picChg chg="mod">
          <ac:chgData name="Hannah Sycamore" userId="b4770bae-8292-4e0f-8212-963b4c6b3ded" providerId="ADAL" clId="{5132BCB8-2042-4563-B85A-A555447B6316}" dt="2026-01-19T10:57:23.796" v="89" actId="1036"/>
          <ac:picMkLst>
            <pc:docMk/>
            <pc:sldMk cId="105252348" sldId="373"/>
            <ac:picMk id="16" creationId="{69688E2E-4EF4-BB4C-29AC-614A50A063E0}"/>
          </ac:picMkLst>
        </pc:picChg>
      </pc:sldChg>
      <pc:sldChg chg="delSp modSp mod">
        <pc:chgData name="Hannah Sycamore" userId="b4770bae-8292-4e0f-8212-963b4c6b3ded" providerId="ADAL" clId="{5132BCB8-2042-4563-B85A-A555447B6316}" dt="2026-01-19T11:06:11.480" v="247"/>
        <pc:sldMkLst>
          <pc:docMk/>
          <pc:sldMk cId="439969711" sldId="374"/>
        </pc:sldMkLst>
        <pc:spChg chg="del">
          <ac:chgData name="Hannah Sycamore" userId="b4770bae-8292-4e0f-8212-963b4c6b3ded" providerId="ADAL" clId="{5132BCB8-2042-4563-B85A-A555447B6316}" dt="2026-01-19T10:56:35.013" v="63" actId="478"/>
          <ac:spMkLst>
            <pc:docMk/>
            <pc:sldMk cId="439969711" sldId="374"/>
            <ac:spMk id="5" creationId="{DE5D7AC6-5866-0566-7A98-AD1B89982065}"/>
          </ac:spMkLst>
        </pc:spChg>
        <pc:picChg chg="ord">
          <ac:chgData name="Hannah Sycamore" userId="b4770bae-8292-4e0f-8212-963b4c6b3ded" providerId="ADAL" clId="{5132BCB8-2042-4563-B85A-A555447B6316}" dt="2026-01-19T11:06:11.480" v="247"/>
          <ac:picMkLst>
            <pc:docMk/>
            <pc:sldMk cId="439969711" sldId="374"/>
            <ac:picMk id="7" creationId="{C4C6BD8C-CA21-D05F-03B7-258822959B9C}"/>
          </ac:picMkLst>
        </pc:picChg>
      </pc:sldChg>
      <pc:sldChg chg="delSp modSp mod">
        <pc:chgData name="Hannah Sycamore" userId="b4770bae-8292-4e0f-8212-963b4c6b3ded" providerId="ADAL" clId="{5132BCB8-2042-4563-B85A-A555447B6316}" dt="2026-01-19T11:06:05.570" v="244"/>
        <pc:sldMkLst>
          <pc:docMk/>
          <pc:sldMk cId="3163633884" sldId="375"/>
        </pc:sldMkLst>
        <pc:spChg chg="del">
          <ac:chgData name="Hannah Sycamore" userId="b4770bae-8292-4e0f-8212-963b4c6b3ded" providerId="ADAL" clId="{5132BCB8-2042-4563-B85A-A555447B6316}" dt="2026-01-19T10:56:31.911" v="62" actId="478"/>
          <ac:spMkLst>
            <pc:docMk/>
            <pc:sldMk cId="3163633884" sldId="375"/>
            <ac:spMk id="5" creationId="{260CB4E8-A758-4486-4BC0-56DEF8CB87A3}"/>
          </ac:spMkLst>
        </pc:spChg>
        <pc:picChg chg="ord">
          <ac:chgData name="Hannah Sycamore" userId="b4770bae-8292-4e0f-8212-963b4c6b3ded" providerId="ADAL" clId="{5132BCB8-2042-4563-B85A-A555447B6316}" dt="2026-01-19T11:06:05.570" v="244"/>
          <ac:picMkLst>
            <pc:docMk/>
            <pc:sldMk cId="3163633884" sldId="375"/>
            <ac:picMk id="3" creationId="{77D368D8-C69A-3B82-8619-C59AE053B07B}"/>
          </ac:picMkLst>
        </pc:picChg>
      </pc:sldChg>
      <pc:sldChg chg="delSp modSp mod">
        <pc:chgData name="Hannah Sycamore" userId="b4770bae-8292-4e0f-8212-963b4c6b3ded" providerId="ADAL" clId="{5132BCB8-2042-4563-B85A-A555447B6316}" dt="2026-01-19T11:05:53.491" v="241"/>
        <pc:sldMkLst>
          <pc:docMk/>
          <pc:sldMk cId="3646157995" sldId="376"/>
        </pc:sldMkLst>
        <pc:spChg chg="del">
          <ac:chgData name="Hannah Sycamore" userId="b4770bae-8292-4e0f-8212-963b4c6b3ded" providerId="ADAL" clId="{5132BCB8-2042-4563-B85A-A555447B6316}" dt="2026-01-19T10:56:30.174" v="61" actId="478"/>
          <ac:spMkLst>
            <pc:docMk/>
            <pc:sldMk cId="3646157995" sldId="376"/>
            <ac:spMk id="5" creationId="{75163524-E1CE-B637-763B-CF4D1276E5A5}"/>
          </ac:spMkLst>
        </pc:spChg>
        <pc:picChg chg="ord">
          <ac:chgData name="Hannah Sycamore" userId="b4770bae-8292-4e0f-8212-963b4c6b3ded" providerId="ADAL" clId="{5132BCB8-2042-4563-B85A-A555447B6316}" dt="2026-01-19T11:05:53.491" v="241"/>
          <ac:picMkLst>
            <pc:docMk/>
            <pc:sldMk cId="3646157995" sldId="376"/>
            <ac:picMk id="15" creationId="{0A9E07F0-007F-B639-261D-DF6FA1431EDD}"/>
          </ac:picMkLst>
        </pc:picChg>
      </pc:sldChg>
      <pc:sldChg chg="delSp modSp mod">
        <pc:chgData name="Hannah Sycamore" userId="b4770bae-8292-4e0f-8212-963b4c6b3ded" providerId="ADAL" clId="{5132BCB8-2042-4563-B85A-A555447B6316}" dt="2026-01-19T11:05:47.385" v="238"/>
        <pc:sldMkLst>
          <pc:docMk/>
          <pc:sldMk cId="1495557344" sldId="377"/>
        </pc:sldMkLst>
        <pc:spChg chg="del">
          <ac:chgData name="Hannah Sycamore" userId="b4770bae-8292-4e0f-8212-963b4c6b3ded" providerId="ADAL" clId="{5132BCB8-2042-4563-B85A-A555447B6316}" dt="2026-01-19T10:56:12.971" v="58" actId="478"/>
          <ac:spMkLst>
            <pc:docMk/>
            <pc:sldMk cId="1495557344" sldId="377"/>
            <ac:spMk id="5" creationId="{30D01CED-428F-EE03-A8C3-370F3D7BD531}"/>
          </ac:spMkLst>
        </pc:spChg>
        <pc:spChg chg="mod topLvl">
          <ac:chgData name="Hannah Sycamore" userId="b4770bae-8292-4e0f-8212-963b4c6b3ded" providerId="ADAL" clId="{5132BCB8-2042-4563-B85A-A555447B6316}" dt="2026-01-19T10:56:18.324" v="59" actId="165"/>
          <ac:spMkLst>
            <pc:docMk/>
            <pc:sldMk cId="1495557344" sldId="377"/>
            <ac:spMk id="10" creationId="{7AF7CB41-D6BC-3DB2-E553-EACCF490AD40}"/>
          </ac:spMkLst>
        </pc:spChg>
        <pc:grpChg chg="del">
          <ac:chgData name="Hannah Sycamore" userId="b4770bae-8292-4e0f-8212-963b4c6b3ded" providerId="ADAL" clId="{5132BCB8-2042-4563-B85A-A555447B6316}" dt="2026-01-19T10:56:18.324" v="59" actId="165"/>
          <ac:grpSpMkLst>
            <pc:docMk/>
            <pc:sldMk cId="1495557344" sldId="377"/>
            <ac:grpSpMk id="8" creationId="{84DF7D7D-EA03-44B9-A19A-695EABBAB2C2}"/>
          </ac:grpSpMkLst>
        </pc:grpChg>
        <pc:picChg chg="ord">
          <ac:chgData name="Hannah Sycamore" userId="b4770bae-8292-4e0f-8212-963b4c6b3ded" providerId="ADAL" clId="{5132BCB8-2042-4563-B85A-A555447B6316}" dt="2026-01-19T11:05:47.385" v="238"/>
          <ac:picMkLst>
            <pc:docMk/>
            <pc:sldMk cId="1495557344" sldId="377"/>
            <ac:picMk id="12" creationId="{1A78261A-456A-A116-D4FF-E382DB685C39}"/>
          </ac:picMkLst>
        </pc:picChg>
        <pc:picChg chg="mod topLvl">
          <ac:chgData name="Hannah Sycamore" userId="b4770bae-8292-4e0f-8212-963b4c6b3ded" providerId="ADAL" clId="{5132BCB8-2042-4563-B85A-A555447B6316}" dt="2026-01-19T10:57:34.380" v="90" actId="962"/>
          <ac:picMkLst>
            <pc:docMk/>
            <pc:sldMk cId="1495557344" sldId="377"/>
            <ac:picMk id="15" creationId="{9C337D0A-05F0-51CE-4EA9-4262447EE4B5}"/>
          </ac:picMkLst>
        </pc:picChg>
        <pc:picChg chg="mod topLvl">
          <ac:chgData name="Hannah Sycamore" userId="b4770bae-8292-4e0f-8212-963b4c6b3ded" providerId="ADAL" clId="{5132BCB8-2042-4563-B85A-A555447B6316}" dt="2026-01-19T10:57:34.380" v="90" actId="962"/>
          <ac:picMkLst>
            <pc:docMk/>
            <pc:sldMk cId="1495557344" sldId="377"/>
            <ac:picMk id="16" creationId="{E3975786-F45E-E6E1-54B8-342118F407DD}"/>
          </ac:picMkLst>
        </pc:picChg>
      </pc:sldChg>
      <pc:sldChg chg="delSp mod">
        <pc:chgData name="Hannah Sycamore" userId="b4770bae-8292-4e0f-8212-963b4c6b3ded" providerId="ADAL" clId="{5132BCB8-2042-4563-B85A-A555447B6316}" dt="2026-01-19T10:56:08.395" v="57" actId="478"/>
        <pc:sldMkLst>
          <pc:docMk/>
          <pc:sldMk cId="3220498331" sldId="378"/>
        </pc:sldMkLst>
        <pc:spChg chg="del">
          <ac:chgData name="Hannah Sycamore" userId="b4770bae-8292-4e0f-8212-963b4c6b3ded" providerId="ADAL" clId="{5132BCB8-2042-4563-B85A-A555447B6316}" dt="2026-01-19T10:56:08.395" v="57" actId="478"/>
          <ac:spMkLst>
            <pc:docMk/>
            <pc:sldMk cId="3220498331" sldId="378"/>
            <ac:spMk id="5" creationId="{16BD5242-29E8-EC89-B83C-7C3CA93FCB00}"/>
          </ac:spMkLst>
        </pc:spChg>
      </pc:sldChg>
      <pc:sldChg chg="delSp mod">
        <pc:chgData name="Hannah Sycamore" userId="b4770bae-8292-4e0f-8212-963b4c6b3ded" providerId="ADAL" clId="{5132BCB8-2042-4563-B85A-A555447B6316}" dt="2026-01-19T10:56:06.542" v="56" actId="478"/>
        <pc:sldMkLst>
          <pc:docMk/>
          <pc:sldMk cId="3148816672" sldId="379"/>
        </pc:sldMkLst>
        <pc:spChg chg="del">
          <ac:chgData name="Hannah Sycamore" userId="b4770bae-8292-4e0f-8212-963b4c6b3ded" providerId="ADAL" clId="{5132BCB8-2042-4563-B85A-A555447B6316}" dt="2026-01-19T10:56:06.542" v="56" actId="478"/>
          <ac:spMkLst>
            <pc:docMk/>
            <pc:sldMk cId="3148816672" sldId="379"/>
            <ac:spMk id="5" creationId="{0E9990D2-AD45-A202-608E-97EEE9D8B346}"/>
          </ac:spMkLst>
        </pc:spChg>
      </pc:sldChg>
      <pc:sldChg chg="delSp mod">
        <pc:chgData name="Hannah Sycamore" userId="b4770bae-8292-4e0f-8212-963b4c6b3ded" providerId="ADAL" clId="{5132BCB8-2042-4563-B85A-A555447B6316}" dt="2026-01-19T10:56:03.989" v="55" actId="478"/>
        <pc:sldMkLst>
          <pc:docMk/>
          <pc:sldMk cId="2471582282" sldId="380"/>
        </pc:sldMkLst>
        <pc:spChg chg="del">
          <ac:chgData name="Hannah Sycamore" userId="b4770bae-8292-4e0f-8212-963b4c6b3ded" providerId="ADAL" clId="{5132BCB8-2042-4563-B85A-A555447B6316}" dt="2026-01-19T10:56:03.989" v="55" actId="478"/>
          <ac:spMkLst>
            <pc:docMk/>
            <pc:sldMk cId="2471582282" sldId="380"/>
            <ac:spMk id="5" creationId="{6D640B02-440F-DFB8-B273-974623A11BC4}"/>
          </ac:spMkLst>
        </pc:spChg>
      </pc:sldChg>
      <pc:sldChg chg="modSp mod">
        <pc:chgData name="Hannah Sycamore" userId="b4770bae-8292-4e0f-8212-963b4c6b3ded" providerId="ADAL" clId="{5132BCB8-2042-4563-B85A-A555447B6316}" dt="2026-01-19T10:57:50.283" v="109" actId="1076"/>
        <pc:sldMkLst>
          <pc:docMk/>
          <pc:sldMk cId="927844278" sldId="381"/>
        </pc:sldMkLst>
        <pc:picChg chg="mod">
          <ac:chgData name="Hannah Sycamore" userId="b4770bae-8292-4e0f-8212-963b4c6b3ded" providerId="ADAL" clId="{5132BCB8-2042-4563-B85A-A555447B6316}" dt="2026-01-19T10:57:48.393" v="108" actId="1036"/>
          <ac:picMkLst>
            <pc:docMk/>
            <pc:sldMk cId="927844278" sldId="381"/>
            <ac:picMk id="15" creationId="{B239026D-B1EB-B272-C648-1DB6B060DBA9}"/>
          </ac:picMkLst>
        </pc:picChg>
        <pc:picChg chg="mod">
          <ac:chgData name="Hannah Sycamore" userId="b4770bae-8292-4e0f-8212-963b4c6b3ded" providerId="ADAL" clId="{5132BCB8-2042-4563-B85A-A555447B6316}" dt="2026-01-19T10:57:48.393" v="108" actId="1036"/>
          <ac:picMkLst>
            <pc:docMk/>
            <pc:sldMk cId="927844278" sldId="381"/>
            <ac:picMk id="16" creationId="{109C5DF4-37BF-2E5F-1006-5B92895A5280}"/>
          </ac:picMkLst>
        </pc:picChg>
        <pc:picChg chg="mod">
          <ac:chgData name="Hannah Sycamore" userId="b4770bae-8292-4e0f-8212-963b4c6b3ded" providerId="ADAL" clId="{5132BCB8-2042-4563-B85A-A555447B6316}" dt="2026-01-19T10:57:50.283" v="109" actId="1076"/>
          <ac:picMkLst>
            <pc:docMk/>
            <pc:sldMk cId="927844278" sldId="381"/>
            <ac:picMk id="20" creationId="{77B5037C-E013-C7E8-5B8E-7CD2679B665D}"/>
          </ac:picMkLst>
        </pc:picChg>
      </pc:sldChg>
      <pc:sldChg chg="delSp modSp mod">
        <pc:chgData name="Hannah Sycamore" userId="b4770bae-8292-4e0f-8212-963b4c6b3ded" providerId="ADAL" clId="{5132BCB8-2042-4563-B85A-A555447B6316}" dt="2026-01-19T11:06:27.808" v="250"/>
        <pc:sldMkLst>
          <pc:docMk/>
          <pc:sldMk cId="109759013" sldId="382"/>
        </pc:sldMkLst>
        <pc:spChg chg="del">
          <ac:chgData name="Hannah Sycamore" userId="b4770bae-8292-4e0f-8212-963b4c6b3ded" providerId="ADAL" clId="{5132BCB8-2042-4563-B85A-A555447B6316}" dt="2026-01-19T10:56:39.187" v="65" actId="478"/>
          <ac:spMkLst>
            <pc:docMk/>
            <pc:sldMk cId="109759013" sldId="382"/>
            <ac:spMk id="5" creationId="{D0B98939-10C8-E43F-B9A8-498D34A3FED5}"/>
          </ac:spMkLst>
        </pc:spChg>
        <pc:picChg chg="ord">
          <ac:chgData name="Hannah Sycamore" userId="b4770bae-8292-4e0f-8212-963b4c6b3ded" providerId="ADAL" clId="{5132BCB8-2042-4563-B85A-A555447B6316}" dt="2026-01-19T11:06:27.808" v="250"/>
          <ac:picMkLst>
            <pc:docMk/>
            <pc:sldMk cId="109759013" sldId="382"/>
            <ac:picMk id="3" creationId="{C8E2C3D8-3F3D-CEC7-93FD-BBA9854A6D9E}"/>
          </ac:picMkLst>
        </pc:picChg>
      </pc:sldChg>
      <pc:sldChg chg="delSp modSp mod">
        <pc:chgData name="Hannah Sycamore" userId="b4770bae-8292-4e0f-8212-963b4c6b3ded" providerId="ADAL" clId="{5132BCB8-2042-4563-B85A-A555447B6316}" dt="2026-01-19T11:06:46.968" v="256" actId="732"/>
        <pc:sldMkLst>
          <pc:docMk/>
          <pc:sldMk cId="2514739111" sldId="384"/>
        </pc:sldMkLst>
        <pc:spChg chg="del">
          <ac:chgData name="Hannah Sycamore" userId="b4770bae-8292-4e0f-8212-963b4c6b3ded" providerId="ADAL" clId="{5132BCB8-2042-4563-B85A-A555447B6316}" dt="2026-01-19T10:56:41.526" v="66" actId="478"/>
          <ac:spMkLst>
            <pc:docMk/>
            <pc:sldMk cId="2514739111" sldId="384"/>
            <ac:spMk id="5" creationId="{F1003298-5769-0B2C-F394-BADB6A49853A}"/>
          </ac:spMkLst>
        </pc:spChg>
        <pc:picChg chg="mod ord modCrop">
          <ac:chgData name="Hannah Sycamore" userId="b4770bae-8292-4e0f-8212-963b4c6b3ded" providerId="ADAL" clId="{5132BCB8-2042-4563-B85A-A555447B6316}" dt="2026-01-19T11:06:46.968" v="256" actId="732"/>
          <ac:picMkLst>
            <pc:docMk/>
            <pc:sldMk cId="2514739111" sldId="384"/>
            <ac:picMk id="3" creationId="{EE85EE47-E2C7-D768-8364-5F603A6958BC}"/>
          </ac:picMkLst>
        </pc:picChg>
      </pc:sldChg>
      <pc:sldChg chg="delSp mod">
        <pc:chgData name="Hannah Sycamore" userId="b4770bae-8292-4e0f-8212-963b4c6b3ded" providerId="ADAL" clId="{5132BCB8-2042-4563-B85A-A555447B6316}" dt="2026-01-19T10:56:45.629" v="68" actId="478"/>
        <pc:sldMkLst>
          <pc:docMk/>
          <pc:sldMk cId="350042409" sldId="385"/>
        </pc:sldMkLst>
        <pc:spChg chg="del">
          <ac:chgData name="Hannah Sycamore" userId="b4770bae-8292-4e0f-8212-963b4c6b3ded" providerId="ADAL" clId="{5132BCB8-2042-4563-B85A-A555447B6316}" dt="2026-01-19T10:56:45.629" v="68" actId="478"/>
          <ac:spMkLst>
            <pc:docMk/>
            <pc:sldMk cId="350042409" sldId="385"/>
            <ac:spMk id="5" creationId="{D5039A62-453F-9AE5-9E28-844FFA4F9EAA}"/>
          </ac:spMkLst>
        </pc:spChg>
      </pc:sldChg>
      <pc:sldChg chg="delSp modSp mod">
        <pc:chgData name="Hannah Sycamore" userId="b4770bae-8292-4e0f-8212-963b4c6b3ded" providerId="ADAL" clId="{5132BCB8-2042-4563-B85A-A555447B6316}" dt="2026-01-19T11:07:17.928" v="259"/>
        <pc:sldMkLst>
          <pc:docMk/>
          <pc:sldMk cId="1353265565" sldId="386"/>
        </pc:sldMkLst>
        <pc:spChg chg="del">
          <ac:chgData name="Hannah Sycamore" userId="b4770bae-8292-4e0f-8212-963b4c6b3ded" providerId="ADAL" clId="{5132BCB8-2042-4563-B85A-A555447B6316}" dt="2026-01-19T10:56:47.579" v="69" actId="478"/>
          <ac:spMkLst>
            <pc:docMk/>
            <pc:sldMk cId="1353265565" sldId="386"/>
            <ac:spMk id="5" creationId="{9FA4BEC2-14C8-958D-6408-C5161FCE9930}"/>
          </ac:spMkLst>
        </pc:spChg>
        <pc:spChg chg="mod topLvl">
          <ac:chgData name="Hannah Sycamore" userId="b4770bae-8292-4e0f-8212-963b4c6b3ded" providerId="ADAL" clId="{5132BCB8-2042-4563-B85A-A555447B6316}" dt="2026-01-19T10:56:51.990" v="70" actId="165"/>
          <ac:spMkLst>
            <pc:docMk/>
            <pc:sldMk cId="1353265565" sldId="386"/>
            <ac:spMk id="10" creationId="{2E9F1337-C177-D7FA-8F96-38DB65EF3366}"/>
          </ac:spMkLst>
        </pc:spChg>
        <pc:grpChg chg="del">
          <ac:chgData name="Hannah Sycamore" userId="b4770bae-8292-4e0f-8212-963b4c6b3ded" providerId="ADAL" clId="{5132BCB8-2042-4563-B85A-A555447B6316}" dt="2026-01-19T10:56:51.990" v="70" actId="165"/>
          <ac:grpSpMkLst>
            <pc:docMk/>
            <pc:sldMk cId="1353265565" sldId="386"/>
            <ac:grpSpMk id="3" creationId="{04DF68AE-4280-46D1-B1BB-41BD31ABC4EC}"/>
          </ac:grpSpMkLst>
        </pc:grpChg>
        <pc:picChg chg="ord">
          <ac:chgData name="Hannah Sycamore" userId="b4770bae-8292-4e0f-8212-963b4c6b3ded" providerId="ADAL" clId="{5132BCB8-2042-4563-B85A-A555447B6316}" dt="2026-01-19T11:07:17.928" v="259"/>
          <ac:picMkLst>
            <pc:docMk/>
            <pc:sldMk cId="1353265565" sldId="386"/>
            <ac:picMk id="12" creationId="{1260971F-5E6F-175E-CB07-E134276ACA7B}"/>
          </ac:picMkLst>
        </pc:picChg>
        <pc:picChg chg="mod topLvl">
          <ac:chgData name="Hannah Sycamore" userId="b4770bae-8292-4e0f-8212-963b4c6b3ded" providerId="ADAL" clId="{5132BCB8-2042-4563-B85A-A555447B6316}" dt="2026-01-19T10:57:11.972" v="72" actId="962"/>
          <ac:picMkLst>
            <pc:docMk/>
            <pc:sldMk cId="1353265565" sldId="386"/>
            <ac:picMk id="15" creationId="{F55F681F-E585-5256-C5AC-8DD48951602E}"/>
          </ac:picMkLst>
        </pc:picChg>
        <pc:picChg chg="mod topLvl">
          <ac:chgData name="Hannah Sycamore" userId="b4770bae-8292-4e0f-8212-963b4c6b3ded" providerId="ADAL" clId="{5132BCB8-2042-4563-B85A-A555447B6316}" dt="2026-01-19T10:57:11.972" v="72" actId="962"/>
          <ac:picMkLst>
            <pc:docMk/>
            <pc:sldMk cId="1353265565" sldId="386"/>
            <ac:picMk id="17" creationId="{CDBD364F-A5CF-FBD1-0676-5FF2FFAF3B04}"/>
          </ac:picMkLst>
        </pc:picChg>
      </pc:sldChg>
      <pc:sldChg chg="modSp mod modCm">
        <pc:chgData name="Hannah Sycamore" userId="b4770bae-8292-4e0f-8212-963b4c6b3ded" providerId="ADAL" clId="{5132BCB8-2042-4563-B85A-A555447B6316}" dt="2026-01-19T10:49:53.594" v="15" actId="20577"/>
        <pc:sldMkLst>
          <pc:docMk/>
          <pc:sldMk cId="1876534910" sldId="387"/>
        </pc:sldMkLst>
        <pc:spChg chg="mod">
          <ac:chgData name="Hannah Sycamore" userId="b4770bae-8292-4e0f-8212-963b4c6b3ded" providerId="ADAL" clId="{5132BCB8-2042-4563-B85A-A555447B6316}" dt="2026-01-19T10:49:53.594" v="15" actId="20577"/>
          <ac:spMkLst>
            <pc:docMk/>
            <pc:sldMk cId="1876534910" sldId="387"/>
            <ac:spMk id="3" creationId="{0EBD4CCD-A11B-9851-057D-35C140E1C35E}"/>
          </ac:spMkLst>
        </pc:spChg>
        <pc:extLst>
          <p:ext xmlns:p="http://schemas.openxmlformats.org/presentationml/2006/main" uri="{D6D511B9-2390-475A-947B-AFAB55BFBCF1}">
            <pc226:cmChg xmlns:pc226="http://schemas.microsoft.com/office/powerpoint/2022/06/main/command" chg="mod">
              <pc226:chgData name="Hannah Sycamore" userId="b4770bae-8292-4e0f-8212-963b4c6b3ded" providerId="ADAL" clId="{5132BCB8-2042-4563-B85A-A555447B6316}" dt="2026-01-19T10:49:53.594" v="15" actId="20577"/>
              <pc2:cmMkLst xmlns:pc2="http://schemas.microsoft.com/office/powerpoint/2019/9/main/command">
                <pc:docMk/>
                <pc:sldMk cId="1876534910" sldId="387"/>
                <pc2:cmMk id="{7A6E5709-E64E-421A-8E57-3B675159EF06}"/>
              </pc2:cmMkLst>
            </pc226:cmChg>
          </p:ext>
        </pc:extLst>
      </pc:sldChg>
      <pc:sldChg chg="delSp mod">
        <pc:chgData name="Hannah Sycamore" userId="b4770bae-8292-4e0f-8212-963b4c6b3ded" providerId="ADAL" clId="{5132BCB8-2042-4563-B85A-A555447B6316}" dt="2026-01-19T10:56:43.699" v="67" actId="478"/>
        <pc:sldMkLst>
          <pc:docMk/>
          <pc:sldMk cId="3828758679" sldId="388"/>
        </pc:sldMkLst>
        <pc:spChg chg="del">
          <ac:chgData name="Hannah Sycamore" userId="b4770bae-8292-4e0f-8212-963b4c6b3ded" providerId="ADAL" clId="{5132BCB8-2042-4563-B85A-A555447B6316}" dt="2026-01-19T10:56:43.699" v="67" actId="478"/>
          <ac:spMkLst>
            <pc:docMk/>
            <pc:sldMk cId="3828758679" sldId="388"/>
            <ac:spMk id="5" creationId="{911EAE4C-A409-9B45-0D94-B16ACCBD5C5E}"/>
          </ac:spMkLst>
        </pc:spChg>
      </pc:sldChg>
    </pc:docChg>
  </pc:docChgLst>
  <pc:docChgLst>
    <pc:chgData name="Juliet Kennard" userId="171ce03e-ecb9-44f8-bcbb-a85643c4c66a" providerId="ADAL" clId="{B465C642-4312-474E-AB32-4E0013FDAC90}"/>
    <pc:docChg chg="undo custSel modSld">
      <pc:chgData name="Juliet Kennard" userId="171ce03e-ecb9-44f8-bcbb-a85643c4c66a" providerId="ADAL" clId="{B465C642-4312-474E-AB32-4E0013FDAC90}" dt="2026-01-19T14:52:28.802" v="4017" actId="962"/>
      <pc:docMkLst>
        <pc:docMk/>
      </pc:docMkLst>
      <pc:sldChg chg="addSp modSp mod">
        <pc:chgData name="Juliet Kennard" userId="171ce03e-ecb9-44f8-bcbb-a85643c4c66a" providerId="ADAL" clId="{B465C642-4312-474E-AB32-4E0013FDAC90}" dt="2026-01-19T14:29:09.228" v="1804" actId="962"/>
        <pc:sldMkLst>
          <pc:docMk/>
          <pc:sldMk cId="3552323725" sldId="351"/>
        </pc:sldMkLst>
        <pc:spChg chg="add mod">
          <ac:chgData name="Juliet Kennard" userId="171ce03e-ecb9-44f8-bcbb-a85643c4c66a" providerId="ADAL" clId="{B465C642-4312-474E-AB32-4E0013FDAC90}" dt="2026-01-19T14:29:07.029" v="1803" actId="962"/>
          <ac:spMkLst>
            <pc:docMk/>
            <pc:sldMk cId="3552323725" sldId="351"/>
            <ac:spMk id="5" creationId="{2EE2FBE2-2A7C-F541-96BA-AF956CF8653C}"/>
          </ac:spMkLst>
        </pc:spChg>
        <pc:spChg chg="add mod">
          <ac:chgData name="Juliet Kennard" userId="171ce03e-ecb9-44f8-bcbb-a85643c4c66a" providerId="ADAL" clId="{B465C642-4312-474E-AB32-4E0013FDAC90}" dt="2026-01-19T14:29:09.228" v="1804" actId="962"/>
          <ac:spMkLst>
            <pc:docMk/>
            <pc:sldMk cId="3552323725" sldId="351"/>
            <ac:spMk id="8" creationId="{776F8390-0855-F8ED-21D2-CF657BF87902}"/>
          </ac:spMkLst>
        </pc:spChg>
        <pc:picChg chg="mod">
          <ac:chgData name="Juliet Kennard" userId="171ce03e-ecb9-44f8-bcbb-a85643c4c66a" providerId="ADAL" clId="{B465C642-4312-474E-AB32-4E0013FDAC90}" dt="2026-01-19T14:29:03.180" v="1802" actId="962"/>
          <ac:picMkLst>
            <pc:docMk/>
            <pc:sldMk cId="3552323725" sldId="351"/>
            <ac:picMk id="3" creationId="{AEF35D60-B229-862A-2A02-FCC35BEFBD54}"/>
          </ac:picMkLst>
        </pc:picChg>
      </pc:sldChg>
      <pc:sldChg chg="modSp mod">
        <pc:chgData name="Juliet Kennard" userId="171ce03e-ecb9-44f8-bcbb-a85643c4c66a" providerId="ADAL" clId="{B465C642-4312-474E-AB32-4E0013FDAC90}" dt="2026-01-19T14:35:35.927" v="2859" actId="962"/>
        <pc:sldMkLst>
          <pc:docMk/>
          <pc:sldMk cId="325675063" sldId="352"/>
        </pc:sldMkLst>
        <pc:picChg chg="mod">
          <ac:chgData name="Juliet Kennard" userId="171ce03e-ecb9-44f8-bcbb-a85643c4c66a" providerId="ADAL" clId="{B465C642-4312-474E-AB32-4E0013FDAC90}" dt="2026-01-19T14:35:35.927" v="2859" actId="962"/>
          <ac:picMkLst>
            <pc:docMk/>
            <pc:sldMk cId="325675063" sldId="352"/>
            <ac:picMk id="3" creationId="{14561DBE-2829-DCB1-DDC5-7F2C23E1F91D}"/>
          </ac:picMkLst>
        </pc:picChg>
      </pc:sldChg>
      <pc:sldChg chg="modSp mod">
        <pc:chgData name="Juliet Kennard" userId="171ce03e-ecb9-44f8-bcbb-a85643c4c66a" providerId="ADAL" clId="{B465C642-4312-474E-AB32-4E0013FDAC90}" dt="2026-01-19T14:24:01.999" v="1761" actId="962"/>
        <pc:sldMkLst>
          <pc:docMk/>
          <pc:sldMk cId="2688998525" sldId="353"/>
        </pc:sldMkLst>
        <pc:picChg chg="mod">
          <ac:chgData name="Juliet Kennard" userId="171ce03e-ecb9-44f8-bcbb-a85643c4c66a" providerId="ADAL" clId="{B465C642-4312-474E-AB32-4E0013FDAC90}" dt="2026-01-19T14:24:01.999" v="1761" actId="962"/>
          <ac:picMkLst>
            <pc:docMk/>
            <pc:sldMk cId="2688998525" sldId="353"/>
            <ac:picMk id="3" creationId="{4316DE91-73CE-15C7-32CC-4684126B51B7}"/>
          </ac:picMkLst>
        </pc:picChg>
      </pc:sldChg>
      <pc:sldChg chg="modSp mod">
        <pc:chgData name="Juliet Kennard" userId="171ce03e-ecb9-44f8-bcbb-a85643c4c66a" providerId="ADAL" clId="{B465C642-4312-474E-AB32-4E0013FDAC90}" dt="2026-01-19T14:33:04.286" v="2313" actId="962"/>
        <pc:sldMkLst>
          <pc:docMk/>
          <pc:sldMk cId="2116433349" sldId="354"/>
        </pc:sldMkLst>
        <pc:picChg chg="mod">
          <ac:chgData name="Juliet Kennard" userId="171ce03e-ecb9-44f8-bcbb-a85643c4c66a" providerId="ADAL" clId="{B465C642-4312-474E-AB32-4E0013FDAC90}" dt="2026-01-19T14:33:04.286" v="2313" actId="962"/>
          <ac:picMkLst>
            <pc:docMk/>
            <pc:sldMk cId="2116433349" sldId="354"/>
            <ac:picMk id="17" creationId="{C97EB1AE-8A03-C0E5-24A9-59584B5827D9}"/>
          </ac:picMkLst>
        </pc:picChg>
      </pc:sldChg>
      <pc:sldChg chg="addSp modSp mod">
        <pc:chgData name="Juliet Kennard" userId="171ce03e-ecb9-44f8-bcbb-a85643c4c66a" providerId="ADAL" clId="{B465C642-4312-474E-AB32-4E0013FDAC90}" dt="2026-01-19T14:32:15.439" v="2269" actId="962"/>
        <pc:sldMkLst>
          <pc:docMk/>
          <pc:sldMk cId="1858406983" sldId="355"/>
        </pc:sldMkLst>
        <pc:spChg chg="add mod">
          <ac:chgData name="Juliet Kennard" userId="171ce03e-ecb9-44f8-bcbb-a85643c4c66a" providerId="ADAL" clId="{B465C642-4312-474E-AB32-4E0013FDAC90}" dt="2026-01-19T14:28:11.005" v="1787" actId="962"/>
          <ac:spMkLst>
            <pc:docMk/>
            <pc:sldMk cId="1858406983" sldId="355"/>
            <ac:spMk id="3" creationId="{FE84FD17-99E2-CD0A-AB70-59E77083C80F}"/>
          </ac:spMkLst>
        </pc:spChg>
        <pc:picChg chg="mod">
          <ac:chgData name="Juliet Kennard" userId="171ce03e-ecb9-44f8-bcbb-a85643c4c66a" providerId="ADAL" clId="{B465C642-4312-474E-AB32-4E0013FDAC90}" dt="2026-01-19T14:32:15.439" v="2269" actId="962"/>
          <ac:picMkLst>
            <pc:docMk/>
            <pc:sldMk cId="1858406983" sldId="355"/>
            <ac:picMk id="8" creationId="{CD185119-BAF6-49B7-D5E9-F7C1BFED11CE}"/>
          </ac:picMkLst>
        </pc:picChg>
      </pc:sldChg>
      <pc:sldChg chg="modSp mod">
        <pc:chgData name="Juliet Kennard" userId="171ce03e-ecb9-44f8-bcbb-a85643c4c66a" providerId="ADAL" clId="{B465C642-4312-474E-AB32-4E0013FDAC90}" dt="2026-01-19T14:20:16.271" v="973" actId="962"/>
        <pc:sldMkLst>
          <pc:docMk/>
          <pc:sldMk cId="1212894465" sldId="356"/>
        </pc:sldMkLst>
        <pc:picChg chg="mod">
          <ac:chgData name="Juliet Kennard" userId="171ce03e-ecb9-44f8-bcbb-a85643c4c66a" providerId="ADAL" clId="{B465C642-4312-474E-AB32-4E0013FDAC90}" dt="2026-01-19T14:20:16.271" v="973" actId="962"/>
          <ac:picMkLst>
            <pc:docMk/>
            <pc:sldMk cId="1212894465" sldId="356"/>
            <ac:picMk id="3" creationId="{016F06DB-0F4D-7519-F92E-FAC39D03030B}"/>
          </ac:picMkLst>
        </pc:picChg>
      </pc:sldChg>
      <pc:sldChg chg="addSp modSp mod">
        <pc:chgData name="Juliet Kennard" userId="171ce03e-ecb9-44f8-bcbb-a85643c4c66a" providerId="ADAL" clId="{B465C642-4312-474E-AB32-4E0013FDAC90}" dt="2026-01-19T14:31:32.401" v="2253" actId="962"/>
        <pc:sldMkLst>
          <pc:docMk/>
          <pc:sldMk cId="2309563640" sldId="357"/>
        </pc:sldMkLst>
        <pc:spChg chg="add mod">
          <ac:chgData name="Juliet Kennard" userId="171ce03e-ecb9-44f8-bcbb-a85643c4c66a" providerId="ADAL" clId="{B465C642-4312-474E-AB32-4E0013FDAC90}" dt="2026-01-19T14:30:11.990" v="1815" actId="1036"/>
          <ac:spMkLst>
            <pc:docMk/>
            <pc:sldMk cId="2309563640" sldId="357"/>
            <ac:spMk id="3" creationId="{8447AD44-0E45-D695-5E11-4EDE06A3E08E}"/>
          </ac:spMkLst>
        </pc:spChg>
        <pc:picChg chg="mod">
          <ac:chgData name="Juliet Kennard" userId="171ce03e-ecb9-44f8-bcbb-a85643c4c66a" providerId="ADAL" clId="{B465C642-4312-474E-AB32-4E0013FDAC90}" dt="2026-01-19T14:31:32.401" v="2253" actId="962"/>
          <ac:picMkLst>
            <pc:docMk/>
            <pc:sldMk cId="2309563640" sldId="357"/>
            <ac:picMk id="17" creationId="{2D6F9C48-BED5-BB27-5B46-335B7976ADB8}"/>
          </ac:picMkLst>
        </pc:picChg>
      </pc:sldChg>
      <pc:sldChg chg="modSp mod">
        <pc:chgData name="Juliet Kennard" userId="171ce03e-ecb9-44f8-bcbb-a85643c4c66a" providerId="ADAL" clId="{B465C642-4312-474E-AB32-4E0013FDAC90}" dt="2026-01-19T14:18:54.299" v="959" actId="962"/>
        <pc:sldMkLst>
          <pc:docMk/>
          <pc:sldMk cId="2244404703" sldId="358"/>
        </pc:sldMkLst>
        <pc:picChg chg="mod">
          <ac:chgData name="Juliet Kennard" userId="171ce03e-ecb9-44f8-bcbb-a85643c4c66a" providerId="ADAL" clId="{B465C642-4312-474E-AB32-4E0013FDAC90}" dt="2026-01-19T14:18:54.299" v="959" actId="962"/>
          <ac:picMkLst>
            <pc:docMk/>
            <pc:sldMk cId="2244404703" sldId="358"/>
            <ac:picMk id="10" creationId="{BFAAF00C-D637-0505-AE52-31E842BBBF31}"/>
          </ac:picMkLst>
        </pc:picChg>
      </pc:sldChg>
      <pc:sldChg chg="modSp mod">
        <pc:chgData name="Juliet Kennard" userId="171ce03e-ecb9-44f8-bcbb-a85643c4c66a" providerId="ADAL" clId="{B465C642-4312-474E-AB32-4E0013FDAC90}" dt="2026-01-19T14:17:59.007" v="847" actId="962"/>
        <pc:sldMkLst>
          <pc:docMk/>
          <pc:sldMk cId="1910899871" sldId="360"/>
        </pc:sldMkLst>
        <pc:picChg chg="mod">
          <ac:chgData name="Juliet Kennard" userId="171ce03e-ecb9-44f8-bcbb-a85643c4c66a" providerId="ADAL" clId="{B465C642-4312-474E-AB32-4E0013FDAC90}" dt="2026-01-19T14:17:59.007" v="847" actId="962"/>
          <ac:picMkLst>
            <pc:docMk/>
            <pc:sldMk cId="1910899871" sldId="360"/>
            <ac:picMk id="17" creationId="{23661CE8-BAB4-41B5-1C65-74B03D6B976F}"/>
          </ac:picMkLst>
        </pc:picChg>
      </pc:sldChg>
      <pc:sldChg chg="modSp mod">
        <pc:chgData name="Juliet Kennard" userId="171ce03e-ecb9-44f8-bcbb-a85643c4c66a" providerId="ADAL" clId="{B465C642-4312-474E-AB32-4E0013FDAC90}" dt="2026-01-19T14:15:30.582" v="457" actId="962"/>
        <pc:sldMkLst>
          <pc:docMk/>
          <pc:sldMk cId="2586562751" sldId="362"/>
        </pc:sldMkLst>
        <pc:picChg chg="mod">
          <ac:chgData name="Juliet Kennard" userId="171ce03e-ecb9-44f8-bcbb-a85643c4c66a" providerId="ADAL" clId="{B465C642-4312-474E-AB32-4E0013FDAC90}" dt="2026-01-19T14:15:30.582" v="457" actId="962"/>
          <ac:picMkLst>
            <pc:docMk/>
            <pc:sldMk cId="2586562751" sldId="362"/>
            <ac:picMk id="10" creationId="{589D00A8-8C9B-159E-F7E1-2BD2509762DE}"/>
          </ac:picMkLst>
        </pc:picChg>
      </pc:sldChg>
      <pc:sldChg chg="modSp mod">
        <pc:chgData name="Juliet Kennard" userId="171ce03e-ecb9-44f8-bcbb-a85643c4c66a" providerId="ADAL" clId="{B465C642-4312-474E-AB32-4E0013FDAC90}" dt="2026-01-19T14:41:29.949" v="3314" actId="962"/>
        <pc:sldMkLst>
          <pc:docMk/>
          <pc:sldMk cId="3026022957" sldId="365"/>
        </pc:sldMkLst>
        <pc:picChg chg="mod">
          <ac:chgData name="Juliet Kennard" userId="171ce03e-ecb9-44f8-bcbb-a85643c4c66a" providerId="ADAL" clId="{B465C642-4312-474E-AB32-4E0013FDAC90}" dt="2026-01-19T14:41:29.949" v="3314" actId="962"/>
          <ac:picMkLst>
            <pc:docMk/>
            <pc:sldMk cId="3026022957" sldId="365"/>
            <ac:picMk id="3" creationId="{61FE1BAD-7F6A-3FA7-A141-14F8BDCE6FCB}"/>
          </ac:picMkLst>
        </pc:picChg>
        <pc:picChg chg="mod">
          <ac:chgData name="Juliet Kennard" userId="171ce03e-ecb9-44f8-bcbb-a85643c4c66a" providerId="ADAL" clId="{B465C642-4312-474E-AB32-4E0013FDAC90}" dt="2026-01-19T14:40:26.174" v="3264" actId="962"/>
          <ac:picMkLst>
            <pc:docMk/>
            <pc:sldMk cId="3026022957" sldId="365"/>
            <ac:picMk id="8" creationId="{1DCC94EC-6D63-BED6-8BC0-1311CD0662C8}"/>
          </ac:picMkLst>
        </pc:picChg>
      </pc:sldChg>
      <pc:sldChg chg="modSp mod">
        <pc:chgData name="Juliet Kennard" userId="171ce03e-ecb9-44f8-bcbb-a85643c4c66a" providerId="ADAL" clId="{B465C642-4312-474E-AB32-4E0013FDAC90}" dt="2026-01-19T14:41:46.408" v="3318" actId="962"/>
        <pc:sldMkLst>
          <pc:docMk/>
          <pc:sldMk cId="1729425565" sldId="368"/>
        </pc:sldMkLst>
        <pc:picChg chg="mod">
          <ac:chgData name="Juliet Kennard" userId="171ce03e-ecb9-44f8-bcbb-a85643c4c66a" providerId="ADAL" clId="{B465C642-4312-474E-AB32-4E0013FDAC90}" dt="2026-01-19T14:41:46.408" v="3318" actId="962"/>
          <ac:picMkLst>
            <pc:docMk/>
            <pc:sldMk cId="1729425565" sldId="368"/>
            <ac:picMk id="3" creationId="{F2788DE3-780E-FC9C-5733-C2BC12FA2628}"/>
          </ac:picMkLst>
        </pc:picChg>
      </pc:sldChg>
      <pc:sldChg chg="modSp mod">
        <pc:chgData name="Juliet Kennard" userId="171ce03e-ecb9-44f8-bcbb-a85643c4c66a" providerId="ADAL" clId="{B465C642-4312-474E-AB32-4E0013FDAC90}" dt="2026-01-19T14:38:12.800" v="3148" actId="962"/>
        <pc:sldMkLst>
          <pc:docMk/>
          <pc:sldMk cId="2675582160" sldId="369"/>
        </pc:sldMkLst>
        <pc:picChg chg="mod">
          <ac:chgData name="Juliet Kennard" userId="171ce03e-ecb9-44f8-bcbb-a85643c4c66a" providerId="ADAL" clId="{B465C642-4312-474E-AB32-4E0013FDAC90}" dt="2026-01-19T14:38:12.800" v="3148" actId="962"/>
          <ac:picMkLst>
            <pc:docMk/>
            <pc:sldMk cId="2675582160" sldId="369"/>
            <ac:picMk id="3" creationId="{4FDA6816-8490-BC59-1236-D46493CEBCBD}"/>
          </ac:picMkLst>
        </pc:picChg>
      </pc:sldChg>
      <pc:sldChg chg="addSp modSp mod">
        <pc:chgData name="Juliet Kennard" userId="171ce03e-ecb9-44f8-bcbb-a85643c4c66a" providerId="ADAL" clId="{B465C642-4312-474E-AB32-4E0013FDAC90}" dt="2026-01-19T14:37:39.925" v="3146" actId="1076"/>
        <pc:sldMkLst>
          <pc:docMk/>
          <pc:sldMk cId="3677709966" sldId="371"/>
        </pc:sldMkLst>
        <pc:spChg chg="add mod">
          <ac:chgData name="Juliet Kennard" userId="171ce03e-ecb9-44f8-bcbb-a85643c4c66a" providerId="ADAL" clId="{B465C642-4312-474E-AB32-4E0013FDAC90}" dt="2026-01-19T14:36:05.966" v="2862" actId="14100"/>
          <ac:spMkLst>
            <pc:docMk/>
            <pc:sldMk cId="3677709966" sldId="371"/>
            <ac:spMk id="5" creationId="{426F0278-7CE7-7792-F533-71BE5A21C996}"/>
          </ac:spMkLst>
        </pc:spChg>
        <pc:spChg chg="add mod">
          <ac:chgData name="Juliet Kennard" userId="171ce03e-ecb9-44f8-bcbb-a85643c4c66a" providerId="ADAL" clId="{B465C642-4312-474E-AB32-4E0013FDAC90}" dt="2026-01-19T14:36:44.751" v="2869" actId="14100"/>
          <ac:spMkLst>
            <pc:docMk/>
            <pc:sldMk cId="3677709966" sldId="371"/>
            <ac:spMk id="8" creationId="{7F75C42A-B036-A00C-8A11-35AA529544DB}"/>
          </ac:spMkLst>
        </pc:spChg>
        <pc:spChg chg="mod">
          <ac:chgData name="Juliet Kennard" userId="171ce03e-ecb9-44f8-bcbb-a85643c4c66a" providerId="ADAL" clId="{B465C642-4312-474E-AB32-4E0013FDAC90}" dt="2026-01-19T14:37:39.925" v="3146" actId="1076"/>
          <ac:spMkLst>
            <pc:docMk/>
            <pc:sldMk cId="3677709966" sldId="371"/>
            <ac:spMk id="12" creationId="{FB88B3A4-65CB-9C9E-72E9-B1AEE1F7D1C9}"/>
          </ac:spMkLst>
        </pc:spChg>
        <pc:picChg chg="mod">
          <ac:chgData name="Juliet Kennard" userId="171ce03e-ecb9-44f8-bcbb-a85643c4c66a" providerId="ADAL" clId="{B465C642-4312-474E-AB32-4E0013FDAC90}" dt="2026-01-19T14:37:30.357" v="3145" actId="962"/>
          <ac:picMkLst>
            <pc:docMk/>
            <pc:sldMk cId="3677709966" sldId="371"/>
            <ac:picMk id="3" creationId="{5B64B54B-6642-6D65-50A1-24F585CE4040}"/>
          </ac:picMkLst>
        </pc:picChg>
      </pc:sldChg>
      <pc:sldChg chg="modSp mod">
        <pc:chgData name="Juliet Kennard" userId="171ce03e-ecb9-44f8-bcbb-a85643c4c66a" providerId="ADAL" clId="{B465C642-4312-474E-AB32-4E0013FDAC90}" dt="2026-01-19T14:39:10.215" v="3256" actId="962"/>
        <pc:sldMkLst>
          <pc:docMk/>
          <pc:sldMk cId="2683044050" sldId="372"/>
        </pc:sldMkLst>
        <pc:picChg chg="mod">
          <ac:chgData name="Juliet Kennard" userId="171ce03e-ecb9-44f8-bcbb-a85643c4c66a" providerId="ADAL" clId="{B465C642-4312-474E-AB32-4E0013FDAC90}" dt="2026-01-19T14:39:10.215" v="3256" actId="962"/>
          <ac:picMkLst>
            <pc:docMk/>
            <pc:sldMk cId="2683044050" sldId="372"/>
            <ac:picMk id="7" creationId="{FBBE6C9E-FB9F-64CB-B500-B2BE477645C9}"/>
          </ac:picMkLst>
        </pc:picChg>
      </pc:sldChg>
      <pc:sldChg chg="modSp mod">
        <pc:chgData name="Juliet Kennard" userId="171ce03e-ecb9-44f8-bcbb-a85643c4c66a" providerId="ADAL" clId="{B465C642-4312-474E-AB32-4E0013FDAC90}" dt="2026-01-19T14:47:56.346" v="3884" actId="962"/>
        <pc:sldMkLst>
          <pc:docMk/>
          <pc:sldMk cId="439969711" sldId="374"/>
        </pc:sldMkLst>
        <pc:picChg chg="mod">
          <ac:chgData name="Juliet Kennard" userId="171ce03e-ecb9-44f8-bcbb-a85643c4c66a" providerId="ADAL" clId="{B465C642-4312-474E-AB32-4E0013FDAC90}" dt="2026-01-19T14:47:56.346" v="3884" actId="962"/>
          <ac:picMkLst>
            <pc:docMk/>
            <pc:sldMk cId="439969711" sldId="374"/>
            <ac:picMk id="7" creationId="{C4C6BD8C-CA21-D05F-03B7-258822959B9C}"/>
          </ac:picMkLst>
        </pc:picChg>
      </pc:sldChg>
      <pc:sldChg chg="modSp mod">
        <pc:chgData name="Juliet Kennard" userId="171ce03e-ecb9-44f8-bcbb-a85643c4c66a" providerId="ADAL" clId="{B465C642-4312-474E-AB32-4E0013FDAC90}" dt="2026-01-19T14:46:52.984" v="3750" actId="962"/>
        <pc:sldMkLst>
          <pc:docMk/>
          <pc:sldMk cId="3163633884" sldId="375"/>
        </pc:sldMkLst>
        <pc:picChg chg="mod">
          <ac:chgData name="Juliet Kennard" userId="171ce03e-ecb9-44f8-bcbb-a85643c4c66a" providerId="ADAL" clId="{B465C642-4312-474E-AB32-4E0013FDAC90}" dt="2026-01-19T14:46:52.984" v="3750" actId="962"/>
          <ac:picMkLst>
            <pc:docMk/>
            <pc:sldMk cId="3163633884" sldId="375"/>
            <ac:picMk id="3" creationId="{77D368D8-C69A-3B82-8619-C59AE053B07B}"/>
          </ac:picMkLst>
        </pc:picChg>
      </pc:sldChg>
      <pc:sldChg chg="modSp mod">
        <pc:chgData name="Juliet Kennard" userId="171ce03e-ecb9-44f8-bcbb-a85643c4c66a" providerId="ADAL" clId="{B465C642-4312-474E-AB32-4E0013FDAC90}" dt="2026-01-19T14:52:28.802" v="4017" actId="962"/>
        <pc:sldMkLst>
          <pc:docMk/>
          <pc:sldMk cId="3646157995" sldId="376"/>
        </pc:sldMkLst>
        <pc:picChg chg="mod">
          <ac:chgData name="Juliet Kennard" userId="171ce03e-ecb9-44f8-bcbb-a85643c4c66a" providerId="ADAL" clId="{B465C642-4312-474E-AB32-4E0013FDAC90}" dt="2026-01-19T14:52:28.802" v="4017" actId="962"/>
          <ac:picMkLst>
            <pc:docMk/>
            <pc:sldMk cId="3646157995" sldId="376"/>
            <ac:picMk id="15" creationId="{0A9E07F0-007F-B639-261D-DF6FA1431EDD}"/>
          </ac:picMkLst>
        </pc:picChg>
      </pc:sldChg>
      <pc:sldChg chg="modSp mod">
        <pc:chgData name="Juliet Kennard" userId="171ce03e-ecb9-44f8-bcbb-a85643c4c66a" providerId="ADAL" clId="{B465C642-4312-474E-AB32-4E0013FDAC90}" dt="2026-01-19T14:42:43.592" v="3342" actId="962"/>
        <pc:sldMkLst>
          <pc:docMk/>
          <pc:sldMk cId="1495557344" sldId="377"/>
        </pc:sldMkLst>
        <pc:picChg chg="mod">
          <ac:chgData name="Juliet Kennard" userId="171ce03e-ecb9-44f8-bcbb-a85643c4c66a" providerId="ADAL" clId="{B465C642-4312-474E-AB32-4E0013FDAC90}" dt="2026-01-19T14:42:43.592" v="3342" actId="962"/>
          <ac:picMkLst>
            <pc:docMk/>
            <pc:sldMk cId="1495557344" sldId="377"/>
            <ac:picMk id="12" creationId="{1A78261A-456A-A116-D4FF-E382DB685C39}"/>
          </ac:picMkLst>
        </pc:picChg>
      </pc:sldChg>
      <pc:sldChg chg="modSp mod">
        <pc:chgData name="Juliet Kennard" userId="171ce03e-ecb9-44f8-bcbb-a85643c4c66a" providerId="ADAL" clId="{B465C642-4312-474E-AB32-4E0013FDAC90}" dt="2026-01-19T14:49:12.213" v="3885" actId="14100"/>
        <pc:sldMkLst>
          <pc:docMk/>
          <pc:sldMk cId="2514739111" sldId="384"/>
        </pc:sldMkLst>
        <pc:spChg chg="mod">
          <ac:chgData name="Juliet Kennard" userId="171ce03e-ecb9-44f8-bcbb-a85643c4c66a" providerId="ADAL" clId="{B465C642-4312-474E-AB32-4E0013FDAC90}" dt="2026-01-19T14:49:12.213" v="3885" actId="14100"/>
          <ac:spMkLst>
            <pc:docMk/>
            <pc:sldMk cId="2514739111" sldId="384"/>
            <ac:spMk id="6" creationId="{193DD3C9-FE13-D424-8079-766D40B2C133}"/>
          </ac:spMkLst>
        </pc:spChg>
      </pc:sldChg>
      <pc:sldChg chg="modSp mod">
        <pc:chgData name="Juliet Kennard" userId="171ce03e-ecb9-44f8-bcbb-a85643c4c66a" providerId="ADAL" clId="{B465C642-4312-474E-AB32-4E0013FDAC90}" dt="2026-01-19T14:52:10.417" v="4015" actId="962"/>
        <pc:sldMkLst>
          <pc:docMk/>
          <pc:sldMk cId="1353265565" sldId="386"/>
        </pc:sldMkLst>
        <pc:picChg chg="mod">
          <ac:chgData name="Juliet Kennard" userId="171ce03e-ecb9-44f8-bcbb-a85643c4c66a" providerId="ADAL" clId="{B465C642-4312-474E-AB32-4E0013FDAC90}" dt="2026-01-19T14:52:10.417" v="4015" actId="962"/>
          <ac:picMkLst>
            <pc:docMk/>
            <pc:sldMk cId="1353265565" sldId="386"/>
            <ac:picMk id="12" creationId="{1260971F-5E6F-175E-CB07-E134276ACA7B}"/>
          </ac:picMkLst>
        </pc:picChg>
      </pc:sldChg>
      <pc:sldChg chg="modSp mod">
        <pc:chgData name="Juliet Kennard" userId="171ce03e-ecb9-44f8-bcbb-a85643c4c66a" providerId="ADAL" clId="{B465C642-4312-474E-AB32-4E0013FDAC90}" dt="2026-01-19T14:49:48.762" v="3893" actId="962"/>
        <pc:sldMkLst>
          <pc:docMk/>
          <pc:sldMk cId="3828758679" sldId="388"/>
        </pc:sldMkLst>
        <pc:picChg chg="mod">
          <ac:chgData name="Juliet Kennard" userId="171ce03e-ecb9-44f8-bcbb-a85643c4c66a" providerId="ADAL" clId="{B465C642-4312-474E-AB32-4E0013FDAC90}" dt="2026-01-19T14:49:48.762" v="3893" actId="962"/>
          <ac:picMkLst>
            <pc:docMk/>
            <pc:sldMk cId="3828758679" sldId="388"/>
            <ac:picMk id="7" creationId="{7996625D-7AD7-FDCB-0D8A-A1DF75B7840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2EC57A-BB31-4413-B219-6D814CF6EB10}" type="datetimeFigureOut">
              <a:rPr lang="en-GB" smtClean="0"/>
              <a:t>19/01/2026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5919CB-4763-4CA7-B855-F327AC99DF58}" type="slidenum">
              <a:rPr lang="en-GB" smtClean="0"/>
              <a:t>‹#›</a:t>
            </a:fld>
            <a:endParaRPr lang="en-GB"/>
          </a:p>
        </p:txBody>
      </p:sp>
    </p:spTree>
    <p:extLst>
      <p:ext uri="{BB962C8B-B14F-4D97-AF65-F5344CB8AC3E}">
        <p14:creationId xmlns:p14="http://schemas.microsoft.com/office/powerpoint/2010/main" val="2394755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7CAAD-8047-8701-C33A-69909031E1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802774-D200-C490-DF39-764C57D6F4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ADF789-5BED-4F48-5FFE-B61EA90555B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93CE39B-F3EA-3BA6-1818-D689A239255B}"/>
              </a:ext>
            </a:extLst>
          </p:cNvPr>
          <p:cNvSpPr>
            <a:spLocks noGrp="1"/>
          </p:cNvSpPr>
          <p:nvPr>
            <p:ph type="sldNum" sz="quarter" idx="5"/>
          </p:nvPr>
        </p:nvSpPr>
        <p:spPr/>
        <p:txBody>
          <a:bodyPr/>
          <a:lstStyle/>
          <a:p>
            <a:fld id="{A85919CB-4763-4CA7-B855-F327AC99DF58}" type="slidenum">
              <a:rPr lang="en-GB" smtClean="0"/>
              <a:t>4</a:t>
            </a:fld>
            <a:endParaRPr lang="en-GB"/>
          </a:p>
        </p:txBody>
      </p:sp>
    </p:spTree>
    <p:extLst>
      <p:ext uri="{BB962C8B-B14F-4D97-AF65-F5344CB8AC3E}">
        <p14:creationId xmlns:p14="http://schemas.microsoft.com/office/powerpoint/2010/main" val="2966823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02F3F-5596-27E3-C566-732C944BDA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B88B54-2807-44D9-7023-CFAEB5F2D7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9D29F1-8FDE-FEA5-EDED-96A6913E7E3E}"/>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F1B5815-E4AB-4CDF-AF76-4C07400FADC0}"/>
              </a:ext>
            </a:extLst>
          </p:cNvPr>
          <p:cNvSpPr>
            <a:spLocks noGrp="1"/>
          </p:cNvSpPr>
          <p:nvPr>
            <p:ph type="sldNum" sz="quarter" idx="5"/>
          </p:nvPr>
        </p:nvSpPr>
        <p:spPr/>
        <p:txBody>
          <a:bodyPr/>
          <a:lstStyle/>
          <a:p>
            <a:fld id="{A85919CB-4763-4CA7-B855-F327AC99DF58}" type="slidenum">
              <a:rPr lang="en-GB" smtClean="0"/>
              <a:t>13</a:t>
            </a:fld>
            <a:endParaRPr lang="en-GB"/>
          </a:p>
        </p:txBody>
      </p:sp>
    </p:spTree>
    <p:extLst>
      <p:ext uri="{BB962C8B-B14F-4D97-AF65-F5344CB8AC3E}">
        <p14:creationId xmlns:p14="http://schemas.microsoft.com/office/powerpoint/2010/main" val="703813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5C2EE-9DE3-64EA-596B-87FBADB402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5534DF-4480-16EC-D6F8-1287F3E665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9E73E8-3D23-276F-E7D2-31767D3EC2C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3C74052-BE49-385C-A906-C9A2E0831AC6}"/>
              </a:ext>
            </a:extLst>
          </p:cNvPr>
          <p:cNvSpPr>
            <a:spLocks noGrp="1"/>
          </p:cNvSpPr>
          <p:nvPr>
            <p:ph type="sldNum" sz="quarter" idx="5"/>
          </p:nvPr>
        </p:nvSpPr>
        <p:spPr/>
        <p:txBody>
          <a:bodyPr/>
          <a:lstStyle/>
          <a:p>
            <a:fld id="{A85919CB-4763-4CA7-B855-F327AC99DF58}" type="slidenum">
              <a:rPr lang="en-GB" smtClean="0"/>
              <a:t>14</a:t>
            </a:fld>
            <a:endParaRPr lang="en-GB"/>
          </a:p>
        </p:txBody>
      </p:sp>
    </p:spTree>
    <p:extLst>
      <p:ext uri="{BB962C8B-B14F-4D97-AF65-F5344CB8AC3E}">
        <p14:creationId xmlns:p14="http://schemas.microsoft.com/office/powerpoint/2010/main" val="2056488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C9208-219F-887B-091A-C6E9D35325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A524DD-C28E-4155-7225-C21600DDE6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80DDD7-B777-1929-EE28-C547BAA99DB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1FCB9A0-B256-91B0-2336-3DF65C1ADFF1}"/>
              </a:ext>
            </a:extLst>
          </p:cNvPr>
          <p:cNvSpPr>
            <a:spLocks noGrp="1"/>
          </p:cNvSpPr>
          <p:nvPr>
            <p:ph type="sldNum" sz="quarter" idx="5"/>
          </p:nvPr>
        </p:nvSpPr>
        <p:spPr/>
        <p:txBody>
          <a:bodyPr/>
          <a:lstStyle/>
          <a:p>
            <a:fld id="{A85919CB-4763-4CA7-B855-F327AC99DF58}" type="slidenum">
              <a:rPr lang="en-GB" smtClean="0"/>
              <a:t>15</a:t>
            </a:fld>
            <a:endParaRPr lang="en-GB"/>
          </a:p>
        </p:txBody>
      </p:sp>
    </p:spTree>
    <p:extLst>
      <p:ext uri="{BB962C8B-B14F-4D97-AF65-F5344CB8AC3E}">
        <p14:creationId xmlns:p14="http://schemas.microsoft.com/office/powerpoint/2010/main" val="39175295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E6588-D0CF-15A7-4B0E-F842D9BF82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C7763F-BC72-447D-91C9-8CE3A28EE7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349E57-23E5-65B1-45AC-57E0DC3FEE1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5B0F6B3-6DE5-1C60-AA91-11B64492F43A}"/>
              </a:ext>
            </a:extLst>
          </p:cNvPr>
          <p:cNvSpPr>
            <a:spLocks noGrp="1"/>
          </p:cNvSpPr>
          <p:nvPr>
            <p:ph type="sldNum" sz="quarter" idx="5"/>
          </p:nvPr>
        </p:nvSpPr>
        <p:spPr/>
        <p:txBody>
          <a:bodyPr/>
          <a:lstStyle/>
          <a:p>
            <a:fld id="{A85919CB-4763-4CA7-B855-F327AC99DF58}" type="slidenum">
              <a:rPr lang="en-GB" smtClean="0"/>
              <a:t>16</a:t>
            </a:fld>
            <a:endParaRPr lang="en-GB"/>
          </a:p>
        </p:txBody>
      </p:sp>
    </p:spTree>
    <p:extLst>
      <p:ext uri="{BB962C8B-B14F-4D97-AF65-F5344CB8AC3E}">
        <p14:creationId xmlns:p14="http://schemas.microsoft.com/office/powerpoint/2010/main" val="33881338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E14EA-412C-8C04-9095-5CC55C6FAEE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572DA8-081B-CDFE-9189-7ECBEF23C7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C5C21A-E1EF-CECE-C783-D044DA0ACF7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8080A18-7A9B-AAD0-9B75-B5C2DF659B2E}"/>
              </a:ext>
            </a:extLst>
          </p:cNvPr>
          <p:cNvSpPr>
            <a:spLocks noGrp="1"/>
          </p:cNvSpPr>
          <p:nvPr>
            <p:ph type="sldNum" sz="quarter" idx="5"/>
          </p:nvPr>
        </p:nvSpPr>
        <p:spPr/>
        <p:txBody>
          <a:bodyPr/>
          <a:lstStyle/>
          <a:p>
            <a:fld id="{A85919CB-4763-4CA7-B855-F327AC99DF58}" type="slidenum">
              <a:rPr lang="en-GB" smtClean="0"/>
              <a:t>17</a:t>
            </a:fld>
            <a:endParaRPr lang="en-GB"/>
          </a:p>
        </p:txBody>
      </p:sp>
    </p:spTree>
    <p:extLst>
      <p:ext uri="{BB962C8B-B14F-4D97-AF65-F5344CB8AC3E}">
        <p14:creationId xmlns:p14="http://schemas.microsoft.com/office/powerpoint/2010/main" val="2764367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C84185-9C04-5924-EF37-C10D7DCD12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CEF383-EE16-477A-59BA-5E42B3A80D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8AF01A-B0F8-3674-8294-8A1552CBCFE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C466A9C-6D0C-2B04-60DD-95CE104012EE}"/>
              </a:ext>
            </a:extLst>
          </p:cNvPr>
          <p:cNvSpPr>
            <a:spLocks noGrp="1"/>
          </p:cNvSpPr>
          <p:nvPr>
            <p:ph type="sldNum" sz="quarter" idx="5"/>
          </p:nvPr>
        </p:nvSpPr>
        <p:spPr/>
        <p:txBody>
          <a:bodyPr/>
          <a:lstStyle/>
          <a:p>
            <a:fld id="{A85919CB-4763-4CA7-B855-F327AC99DF58}" type="slidenum">
              <a:rPr lang="en-GB" smtClean="0"/>
              <a:t>18</a:t>
            </a:fld>
            <a:endParaRPr lang="en-GB"/>
          </a:p>
        </p:txBody>
      </p:sp>
    </p:spTree>
    <p:extLst>
      <p:ext uri="{BB962C8B-B14F-4D97-AF65-F5344CB8AC3E}">
        <p14:creationId xmlns:p14="http://schemas.microsoft.com/office/powerpoint/2010/main" val="2772396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9DBC4-03AF-E23E-40AF-D0315ED2A0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1695F8-0307-6BB1-EA3D-B52EB7BFFB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CE4EE6-5449-AF43-91F9-0F23FB78267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1D2405E-062C-4953-654E-DA70918B8E53}"/>
              </a:ext>
            </a:extLst>
          </p:cNvPr>
          <p:cNvSpPr>
            <a:spLocks noGrp="1"/>
          </p:cNvSpPr>
          <p:nvPr>
            <p:ph type="sldNum" sz="quarter" idx="5"/>
          </p:nvPr>
        </p:nvSpPr>
        <p:spPr/>
        <p:txBody>
          <a:bodyPr/>
          <a:lstStyle/>
          <a:p>
            <a:fld id="{A85919CB-4763-4CA7-B855-F327AC99DF58}" type="slidenum">
              <a:rPr lang="en-GB" smtClean="0"/>
              <a:t>19</a:t>
            </a:fld>
            <a:endParaRPr lang="en-GB"/>
          </a:p>
        </p:txBody>
      </p:sp>
    </p:spTree>
    <p:extLst>
      <p:ext uri="{BB962C8B-B14F-4D97-AF65-F5344CB8AC3E}">
        <p14:creationId xmlns:p14="http://schemas.microsoft.com/office/powerpoint/2010/main" val="36970764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5A9448-D842-1732-27A7-4D0F01F855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F0669F-4794-734D-1007-22E092426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5E9DB-27C4-6DA0-5652-E140897B6C0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9074D78-6E7C-B0D8-9E64-7A8E94AE1436}"/>
              </a:ext>
            </a:extLst>
          </p:cNvPr>
          <p:cNvSpPr>
            <a:spLocks noGrp="1"/>
          </p:cNvSpPr>
          <p:nvPr>
            <p:ph type="sldNum" sz="quarter" idx="5"/>
          </p:nvPr>
        </p:nvSpPr>
        <p:spPr/>
        <p:txBody>
          <a:bodyPr/>
          <a:lstStyle/>
          <a:p>
            <a:fld id="{A85919CB-4763-4CA7-B855-F327AC99DF58}" type="slidenum">
              <a:rPr lang="en-GB" smtClean="0"/>
              <a:t>20</a:t>
            </a:fld>
            <a:endParaRPr lang="en-GB"/>
          </a:p>
        </p:txBody>
      </p:sp>
    </p:spTree>
    <p:extLst>
      <p:ext uri="{BB962C8B-B14F-4D97-AF65-F5344CB8AC3E}">
        <p14:creationId xmlns:p14="http://schemas.microsoft.com/office/powerpoint/2010/main" val="2948002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6D794-C514-40F6-05C3-9CE87704CF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DCF064-6FB5-22D9-363B-A013AFD332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88B8C7-1480-0D83-BAF7-3B8438EF2AB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C12E99A-8279-2CA7-90CC-10C00C88F8BE}"/>
              </a:ext>
            </a:extLst>
          </p:cNvPr>
          <p:cNvSpPr>
            <a:spLocks noGrp="1"/>
          </p:cNvSpPr>
          <p:nvPr>
            <p:ph type="sldNum" sz="quarter" idx="5"/>
          </p:nvPr>
        </p:nvSpPr>
        <p:spPr/>
        <p:txBody>
          <a:bodyPr/>
          <a:lstStyle/>
          <a:p>
            <a:fld id="{A85919CB-4763-4CA7-B855-F327AC99DF58}" type="slidenum">
              <a:rPr lang="en-GB" smtClean="0"/>
              <a:t>21</a:t>
            </a:fld>
            <a:endParaRPr lang="en-GB"/>
          </a:p>
        </p:txBody>
      </p:sp>
    </p:spTree>
    <p:extLst>
      <p:ext uri="{BB962C8B-B14F-4D97-AF65-F5344CB8AC3E}">
        <p14:creationId xmlns:p14="http://schemas.microsoft.com/office/powerpoint/2010/main" val="27835353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CDFAC-DCF0-4761-D5AB-EB3BEBAF22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48F748-75DF-9644-6B34-9CF637D63D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5DDF05A-C077-13A8-B972-98418B68D7C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B3FED83-DFFE-8038-91E3-C8633C478136}"/>
              </a:ext>
            </a:extLst>
          </p:cNvPr>
          <p:cNvSpPr>
            <a:spLocks noGrp="1"/>
          </p:cNvSpPr>
          <p:nvPr>
            <p:ph type="sldNum" sz="quarter" idx="5"/>
          </p:nvPr>
        </p:nvSpPr>
        <p:spPr/>
        <p:txBody>
          <a:bodyPr/>
          <a:lstStyle/>
          <a:p>
            <a:fld id="{A85919CB-4763-4CA7-B855-F327AC99DF58}" type="slidenum">
              <a:rPr lang="en-GB" smtClean="0"/>
              <a:t>22</a:t>
            </a:fld>
            <a:endParaRPr lang="en-GB"/>
          </a:p>
        </p:txBody>
      </p:sp>
    </p:spTree>
    <p:extLst>
      <p:ext uri="{BB962C8B-B14F-4D97-AF65-F5344CB8AC3E}">
        <p14:creationId xmlns:p14="http://schemas.microsoft.com/office/powerpoint/2010/main" val="1754893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7CAAD-8047-8701-C33A-69909031E1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802774-D200-C490-DF39-764C57D6F4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ADF789-5BED-4F48-5FFE-B61EA90555B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93CE39B-F3EA-3BA6-1818-D689A239255B}"/>
              </a:ext>
            </a:extLst>
          </p:cNvPr>
          <p:cNvSpPr>
            <a:spLocks noGrp="1"/>
          </p:cNvSpPr>
          <p:nvPr>
            <p:ph type="sldNum" sz="quarter" idx="5"/>
          </p:nvPr>
        </p:nvSpPr>
        <p:spPr/>
        <p:txBody>
          <a:bodyPr/>
          <a:lstStyle/>
          <a:p>
            <a:fld id="{A85919CB-4763-4CA7-B855-F327AC99DF58}" type="slidenum">
              <a:rPr lang="en-GB" smtClean="0"/>
              <a:t>5</a:t>
            </a:fld>
            <a:endParaRPr lang="en-GB"/>
          </a:p>
        </p:txBody>
      </p:sp>
    </p:spTree>
    <p:extLst>
      <p:ext uri="{BB962C8B-B14F-4D97-AF65-F5344CB8AC3E}">
        <p14:creationId xmlns:p14="http://schemas.microsoft.com/office/powerpoint/2010/main" val="29668230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D8357B-6952-9F39-6B42-0FA96C6AE7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0A163C-005F-3C20-A704-CD0437C28F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EBAC5B-23AC-1E0D-D2F0-78430D6ADF29}"/>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B4FF4F3-01CD-4CFA-F25A-CADD34764F84}"/>
              </a:ext>
            </a:extLst>
          </p:cNvPr>
          <p:cNvSpPr>
            <a:spLocks noGrp="1"/>
          </p:cNvSpPr>
          <p:nvPr>
            <p:ph type="sldNum" sz="quarter" idx="5"/>
          </p:nvPr>
        </p:nvSpPr>
        <p:spPr/>
        <p:txBody>
          <a:bodyPr/>
          <a:lstStyle/>
          <a:p>
            <a:fld id="{A85919CB-4763-4CA7-B855-F327AC99DF58}" type="slidenum">
              <a:rPr lang="en-GB" smtClean="0"/>
              <a:t>23</a:t>
            </a:fld>
            <a:endParaRPr lang="en-GB"/>
          </a:p>
        </p:txBody>
      </p:sp>
    </p:spTree>
    <p:extLst>
      <p:ext uri="{BB962C8B-B14F-4D97-AF65-F5344CB8AC3E}">
        <p14:creationId xmlns:p14="http://schemas.microsoft.com/office/powerpoint/2010/main" val="2312700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AB06B-E5C7-7C7F-477B-FA9E822DDD4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34F3A2-F90D-42D6-AB00-495688FAAA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7188FA-88BB-9426-9463-634865CC538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8AC90EA9-F850-F7B5-E075-F2DDB4719084}"/>
              </a:ext>
            </a:extLst>
          </p:cNvPr>
          <p:cNvSpPr>
            <a:spLocks noGrp="1"/>
          </p:cNvSpPr>
          <p:nvPr>
            <p:ph type="sldNum" sz="quarter" idx="5"/>
          </p:nvPr>
        </p:nvSpPr>
        <p:spPr/>
        <p:txBody>
          <a:bodyPr/>
          <a:lstStyle/>
          <a:p>
            <a:fld id="{A85919CB-4763-4CA7-B855-F327AC99DF58}" type="slidenum">
              <a:rPr lang="en-GB" smtClean="0"/>
              <a:t>24</a:t>
            </a:fld>
            <a:endParaRPr lang="en-GB"/>
          </a:p>
        </p:txBody>
      </p:sp>
    </p:spTree>
    <p:extLst>
      <p:ext uri="{BB962C8B-B14F-4D97-AF65-F5344CB8AC3E}">
        <p14:creationId xmlns:p14="http://schemas.microsoft.com/office/powerpoint/2010/main" val="2596652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1F831-FA45-282A-4B22-805CF7A9D2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72032B-C752-AFE2-1143-17EFAF4D35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16F3D0-06EE-5BEA-437E-DF682E6BA10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2A23606-817C-1F99-9695-6E5C046A2F1D}"/>
              </a:ext>
            </a:extLst>
          </p:cNvPr>
          <p:cNvSpPr>
            <a:spLocks noGrp="1"/>
          </p:cNvSpPr>
          <p:nvPr>
            <p:ph type="sldNum" sz="quarter" idx="5"/>
          </p:nvPr>
        </p:nvSpPr>
        <p:spPr/>
        <p:txBody>
          <a:bodyPr/>
          <a:lstStyle/>
          <a:p>
            <a:fld id="{A85919CB-4763-4CA7-B855-F327AC99DF58}" type="slidenum">
              <a:rPr lang="en-GB" smtClean="0"/>
              <a:t>25</a:t>
            </a:fld>
            <a:endParaRPr lang="en-GB"/>
          </a:p>
        </p:txBody>
      </p:sp>
    </p:spTree>
    <p:extLst>
      <p:ext uri="{BB962C8B-B14F-4D97-AF65-F5344CB8AC3E}">
        <p14:creationId xmlns:p14="http://schemas.microsoft.com/office/powerpoint/2010/main" val="25547502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D38D4-C22A-F0E8-44CC-BA7060306C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0DA447-615E-C3F1-1B0A-1BCDF7C253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C090B4-3748-DF03-CEB2-EAB1168486F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349A523-DC34-0B67-9281-FE50BAFE41D4}"/>
              </a:ext>
            </a:extLst>
          </p:cNvPr>
          <p:cNvSpPr>
            <a:spLocks noGrp="1"/>
          </p:cNvSpPr>
          <p:nvPr>
            <p:ph type="sldNum" sz="quarter" idx="5"/>
          </p:nvPr>
        </p:nvSpPr>
        <p:spPr/>
        <p:txBody>
          <a:bodyPr/>
          <a:lstStyle/>
          <a:p>
            <a:fld id="{A85919CB-4763-4CA7-B855-F327AC99DF58}" type="slidenum">
              <a:rPr lang="en-GB" smtClean="0"/>
              <a:t>26</a:t>
            </a:fld>
            <a:endParaRPr lang="en-GB"/>
          </a:p>
        </p:txBody>
      </p:sp>
    </p:spTree>
    <p:extLst>
      <p:ext uri="{BB962C8B-B14F-4D97-AF65-F5344CB8AC3E}">
        <p14:creationId xmlns:p14="http://schemas.microsoft.com/office/powerpoint/2010/main" val="9452640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A9BB9D-2149-0B5A-B5D9-0CDA1A14ED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85516B-CF06-EC8C-0DAA-E27179941E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A4A3B9-0B8F-7ACD-973D-E256173E075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E7B1A05F-3E5A-CBEE-CFD6-6CF631BF7A7E}"/>
              </a:ext>
            </a:extLst>
          </p:cNvPr>
          <p:cNvSpPr>
            <a:spLocks noGrp="1"/>
          </p:cNvSpPr>
          <p:nvPr>
            <p:ph type="sldNum" sz="quarter" idx="5"/>
          </p:nvPr>
        </p:nvSpPr>
        <p:spPr/>
        <p:txBody>
          <a:bodyPr/>
          <a:lstStyle/>
          <a:p>
            <a:fld id="{A85919CB-4763-4CA7-B855-F327AC99DF58}" type="slidenum">
              <a:rPr lang="en-GB" smtClean="0"/>
              <a:t>27</a:t>
            </a:fld>
            <a:endParaRPr lang="en-GB"/>
          </a:p>
        </p:txBody>
      </p:sp>
    </p:spTree>
    <p:extLst>
      <p:ext uri="{BB962C8B-B14F-4D97-AF65-F5344CB8AC3E}">
        <p14:creationId xmlns:p14="http://schemas.microsoft.com/office/powerpoint/2010/main" val="3140188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75097A-EA25-3FDA-55CF-C7E452D460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19EB6-572D-41F5-16DE-8E0A435F08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03EF2A-B4AD-F411-1095-B85EA689C26A}"/>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948C66E-BB58-A74C-8F87-F9A44AB1D12B}"/>
              </a:ext>
            </a:extLst>
          </p:cNvPr>
          <p:cNvSpPr>
            <a:spLocks noGrp="1"/>
          </p:cNvSpPr>
          <p:nvPr>
            <p:ph type="sldNum" sz="quarter" idx="5"/>
          </p:nvPr>
        </p:nvSpPr>
        <p:spPr/>
        <p:txBody>
          <a:bodyPr/>
          <a:lstStyle/>
          <a:p>
            <a:fld id="{A85919CB-4763-4CA7-B855-F327AC99DF58}" type="slidenum">
              <a:rPr lang="en-GB" smtClean="0"/>
              <a:t>28</a:t>
            </a:fld>
            <a:endParaRPr lang="en-GB"/>
          </a:p>
        </p:txBody>
      </p:sp>
    </p:spTree>
    <p:extLst>
      <p:ext uri="{BB962C8B-B14F-4D97-AF65-F5344CB8AC3E}">
        <p14:creationId xmlns:p14="http://schemas.microsoft.com/office/powerpoint/2010/main" val="23367099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558EF-67E7-18E0-640F-24F5B46A03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1EFD26D-9DD5-E54B-C531-26A941943B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F68A1C-18CA-62ED-E426-B74F6D7DB34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E3AB6D3-6B09-1587-4FDD-6CE8B9AD8A40}"/>
              </a:ext>
            </a:extLst>
          </p:cNvPr>
          <p:cNvSpPr>
            <a:spLocks noGrp="1"/>
          </p:cNvSpPr>
          <p:nvPr>
            <p:ph type="sldNum" sz="quarter" idx="5"/>
          </p:nvPr>
        </p:nvSpPr>
        <p:spPr/>
        <p:txBody>
          <a:bodyPr/>
          <a:lstStyle/>
          <a:p>
            <a:fld id="{A85919CB-4763-4CA7-B855-F327AC99DF58}" type="slidenum">
              <a:rPr lang="en-GB" smtClean="0"/>
              <a:t>29</a:t>
            </a:fld>
            <a:endParaRPr lang="en-GB"/>
          </a:p>
        </p:txBody>
      </p:sp>
    </p:spTree>
    <p:extLst>
      <p:ext uri="{BB962C8B-B14F-4D97-AF65-F5344CB8AC3E}">
        <p14:creationId xmlns:p14="http://schemas.microsoft.com/office/powerpoint/2010/main" val="1677627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E565E2-299B-D500-8BB3-D23761BB9C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69AEA6-BD47-E741-D854-D10F0E2BFC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616643-2FD1-6479-699D-DB4533516020}"/>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7502544-1552-9064-AA72-61203D5DBBAB}"/>
              </a:ext>
            </a:extLst>
          </p:cNvPr>
          <p:cNvSpPr>
            <a:spLocks noGrp="1"/>
          </p:cNvSpPr>
          <p:nvPr>
            <p:ph type="sldNum" sz="quarter" idx="5"/>
          </p:nvPr>
        </p:nvSpPr>
        <p:spPr/>
        <p:txBody>
          <a:bodyPr/>
          <a:lstStyle/>
          <a:p>
            <a:fld id="{A85919CB-4763-4CA7-B855-F327AC99DF58}" type="slidenum">
              <a:rPr lang="en-GB" smtClean="0"/>
              <a:t>30</a:t>
            </a:fld>
            <a:endParaRPr lang="en-GB"/>
          </a:p>
        </p:txBody>
      </p:sp>
    </p:spTree>
    <p:extLst>
      <p:ext uri="{BB962C8B-B14F-4D97-AF65-F5344CB8AC3E}">
        <p14:creationId xmlns:p14="http://schemas.microsoft.com/office/powerpoint/2010/main" val="2349078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88C0C-8FC8-4387-3005-CBDFC21272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06FCC1-28D4-10E9-B7CF-D0712FFAB4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166985-3530-E27D-B4D2-6503EA47786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71F0E10-022F-5B8A-CB67-B819B4D69AC8}"/>
              </a:ext>
            </a:extLst>
          </p:cNvPr>
          <p:cNvSpPr>
            <a:spLocks noGrp="1"/>
          </p:cNvSpPr>
          <p:nvPr>
            <p:ph type="sldNum" sz="quarter" idx="5"/>
          </p:nvPr>
        </p:nvSpPr>
        <p:spPr/>
        <p:txBody>
          <a:bodyPr/>
          <a:lstStyle/>
          <a:p>
            <a:fld id="{A85919CB-4763-4CA7-B855-F327AC99DF58}" type="slidenum">
              <a:rPr lang="en-GB" smtClean="0"/>
              <a:t>31</a:t>
            </a:fld>
            <a:endParaRPr lang="en-GB"/>
          </a:p>
        </p:txBody>
      </p:sp>
    </p:spTree>
    <p:extLst>
      <p:ext uri="{BB962C8B-B14F-4D97-AF65-F5344CB8AC3E}">
        <p14:creationId xmlns:p14="http://schemas.microsoft.com/office/powerpoint/2010/main" val="25730805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5AF7E-8AAB-6AFF-E549-9363759BE5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9E5941-9DF6-AF2B-BD08-8A16DEC3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E7CC46-10A7-F342-FD44-692884804F7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88120F1-9EF5-F30F-BB29-2674F49B675C}"/>
              </a:ext>
            </a:extLst>
          </p:cNvPr>
          <p:cNvSpPr>
            <a:spLocks noGrp="1"/>
          </p:cNvSpPr>
          <p:nvPr>
            <p:ph type="sldNum" sz="quarter" idx="5"/>
          </p:nvPr>
        </p:nvSpPr>
        <p:spPr/>
        <p:txBody>
          <a:bodyPr/>
          <a:lstStyle/>
          <a:p>
            <a:fld id="{A85919CB-4763-4CA7-B855-F327AC99DF58}" type="slidenum">
              <a:rPr lang="en-GB" smtClean="0"/>
              <a:t>32</a:t>
            </a:fld>
            <a:endParaRPr lang="en-GB"/>
          </a:p>
        </p:txBody>
      </p:sp>
    </p:spTree>
    <p:extLst>
      <p:ext uri="{BB962C8B-B14F-4D97-AF65-F5344CB8AC3E}">
        <p14:creationId xmlns:p14="http://schemas.microsoft.com/office/powerpoint/2010/main" val="2082917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7B242B-EBB1-AC96-EF04-FB1476D2E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D30FA7-96DC-A7E5-043F-0BF4150C5F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AE2E63-F385-727F-0090-D40DFC201A9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2BDF962-EAA1-B66C-87A4-622509A85E92}"/>
              </a:ext>
            </a:extLst>
          </p:cNvPr>
          <p:cNvSpPr>
            <a:spLocks noGrp="1"/>
          </p:cNvSpPr>
          <p:nvPr>
            <p:ph type="sldNum" sz="quarter" idx="5"/>
          </p:nvPr>
        </p:nvSpPr>
        <p:spPr/>
        <p:txBody>
          <a:bodyPr/>
          <a:lstStyle/>
          <a:p>
            <a:fld id="{A85919CB-4763-4CA7-B855-F327AC99DF58}" type="slidenum">
              <a:rPr lang="en-GB" smtClean="0"/>
              <a:t>6</a:t>
            </a:fld>
            <a:endParaRPr lang="en-GB"/>
          </a:p>
        </p:txBody>
      </p:sp>
    </p:spTree>
    <p:extLst>
      <p:ext uri="{BB962C8B-B14F-4D97-AF65-F5344CB8AC3E}">
        <p14:creationId xmlns:p14="http://schemas.microsoft.com/office/powerpoint/2010/main" val="3560767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3A1123-8D2C-7C9B-7BAD-DC1FFE4141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D6F316-2190-F56C-3049-14FC969BAA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C926FF-CAD5-1E00-2F41-D39074E50A27}"/>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78C7F6B-6444-4DDE-A3F9-48E66704E548}"/>
              </a:ext>
            </a:extLst>
          </p:cNvPr>
          <p:cNvSpPr>
            <a:spLocks noGrp="1"/>
          </p:cNvSpPr>
          <p:nvPr>
            <p:ph type="sldNum" sz="quarter" idx="5"/>
          </p:nvPr>
        </p:nvSpPr>
        <p:spPr/>
        <p:txBody>
          <a:bodyPr/>
          <a:lstStyle/>
          <a:p>
            <a:fld id="{A85919CB-4763-4CA7-B855-F327AC99DF58}" type="slidenum">
              <a:rPr lang="en-GB" smtClean="0"/>
              <a:t>33</a:t>
            </a:fld>
            <a:endParaRPr lang="en-GB"/>
          </a:p>
        </p:txBody>
      </p:sp>
    </p:spTree>
    <p:extLst>
      <p:ext uri="{BB962C8B-B14F-4D97-AF65-F5344CB8AC3E}">
        <p14:creationId xmlns:p14="http://schemas.microsoft.com/office/powerpoint/2010/main" val="22751902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A6C90-ED2B-91FC-1163-AD27AC0F70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03CFFF-6515-D089-A963-6CA7953460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484CF4-B96A-E757-A66B-3B5E16333C2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6C95FD9-5FB9-736E-670E-0D8C50AEA4CA}"/>
              </a:ext>
            </a:extLst>
          </p:cNvPr>
          <p:cNvSpPr>
            <a:spLocks noGrp="1"/>
          </p:cNvSpPr>
          <p:nvPr>
            <p:ph type="sldNum" sz="quarter" idx="5"/>
          </p:nvPr>
        </p:nvSpPr>
        <p:spPr/>
        <p:txBody>
          <a:bodyPr/>
          <a:lstStyle/>
          <a:p>
            <a:fld id="{A85919CB-4763-4CA7-B855-F327AC99DF58}" type="slidenum">
              <a:rPr lang="en-GB" smtClean="0"/>
              <a:t>34</a:t>
            </a:fld>
            <a:endParaRPr lang="en-GB"/>
          </a:p>
        </p:txBody>
      </p:sp>
    </p:spTree>
    <p:extLst>
      <p:ext uri="{BB962C8B-B14F-4D97-AF65-F5344CB8AC3E}">
        <p14:creationId xmlns:p14="http://schemas.microsoft.com/office/powerpoint/2010/main" val="38875573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6D82F-EB0F-0783-7F48-65E67B1FE5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20A670-CFDE-1F5E-4920-D4160AE0EE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8D8892-B853-9145-69E9-C5510D9C0AD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E3D54EA-7893-8F91-EC73-D13FCBBB49EF}"/>
              </a:ext>
            </a:extLst>
          </p:cNvPr>
          <p:cNvSpPr>
            <a:spLocks noGrp="1"/>
          </p:cNvSpPr>
          <p:nvPr>
            <p:ph type="sldNum" sz="quarter" idx="5"/>
          </p:nvPr>
        </p:nvSpPr>
        <p:spPr/>
        <p:txBody>
          <a:bodyPr/>
          <a:lstStyle/>
          <a:p>
            <a:fld id="{A85919CB-4763-4CA7-B855-F327AC99DF58}" type="slidenum">
              <a:rPr lang="en-GB" smtClean="0"/>
              <a:t>35</a:t>
            </a:fld>
            <a:endParaRPr lang="en-GB"/>
          </a:p>
        </p:txBody>
      </p:sp>
    </p:spTree>
    <p:extLst>
      <p:ext uri="{BB962C8B-B14F-4D97-AF65-F5344CB8AC3E}">
        <p14:creationId xmlns:p14="http://schemas.microsoft.com/office/powerpoint/2010/main" val="24485092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A790CB-1DD1-A838-081D-84B382AF2D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8C01B-A422-0467-A8D3-3636BC5A37B9}"/>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7AB56FA-F129-A6F8-A531-348C1B37649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98D8836-6FC8-982B-0327-9B3F61368CFC}"/>
              </a:ext>
            </a:extLst>
          </p:cNvPr>
          <p:cNvSpPr>
            <a:spLocks noGrp="1"/>
          </p:cNvSpPr>
          <p:nvPr>
            <p:ph type="sldNum" sz="quarter" idx="5"/>
          </p:nvPr>
        </p:nvSpPr>
        <p:spPr/>
        <p:txBody>
          <a:bodyPr/>
          <a:lstStyle/>
          <a:p>
            <a:fld id="{A85919CB-4763-4CA7-B855-F327AC99DF58}" type="slidenum">
              <a:rPr lang="en-GB" smtClean="0"/>
              <a:t>36</a:t>
            </a:fld>
            <a:endParaRPr lang="en-GB"/>
          </a:p>
        </p:txBody>
      </p:sp>
    </p:spTree>
    <p:extLst>
      <p:ext uri="{BB962C8B-B14F-4D97-AF65-F5344CB8AC3E}">
        <p14:creationId xmlns:p14="http://schemas.microsoft.com/office/powerpoint/2010/main" val="36270590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9C47F-A65E-2B92-95D1-617B77B7C8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66FEBE-475D-0CC0-0BDC-77FE92FF0B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A1ED46-F859-FA02-4CDF-6EDFA3FF1A77}"/>
              </a:ext>
            </a:extLst>
          </p:cNvPr>
          <p:cNvSpPr>
            <a:spLocks noGrp="1"/>
          </p:cNvSpPr>
          <p:nvPr>
            <p:ph type="body" idx="1"/>
          </p:nvPr>
        </p:nvSpPr>
        <p:spPr/>
        <p:txBody>
          <a:bodyPr/>
          <a:lstStyle/>
          <a:p>
            <a:r>
              <a:rPr lang="en-GB"/>
              <a:t>The photograph on this slide is of a model of a propanol molecule using </a:t>
            </a:r>
            <a:r>
              <a:rPr lang="en-GB" err="1"/>
              <a:t>Molymods</a:t>
            </a:r>
            <a:r>
              <a:rPr lang="en-GB"/>
              <a:t>.</a:t>
            </a:r>
          </a:p>
        </p:txBody>
      </p:sp>
      <p:sp>
        <p:nvSpPr>
          <p:cNvPr id="4" name="Slide Number Placeholder 3">
            <a:extLst>
              <a:ext uri="{FF2B5EF4-FFF2-40B4-BE49-F238E27FC236}">
                <a16:creationId xmlns:a16="http://schemas.microsoft.com/office/drawing/2014/main" id="{638E104A-9A14-DE6E-7973-C0BDF0C38536}"/>
              </a:ext>
            </a:extLst>
          </p:cNvPr>
          <p:cNvSpPr>
            <a:spLocks noGrp="1"/>
          </p:cNvSpPr>
          <p:nvPr>
            <p:ph type="sldNum" sz="quarter" idx="5"/>
          </p:nvPr>
        </p:nvSpPr>
        <p:spPr/>
        <p:txBody>
          <a:bodyPr/>
          <a:lstStyle/>
          <a:p>
            <a:fld id="{A85919CB-4763-4CA7-B855-F327AC99DF58}" type="slidenum">
              <a:rPr lang="en-GB" smtClean="0"/>
              <a:t>37</a:t>
            </a:fld>
            <a:endParaRPr lang="en-GB"/>
          </a:p>
        </p:txBody>
      </p:sp>
    </p:spTree>
    <p:extLst>
      <p:ext uri="{BB962C8B-B14F-4D97-AF65-F5344CB8AC3E}">
        <p14:creationId xmlns:p14="http://schemas.microsoft.com/office/powerpoint/2010/main" val="24215597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D11B5E-BB39-66B4-4EE7-159A33DC1F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4F7601-B856-2C9D-310F-ECC08A4B96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C2DEDE6-D785-287B-5B11-52A3BD81E85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C86B3BE3-E7B0-B3BF-E220-453B02006AD0}"/>
              </a:ext>
            </a:extLst>
          </p:cNvPr>
          <p:cNvSpPr>
            <a:spLocks noGrp="1"/>
          </p:cNvSpPr>
          <p:nvPr>
            <p:ph type="sldNum" sz="quarter" idx="5"/>
          </p:nvPr>
        </p:nvSpPr>
        <p:spPr/>
        <p:txBody>
          <a:bodyPr/>
          <a:lstStyle/>
          <a:p>
            <a:fld id="{A85919CB-4763-4CA7-B855-F327AC99DF58}" type="slidenum">
              <a:rPr lang="en-GB" smtClean="0"/>
              <a:t>38</a:t>
            </a:fld>
            <a:endParaRPr lang="en-GB"/>
          </a:p>
        </p:txBody>
      </p:sp>
    </p:spTree>
    <p:extLst>
      <p:ext uri="{BB962C8B-B14F-4D97-AF65-F5344CB8AC3E}">
        <p14:creationId xmlns:p14="http://schemas.microsoft.com/office/powerpoint/2010/main" val="2752252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B895D-E6E9-5AB4-F3D0-B14FA0E986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CFD808-88A3-054B-95CF-84C53BA6EC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6A0DDA-1F90-C757-9F97-9DCC48E1E0F2}"/>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3899A9F2-3CFF-0E52-8EE2-D44CE19E8FD1}"/>
              </a:ext>
            </a:extLst>
          </p:cNvPr>
          <p:cNvSpPr>
            <a:spLocks noGrp="1"/>
          </p:cNvSpPr>
          <p:nvPr>
            <p:ph type="sldNum" sz="quarter" idx="5"/>
          </p:nvPr>
        </p:nvSpPr>
        <p:spPr/>
        <p:txBody>
          <a:bodyPr/>
          <a:lstStyle/>
          <a:p>
            <a:fld id="{A85919CB-4763-4CA7-B855-F327AC99DF58}" type="slidenum">
              <a:rPr lang="en-GB" smtClean="0"/>
              <a:t>7</a:t>
            </a:fld>
            <a:endParaRPr lang="en-GB"/>
          </a:p>
        </p:txBody>
      </p:sp>
    </p:spTree>
    <p:extLst>
      <p:ext uri="{BB962C8B-B14F-4D97-AF65-F5344CB8AC3E}">
        <p14:creationId xmlns:p14="http://schemas.microsoft.com/office/powerpoint/2010/main" val="3137698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F5E32-5E35-DBF7-8833-C11FAD43C4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ADDEAA-6545-DBED-9CA2-E8146AB859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3352DE-D577-CB33-C2F2-CE35F59C64F6}"/>
              </a:ext>
            </a:extLst>
          </p:cNvPr>
          <p:cNvSpPr>
            <a:spLocks noGrp="1"/>
          </p:cNvSpPr>
          <p:nvPr>
            <p:ph type="body" idx="1"/>
          </p:nvPr>
        </p:nvSpPr>
        <p:spPr/>
        <p:txBody>
          <a:bodyPr/>
          <a:lstStyle/>
          <a:p>
            <a:r>
              <a:rPr lang="en-GB" dirty="0"/>
              <a:t>Diagram shows ethene + bromine → 1,2-dibromoethane</a:t>
            </a:r>
          </a:p>
        </p:txBody>
      </p:sp>
      <p:sp>
        <p:nvSpPr>
          <p:cNvPr id="4" name="Slide Number Placeholder 3">
            <a:extLst>
              <a:ext uri="{FF2B5EF4-FFF2-40B4-BE49-F238E27FC236}">
                <a16:creationId xmlns:a16="http://schemas.microsoft.com/office/drawing/2014/main" id="{AED35525-157C-8B28-544F-CAE16BB81DDE}"/>
              </a:ext>
            </a:extLst>
          </p:cNvPr>
          <p:cNvSpPr>
            <a:spLocks noGrp="1"/>
          </p:cNvSpPr>
          <p:nvPr>
            <p:ph type="sldNum" sz="quarter" idx="5"/>
          </p:nvPr>
        </p:nvSpPr>
        <p:spPr/>
        <p:txBody>
          <a:bodyPr/>
          <a:lstStyle/>
          <a:p>
            <a:fld id="{A85919CB-4763-4CA7-B855-F327AC99DF58}" type="slidenum">
              <a:rPr lang="en-GB" smtClean="0"/>
              <a:t>8</a:t>
            </a:fld>
            <a:endParaRPr lang="en-GB"/>
          </a:p>
        </p:txBody>
      </p:sp>
    </p:spTree>
    <p:extLst>
      <p:ext uri="{BB962C8B-B14F-4D97-AF65-F5344CB8AC3E}">
        <p14:creationId xmlns:p14="http://schemas.microsoft.com/office/powerpoint/2010/main" val="22800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66997-5884-FA11-DE4A-0025541559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3E5A66-1EB2-7398-87E2-9082CB71F4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3F264E-D1B5-95EE-397F-138C85884AF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EFDD2CC-8868-5F97-FFB5-C52AAA03A2EB}"/>
              </a:ext>
            </a:extLst>
          </p:cNvPr>
          <p:cNvSpPr>
            <a:spLocks noGrp="1"/>
          </p:cNvSpPr>
          <p:nvPr>
            <p:ph type="sldNum" sz="quarter" idx="5"/>
          </p:nvPr>
        </p:nvSpPr>
        <p:spPr/>
        <p:txBody>
          <a:bodyPr/>
          <a:lstStyle/>
          <a:p>
            <a:fld id="{A85919CB-4763-4CA7-B855-F327AC99DF58}" type="slidenum">
              <a:rPr lang="en-GB" smtClean="0"/>
              <a:t>9</a:t>
            </a:fld>
            <a:endParaRPr lang="en-GB"/>
          </a:p>
        </p:txBody>
      </p:sp>
    </p:spTree>
    <p:extLst>
      <p:ext uri="{BB962C8B-B14F-4D97-AF65-F5344CB8AC3E}">
        <p14:creationId xmlns:p14="http://schemas.microsoft.com/office/powerpoint/2010/main" val="2130761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708AC-A5AE-229F-721C-6F2B11C563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BCBE32-6367-6C0B-C3B2-3DD99D95819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D667F3-0C52-6263-37DE-29600DC464E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21AF948-BB7C-DFA3-3FC6-0722F66572E2}"/>
              </a:ext>
            </a:extLst>
          </p:cNvPr>
          <p:cNvSpPr>
            <a:spLocks noGrp="1"/>
          </p:cNvSpPr>
          <p:nvPr>
            <p:ph type="sldNum" sz="quarter" idx="5"/>
          </p:nvPr>
        </p:nvSpPr>
        <p:spPr/>
        <p:txBody>
          <a:bodyPr/>
          <a:lstStyle/>
          <a:p>
            <a:fld id="{A85919CB-4763-4CA7-B855-F327AC99DF58}" type="slidenum">
              <a:rPr lang="en-GB" smtClean="0"/>
              <a:t>10</a:t>
            </a:fld>
            <a:endParaRPr lang="en-GB"/>
          </a:p>
        </p:txBody>
      </p:sp>
    </p:spTree>
    <p:extLst>
      <p:ext uri="{BB962C8B-B14F-4D97-AF65-F5344CB8AC3E}">
        <p14:creationId xmlns:p14="http://schemas.microsoft.com/office/powerpoint/2010/main" val="1196911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637BE-9DB8-C8B1-049E-8A1EB18FCC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783698-7DE5-697D-11F3-994D2E5BA9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F62A8A-B9BD-4971-0255-5ABFD140107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9DAE0DAB-217A-81D3-799D-0A5E9B5173CF}"/>
              </a:ext>
            </a:extLst>
          </p:cNvPr>
          <p:cNvSpPr>
            <a:spLocks noGrp="1"/>
          </p:cNvSpPr>
          <p:nvPr>
            <p:ph type="sldNum" sz="quarter" idx="5"/>
          </p:nvPr>
        </p:nvSpPr>
        <p:spPr/>
        <p:txBody>
          <a:bodyPr/>
          <a:lstStyle/>
          <a:p>
            <a:fld id="{A85919CB-4763-4CA7-B855-F327AC99DF58}" type="slidenum">
              <a:rPr lang="en-GB" smtClean="0"/>
              <a:t>11</a:t>
            </a:fld>
            <a:endParaRPr lang="en-GB"/>
          </a:p>
        </p:txBody>
      </p:sp>
    </p:spTree>
    <p:extLst>
      <p:ext uri="{BB962C8B-B14F-4D97-AF65-F5344CB8AC3E}">
        <p14:creationId xmlns:p14="http://schemas.microsoft.com/office/powerpoint/2010/main" val="4131516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FF1E4-718D-D130-78CD-BEC6766738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2D4ABD-98E2-74FA-4166-0EE7BD7A57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2BB36B-9FF5-85D6-BF2F-3C261B83F39B}"/>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49ED936-10DB-8987-6F3E-0A287DE9007A}"/>
              </a:ext>
            </a:extLst>
          </p:cNvPr>
          <p:cNvSpPr>
            <a:spLocks noGrp="1"/>
          </p:cNvSpPr>
          <p:nvPr>
            <p:ph type="sldNum" sz="quarter" idx="5"/>
          </p:nvPr>
        </p:nvSpPr>
        <p:spPr/>
        <p:txBody>
          <a:bodyPr/>
          <a:lstStyle/>
          <a:p>
            <a:fld id="{A85919CB-4763-4CA7-B855-F327AC99DF58}" type="slidenum">
              <a:rPr lang="en-GB" smtClean="0"/>
              <a:t>12</a:t>
            </a:fld>
            <a:endParaRPr lang="en-GB"/>
          </a:p>
        </p:txBody>
      </p:sp>
    </p:spTree>
    <p:extLst>
      <p:ext uri="{BB962C8B-B14F-4D97-AF65-F5344CB8AC3E}">
        <p14:creationId xmlns:p14="http://schemas.microsoft.com/office/powerpoint/2010/main" val="231332415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hyperlink" Target="https://rsc.li/2UfBalB"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Single line title</a:t>
            </a:r>
            <a:endParaRPr lang="en-US"/>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a:solidFill>
                  <a:schemeClr val="bg1"/>
                </a:solidFill>
                <a:effectLst/>
                <a:latin typeface="Century Gothic" panose="020B0502020202020204" pitchFamily="34" charset="0"/>
                <a:ea typeface="+mj-ea"/>
                <a:cs typeface="+mj-cs"/>
                <a:hlinkClick r:id="rId8">
                  <a:extLst>
                    <a:ext uri="{A12FA001-AC4F-418D-AE19-62706E023703}">
                      <ahyp:hlinkClr xmlns:ahyp="http://schemas.microsoft.com/office/drawing/2018/hyperlinkcolor" val="tx"/>
                    </a:ext>
                  </a:extLst>
                </a:hlinkClick>
              </a:rPr>
              <a:t>https://rsc.li/2UfBalB</a:t>
            </a:r>
            <a:endParaRPr lang="en-US" sz="1600" u="none">
              <a:solidFill>
                <a:schemeClr val="bg1"/>
              </a:solidFill>
            </a:endParaRPr>
          </a:p>
        </p:txBody>
      </p:sp>
      <p:pic>
        <p:nvPicPr>
          <p:cNvPr id="4" name="Picture 3">
            <a:extLst>
              <a:ext uri="{FF2B5EF4-FFF2-40B4-BE49-F238E27FC236}">
                <a16:creationId xmlns:a16="http://schemas.microsoft.com/office/drawing/2014/main" id="{500BAFC7-69D9-B349-14AF-6B03B04B7B64}"/>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Acknowledgements</a:t>
            </a:r>
            <a:endParaRPr lang="en-US"/>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Double line title with turnover</a:t>
            </a:r>
            <a:endParaRPr lang="en-US"/>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cstate="print">
            <a:extLst>
              <a:ext uri="{28A0092B-C50C-407E-A947-70E740481C1C}">
                <a14:useLocalDpi xmlns:a14="http://schemas.microsoft.com/office/drawing/2010/main"/>
              </a:ext>
            </a:extLst>
          </a:blip>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cstate="print">
            <a:extLst>
              <a:ext uri="{28A0092B-C50C-407E-A947-70E740481C1C}">
                <a14:useLocalDpi xmlns:a14="http://schemas.microsoft.com/office/drawing/2010/main"/>
              </a:ext>
            </a:extLst>
          </a:blip>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a:t>14–16 years</a:t>
            </a:r>
            <a:endParaRPr lang="en-US"/>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Triple line title with turnover on three lines</a:t>
            </a:r>
            <a:endParaRPr lang="en-US"/>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450000" y="5850000"/>
            <a:ext cx="2160000" cy="336777"/>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400" b="1" i="0" u="none" kern="1200">
                <a:solidFill>
                  <a:schemeClr val="bg1"/>
                </a:solidFill>
                <a:effectLst/>
                <a:latin typeface="Century Gothic" panose="020B0502020202020204" pitchFamily="34" charset="0"/>
                <a:ea typeface="+mj-ea"/>
                <a:cs typeface="+mj-cs"/>
              </a:rPr>
              <a:t>Downloaded from </a:t>
            </a:r>
            <a:r>
              <a:rPr lang="en-GB" sz="1400">
                <a:solidFill>
                  <a:schemeClr val="bg1"/>
                </a:solidFill>
                <a:effectLst/>
                <a:latin typeface="Arial" panose="020B0604020202020204" pitchFamily="34" charset="0"/>
                <a:ea typeface="Calibri" panose="020F0502020204030204" pitchFamily="34" charset="0"/>
              </a:rPr>
              <a:t>rsc.li/4js7w2I</a:t>
            </a:r>
            <a:r>
              <a:rPr lang="en-GB" sz="1400" b="1" i="0" u="none" kern="1200">
                <a:solidFill>
                  <a:schemeClr val="bg1"/>
                </a:solidFill>
                <a:effectLst/>
                <a:latin typeface="Century Gothic" panose="020B0502020202020204" pitchFamily="34" charset="0"/>
                <a:ea typeface="+mj-ea"/>
                <a:cs typeface="+mj-cs"/>
              </a:rPr>
              <a:t>, teacher notes also available</a:t>
            </a:r>
            <a:endParaRPr lang="en-US" sz="1400" u="none">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a:t>Heading</a:t>
            </a:r>
            <a:endParaRPr lang="en-US"/>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1/19/2026</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iMlrzW"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bit.ly/3Y2ECxX"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k5Uyb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m2UStd"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3Z2WCZq"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bit.ly/3Z5j18t" TargetMode="External"/><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13.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d8hTH9"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25.xml.rels><?xml version="1.0" encoding="UTF-8" standalone="yes"?>
<Relationships xmlns="http://schemas.openxmlformats.org/package/2006/relationships"><Relationship Id="rId3" Type="http://schemas.openxmlformats.org/officeDocument/2006/relationships/hyperlink" Target="https://bit.ly/4d5jRYQ" TargetMode="External"/><Relationship Id="rId7"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3.pn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4vWXa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bit.ly/4k6lIyT"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13.png"/><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jRCoKH" TargetMode="External"/></Relationships>
</file>

<file path=ppt/slides/_rels/slide39.xml.rels><?xml version="1.0" encoding="UTF-8" standalone="yes"?>
<Relationships xmlns="http://schemas.openxmlformats.org/package/2006/relationships"><Relationship Id="rId2" Type="http://schemas.openxmlformats.org/officeDocument/2006/relationships/hyperlink" Target="https://url.uk.m.mimecastprotect.com/s/jEEgCk807fqmnmJS2fjSGifKT?domain=ssc.education.ed.ac.uk"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bit.ly/4d4vUp2"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jPFzCQ"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bit.ly/4d1YtD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s://bit.ly/4kqIiCD"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35DD6-39D8-2946-B43E-D8B3E9316A1B}"/>
              </a:ext>
            </a:extLst>
          </p:cNvPr>
          <p:cNvSpPr>
            <a:spLocks noGrp="1"/>
          </p:cNvSpPr>
          <p:nvPr>
            <p:ph type="ctrTitle"/>
          </p:nvPr>
        </p:nvSpPr>
        <p:spPr>
          <a:xfrm>
            <a:off x="540000" y="959578"/>
            <a:ext cx="5220000" cy="336777"/>
          </a:xfrm>
        </p:spPr>
        <p:txBody>
          <a:bodyPr/>
          <a:lstStyle/>
          <a:p>
            <a:r>
              <a:rPr lang="en-US"/>
              <a:t>14–16 years</a:t>
            </a:r>
          </a:p>
        </p:txBody>
      </p:sp>
      <p:sp>
        <p:nvSpPr>
          <p:cNvPr id="3" name="Subtitle 2">
            <a:extLst>
              <a:ext uri="{FF2B5EF4-FFF2-40B4-BE49-F238E27FC236}">
                <a16:creationId xmlns:a16="http://schemas.microsoft.com/office/drawing/2014/main" id="{DFE117A8-3006-844E-A87E-1574BE8ABE1B}"/>
              </a:ext>
            </a:extLst>
          </p:cNvPr>
          <p:cNvSpPr>
            <a:spLocks noGrp="1"/>
          </p:cNvSpPr>
          <p:nvPr>
            <p:ph type="subTitle" idx="1"/>
          </p:nvPr>
        </p:nvSpPr>
        <p:spPr>
          <a:xfrm>
            <a:off x="540001" y="1371276"/>
            <a:ext cx="5556000" cy="2447034"/>
          </a:xfrm>
        </p:spPr>
        <p:txBody>
          <a:bodyPr/>
          <a:lstStyle/>
          <a:p>
            <a:r>
              <a:rPr lang="en-US"/>
              <a:t>Key terms accessible glossary: </a:t>
            </a:r>
          </a:p>
          <a:p>
            <a:r>
              <a:rPr lang="en-US"/>
              <a:t>organic compounds and reactions</a:t>
            </a:r>
          </a:p>
        </p:txBody>
      </p:sp>
    </p:spTree>
    <p:extLst>
      <p:ext uri="{BB962C8B-B14F-4D97-AF65-F5344CB8AC3E}">
        <p14:creationId xmlns:p14="http://schemas.microsoft.com/office/powerpoint/2010/main" val="472853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CDB97-7578-B8CA-16CB-FBFCA96FE32B}"/>
            </a:ext>
          </a:extLst>
        </p:cNvPr>
        <p:cNvGrpSpPr/>
        <p:nvPr/>
      </p:nvGrpSpPr>
      <p:grpSpPr>
        <a:xfrm>
          <a:off x="0" y="0"/>
          <a:ext cx="0" cy="0"/>
          <a:chOff x="0" y="0"/>
          <a:chExt cx="0" cy="0"/>
        </a:xfrm>
      </p:grpSpPr>
      <p:pic>
        <p:nvPicPr>
          <p:cNvPr id="3" name="Picture 2" descr="A diagram of two displayed formula, the top formula is labelled 'hexane, C6H14 saturated' and shows a row of six C (carbon) each with four single bonds. The bottom formula is labelled 'hexene C6H12 unsaturated' and shows a row of six C (carbon) the end two are joined by a double carbon bond.">
            <a:extLst>
              <a:ext uri="{FF2B5EF4-FFF2-40B4-BE49-F238E27FC236}">
                <a16:creationId xmlns:a16="http://schemas.microsoft.com/office/drawing/2014/main" id="{016F06DB-0F4D-7519-F92E-FAC39D03030B}"/>
              </a:ext>
            </a:extLst>
          </p:cNvPr>
          <p:cNvPicPr>
            <a:picLocks noChangeAspect="1"/>
          </p:cNvPicPr>
          <p:nvPr/>
        </p:nvPicPr>
        <p:blipFill>
          <a:blip r:embed="rId3"/>
          <a:stretch>
            <a:fillRect/>
          </a:stretch>
        </p:blipFill>
        <p:spPr>
          <a:xfrm>
            <a:off x="4041648" y="2734457"/>
            <a:ext cx="2774871" cy="2754315"/>
          </a:xfrm>
          <a:prstGeom prst="rect">
            <a:avLst/>
          </a:prstGeom>
        </p:spPr>
      </p:pic>
      <p:sp>
        <p:nvSpPr>
          <p:cNvPr id="2" name="Title 1">
            <a:extLst>
              <a:ext uri="{FF2B5EF4-FFF2-40B4-BE49-F238E27FC236}">
                <a16:creationId xmlns:a16="http://schemas.microsoft.com/office/drawing/2014/main" id="{E6F89E33-449A-267E-7F17-6E53D9BD957F}"/>
              </a:ext>
            </a:extLst>
          </p:cNvPr>
          <p:cNvSpPr>
            <a:spLocks noGrp="1"/>
          </p:cNvSpPr>
          <p:nvPr>
            <p:ph type="title"/>
          </p:nvPr>
        </p:nvSpPr>
        <p:spPr>
          <a:xfrm>
            <a:off x="439148" y="540000"/>
            <a:ext cx="3462739" cy="384633"/>
          </a:xfrm>
        </p:spPr>
        <p:txBody>
          <a:bodyPr/>
          <a:lstStyle/>
          <a:p>
            <a:r>
              <a:rPr lang="en-US" sz="4000">
                <a:latin typeface="Century Gothic"/>
              </a:rPr>
              <a:t>Unsaturated hydrocarbon </a:t>
            </a:r>
          </a:p>
        </p:txBody>
      </p:sp>
      <p:sp>
        <p:nvSpPr>
          <p:cNvPr id="6" name="Title 1">
            <a:extLst>
              <a:ext uri="{FF2B5EF4-FFF2-40B4-BE49-F238E27FC236}">
                <a16:creationId xmlns:a16="http://schemas.microsoft.com/office/drawing/2014/main" id="{51A7E103-8A2D-EE9C-675C-2E9C98879B55}"/>
              </a:ext>
            </a:extLst>
          </p:cNvPr>
          <p:cNvSpPr txBox="1">
            <a:spLocks/>
          </p:cNvSpPr>
          <p:nvPr/>
        </p:nvSpPr>
        <p:spPr>
          <a:xfrm>
            <a:off x="4041648" y="552209"/>
            <a:ext cx="6796193" cy="1069899"/>
          </a:xfrm>
          <a:prstGeom prst="rect">
            <a:avLst/>
          </a:prstGeom>
          <a:solidFill>
            <a:srgbClr val="C8102E">
              <a:alpha val="27000"/>
            </a:srgbClr>
          </a:solidFill>
        </p:spPr>
        <p:txBody>
          <a:bodyPr vert="horz" lIns="72000" tIns="36000" rIns="72000" bIns="36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hydrocarbon with a double or triple bond between one or more of the carbon atoms, such as an alkene</a:t>
            </a:r>
            <a:endParaRPr lang="en-US" sz="2400">
              <a:solidFill>
                <a:schemeClr val="tx1"/>
              </a:solidFill>
            </a:endParaRPr>
          </a:p>
        </p:txBody>
      </p:sp>
      <p:sp>
        <p:nvSpPr>
          <p:cNvPr id="9" name="TextBox 8">
            <a:extLst>
              <a:ext uri="{FF2B5EF4-FFF2-40B4-BE49-F238E27FC236}">
                <a16:creationId xmlns:a16="http://schemas.microsoft.com/office/drawing/2014/main" id="{30BA5C2C-69AA-D47F-6057-7E7803C92C89}"/>
              </a:ext>
            </a:extLst>
          </p:cNvPr>
          <p:cNvSpPr txBox="1"/>
          <p:nvPr/>
        </p:nvSpPr>
        <p:spPr>
          <a:xfrm>
            <a:off x="430304" y="1730723"/>
            <a:ext cx="5107640"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hydrocarbon with at least one carbon</a:t>
            </a:r>
            <a:r>
              <a:rPr lang="en-GB"/>
              <a:t>–</a:t>
            </a:r>
            <a:r>
              <a:rPr lang="en-GB" sz="2000">
                <a:solidFill>
                  <a:srgbClr val="242424"/>
                </a:solidFill>
                <a:latin typeface="Century Gothic"/>
              </a:rPr>
              <a:t>carbon double (or triple) bond</a:t>
            </a:r>
            <a:endParaRPr lang="en-GB">
              <a:latin typeface="Calibri" panose="020F0502020204030204"/>
              <a:ea typeface="Calibri" panose="020F0502020204030204"/>
              <a:cs typeface="Calibri" panose="020F0502020204030204"/>
            </a:endParaRPr>
          </a:p>
        </p:txBody>
      </p:sp>
      <p:sp>
        <p:nvSpPr>
          <p:cNvPr id="10" name="TextBox 9">
            <a:extLst>
              <a:ext uri="{FF2B5EF4-FFF2-40B4-BE49-F238E27FC236}">
                <a16:creationId xmlns:a16="http://schemas.microsoft.com/office/drawing/2014/main" id="{99B6546A-B3ED-8C65-ABF4-394D3ED77B64}"/>
              </a:ext>
            </a:extLst>
          </p:cNvPr>
          <p:cNvSpPr txBox="1"/>
          <p:nvPr/>
        </p:nvSpPr>
        <p:spPr>
          <a:xfrm>
            <a:off x="430304" y="2946310"/>
            <a:ext cx="2885830"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bit.ly/4iMlrzW</a:t>
            </a:r>
            <a:endParaRPr lang="en-GB"/>
          </a:p>
        </p:txBody>
      </p:sp>
      <p:sp>
        <p:nvSpPr>
          <p:cNvPr id="11" name="TextBox 10">
            <a:extLst>
              <a:ext uri="{FF2B5EF4-FFF2-40B4-BE49-F238E27FC236}">
                <a16:creationId xmlns:a16="http://schemas.microsoft.com/office/drawing/2014/main" id="{A5CD2C84-E2E8-0EFE-FC5C-68F1EF55B389}"/>
              </a:ext>
            </a:extLst>
          </p:cNvPr>
          <p:cNvSpPr txBox="1"/>
          <p:nvPr/>
        </p:nvSpPr>
        <p:spPr>
          <a:xfrm>
            <a:off x="430304" y="4230829"/>
            <a:ext cx="2440912"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b="0" i="0" u="none" strike="noStrike">
                <a:solidFill>
                  <a:srgbClr val="242424"/>
                </a:solidFill>
                <a:effectLst/>
                <a:latin typeface="Century Gothic" panose="020B0502020202020204" pitchFamily="34" charset="0"/>
              </a:rPr>
              <a:t>Un</a:t>
            </a:r>
            <a:r>
              <a:rPr lang="en-GB" sz="2000">
                <a:solidFill>
                  <a:srgbClr val="242424"/>
                </a:solidFill>
                <a:latin typeface="Century Gothic" panose="020B0502020202020204" pitchFamily="34" charset="0"/>
              </a:rPr>
              <a:t>-</a:t>
            </a:r>
            <a:r>
              <a:rPr lang="en-GB" sz="2000" err="1">
                <a:solidFill>
                  <a:srgbClr val="242424"/>
                </a:solidFill>
                <a:latin typeface="Century Gothic" panose="020B0502020202020204" pitchFamily="34" charset="0"/>
              </a:rPr>
              <a:t>s</a:t>
            </a:r>
            <a:r>
              <a:rPr lang="en-GB" sz="2000" b="0" i="0" u="none" strike="noStrike" err="1">
                <a:solidFill>
                  <a:srgbClr val="242424"/>
                </a:solidFill>
                <a:effectLst/>
                <a:latin typeface="Century Gothic" panose="020B0502020202020204" pitchFamily="34" charset="0"/>
              </a:rPr>
              <a:t>ach</a:t>
            </a:r>
            <a:r>
              <a:rPr lang="en-GB" sz="2000" b="0" i="0" u="none" strike="noStrike">
                <a:solidFill>
                  <a:srgbClr val="242424"/>
                </a:solidFill>
                <a:effectLst/>
                <a:latin typeface="Century Gothic" panose="020B0502020202020204" pitchFamily="34" charset="0"/>
              </a:rPr>
              <a:t>-</a:t>
            </a:r>
            <a:r>
              <a:rPr lang="en-GB" sz="2000" b="0" i="0" u="none" strike="noStrike" err="1">
                <a:solidFill>
                  <a:srgbClr val="242424"/>
                </a:solidFill>
                <a:effectLst/>
                <a:latin typeface="Century Gothic" panose="020B0502020202020204" pitchFamily="34" charset="0"/>
              </a:rPr>
              <a:t>ar</a:t>
            </a:r>
            <a:r>
              <a:rPr lang="en-GB" sz="2000" b="0" i="0" u="none" strike="noStrike">
                <a:solidFill>
                  <a:srgbClr val="242424"/>
                </a:solidFill>
                <a:effectLst/>
                <a:latin typeface="Century Gothic" panose="020B0502020202020204" pitchFamily="34" charset="0"/>
              </a:rPr>
              <a:t>-ay-</a:t>
            </a:r>
            <a:r>
              <a:rPr lang="en-GB" sz="2000" b="0" i="0" u="none" strike="noStrike" err="1">
                <a:solidFill>
                  <a:srgbClr val="242424"/>
                </a:solidFill>
                <a:effectLst/>
                <a:latin typeface="Century Gothic" panose="020B0502020202020204" pitchFamily="34" charset="0"/>
              </a:rPr>
              <a:t>tid</a:t>
            </a:r>
            <a:r>
              <a:rPr lang="en-GB" sz="2000" b="0" i="0" u="none" strike="noStrike">
                <a:solidFill>
                  <a:srgbClr val="242424"/>
                </a:solidFill>
                <a:effectLst/>
                <a:latin typeface="Century Gothic" panose="020B0502020202020204" pitchFamily="34" charset="0"/>
              </a:rPr>
              <a:t> h-eye-</a:t>
            </a:r>
            <a:r>
              <a:rPr lang="en-GB" sz="2000" b="0" i="0" u="none" strike="noStrike" err="1">
                <a:solidFill>
                  <a:srgbClr val="242424"/>
                </a:solidFill>
                <a:effectLst/>
                <a:latin typeface="Century Gothic" panose="020B0502020202020204" pitchFamily="34" charset="0"/>
              </a:rPr>
              <a:t>dro</a:t>
            </a:r>
            <a:r>
              <a:rPr lang="en-GB" sz="2000" b="0" i="0" u="none" strike="noStrike">
                <a:solidFill>
                  <a:srgbClr val="242424"/>
                </a:solidFill>
                <a:effectLst/>
                <a:latin typeface="Century Gothic" panose="020B0502020202020204" pitchFamily="34" charset="0"/>
              </a:rPr>
              <a:t>-ca-ben</a:t>
            </a:r>
            <a:endParaRPr lang="en-GB" sz="2000" b="1">
              <a:solidFill>
                <a:srgbClr val="C00000"/>
              </a:solidFill>
              <a:latin typeface="Century Gothic" panose="020B0502020202020204" pitchFamily="34" charset="0"/>
            </a:endParaRPr>
          </a:p>
        </p:txBody>
      </p:sp>
      <p:sp>
        <p:nvSpPr>
          <p:cNvPr id="13" name="TextBox 12">
            <a:extLst>
              <a:ext uri="{FF2B5EF4-FFF2-40B4-BE49-F238E27FC236}">
                <a16:creationId xmlns:a16="http://schemas.microsoft.com/office/drawing/2014/main" id="{4E6BF386-820C-EBC9-59AA-F0AB94650EBF}"/>
              </a:ext>
            </a:extLst>
          </p:cNvPr>
          <p:cNvSpPr txBox="1"/>
          <p:nvPr/>
        </p:nvSpPr>
        <p:spPr>
          <a:xfrm>
            <a:off x="7067550" y="3123544"/>
            <a:ext cx="3751242"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saturated hydrocarbons. They only have carbon</a:t>
            </a:r>
            <a:r>
              <a:rPr lang="en-GB"/>
              <a:t>–</a:t>
            </a:r>
            <a:r>
              <a:rPr lang="en-GB" sz="2000">
                <a:solidFill>
                  <a:srgbClr val="242424"/>
                </a:solidFill>
                <a:latin typeface="Century Gothic"/>
              </a:rPr>
              <a:t>carbon single bonds</a:t>
            </a:r>
          </a:p>
        </p:txBody>
      </p:sp>
      <p:sp>
        <p:nvSpPr>
          <p:cNvPr id="14" name="TextBox 13">
            <a:extLst>
              <a:ext uri="{FF2B5EF4-FFF2-40B4-BE49-F238E27FC236}">
                <a16:creationId xmlns:a16="http://schemas.microsoft.com/office/drawing/2014/main" id="{416D89FA-7B53-C6B1-2790-AE5C9D74A5FA}"/>
              </a:ext>
            </a:extLst>
          </p:cNvPr>
          <p:cNvSpPr txBox="1"/>
          <p:nvPr/>
        </p:nvSpPr>
        <p:spPr>
          <a:xfrm>
            <a:off x="6096000" y="1730723"/>
            <a:ext cx="4741842"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000000"/>
                </a:solidFill>
                <a:latin typeface="Century Gothic"/>
              </a:rPr>
              <a:t>Hexane is a saturated hydrocarbon, whereas hexene is unsaturated</a:t>
            </a:r>
            <a:endParaRPr lang="en-GB" sz="2000"/>
          </a:p>
        </p:txBody>
      </p:sp>
      <p:pic>
        <p:nvPicPr>
          <p:cNvPr id="15" name="Graphic 17">
            <a:extLst>
              <a:ext uri="{FF2B5EF4-FFF2-40B4-BE49-F238E27FC236}">
                <a16:creationId xmlns:a16="http://schemas.microsoft.com/office/drawing/2014/main" id="{FF0EEFC5-EF31-023F-46F0-CF3B597F6AC0}"/>
              </a:ext>
              <a:ext uri="{C183D7F6-B498-43B3-948B-1728B52AA6E4}">
                <adec:decorative xmlns:adec="http://schemas.microsoft.com/office/drawing/2017/decorative" val="1"/>
              </a:ext>
            </a:extLst>
          </p:cNvPr>
          <p:cNvPicPr/>
          <p:nvPr/>
        </p:nvPicPr>
        <p:blipFill>
          <a:blip r:embed="rId5"/>
          <a:stretch/>
        </p:blipFill>
        <p:spPr>
          <a:xfrm>
            <a:off x="2777575" y="3113739"/>
            <a:ext cx="538560" cy="538560"/>
          </a:xfrm>
          <a:prstGeom prst="rect">
            <a:avLst/>
          </a:prstGeom>
          <a:ln w="9525">
            <a:noFill/>
          </a:ln>
        </p:spPr>
      </p:pic>
      <p:pic>
        <p:nvPicPr>
          <p:cNvPr id="16" name="Graphic 16">
            <a:extLst>
              <a:ext uri="{FF2B5EF4-FFF2-40B4-BE49-F238E27FC236}">
                <a16:creationId xmlns:a16="http://schemas.microsoft.com/office/drawing/2014/main" id="{9AC9CEBC-174B-C2A3-D808-E0739AE5A534}"/>
              </a:ext>
              <a:ext uri="{C183D7F6-B498-43B3-948B-1728B52AA6E4}">
                <adec:decorative xmlns:adec="http://schemas.microsoft.com/office/drawing/2017/decorative" val="1"/>
              </a:ext>
            </a:extLst>
          </p:cNvPr>
          <p:cNvPicPr/>
          <p:nvPr/>
        </p:nvPicPr>
        <p:blipFill>
          <a:blip r:embed="rId6"/>
          <a:stretch/>
        </p:blipFill>
        <p:spPr>
          <a:xfrm>
            <a:off x="2391529" y="3123544"/>
            <a:ext cx="543960" cy="543960"/>
          </a:xfrm>
          <a:prstGeom prst="rect">
            <a:avLst/>
          </a:prstGeom>
          <a:ln w="9525">
            <a:noFill/>
          </a:ln>
        </p:spPr>
      </p:pic>
      <p:sp>
        <p:nvSpPr>
          <p:cNvPr id="4" name="TextBox 3">
            <a:extLst>
              <a:ext uri="{FF2B5EF4-FFF2-40B4-BE49-F238E27FC236}">
                <a16:creationId xmlns:a16="http://schemas.microsoft.com/office/drawing/2014/main" id="{786870A7-DE81-9CF9-5146-C5224DF808DD}"/>
              </a:ext>
            </a:extLst>
          </p:cNvPr>
          <p:cNvSpPr txBox="1"/>
          <p:nvPr/>
        </p:nvSpPr>
        <p:spPr>
          <a:xfrm>
            <a:off x="430304" y="5443540"/>
            <a:ext cx="6181108"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Un (not), saturated (completely full), hydrocarbon (a compound made of hydrogen and carbon only)</a:t>
            </a:r>
          </a:p>
        </p:txBody>
      </p:sp>
      <p:sp>
        <p:nvSpPr>
          <p:cNvPr id="7" name="TextBox 6">
            <a:extLst>
              <a:ext uri="{FF2B5EF4-FFF2-40B4-BE49-F238E27FC236}">
                <a16:creationId xmlns:a16="http://schemas.microsoft.com/office/drawing/2014/main" id="{AADE2A4E-6247-5706-B174-272EF1192DFE}"/>
              </a:ext>
            </a:extLst>
          </p:cNvPr>
          <p:cNvSpPr txBox="1"/>
          <p:nvPr/>
        </p:nvSpPr>
        <p:spPr>
          <a:xfrm>
            <a:off x="7086600" y="4827987"/>
            <a:ext cx="3732192"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Unsaturated is used in cooking to describe fats that have double bonds and are usually liquids at room temperature, e.g. olive oil</a:t>
            </a:r>
          </a:p>
        </p:txBody>
      </p:sp>
    </p:spTree>
    <p:extLst>
      <p:ext uri="{BB962C8B-B14F-4D97-AF65-F5344CB8AC3E}">
        <p14:creationId xmlns:p14="http://schemas.microsoft.com/office/powerpoint/2010/main" val="12128944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55338-F70B-9AA4-4DA3-B8CD82F4FD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05C466-A5A1-DA29-BC16-05E8CF5EB932}"/>
              </a:ext>
            </a:extLst>
          </p:cNvPr>
          <p:cNvSpPr>
            <a:spLocks noGrp="1"/>
          </p:cNvSpPr>
          <p:nvPr>
            <p:ph type="title"/>
          </p:nvPr>
        </p:nvSpPr>
        <p:spPr>
          <a:xfrm>
            <a:off x="431680" y="540000"/>
            <a:ext cx="2767976" cy="1128162"/>
          </a:xfrm>
        </p:spPr>
        <p:txBody>
          <a:bodyPr/>
          <a:lstStyle/>
          <a:p>
            <a:r>
              <a:rPr lang="en-US" sz="4000">
                <a:latin typeface="Century Gothic"/>
              </a:rPr>
              <a:t>Carboxylic acid</a:t>
            </a:r>
          </a:p>
        </p:txBody>
      </p:sp>
      <p:sp>
        <p:nvSpPr>
          <p:cNvPr id="6" name="Title 1">
            <a:extLst>
              <a:ext uri="{FF2B5EF4-FFF2-40B4-BE49-F238E27FC236}">
                <a16:creationId xmlns:a16="http://schemas.microsoft.com/office/drawing/2014/main" id="{9921F57C-5155-20E5-B542-FB31C54BB559}"/>
              </a:ext>
            </a:extLst>
          </p:cNvPr>
          <p:cNvSpPr txBox="1">
            <a:spLocks/>
          </p:cNvSpPr>
          <p:nvPr/>
        </p:nvSpPr>
        <p:spPr>
          <a:xfrm>
            <a:off x="3691385" y="508783"/>
            <a:ext cx="7058993"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an organic compound that contains a -</a:t>
            </a:r>
            <a:r>
              <a:rPr lang="en-GB" sz="2400" b="0">
                <a:solidFill>
                  <a:schemeClr val="tx1"/>
                </a:solidFill>
                <a:latin typeface="Cambria Math" panose="02040503050406030204" pitchFamily="18" charset="0"/>
                <a:ea typeface="Cambria Math" panose="02040503050406030204" pitchFamily="18" charset="0"/>
              </a:rPr>
              <a:t>COOH</a:t>
            </a:r>
            <a:r>
              <a:rPr lang="en-GB" sz="2400" b="0">
                <a:solidFill>
                  <a:schemeClr val="tx1"/>
                </a:solidFill>
                <a:latin typeface="Century Gothic"/>
              </a:rPr>
              <a:t> functional group, such as </a:t>
            </a:r>
            <a:r>
              <a:rPr lang="en-GB" sz="2400" b="0" err="1">
                <a:solidFill>
                  <a:schemeClr val="tx1"/>
                </a:solidFill>
                <a:latin typeface="Century Gothic"/>
              </a:rPr>
              <a:t>methanoic</a:t>
            </a:r>
            <a:r>
              <a:rPr lang="en-GB" sz="2400" b="0">
                <a:solidFill>
                  <a:schemeClr val="tx1"/>
                </a:solidFill>
                <a:latin typeface="Century Gothic"/>
              </a:rPr>
              <a:t> acid and ethanoic acid</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3ADDAAA1-246A-835F-7593-5288202E15D9}"/>
              </a:ext>
            </a:extLst>
          </p:cNvPr>
          <p:cNvSpPr txBox="1"/>
          <p:nvPr/>
        </p:nvSpPr>
        <p:spPr>
          <a:xfrm>
            <a:off x="431680" y="1786346"/>
            <a:ext cx="3969752"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organic compound that contains a -</a:t>
            </a:r>
            <a:r>
              <a:rPr lang="en-GB" sz="2000">
                <a:solidFill>
                  <a:srgbClr val="242424"/>
                </a:solidFill>
                <a:latin typeface="Cambria Math" panose="02040503050406030204" pitchFamily="18" charset="0"/>
                <a:ea typeface="Cambria Math" panose="02040503050406030204" pitchFamily="18" charset="0"/>
              </a:rPr>
              <a:t>COOH</a:t>
            </a:r>
            <a:r>
              <a:rPr lang="en-GB" sz="2000">
                <a:solidFill>
                  <a:srgbClr val="242424"/>
                </a:solidFill>
                <a:latin typeface="Century Gothic"/>
              </a:rPr>
              <a:t> group. It has acidic properties. Most of the names of these compounds end in '</a:t>
            </a:r>
            <a:r>
              <a:rPr lang="en-GB" sz="2000" err="1">
                <a:solidFill>
                  <a:srgbClr val="242424"/>
                </a:solidFill>
                <a:latin typeface="Century Gothic"/>
              </a:rPr>
              <a:t>oic</a:t>
            </a:r>
            <a:r>
              <a:rPr lang="en-GB" sz="2000">
                <a:solidFill>
                  <a:srgbClr val="242424"/>
                </a:solidFill>
                <a:latin typeface="Century Gothic"/>
              </a:rPr>
              <a:t> acid'</a:t>
            </a:r>
          </a:p>
        </p:txBody>
      </p:sp>
      <p:sp>
        <p:nvSpPr>
          <p:cNvPr id="11" name="TextBox 10">
            <a:extLst>
              <a:ext uri="{FF2B5EF4-FFF2-40B4-BE49-F238E27FC236}">
                <a16:creationId xmlns:a16="http://schemas.microsoft.com/office/drawing/2014/main" id="{82ED6FA7-6DF9-76E6-BAAD-22FF89C836A2}"/>
              </a:ext>
            </a:extLst>
          </p:cNvPr>
          <p:cNvSpPr txBox="1"/>
          <p:nvPr/>
        </p:nvSpPr>
        <p:spPr>
          <a:xfrm>
            <a:off x="431680" y="4084445"/>
            <a:ext cx="2523002"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Ca-</a:t>
            </a:r>
            <a:r>
              <a:rPr lang="en-GB" sz="2000" err="1">
                <a:solidFill>
                  <a:srgbClr val="242424"/>
                </a:solidFill>
                <a:latin typeface="Century Gothic"/>
              </a:rPr>
              <a:t>boc</a:t>
            </a:r>
            <a:r>
              <a:rPr lang="en-GB" sz="2000">
                <a:solidFill>
                  <a:srgbClr val="242424"/>
                </a:solidFill>
                <a:latin typeface="Century Gothic"/>
              </a:rPr>
              <a:t>-</a:t>
            </a:r>
            <a:r>
              <a:rPr lang="en-GB" sz="2000" err="1">
                <a:solidFill>
                  <a:srgbClr val="242424"/>
                </a:solidFill>
                <a:latin typeface="Century Gothic"/>
              </a:rPr>
              <a:t>si-lic</a:t>
            </a:r>
            <a:r>
              <a:rPr lang="en-GB" sz="2000">
                <a:solidFill>
                  <a:srgbClr val="242424"/>
                </a:solidFill>
                <a:latin typeface="Century Gothic"/>
              </a:rPr>
              <a:t> a-</a:t>
            </a:r>
            <a:r>
              <a:rPr lang="en-GB" sz="2000" err="1">
                <a:solidFill>
                  <a:srgbClr val="242424"/>
                </a:solidFill>
                <a:latin typeface="Century Gothic"/>
              </a:rPr>
              <a:t>sid</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49A62C8E-4E61-99A1-922D-852C380C8478}"/>
              </a:ext>
            </a:extLst>
          </p:cNvPr>
          <p:cNvSpPr txBox="1"/>
          <p:nvPr/>
        </p:nvSpPr>
        <p:spPr>
          <a:xfrm>
            <a:off x="8805611" y="2935395"/>
            <a:ext cx="1944767"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Organic acid</a:t>
            </a:r>
          </a:p>
        </p:txBody>
      </p:sp>
      <p:sp>
        <p:nvSpPr>
          <p:cNvPr id="13" name="TextBox 12">
            <a:extLst>
              <a:ext uri="{FF2B5EF4-FFF2-40B4-BE49-F238E27FC236}">
                <a16:creationId xmlns:a16="http://schemas.microsoft.com/office/drawing/2014/main" id="{D63823CD-79A1-FF0E-66D3-E93F94983A85}"/>
              </a:ext>
            </a:extLst>
          </p:cNvPr>
          <p:cNvSpPr txBox="1"/>
          <p:nvPr/>
        </p:nvSpPr>
        <p:spPr>
          <a:xfrm>
            <a:off x="7381320" y="3776668"/>
            <a:ext cx="3369058"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strong acids like hydrochloric acid, sulfuric acid and nitric acid</a:t>
            </a:r>
            <a:endParaRPr lang="en-GB" sz="2000">
              <a:latin typeface="Century Gothic"/>
            </a:endParaRPr>
          </a:p>
        </p:txBody>
      </p:sp>
      <p:sp>
        <p:nvSpPr>
          <p:cNvPr id="14" name="TextBox 13">
            <a:extLst>
              <a:ext uri="{FF2B5EF4-FFF2-40B4-BE49-F238E27FC236}">
                <a16:creationId xmlns:a16="http://schemas.microsoft.com/office/drawing/2014/main" id="{685B4F2D-AFD7-4F5F-1BA1-7AC38EBA9C17}"/>
              </a:ext>
            </a:extLst>
          </p:cNvPr>
          <p:cNvSpPr txBox="1"/>
          <p:nvPr/>
        </p:nvSpPr>
        <p:spPr>
          <a:xfrm>
            <a:off x="7823446" y="1786346"/>
            <a:ext cx="292789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Vinegar contains ethanoic acid</a:t>
            </a:r>
          </a:p>
        </p:txBody>
      </p:sp>
      <p:sp>
        <p:nvSpPr>
          <p:cNvPr id="4" name="TextBox 3">
            <a:extLst>
              <a:ext uri="{FF2B5EF4-FFF2-40B4-BE49-F238E27FC236}">
                <a16:creationId xmlns:a16="http://schemas.microsoft.com/office/drawing/2014/main" id="{4EAEDC10-852F-8F84-B449-F12E86268293}"/>
              </a:ext>
            </a:extLst>
          </p:cNvPr>
          <p:cNvSpPr txBox="1"/>
          <p:nvPr/>
        </p:nvSpPr>
        <p:spPr>
          <a:xfrm>
            <a:off x="431680" y="5288746"/>
            <a:ext cx="400061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Carb (carbon), oxy (oxygen),  -</a:t>
            </a:r>
            <a:r>
              <a:rPr lang="en-GB" sz="2000" err="1">
                <a:solidFill>
                  <a:srgbClr val="242424"/>
                </a:solidFill>
                <a:latin typeface="Century Gothic"/>
              </a:rPr>
              <a:t>ic</a:t>
            </a:r>
            <a:r>
              <a:rPr lang="en-GB" sz="2000">
                <a:solidFill>
                  <a:srgbClr val="242424"/>
                </a:solidFill>
                <a:latin typeface="Century Gothic"/>
              </a:rPr>
              <a:t> acid (shows it is an acidic compound)</a:t>
            </a:r>
          </a:p>
        </p:txBody>
      </p:sp>
      <p:sp>
        <p:nvSpPr>
          <p:cNvPr id="7" name="TextBox 6">
            <a:extLst>
              <a:ext uri="{FF2B5EF4-FFF2-40B4-BE49-F238E27FC236}">
                <a16:creationId xmlns:a16="http://schemas.microsoft.com/office/drawing/2014/main" id="{D8B2CE97-5BED-1FC6-B73B-2B149E4A5BB3}"/>
              </a:ext>
            </a:extLst>
          </p:cNvPr>
          <p:cNvSpPr txBox="1"/>
          <p:nvPr/>
        </p:nvSpPr>
        <p:spPr>
          <a:xfrm>
            <a:off x="4960544" y="5291117"/>
            <a:ext cx="5598321"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effectLst/>
                <a:latin typeface="Century Gothic" panose="020B0502020202020204" pitchFamily="34" charset="0"/>
              </a:rPr>
              <a:t>Carboxylic acids react with alcohols to form esters which give the flavour and scent of many familiar foods and cosmetics</a:t>
            </a:r>
            <a:endParaRPr lang="en-GB" sz="2000">
              <a:solidFill>
                <a:srgbClr val="242424"/>
              </a:solidFill>
              <a:latin typeface="Century Gothic" panose="020B0502020202020204" pitchFamily="34" charset="0"/>
            </a:endParaRPr>
          </a:p>
        </p:txBody>
      </p:sp>
      <p:pic>
        <p:nvPicPr>
          <p:cNvPr id="8" name="Picture 7" descr="A diagram of the displayed formula for ethanoic acid the -COOH functional group is marked with one C (carbon) joined with two lines, representing a double bond, to one O (oxygen) and then with a single line (single bond) to another O that is joined in turn to an H (hydrogen)">
            <a:extLst>
              <a:ext uri="{FF2B5EF4-FFF2-40B4-BE49-F238E27FC236}">
                <a16:creationId xmlns:a16="http://schemas.microsoft.com/office/drawing/2014/main" id="{CD185119-BAF6-49B7-D5E9-F7C1BFED11CE}"/>
              </a:ext>
            </a:extLst>
          </p:cNvPr>
          <p:cNvPicPr>
            <a:picLocks noChangeAspect="1"/>
          </p:cNvPicPr>
          <p:nvPr/>
        </p:nvPicPr>
        <p:blipFill>
          <a:blip r:embed="rId3"/>
          <a:stretch>
            <a:fillRect/>
          </a:stretch>
        </p:blipFill>
        <p:spPr>
          <a:xfrm>
            <a:off x="4592890" y="2064675"/>
            <a:ext cx="2681467" cy="2768278"/>
          </a:xfrm>
          <a:prstGeom prst="rect">
            <a:avLst/>
          </a:prstGeom>
        </p:spPr>
      </p:pic>
      <p:sp>
        <p:nvSpPr>
          <p:cNvPr id="3" name="Rectangle: Rounded Corners 2">
            <a:extLst>
              <a:ext uri="{FF2B5EF4-FFF2-40B4-BE49-F238E27FC236}">
                <a16:creationId xmlns:a16="http://schemas.microsoft.com/office/drawing/2014/main" id="{FE84FD17-99E2-CD0A-AB70-59E77083C80F}"/>
              </a:ext>
              <a:ext uri="{C183D7F6-B498-43B3-948B-1728B52AA6E4}">
                <adec:decorative xmlns:adec="http://schemas.microsoft.com/office/drawing/2017/decorative" val="1"/>
              </a:ext>
            </a:extLst>
          </p:cNvPr>
          <p:cNvSpPr/>
          <p:nvPr/>
        </p:nvSpPr>
        <p:spPr>
          <a:xfrm>
            <a:off x="5838958" y="2419350"/>
            <a:ext cx="1285742" cy="1590675"/>
          </a:xfrm>
          <a:prstGeom prst="roundRect">
            <a:avLst>
              <a:gd name="adj" fmla="val 20574"/>
            </a:avLst>
          </a:prstGeom>
          <a:solidFill>
            <a:srgbClr val="BFBFBF">
              <a:alpha val="25882"/>
            </a:srgbClr>
          </a:solid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58406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F8727-7ADD-47D7-0DF3-9F236A1944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AEC766F-BCAD-C0C0-D720-31D9895E268B}"/>
              </a:ext>
            </a:extLst>
          </p:cNvPr>
          <p:cNvSpPr>
            <a:spLocks noGrp="1"/>
          </p:cNvSpPr>
          <p:nvPr>
            <p:ph type="title"/>
          </p:nvPr>
        </p:nvSpPr>
        <p:spPr>
          <a:xfrm>
            <a:off x="400977" y="540000"/>
            <a:ext cx="3776505" cy="407044"/>
          </a:xfrm>
        </p:spPr>
        <p:txBody>
          <a:bodyPr/>
          <a:lstStyle/>
          <a:p>
            <a:r>
              <a:rPr lang="en-US" sz="4000">
                <a:latin typeface="Century Gothic"/>
              </a:rPr>
              <a:t>Condensation</a:t>
            </a:r>
          </a:p>
        </p:txBody>
      </p:sp>
      <p:sp>
        <p:nvSpPr>
          <p:cNvPr id="6" name="Title 1">
            <a:extLst>
              <a:ext uri="{FF2B5EF4-FFF2-40B4-BE49-F238E27FC236}">
                <a16:creationId xmlns:a16="http://schemas.microsoft.com/office/drawing/2014/main" id="{11E05181-6A7C-DDC8-E990-F970AC9291D9}"/>
              </a:ext>
            </a:extLst>
          </p:cNvPr>
          <p:cNvSpPr txBox="1">
            <a:spLocks/>
          </p:cNvSpPr>
          <p:nvPr/>
        </p:nvSpPr>
        <p:spPr>
          <a:xfrm>
            <a:off x="4102659" y="286436"/>
            <a:ext cx="7150059" cy="1069899"/>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chemical reaction between two functional groups that joins molecules together, while also producing a small molecule such as water</a:t>
            </a:r>
            <a:endParaRPr lang="en-US" sz="2400">
              <a:solidFill>
                <a:schemeClr val="tx1"/>
              </a:solidFill>
              <a:latin typeface="Century Gothic"/>
            </a:endParaRPr>
          </a:p>
        </p:txBody>
      </p:sp>
      <p:sp>
        <p:nvSpPr>
          <p:cNvPr id="9" name="TextBox 8">
            <a:extLst>
              <a:ext uri="{FF2B5EF4-FFF2-40B4-BE49-F238E27FC236}">
                <a16:creationId xmlns:a16="http://schemas.microsoft.com/office/drawing/2014/main" id="{072761D1-949C-A767-2D3F-922A3223EB45}"/>
              </a:ext>
            </a:extLst>
          </p:cNvPr>
          <p:cNvSpPr txBox="1"/>
          <p:nvPr/>
        </p:nvSpPr>
        <p:spPr>
          <a:xfrm>
            <a:off x="400977" y="1479166"/>
            <a:ext cx="472663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chemical reaction where two molecules join together and a small molecule (like water) is released</a:t>
            </a:r>
          </a:p>
        </p:txBody>
      </p:sp>
      <p:sp>
        <p:nvSpPr>
          <p:cNvPr id="11" name="TextBox 10">
            <a:extLst>
              <a:ext uri="{FF2B5EF4-FFF2-40B4-BE49-F238E27FC236}">
                <a16:creationId xmlns:a16="http://schemas.microsoft.com/office/drawing/2014/main" id="{8B576E49-004C-433D-0782-07E84FF86FE5}"/>
              </a:ext>
            </a:extLst>
          </p:cNvPr>
          <p:cNvSpPr txBox="1"/>
          <p:nvPr/>
        </p:nvSpPr>
        <p:spPr>
          <a:xfrm>
            <a:off x="400976" y="4188540"/>
            <a:ext cx="2453003"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Con-den-say-</a:t>
            </a:r>
            <a:r>
              <a:rPr lang="en-GB" sz="2000" err="1">
                <a:solidFill>
                  <a:srgbClr val="242424"/>
                </a:solidFill>
                <a:latin typeface="Century Gothic"/>
              </a:rPr>
              <a:t>shen</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DA112276-4D6B-28FD-0FB9-DDA29CB297F3}"/>
              </a:ext>
            </a:extLst>
          </p:cNvPr>
          <p:cNvSpPr txBox="1"/>
          <p:nvPr/>
        </p:nvSpPr>
        <p:spPr>
          <a:xfrm>
            <a:off x="3362326" y="5697116"/>
            <a:ext cx="3962400"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Dehydration reaction (relating to the way water is removed)</a:t>
            </a:r>
          </a:p>
        </p:txBody>
      </p:sp>
      <p:sp>
        <p:nvSpPr>
          <p:cNvPr id="13" name="TextBox 12">
            <a:extLst>
              <a:ext uri="{FF2B5EF4-FFF2-40B4-BE49-F238E27FC236}">
                <a16:creationId xmlns:a16="http://schemas.microsoft.com/office/drawing/2014/main" id="{EDD7A695-F183-AC8E-A33B-F9F0CFBBCEE5}"/>
              </a:ext>
            </a:extLst>
          </p:cNvPr>
          <p:cNvSpPr txBox="1"/>
          <p:nvPr/>
        </p:nvSpPr>
        <p:spPr>
          <a:xfrm>
            <a:off x="7780122" y="2987741"/>
            <a:ext cx="3128984"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change of state. When a gas cools and forms a liquid the change is physical</a:t>
            </a:r>
          </a:p>
        </p:txBody>
      </p:sp>
      <p:sp>
        <p:nvSpPr>
          <p:cNvPr id="14" name="TextBox 13">
            <a:extLst>
              <a:ext uri="{FF2B5EF4-FFF2-40B4-BE49-F238E27FC236}">
                <a16:creationId xmlns:a16="http://schemas.microsoft.com/office/drawing/2014/main" id="{FCA91D10-C541-9E5C-3E45-D61BE22991DA}"/>
              </a:ext>
            </a:extLst>
          </p:cNvPr>
          <p:cNvSpPr txBox="1"/>
          <p:nvPr/>
        </p:nvSpPr>
        <p:spPr>
          <a:xfrm>
            <a:off x="5768471" y="1479165"/>
            <a:ext cx="5140635"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When glucose molecules join together to form starch, water is lost in the condensation reaction</a:t>
            </a:r>
            <a:endParaRPr lang="en-GB" sz="2000">
              <a:latin typeface="Century Gothic"/>
            </a:endParaRPr>
          </a:p>
        </p:txBody>
      </p:sp>
      <p:sp>
        <p:nvSpPr>
          <p:cNvPr id="10" name="TextBox 9">
            <a:extLst>
              <a:ext uri="{FF2B5EF4-FFF2-40B4-BE49-F238E27FC236}">
                <a16:creationId xmlns:a16="http://schemas.microsoft.com/office/drawing/2014/main" id="{6DCFCACC-88F0-E20C-1767-B8C02234F15F}"/>
              </a:ext>
            </a:extLst>
          </p:cNvPr>
          <p:cNvSpPr txBox="1"/>
          <p:nvPr/>
        </p:nvSpPr>
        <p:spPr>
          <a:xfrm>
            <a:off x="400977" y="2987741"/>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3"/>
              </a:rPr>
              <a:t>bit.ly/3Y2ECxX</a:t>
            </a:r>
            <a:endParaRPr lang="en-GB"/>
          </a:p>
        </p:txBody>
      </p:sp>
      <p:pic>
        <p:nvPicPr>
          <p:cNvPr id="15" name="Graphic 17">
            <a:extLst>
              <a:ext uri="{FF2B5EF4-FFF2-40B4-BE49-F238E27FC236}">
                <a16:creationId xmlns:a16="http://schemas.microsoft.com/office/drawing/2014/main" id="{466387B6-15B2-EF8E-F83B-3646155F52F1}"/>
              </a:ext>
              <a:ext uri="{C183D7F6-B498-43B3-948B-1728B52AA6E4}">
                <adec:decorative xmlns:adec="http://schemas.microsoft.com/office/drawing/2017/decorative" val="1"/>
              </a:ext>
            </a:extLst>
          </p:cNvPr>
          <p:cNvPicPr/>
          <p:nvPr/>
        </p:nvPicPr>
        <p:blipFill>
          <a:blip r:embed="rId4"/>
          <a:stretch/>
        </p:blipFill>
        <p:spPr>
          <a:xfrm>
            <a:off x="2740085" y="3187017"/>
            <a:ext cx="538560" cy="538560"/>
          </a:xfrm>
          <a:prstGeom prst="rect">
            <a:avLst/>
          </a:prstGeom>
          <a:ln w="9525">
            <a:noFill/>
          </a:ln>
        </p:spPr>
      </p:pic>
      <p:pic>
        <p:nvPicPr>
          <p:cNvPr id="16" name="Graphic 16">
            <a:extLst>
              <a:ext uri="{FF2B5EF4-FFF2-40B4-BE49-F238E27FC236}">
                <a16:creationId xmlns:a16="http://schemas.microsoft.com/office/drawing/2014/main" id="{95AD8335-FD58-F463-56DA-021800F798C5}"/>
              </a:ext>
              <a:ext uri="{C183D7F6-B498-43B3-948B-1728B52AA6E4}">
                <adec:decorative xmlns:adec="http://schemas.microsoft.com/office/drawing/2017/decorative" val="1"/>
              </a:ext>
            </a:extLst>
          </p:cNvPr>
          <p:cNvPicPr/>
          <p:nvPr/>
        </p:nvPicPr>
        <p:blipFill>
          <a:blip r:embed="rId5"/>
          <a:stretch/>
        </p:blipFill>
        <p:spPr>
          <a:xfrm>
            <a:off x="2378058" y="3187017"/>
            <a:ext cx="543960" cy="543960"/>
          </a:xfrm>
          <a:prstGeom prst="rect">
            <a:avLst/>
          </a:prstGeom>
          <a:ln w="9525">
            <a:noFill/>
          </a:ln>
        </p:spPr>
      </p:pic>
      <p:sp>
        <p:nvSpPr>
          <p:cNvPr id="4" name="TextBox 3">
            <a:extLst>
              <a:ext uri="{FF2B5EF4-FFF2-40B4-BE49-F238E27FC236}">
                <a16:creationId xmlns:a16="http://schemas.microsoft.com/office/drawing/2014/main" id="{B5E43C08-5C3D-A400-5FC5-252A84196BC7}"/>
              </a:ext>
            </a:extLst>
          </p:cNvPr>
          <p:cNvSpPr txBox="1"/>
          <p:nvPr/>
        </p:nvSpPr>
        <p:spPr>
          <a:xfrm>
            <a:off x="400977" y="5081563"/>
            <a:ext cx="2877668"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Con (together), dense (making something thicker or heavier)</a:t>
            </a:r>
          </a:p>
        </p:txBody>
      </p:sp>
      <p:sp>
        <p:nvSpPr>
          <p:cNvPr id="7" name="TextBox 6">
            <a:extLst>
              <a:ext uri="{FF2B5EF4-FFF2-40B4-BE49-F238E27FC236}">
                <a16:creationId xmlns:a16="http://schemas.microsoft.com/office/drawing/2014/main" id="{1F5617F3-9DC4-ED84-9A4F-839062A1D0BF}"/>
              </a:ext>
            </a:extLst>
          </p:cNvPr>
          <p:cNvSpPr txBox="1"/>
          <p:nvPr/>
        </p:nvSpPr>
        <p:spPr>
          <a:xfrm>
            <a:off x="7408407" y="4773787"/>
            <a:ext cx="3500699"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latin typeface="Century Gothic" panose="020B0502020202020204" pitchFamily="34" charset="0"/>
              </a:rPr>
              <a:t>When a gas cools and forms a liquid this is also called condensation, but this is a physical change not a chemical reaction</a:t>
            </a:r>
            <a:endParaRPr lang="en-GB" sz="2000">
              <a:solidFill>
                <a:srgbClr val="242424"/>
              </a:solidFill>
              <a:latin typeface="Century Gothic" panose="020B0502020202020204" pitchFamily="34" charset="0"/>
            </a:endParaRPr>
          </a:p>
        </p:txBody>
      </p:sp>
      <p:pic>
        <p:nvPicPr>
          <p:cNvPr id="17" name="Picture 16" descr="A diagram of displayed formula to represent the reaction between ethanoic acid and ethanol to create ethyl ethanoate and H2O">
            <a:extLst>
              <a:ext uri="{FF2B5EF4-FFF2-40B4-BE49-F238E27FC236}">
                <a16:creationId xmlns:a16="http://schemas.microsoft.com/office/drawing/2014/main" id="{C97EB1AE-8A03-C0E5-24A9-59584B5827D9}"/>
              </a:ext>
            </a:extLst>
          </p:cNvPr>
          <p:cNvPicPr>
            <a:picLocks noChangeAspect="1"/>
          </p:cNvPicPr>
          <p:nvPr/>
        </p:nvPicPr>
        <p:blipFill>
          <a:blip r:embed="rId6"/>
          <a:stretch>
            <a:fillRect/>
          </a:stretch>
        </p:blipFill>
        <p:spPr>
          <a:xfrm>
            <a:off x="4099567" y="2961188"/>
            <a:ext cx="2624936" cy="2596000"/>
          </a:xfrm>
          <a:prstGeom prst="rect">
            <a:avLst/>
          </a:prstGeom>
        </p:spPr>
      </p:pic>
    </p:spTree>
    <p:extLst>
      <p:ext uri="{BB962C8B-B14F-4D97-AF65-F5344CB8AC3E}">
        <p14:creationId xmlns:p14="http://schemas.microsoft.com/office/powerpoint/2010/main" val="2116433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E862BA-0482-9F66-279A-1E3803DA43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10FD53-CFC6-93FE-A6BC-78BA26185BF3}"/>
              </a:ext>
            </a:extLst>
          </p:cNvPr>
          <p:cNvSpPr>
            <a:spLocks noGrp="1"/>
          </p:cNvSpPr>
          <p:nvPr>
            <p:ph type="title"/>
          </p:nvPr>
        </p:nvSpPr>
        <p:spPr>
          <a:xfrm>
            <a:off x="419100" y="540000"/>
            <a:ext cx="2767976" cy="440661"/>
          </a:xfrm>
        </p:spPr>
        <p:txBody>
          <a:bodyPr/>
          <a:lstStyle/>
          <a:p>
            <a:r>
              <a:rPr lang="en-US" sz="4000">
                <a:latin typeface="Century Gothic"/>
              </a:rPr>
              <a:t>Ester</a:t>
            </a:r>
          </a:p>
        </p:txBody>
      </p:sp>
      <p:sp>
        <p:nvSpPr>
          <p:cNvPr id="6" name="Title 1">
            <a:extLst>
              <a:ext uri="{FF2B5EF4-FFF2-40B4-BE49-F238E27FC236}">
                <a16:creationId xmlns:a16="http://schemas.microsoft.com/office/drawing/2014/main" id="{A2C42F6D-CCFE-A8B0-717E-8F7012BB67B7}"/>
              </a:ext>
            </a:extLst>
          </p:cNvPr>
          <p:cNvSpPr txBox="1">
            <a:spLocks/>
          </p:cNvSpPr>
          <p:nvPr/>
        </p:nvSpPr>
        <p:spPr>
          <a:xfrm>
            <a:off x="2219415" y="396415"/>
            <a:ext cx="8692566"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an organic compound that contains a -</a:t>
            </a:r>
            <a:r>
              <a:rPr lang="en-US" sz="2400" b="0">
                <a:solidFill>
                  <a:schemeClr val="tx1"/>
                </a:solidFill>
                <a:latin typeface="Cambria Math" panose="02040503050406030204" pitchFamily="18" charset="0"/>
                <a:ea typeface="Cambria Math" panose="02040503050406030204" pitchFamily="18" charset="0"/>
              </a:rPr>
              <a:t>COO</a:t>
            </a:r>
            <a:r>
              <a:rPr lang="en-US" sz="2400" b="0">
                <a:solidFill>
                  <a:schemeClr val="tx1"/>
                </a:solidFill>
                <a:latin typeface="Century Gothic"/>
              </a:rPr>
              <a:t>- functional group, formed by reaction of a carboxylic acid with an alcohol, such as ethyl ethanoate</a:t>
            </a:r>
          </a:p>
        </p:txBody>
      </p:sp>
      <p:sp>
        <p:nvSpPr>
          <p:cNvPr id="9" name="TextBox 8">
            <a:extLst>
              <a:ext uri="{FF2B5EF4-FFF2-40B4-BE49-F238E27FC236}">
                <a16:creationId xmlns:a16="http://schemas.microsoft.com/office/drawing/2014/main" id="{487CBA29-0D2B-1826-818F-99AF049A4B7C}"/>
              </a:ext>
            </a:extLst>
          </p:cNvPr>
          <p:cNvSpPr txBox="1"/>
          <p:nvPr/>
        </p:nvSpPr>
        <p:spPr>
          <a:xfrm>
            <a:off x="419100" y="1725705"/>
            <a:ext cx="3199780" cy="224676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organic compound with a -</a:t>
            </a:r>
            <a:r>
              <a:rPr lang="en-GB" sz="2000">
                <a:solidFill>
                  <a:srgbClr val="242424"/>
                </a:solidFill>
                <a:latin typeface="Cambria Math" panose="02040503050406030204" pitchFamily="18" charset="0"/>
                <a:ea typeface="Cambria Math" panose="02040503050406030204" pitchFamily="18" charset="0"/>
              </a:rPr>
              <a:t>COO</a:t>
            </a:r>
            <a:r>
              <a:rPr lang="en-GB" sz="2000">
                <a:solidFill>
                  <a:srgbClr val="242424"/>
                </a:solidFill>
                <a:latin typeface="Century Gothic"/>
              </a:rPr>
              <a:t>- group. They often have fruity smells and are used in perfumes and flavourings</a:t>
            </a:r>
            <a:endParaRPr lang="en-GB" sz="2000">
              <a:latin typeface="Century Gothic"/>
            </a:endParaRPr>
          </a:p>
        </p:txBody>
      </p:sp>
      <p:sp>
        <p:nvSpPr>
          <p:cNvPr id="11" name="TextBox 10">
            <a:extLst>
              <a:ext uri="{FF2B5EF4-FFF2-40B4-BE49-F238E27FC236}">
                <a16:creationId xmlns:a16="http://schemas.microsoft.com/office/drawing/2014/main" id="{D09BFF5F-2C9D-96F6-D6DD-BCD446C0AA0B}"/>
              </a:ext>
            </a:extLst>
          </p:cNvPr>
          <p:cNvSpPr txBox="1"/>
          <p:nvPr/>
        </p:nvSpPr>
        <p:spPr>
          <a:xfrm>
            <a:off x="419100" y="4277536"/>
            <a:ext cx="1261062"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Es-ta</a:t>
            </a:r>
          </a:p>
        </p:txBody>
      </p:sp>
      <p:sp>
        <p:nvSpPr>
          <p:cNvPr id="13" name="TextBox 12">
            <a:extLst>
              <a:ext uri="{FF2B5EF4-FFF2-40B4-BE49-F238E27FC236}">
                <a16:creationId xmlns:a16="http://schemas.microsoft.com/office/drawing/2014/main" id="{992904AB-BBEE-0440-7DC1-1C39CC40B307}"/>
              </a:ext>
            </a:extLst>
          </p:cNvPr>
          <p:cNvSpPr txBox="1"/>
          <p:nvPr/>
        </p:nvSpPr>
        <p:spPr>
          <a:xfrm>
            <a:off x="7569466" y="2946440"/>
            <a:ext cx="3221618" cy="224676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scents. Although esters are often used as scents and flavourings, the functional group is also found in fats and oils, and in polyesters</a:t>
            </a:r>
          </a:p>
        </p:txBody>
      </p:sp>
      <p:sp>
        <p:nvSpPr>
          <p:cNvPr id="14" name="TextBox 13">
            <a:extLst>
              <a:ext uri="{FF2B5EF4-FFF2-40B4-BE49-F238E27FC236}">
                <a16:creationId xmlns:a16="http://schemas.microsoft.com/office/drawing/2014/main" id="{D02CD942-686E-5856-5827-7D6BA159866B}"/>
              </a:ext>
            </a:extLst>
          </p:cNvPr>
          <p:cNvSpPr txBox="1"/>
          <p:nvPr/>
        </p:nvSpPr>
        <p:spPr>
          <a:xfrm>
            <a:off x="7569466" y="1545995"/>
            <a:ext cx="3221618"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Ethyl ethanoate is an ester that smells like pears</a:t>
            </a:r>
          </a:p>
        </p:txBody>
      </p:sp>
      <p:sp>
        <p:nvSpPr>
          <p:cNvPr id="7" name="TextBox 6">
            <a:extLst>
              <a:ext uri="{FF2B5EF4-FFF2-40B4-BE49-F238E27FC236}">
                <a16:creationId xmlns:a16="http://schemas.microsoft.com/office/drawing/2014/main" id="{1260B8C6-D1DC-4A6D-1AB4-5B6DBEB20FA6}"/>
              </a:ext>
            </a:extLst>
          </p:cNvPr>
          <p:cNvSpPr txBox="1"/>
          <p:nvPr/>
        </p:nvSpPr>
        <p:spPr>
          <a:xfrm>
            <a:off x="419100" y="5290484"/>
            <a:ext cx="10371983"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Polyesters are a group of synthetic polymers which are durable and versatile. They are often used in synthetic fabrics due to their resistance to shrinking and stretching, and quick-drying properties</a:t>
            </a:r>
          </a:p>
        </p:txBody>
      </p:sp>
      <p:pic>
        <p:nvPicPr>
          <p:cNvPr id="3" name="Picture 2" descr="A diagram of displayed formula to represent ethyl ethanoate labelled 'ethyl ethanoate (an ester)' the '-COO-' functional group is outlined ">
            <a:extLst>
              <a:ext uri="{FF2B5EF4-FFF2-40B4-BE49-F238E27FC236}">
                <a16:creationId xmlns:a16="http://schemas.microsoft.com/office/drawing/2014/main" id="{4316DE91-73CE-15C7-32CC-4684126B51B7}"/>
              </a:ext>
            </a:extLst>
          </p:cNvPr>
          <p:cNvPicPr>
            <a:picLocks noChangeAspect="1"/>
          </p:cNvPicPr>
          <p:nvPr/>
        </p:nvPicPr>
        <p:blipFill>
          <a:blip r:embed="rId3"/>
          <a:srcRect t="15790"/>
          <a:stretch>
            <a:fillRect/>
          </a:stretch>
        </p:blipFill>
        <p:spPr>
          <a:xfrm>
            <a:off x="3845008" y="2097866"/>
            <a:ext cx="3429000" cy="2887556"/>
          </a:xfrm>
          <a:prstGeom prst="rect">
            <a:avLst/>
          </a:prstGeom>
        </p:spPr>
      </p:pic>
    </p:spTree>
    <p:extLst>
      <p:ext uri="{BB962C8B-B14F-4D97-AF65-F5344CB8AC3E}">
        <p14:creationId xmlns:p14="http://schemas.microsoft.com/office/powerpoint/2010/main" val="2688998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824DB-3564-502A-681D-EC77851984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2E628D-AA04-05B8-6C9C-822EC2B1E5CA}"/>
              </a:ext>
            </a:extLst>
          </p:cNvPr>
          <p:cNvSpPr>
            <a:spLocks noGrp="1"/>
          </p:cNvSpPr>
          <p:nvPr>
            <p:ph type="title"/>
          </p:nvPr>
        </p:nvSpPr>
        <p:spPr>
          <a:xfrm>
            <a:off x="430303" y="540000"/>
            <a:ext cx="2767976" cy="440661"/>
          </a:xfrm>
        </p:spPr>
        <p:txBody>
          <a:bodyPr/>
          <a:lstStyle/>
          <a:p>
            <a:r>
              <a:rPr lang="en-US" sz="4000">
                <a:latin typeface="Century Gothic"/>
              </a:rPr>
              <a:t>Amine</a:t>
            </a:r>
          </a:p>
        </p:txBody>
      </p:sp>
      <p:sp>
        <p:nvSpPr>
          <p:cNvPr id="6" name="Title 1">
            <a:extLst>
              <a:ext uri="{FF2B5EF4-FFF2-40B4-BE49-F238E27FC236}">
                <a16:creationId xmlns:a16="http://schemas.microsoft.com/office/drawing/2014/main" id="{2946B11C-CFC7-D00B-18B3-405F3596834E}"/>
              </a:ext>
            </a:extLst>
          </p:cNvPr>
          <p:cNvSpPr txBox="1">
            <a:spLocks/>
          </p:cNvSpPr>
          <p:nvPr/>
        </p:nvSpPr>
        <p:spPr>
          <a:xfrm>
            <a:off x="3861576" y="527930"/>
            <a:ext cx="6850111" cy="737501"/>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an organic compound that contains an </a:t>
            </a:r>
            <a:r>
              <a:rPr lang="en-GB" sz="2400" b="0">
                <a:solidFill>
                  <a:schemeClr val="tx1"/>
                </a:solidFill>
                <a:latin typeface="Cambria Math" panose="02040503050406030204" pitchFamily="18" charset="0"/>
                <a:ea typeface="Cambria Math" panose="02040503050406030204" pitchFamily="18" charset="0"/>
              </a:rPr>
              <a:t>-NH</a:t>
            </a:r>
            <a:r>
              <a:rPr lang="en-GB" sz="2400" b="0" baseline="-25000">
                <a:solidFill>
                  <a:schemeClr val="tx1"/>
                </a:solidFill>
                <a:latin typeface="Cambria Math" panose="02040503050406030204" pitchFamily="18" charset="0"/>
                <a:ea typeface="Cambria Math" panose="02040503050406030204" pitchFamily="18" charset="0"/>
              </a:rPr>
              <a:t>2</a:t>
            </a:r>
            <a:r>
              <a:rPr lang="en-GB" sz="2400" b="0">
                <a:solidFill>
                  <a:schemeClr val="tx1"/>
                </a:solidFill>
                <a:latin typeface="Cambria Math" panose="02040503050406030204" pitchFamily="18" charset="0"/>
                <a:ea typeface="Cambria Math" panose="02040503050406030204" pitchFamily="18" charset="0"/>
              </a:rPr>
              <a:t> </a:t>
            </a:r>
            <a:r>
              <a:rPr lang="en-GB" sz="2400" b="0">
                <a:solidFill>
                  <a:schemeClr val="tx1"/>
                </a:solidFill>
                <a:latin typeface="Century Gothic"/>
              </a:rPr>
              <a:t>functional group, such as ethylamine</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26ECAE97-DCC3-B390-DDB0-3B85B3A2D878}"/>
              </a:ext>
            </a:extLst>
          </p:cNvPr>
          <p:cNvSpPr txBox="1"/>
          <p:nvPr/>
        </p:nvSpPr>
        <p:spPr>
          <a:xfrm>
            <a:off x="430303" y="1746241"/>
            <a:ext cx="2746657"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compound that contains an -</a:t>
            </a:r>
            <a:r>
              <a:rPr lang="en-GB" sz="2000">
                <a:solidFill>
                  <a:srgbClr val="242424"/>
                </a:solidFill>
                <a:latin typeface="Cambria Math" panose="02040503050406030204" pitchFamily="18" charset="0"/>
                <a:ea typeface="Cambria Math" panose="02040503050406030204" pitchFamily="18" charset="0"/>
              </a:rPr>
              <a:t>NH</a:t>
            </a:r>
            <a:r>
              <a:rPr lang="en-GB" sz="2000" baseline="-25000">
                <a:solidFill>
                  <a:srgbClr val="242424"/>
                </a:solidFill>
                <a:latin typeface="Cambria Math" panose="02040503050406030204" pitchFamily="18" charset="0"/>
                <a:ea typeface="Cambria Math" panose="02040503050406030204" pitchFamily="18" charset="0"/>
              </a:rPr>
              <a:t>2</a:t>
            </a:r>
            <a:r>
              <a:rPr lang="en-GB" sz="2000">
                <a:solidFill>
                  <a:srgbClr val="242424"/>
                </a:solidFill>
                <a:latin typeface="Century Gothic"/>
              </a:rPr>
              <a:t> group. They often smell like fish!</a:t>
            </a:r>
          </a:p>
        </p:txBody>
      </p:sp>
      <p:pic>
        <p:nvPicPr>
          <p:cNvPr id="3" name="Picture 2" descr="A diagram of displayed formula to represent ethylamine with the -NH2 group outlined: an N representing a nitrogen atom is joined to the end C (carbon) with a single line and then from the N two H (hydrogen) are joined with single lines">
            <a:extLst>
              <a:ext uri="{FF2B5EF4-FFF2-40B4-BE49-F238E27FC236}">
                <a16:creationId xmlns:a16="http://schemas.microsoft.com/office/drawing/2014/main" id="{14561DBE-2829-DCB1-DDC5-7F2C23E1F91D}"/>
              </a:ext>
            </a:extLst>
          </p:cNvPr>
          <p:cNvPicPr>
            <a:picLocks noChangeAspect="1"/>
          </p:cNvPicPr>
          <p:nvPr/>
        </p:nvPicPr>
        <p:blipFill>
          <a:blip r:embed="rId3"/>
          <a:srcRect t="14805"/>
          <a:stretch>
            <a:fillRect/>
          </a:stretch>
        </p:blipFill>
        <p:spPr>
          <a:xfrm>
            <a:off x="4064136" y="2522300"/>
            <a:ext cx="3206180" cy="2731503"/>
          </a:xfrm>
          <a:prstGeom prst="rect">
            <a:avLst/>
          </a:prstGeom>
        </p:spPr>
      </p:pic>
      <p:sp>
        <p:nvSpPr>
          <p:cNvPr id="11" name="TextBox 10">
            <a:extLst>
              <a:ext uri="{FF2B5EF4-FFF2-40B4-BE49-F238E27FC236}">
                <a16:creationId xmlns:a16="http://schemas.microsoft.com/office/drawing/2014/main" id="{333C3A46-9DC5-518D-080D-B087CA6D31F7}"/>
              </a:ext>
            </a:extLst>
          </p:cNvPr>
          <p:cNvSpPr txBox="1"/>
          <p:nvPr/>
        </p:nvSpPr>
        <p:spPr>
          <a:xfrm>
            <a:off x="430303" y="3986433"/>
            <a:ext cx="1400056"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Ay-</a:t>
            </a:r>
            <a:r>
              <a:rPr lang="en-GB" sz="2000" err="1">
                <a:solidFill>
                  <a:srgbClr val="242424"/>
                </a:solidFill>
                <a:latin typeface="Century Gothic"/>
              </a:rPr>
              <a:t>meen</a:t>
            </a:r>
            <a:r>
              <a:rPr lang="en-GB" sz="2000">
                <a:solidFill>
                  <a:srgbClr val="242424"/>
                </a:solidFill>
                <a:latin typeface="Century Gothic"/>
              </a:rPr>
              <a:t> </a:t>
            </a:r>
          </a:p>
        </p:txBody>
      </p:sp>
      <p:sp>
        <p:nvSpPr>
          <p:cNvPr id="13" name="TextBox 12">
            <a:extLst>
              <a:ext uri="{FF2B5EF4-FFF2-40B4-BE49-F238E27FC236}">
                <a16:creationId xmlns:a16="http://schemas.microsoft.com/office/drawing/2014/main" id="{9C731234-B0DA-424F-D923-0F38C3C27584}"/>
              </a:ext>
            </a:extLst>
          </p:cNvPr>
          <p:cNvSpPr txBox="1"/>
          <p:nvPr/>
        </p:nvSpPr>
        <p:spPr>
          <a:xfrm>
            <a:off x="6659217" y="5099907"/>
            <a:ext cx="4052470"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amino acids. These contain an amine functional group, but also a carboxylic acid group</a:t>
            </a:r>
          </a:p>
        </p:txBody>
      </p:sp>
      <p:sp>
        <p:nvSpPr>
          <p:cNvPr id="14" name="TextBox 13">
            <a:extLst>
              <a:ext uri="{FF2B5EF4-FFF2-40B4-BE49-F238E27FC236}">
                <a16:creationId xmlns:a16="http://schemas.microsoft.com/office/drawing/2014/main" id="{183BE171-5A18-425B-5669-B1EFA71AA2DC}"/>
              </a:ext>
            </a:extLst>
          </p:cNvPr>
          <p:cNvSpPr txBox="1"/>
          <p:nvPr/>
        </p:nvSpPr>
        <p:spPr>
          <a:xfrm>
            <a:off x="7783788" y="1746241"/>
            <a:ext cx="292789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Methylamine is an amine that smells like rotten fish</a:t>
            </a:r>
            <a:endParaRPr lang="en-GB" sz="2000">
              <a:latin typeface="Century Gothic"/>
            </a:endParaRPr>
          </a:p>
        </p:txBody>
      </p:sp>
      <p:sp>
        <p:nvSpPr>
          <p:cNvPr id="4" name="TextBox 3">
            <a:extLst>
              <a:ext uri="{FF2B5EF4-FFF2-40B4-BE49-F238E27FC236}">
                <a16:creationId xmlns:a16="http://schemas.microsoft.com/office/drawing/2014/main" id="{6874506E-4E76-155E-95E9-575741C38026}"/>
              </a:ext>
            </a:extLst>
          </p:cNvPr>
          <p:cNvSpPr txBox="1"/>
          <p:nvPr/>
        </p:nvSpPr>
        <p:spPr>
          <a:xfrm>
            <a:off x="430303" y="5099907"/>
            <a:ext cx="536419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Am (from ammonia a compound with nitrogen), </a:t>
            </a:r>
            <a:r>
              <a:rPr lang="en-GB" sz="2000" err="1">
                <a:solidFill>
                  <a:srgbClr val="242424"/>
                </a:solidFill>
                <a:latin typeface="Century Gothic"/>
              </a:rPr>
              <a:t>ine</a:t>
            </a:r>
            <a:r>
              <a:rPr lang="en-GB" sz="2000">
                <a:solidFill>
                  <a:srgbClr val="242424"/>
                </a:solidFill>
                <a:latin typeface="Century Gothic"/>
              </a:rPr>
              <a:t> (a common ending for chemical compounds)</a:t>
            </a:r>
          </a:p>
        </p:txBody>
      </p:sp>
    </p:spTree>
    <p:extLst>
      <p:ext uri="{BB962C8B-B14F-4D97-AF65-F5344CB8AC3E}">
        <p14:creationId xmlns:p14="http://schemas.microsoft.com/office/powerpoint/2010/main" val="3256750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C6201-5311-08D3-DA32-3297245FBB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B3BBDD-2B83-83BD-BFA5-7B4C6C6EACFB}"/>
              </a:ext>
            </a:extLst>
          </p:cNvPr>
          <p:cNvSpPr>
            <a:spLocks noGrp="1"/>
          </p:cNvSpPr>
          <p:nvPr>
            <p:ph type="title"/>
          </p:nvPr>
        </p:nvSpPr>
        <p:spPr>
          <a:xfrm>
            <a:off x="485087" y="540000"/>
            <a:ext cx="2767976" cy="440661"/>
          </a:xfrm>
        </p:spPr>
        <p:txBody>
          <a:bodyPr/>
          <a:lstStyle/>
          <a:p>
            <a:r>
              <a:rPr lang="en-US" sz="4000">
                <a:latin typeface="Century Gothic"/>
              </a:rPr>
              <a:t>Amino acid </a:t>
            </a:r>
          </a:p>
        </p:txBody>
      </p:sp>
      <p:sp>
        <p:nvSpPr>
          <p:cNvPr id="6" name="Title 1">
            <a:extLst>
              <a:ext uri="{FF2B5EF4-FFF2-40B4-BE49-F238E27FC236}">
                <a16:creationId xmlns:a16="http://schemas.microsoft.com/office/drawing/2014/main" id="{CE3769FB-63AE-A719-FD29-26BD5DCA971B}"/>
              </a:ext>
            </a:extLst>
          </p:cNvPr>
          <p:cNvSpPr txBox="1">
            <a:spLocks/>
          </p:cNvSpPr>
          <p:nvPr/>
        </p:nvSpPr>
        <p:spPr>
          <a:xfrm>
            <a:off x="2531970" y="355623"/>
            <a:ext cx="8343730" cy="1402298"/>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molecule with both amine and carboxylic acid functional groups that is the monomer for polypeptides; there are 20 different naturally occurring amino acids</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3A1668DF-4038-50E0-CBDA-0D94948374D8}"/>
              </a:ext>
            </a:extLst>
          </p:cNvPr>
          <p:cNvSpPr txBox="1"/>
          <p:nvPr/>
        </p:nvSpPr>
        <p:spPr>
          <a:xfrm>
            <a:off x="485087" y="1919087"/>
            <a:ext cx="496899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the building blocks of proteins, containing both an amine (-</a:t>
            </a:r>
            <a:r>
              <a:rPr lang="en-GB" sz="2000">
                <a:solidFill>
                  <a:srgbClr val="242424"/>
                </a:solidFill>
                <a:latin typeface="Cambria Math" panose="02040503050406030204" pitchFamily="18" charset="0"/>
                <a:ea typeface="Cambria Math" panose="02040503050406030204" pitchFamily="18" charset="0"/>
              </a:rPr>
              <a:t>NH</a:t>
            </a:r>
            <a:r>
              <a:rPr lang="en-GB" sz="2000" baseline="-25000">
                <a:solidFill>
                  <a:srgbClr val="242424"/>
                </a:solidFill>
                <a:latin typeface="Cambria Math" panose="02040503050406030204" pitchFamily="18" charset="0"/>
                <a:ea typeface="Cambria Math" panose="02040503050406030204" pitchFamily="18" charset="0"/>
              </a:rPr>
              <a:t>2</a:t>
            </a:r>
            <a:r>
              <a:rPr lang="en-GB" sz="2000">
                <a:solidFill>
                  <a:srgbClr val="242424"/>
                </a:solidFill>
                <a:latin typeface="Century Gothic"/>
              </a:rPr>
              <a:t>) and a carboxylic acid (-</a:t>
            </a:r>
            <a:r>
              <a:rPr lang="en-GB" sz="2000">
                <a:solidFill>
                  <a:srgbClr val="242424"/>
                </a:solidFill>
                <a:latin typeface="Cambria Math" panose="02040503050406030204" pitchFamily="18" charset="0"/>
                <a:ea typeface="Cambria Math" panose="02040503050406030204" pitchFamily="18" charset="0"/>
              </a:rPr>
              <a:t>COOH</a:t>
            </a:r>
            <a:r>
              <a:rPr lang="en-GB" sz="2000">
                <a:solidFill>
                  <a:srgbClr val="242424"/>
                </a:solidFill>
                <a:latin typeface="Century Gothic"/>
              </a:rPr>
              <a:t>) group</a:t>
            </a:r>
            <a:endParaRPr lang="en-GB" sz="2000">
              <a:latin typeface="Century Gothic"/>
            </a:endParaRPr>
          </a:p>
        </p:txBody>
      </p:sp>
      <p:pic>
        <p:nvPicPr>
          <p:cNvPr id="3" name="Picture 2" descr="A diagram of the displayed formula to represent glycine on one side of a central carbon atom the -NH2 group is highlighted and on the other side the -COOH group is highlighted">
            <a:extLst>
              <a:ext uri="{FF2B5EF4-FFF2-40B4-BE49-F238E27FC236}">
                <a16:creationId xmlns:a16="http://schemas.microsoft.com/office/drawing/2014/main" id="{5B64B54B-6642-6D65-50A1-24F585CE4040}"/>
              </a:ext>
            </a:extLst>
          </p:cNvPr>
          <p:cNvPicPr>
            <a:picLocks noChangeAspect="1"/>
          </p:cNvPicPr>
          <p:nvPr/>
        </p:nvPicPr>
        <p:blipFill>
          <a:blip r:embed="rId3"/>
          <a:srcRect/>
          <a:stretch/>
        </p:blipFill>
        <p:spPr>
          <a:xfrm>
            <a:off x="4140226" y="3400197"/>
            <a:ext cx="3218003" cy="3218003"/>
          </a:xfrm>
          <a:prstGeom prst="rect">
            <a:avLst/>
          </a:prstGeom>
        </p:spPr>
      </p:pic>
      <p:sp>
        <p:nvSpPr>
          <p:cNvPr id="10" name="TextBox 9">
            <a:extLst>
              <a:ext uri="{FF2B5EF4-FFF2-40B4-BE49-F238E27FC236}">
                <a16:creationId xmlns:a16="http://schemas.microsoft.com/office/drawing/2014/main" id="{F0F5446D-8FAA-3AA0-D717-E9179CFC1008}"/>
              </a:ext>
            </a:extLst>
          </p:cNvPr>
          <p:cNvSpPr txBox="1"/>
          <p:nvPr/>
        </p:nvSpPr>
        <p:spPr>
          <a:xfrm>
            <a:off x="485087" y="3424906"/>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bit.ly/4k5Uybm</a:t>
            </a:r>
            <a:endParaRPr lang="en-GB"/>
          </a:p>
        </p:txBody>
      </p:sp>
      <p:sp>
        <p:nvSpPr>
          <p:cNvPr id="11" name="TextBox 10">
            <a:extLst>
              <a:ext uri="{FF2B5EF4-FFF2-40B4-BE49-F238E27FC236}">
                <a16:creationId xmlns:a16="http://schemas.microsoft.com/office/drawing/2014/main" id="{1513D361-D64E-4F46-A44B-87D3B4DB1F78}"/>
              </a:ext>
            </a:extLst>
          </p:cNvPr>
          <p:cNvSpPr txBox="1"/>
          <p:nvPr/>
        </p:nvSpPr>
        <p:spPr>
          <a:xfrm>
            <a:off x="485087" y="4634611"/>
            <a:ext cx="211180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A-</a:t>
            </a:r>
            <a:r>
              <a:rPr lang="en-GB" sz="2000" err="1">
                <a:solidFill>
                  <a:srgbClr val="242424"/>
                </a:solidFill>
                <a:latin typeface="Century Gothic"/>
              </a:rPr>
              <a:t>meen</a:t>
            </a:r>
            <a:r>
              <a:rPr lang="en-GB" sz="2000">
                <a:solidFill>
                  <a:srgbClr val="242424"/>
                </a:solidFill>
                <a:latin typeface="Century Gothic"/>
              </a:rPr>
              <a:t>-o a-</a:t>
            </a:r>
            <a:r>
              <a:rPr lang="en-GB" sz="2000" err="1">
                <a:solidFill>
                  <a:srgbClr val="242424"/>
                </a:solidFill>
                <a:latin typeface="Century Gothic"/>
              </a:rPr>
              <a:t>sid</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FB88B3A4-65CB-9C9E-72E9-B1AEE1F7D1C9}"/>
              </a:ext>
            </a:extLst>
          </p:cNvPr>
          <p:cNvSpPr txBox="1"/>
          <p:nvPr/>
        </p:nvSpPr>
        <p:spPr>
          <a:xfrm>
            <a:off x="7855173" y="5906716"/>
            <a:ext cx="2934030"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Protein building block</a:t>
            </a:r>
          </a:p>
        </p:txBody>
      </p:sp>
      <p:sp>
        <p:nvSpPr>
          <p:cNvPr id="13" name="TextBox 12">
            <a:extLst>
              <a:ext uri="{FF2B5EF4-FFF2-40B4-BE49-F238E27FC236}">
                <a16:creationId xmlns:a16="http://schemas.microsoft.com/office/drawing/2014/main" id="{CFC3C89E-E064-DD95-5CFB-0759A4D7BC0E}"/>
              </a:ext>
            </a:extLst>
          </p:cNvPr>
          <p:cNvSpPr txBox="1"/>
          <p:nvPr/>
        </p:nvSpPr>
        <p:spPr>
          <a:xfrm>
            <a:off x="7849310" y="3519069"/>
            <a:ext cx="2939893"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Amines, which contain only an -</a:t>
            </a:r>
            <a:r>
              <a:rPr lang="en-GB" sz="2000">
                <a:solidFill>
                  <a:srgbClr val="242424"/>
                </a:solidFill>
                <a:latin typeface="Cambria Math" panose="02040503050406030204" pitchFamily="18" charset="0"/>
                <a:ea typeface="Cambria Math" panose="02040503050406030204" pitchFamily="18" charset="0"/>
              </a:rPr>
              <a:t>NH</a:t>
            </a:r>
            <a:r>
              <a:rPr lang="en-GB" sz="2000" baseline="-25000">
                <a:solidFill>
                  <a:srgbClr val="242424"/>
                </a:solidFill>
                <a:latin typeface="Cambria Math" panose="02040503050406030204" pitchFamily="18" charset="0"/>
                <a:ea typeface="Cambria Math" panose="02040503050406030204" pitchFamily="18" charset="0"/>
              </a:rPr>
              <a:t>2 </a:t>
            </a:r>
            <a:r>
              <a:rPr lang="en-GB" sz="2000">
                <a:solidFill>
                  <a:srgbClr val="242424"/>
                </a:solidFill>
                <a:latin typeface="Century Gothic"/>
              </a:rPr>
              <a:t>group</a:t>
            </a:r>
          </a:p>
        </p:txBody>
      </p:sp>
      <p:sp>
        <p:nvSpPr>
          <p:cNvPr id="14" name="TextBox 13">
            <a:extLst>
              <a:ext uri="{FF2B5EF4-FFF2-40B4-BE49-F238E27FC236}">
                <a16:creationId xmlns:a16="http://schemas.microsoft.com/office/drawing/2014/main" id="{E21F8215-F0EC-36AE-652A-0BE564E2B301}"/>
              </a:ext>
            </a:extLst>
          </p:cNvPr>
          <p:cNvSpPr txBox="1"/>
          <p:nvPr/>
        </p:nvSpPr>
        <p:spPr>
          <a:xfrm>
            <a:off x="6648450" y="1919087"/>
            <a:ext cx="4140754"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Glycine is the simplest naturally occurring amino acid</a:t>
            </a:r>
          </a:p>
        </p:txBody>
      </p:sp>
      <p:pic>
        <p:nvPicPr>
          <p:cNvPr id="15" name="Graphic 17">
            <a:extLst>
              <a:ext uri="{FF2B5EF4-FFF2-40B4-BE49-F238E27FC236}">
                <a16:creationId xmlns:a16="http://schemas.microsoft.com/office/drawing/2014/main" id="{C3344D98-D26B-12DC-09EE-BB0B53F2C0EE}"/>
              </a:ext>
              <a:ext uri="{C183D7F6-B498-43B3-948B-1728B52AA6E4}">
                <adec:decorative xmlns:adec="http://schemas.microsoft.com/office/drawing/2017/decorative" val="1"/>
              </a:ext>
            </a:extLst>
          </p:cNvPr>
          <p:cNvPicPr/>
          <p:nvPr/>
        </p:nvPicPr>
        <p:blipFill>
          <a:blip r:embed="rId5"/>
          <a:stretch/>
        </p:blipFill>
        <p:spPr>
          <a:xfrm>
            <a:off x="2824063" y="3638758"/>
            <a:ext cx="538560" cy="538560"/>
          </a:xfrm>
          <a:prstGeom prst="rect">
            <a:avLst/>
          </a:prstGeom>
          <a:ln w="9525">
            <a:noFill/>
          </a:ln>
        </p:spPr>
      </p:pic>
      <p:pic>
        <p:nvPicPr>
          <p:cNvPr id="16" name="Graphic 16">
            <a:extLst>
              <a:ext uri="{FF2B5EF4-FFF2-40B4-BE49-F238E27FC236}">
                <a16:creationId xmlns:a16="http://schemas.microsoft.com/office/drawing/2014/main" id="{E2874859-B270-704D-3C7E-1E3BAB6C1D6A}"/>
              </a:ext>
              <a:ext uri="{C183D7F6-B498-43B3-948B-1728B52AA6E4}">
                <adec:decorative xmlns:adec="http://schemas.microsoft.com/office/drawing/2017/decorative" val="1"/>
              </a:ext>
            </a:extLst>
          </p:cNvPr>
          <p:cNvPicPr/>
          <p:nvPr/>
        </p:nvPicPr>
        <p:blipFill>
          <a:blip r:embed="rId6"/>
          <a:stretch/>
        </p:blipFill>
        <p:spPr>
          <a:xfrm>
            <a:off x="2443913" y="3637941"/>
            <a:ext cx="543960" cy="543960"/>
          </a:xfrm>
          <a:prstGeom prst="rect">
            <a:avLst/>
          </a:prstGeom>
          <a:ln w="9525">
            <a:noFill/>
          </a:ln>
        </p:spPr>
      </p:pic>
      <p:sp>
        <p:nvSpPr>
          <p:cNvPr id="4" name="TextBox 3">
            <a:extLst>
              <a:ext uri="{FF2B5EF4-FFF2-40B4-BE49-F238E27FC236}">
                <a16:creationId xmlns:a16="http://schemas.microsoft.com/office/drawing/2014/main" id="{9C3E5710-0E52-4DDB-1FA1-0376D7EAAA2A}"/>
              </a:ext>
            </a:extLst>
          </p:cNvPr>
          <p:cNvSpPr txBox="1"/>
          <p:nvPr/>
        </p:nvSpPr>
        <p:spPr>
          <a:xfrm>
            <a:off x="485087" y="5598939"/>
            <a:ext cx="2877536"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Amino (containing an amine group), acid </a:t>
            </a:r>
          </a:p>
        </p:txBody>
      </p:sp>
      <p:sp>
        <p:nvSpPr>
          <p:cNvPr id="7" name="TextBox 6">
            <a:extLst>
              <a:ext uri="{FF2B5EF4-FFF2-40B4-BE49-F238E27FC236}">
                <a16:creationId xmlns:a16="http://schemas.microsoft.com/office/drawing/2014/main" id="{30EFDD05-7A01-D24C-A2BC-A97C8002F3CE}"/>
              </a:ext>
            </a:extLst>
          </p:cNvPr>
          <p:cNvSpPr txBox="1"/>
          <p:nvPr/>
        </p:nvSpPr>
        <p:spPr>
          <a:xfrm>
            <a:off x="4927287" y="5737438"/>
            <a:ext cx="1053593" cy="369332"/>
          </a:xfrm>
          <a:prstGeom prst="rect">
            <a:avLst/>
          </a:prstGeom>
          <a:noFill/>
        </p:spPr>
        <p:txBody>
          <a:bodyPr wrap="square" rtlCol="0">
            <a:spAutoFit/>
          </a:bodyPr>
          <a:lstStyle/>
          <a:p>
            <a:pPr algn="ctr"/>
            <a:r>
              <a:rPr lang="en-GB">
                <a:latin typeface="Century Gothic" panose="020B0502020202020204" pitchFamily="34" charset="0"/>
              </a:rPr>
              <a:t>glycine</a:t>
            </a:r>
          </a:p>
        </p:txBody>
      </p:sp>
      <p:sp>
        <p:nvSpPr>
          <p:cNvPr id="5" name="Rectangle: Rounded Corners 4">
            <a:extLst>
              <a:ext uri="{FF2B5EF4-FFF2-40B4-BE49-F238E27FC236}">
                <a16:creationId xmlns:a16="http://schemas.microsoft.com/office/drawing/2014/main" id="{426F0278-7CE7-7792-F533-71BE5A21C996}"/>
              </a:ext>
              <a:ext uri="{C183D7F6-B498-43B3-948B-1728B52AA6E4}">
                <adec:decorative xmlns:adec="http://schemas.microsoft.com/office/drawing/2017/decorative" val="1"/>
              </a:ext>
            </a:extLst>
          </p:cNvPr>
          <p:cNvSpPr/>
          <p:nvPr/>
        </p:nvSpPr>
        <p:spPr>
          <a:xfrm>
            <a:off x="4067752" y="3855231"/>
            <a:ext cx="980497" cy="1724535"/>
          </a:xfrm>
          <a:prstGeom prst="roundRect">
            <a:avLst>
              <a:gd name="adj" fmla="val 20574"/>
            </a:avLst>
          </a:prstGeom>
          <a:solidFill>
            <a:srgbClr val="BFBFBF">
              <a:alpha val="25882"/>
            </a:srgbClr>
          </a:solid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7F75C42A-B036-A00C-8A11-35AA529544DB}"/>
              </a:ext>
              <a:ext uri="{C183D7F6-B498-43B3-948B-1728B52AA6E4}">
                <adec:decorative xmlns:adec="http://schemas.microsoft.com/office/drawing/2017/decorative" val="1"/>
              </a:ext>
            </a:extLst>
          </p:cNvPr>
          <p:cNvSpPr/>
          <p:nvPr/>
        </p:nvSpPr>
        <p:spPr>
          <a:xfrm>
            <a:off x="5825719" y="3855230"/>
            <a:ext cx="1532509" cy="1743709"/>
          </a:xfrm>
          <a:prstGeom prst="roundRect">
            <a:avLst>
              <a:gd name="adj" fmla="val 20574"/>
            </a:avLst>
          </a:prstGeom>
          <a:solidFill>
            <a:srgbClr val="BFBFBF">
              <a:alpha val="25882"/>
            </a:srgbClr>
          </a:solid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77709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3EF12-D91B-5B40-19EA-6105B2A033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276A5D-938D-5B26-6B4D-44FA7E91C9E1}"/>
              </a:ext>
            </a:extLst>
          </p:cNvPr>
          <p:cNvSpPr>
            <a:spLocks noGrp="1"/>
          </p:cNvSpPr>
          <p:nvPr>
            <p:ph type="title"/>
          </p:nvPr>
        </p:nvSpPr>
        <p:spPr>
          <a:xfrm>
            <a:off x="362785" y="580126"/>
            <a:ext cx="3888564" cy="407044"/>
          </a:xfrm>
        </p:spPr>
        <p:txBody>
          <a:bodyPr/>
          <a:lstStyle/>
          <a:p>
            <a:r>
              <a:rPr lang="en-US" sz="4000">
                <a:latin typeface="Century Gothic"/>
              </a:rPr>
              <a:t>Biodegradable </a:t>
            </a:r>
          </a:p>
        </p:txBody>
      </p:sp>
      <p:sp>
        <p:nvSpPr>
          <p:cNvPr id="6" name="Title 1">
            <a:extLst>
              <a:ext uri="{FF2B5EF4-FFF2-40B4-BE49-F238E27FC236}">
                <a16:creationId xmlns:a16="http://schemas.microsoft.com/office/drawing/2014/main" id="{D7256FCB-1F7F-3DBB-D559-CAF04DF3724D}"/>
              </a:ext>
            </a:extLst>
          </p:cNvPr>
          <p:cNvSpPr txBox="1">
            <a:spLocks/>
          </p:cNvSpPr>
          <p:nvPr/>
        </p:nvSpPr>
        <p:spPr>
          <a:xfrm>
            <a:off x="4360395" y="568035"/>
            <a:ext cx="6390950" cy="737501"/>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able to be broken down by living organisms in the natural environment</a:t>
            </a:r>
            <a:endParaRPr lang="en-US">
              <a:solidFill>
                <a:schemeClr val="tx1"/>
              </a:solidFill>
            </a:endParaRPr>
          </a:p>
        </p:txBody>
      </p:sp>
      <p:sp>
        <p:nvSpPr>
          <p:cNvPr id="9" name="TextBox 8">
            <a:extLst>
              <a:ext uri="{FF2B5EF4-FFF2-40B4-BE49-F238E27FC236}">
                <a16:creationId xmlns:a16="http://schemas.microsoft.com/office/drawing/2014/main" id="{223BC87A-2BEE-571D-70FA-2538D489792C}"/>
              </a:ext>
            </a:extLst>
          </p:cNvPr>
          <p:cNvSpPr txBox="1"/>
          <p:nvPr/>
        </p:nvSpPr>
        <p:spPr>
          <a:xfrm>
            <a:off x="362785" y="1657873"/>
            <a:ext cx="5148420"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material that can be broken down naturally by bacteria and other living things</a:t>
            </a:r>
            <a:endParaRPr lang="en-GB" sz="2000">
              <a:latin typeface="Century Gothic"/>
            </a:endParaRPr>
          </a:p>
        </p:txBody>
      </p:sp>
      <p:pic>
        <p:nvPicPr>
          <p:cNvPr id="3" name="Picture 2" descr="A graphic of a green recycle symbol&#10;">
            <a:extLst>
              <a:ext uri="{FF2B5EF4-FFF2-40B4-BE49-F238E27FC236}">
                <a16:creationId xmlns:a16="http://schemas.microsoft.com/office/drawing/2014/main" id="{FD7F5333-4876-B4A0-2EB6-D1ED921D1CC3}"/>
              </a:ext>
            </a:extLst>
          </p:cNvPr>
          <p:cNvPicPr>
            <a:picLocks noChangeAspect="1"/>
          </p:cNvPicPr>
          <p:nvPr/>
        </p:nvPicPr>
        <p:blipFill>
          <a:blip r:embed="rId3"/>
          <a:stretch>
            <a:fillRect/>
          </a:stretch>
        </p:blipFill>
        <p:spPr>
          <a:xfrm>
            <a:off x="3758288" y="3153833"/>
            <a:ext cx="2793999" cy="2793999"/>
          </a:xfrm>
          <a:prstGeom prst="rect">
            <a:avLst/>
          </a:prstGeom>
        </p:spPr>
      </p:pic>
      <p:sp>
        <p:nvSpPr>
          <p:cNvPr id="10" name="TextBox 9">
            <a:extLst>
              <a:ext uri="{FF2B5EF4-FFF2-40B4-BE49-F238E27FC236}">
                <a16:creationId xmlns:a16="http://schemas.microsoft.com/office/drawing/2014/main" id="{4D39F551-02E6-6ACF-D547-FA3CD0A1716F}"/>
              </a:ext>
            </a:extLst>
          </p:cNvPr>
          <p:cNvSpPr txBox="1"/>
          <p:nvPr/>
        </p:nvSpPr>
        <p:spPr>
          <a:xfrm>
            <a:off x="362786" y="3361765"/>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bit.ly/4m2UStd</a:t>
            </a:r>
            <a:endParaRPr lang="en-GB"/>
          </a:p>
        </p:txBody>
      </p:sp>
      <p:sp>
        <p:nvSpPr>
          <p:cNvPr id="11" name="TextBox 10">
            <a:extLst>
              <a:ext uri="{FF2B5EF4-FFF2-40B4-BE49-F238E27FC236}">
                <a16:creationId xmlns:a16="http://schemas.microsoft.com/office/drawing/2014/main" id="{BFED0ED4-7258-E072-2F04-557B86989932}"/>
              </a:ext>
            </a:extLst>
          </p:cNvPr>
          <p:cNvSpPr txBox="1"/>
          <p:nvPr/>
        </p:nvSpPr>
        <p:spPr>
          <a:xfrm>
            <a:off x="353641" y="4654798"/>
            <a:ext cx="302963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000000"/>
                </a:solidFill>
                <a:latin typeface="Century Gothic" panose="020B0502020202020204" pitchFamily="34" charset="0"/>
              </a:rPr>
              <a:t>B-eye</a:t>
            </a:r>
            <a:r>
              <a:rPr lang="en-GB" sz="2000" b="0" i="0" u="none" strike="noStrike">
                <a:solidFill>
                  <a:srgbClr val="000000"/>
                </a:solidFill>
                <a:effectLst/>
                <a:latin typeface="Century Gothic" panose="020B0502020202020204" pitchFamily="34" charset="0"/>
              </a:rPr>
              <a:t>-o-di-</a:t>
            </a:r>
            <a:r>
              <a:rPr lang="en-GB" sz="2000" b="0" i="0" u="none" strike="noStrike" err="1">
                <a:solidFill>
                  <a:srgbClr val="000000"/>
                </a:solidFill>
                <a:effectLst/>
                <a:latin typeface="Century Gothic" panose="020B0502020202020204" pitchFamily="34" charset="0"/>
              </a:rPr>
              <a:t>gray</a:t>
            </a:r>
            <a:r>
              <a:rPr lang="en-GB" sz="2000" b="0" i="0" u="none" strike="noStrike">
                <a:solidFill>
                  <a:srgbClr val="000000"/>
                </a:solidFill>
                <a:effectLst/>
                <a:latin typeface="Century Gothic" panose="020B0502020202020204" pitchFamily="34" charset="0"/>
              </a:rPr>
              <a:t>-da-bel</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6CEB1587-362D-1B8D-FA55-BBADAC1D2192}"/>
              </a:ext>
            </a:extLst>
          </p:cNvPr>
          <p:cNvSpPr txBox="1"/>
          <p:nvPr/>
        </p:nvSpPr>
        <p:spPr>
          <a:xfrm>
            <a:off x="4486500" y="5915157"/>
            <a:ext cx="2059972"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Compostable</a:t>
            </a:r>
          </a:p>
        </p:txBody>
      </p:sp>
      <p:sp>
        <p:nvSpPr>
          <p:cNvPr id="13" name="TextBox 12">
            <a:extLst>
              <a:ext uri="{FF2B5EF4-FFF2-40B4-BE49-F238E27FC236}">
                <a16:creationId xmlns:a16="http://schemas.microsoft.com/office/drawing/2014/main" id="{3A653A2D-B85F-05B9-1373-43F01F84878B}"/>
              </a:ext>
            </a:extLst>
          </p:cNvPr>
          <p:cNvSpPr txBox="1"/>
          <p:nvPr/>
        </p:nvSpPr>
        <p:spPr>
          <a:xfrm>
            <a:off x="6803709" y="3153833"/>
            <a:ext cx="3947636"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quickly degradable. Even if something is biodegradable, it can still take years to fully degrade</a:t>
            </a:r>
          </a:p>
        </p:txBody>
      </p:sp>
      <p:sp>
        <p:nvSpPr>
          <p:cNvPr id="14" name="TextBox 13">
            <a:extLst>
              <a:ext uri="{FF2B5EF4-FFF2-40B4-BE49-F238E27FC236}">
                <a16:creationId xmlns:a16="http://schemas.microsoft.com/office/drawing/2014/main" id="{D20D1186-706A-0540-5B5C-31541CC5A499}"/>
              </a:ext>
            </a:extLst>
          </p:cNvPr>
          <p:cNvSpPr txBox="1"/>
          <p:nvPr/>
        </p:nvSpPr>
        <p:spPr>
          <a:xfrm>
            <a:off x="5780917" y="1657873"/>
            <a:ext cx="4970428"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Banana peels are biodegradable, but most plastics are not</a:t>
            </a:r>
          </a:p>
        </p:txBody>
      </p:sp>
      <p:pic>
        <p:nvPicPr>
          <p:cNvPr id="15" name="Graphic 17">
            <a:extLst>
              <a:ext uri="{FF2B5EF4-FFF2-40B4-BE49-F238E27FC236}">
                <a16:creationId xmlns:a16="http://schemas.microsoft.com/office/drawing/2014/main" id="{DEAD8725-A1E9-5E13-8BF2-753FB2186583}"/>
              </a:ext>
              <a:ext uri="{C183D7F6-B498-43B3-948B-1728B52AA6E4}">
                <adec:decorative xmlns:adec="http://schemas.microsoft.com/office/drawing/2017/decorative" val="1"/>
              </a:ext>
            </a:extLst>
          </p:cNvPr>
          <p:cNvPicPr/>
          <p:nvPr/>
        </p:nvPicPr>
        <p:blipFill>
          <a:blip r:embed="rId5"/>
          <a:stretch/>
        </p:blipFill>
        <p:spPr>
          <a:xfrm>
            <a:off x="2708080" y="3599067"/>
            <a:ext cx="538560" cy="538560"/>
          </a:xfrm>
          <a:prstGeom prst="rect">
            <a:avLst/>
          </a:prstGeom>
          <a:ln w="9525">
            <a:noFill/>
          </a:ln>
        </p:spPr>
      </p:pic>
      <p:pic>
        <p:nvPicPr>
          <p:cNvPr id="16" name="Graphic 16">
            <a:extLst>
              <a:ext uri="{FF2B5EF4-FFF2-40B4-BE49-F238E27FC236}">
                <a16:creationId xmlns:a16="http://schemas.microsoft.com/office/drawing/2014/main" id="{1DBAF654-5C93-8107-7211-BF8D2D2F85E5}"/>
              </a:ext>
              <a:ext uri="{C183D7F6-B498-43B3-948B-1728B52AA6E4}">
                <adec:decorative xmlns:adec="http://schemas.microsoft.com/office/drawing/2017/decorative" val="1"/>
              </a:ext>
            </a:extLst>
          </p:cNvPr>
          <p:cNvPicPr/>
          <p:nvPr/>
        </p:nvPicPr>
        <p:blipFill>
          <a:blip r:embed="rId6"/>
          <a:stretch/>
        </p:blipFill>
        <p:spPr>
          <a:xfrm>
            <a:off x="2338171" y="3582839"/>
            <a:ext cx="543960" cy="543960"/>
          </a:xfrm>
          <a:prstGeom prst="rect">
            <a:avLst/>
          </a:prstGeom>
          <a:ln w="9525">
            <a:noFill/>
          </a:ln>
        </p:spPr>
      </p:pic>
      <p:sp>
        <p:nvSpPr>
          <p:cNvPr id="4" name="TextBox 3">
            <a:extLst>
              <a:ext uri="{FF2B5EF4-FFF2-40B4-BE49-F238E27FC236}">
                <a16:creationId xmlns:a16="http://schemas.microsoft.com/office/drawing/2014/main" id="{AE764AAC-E5D2-CE0B-B829-55DEC186C5C7}"/>
              </a:ext>
            </a:extLst>
          </p:cNvPr>
          <p:cNvSpPr txBox="1"/>
          <p:nvPr/>
        </p:nvSpPr>
        <p:spPr>
          <a:xfrm>
            <a:off x="362785" y="5615078"/>
            <a:ext cx="3541703"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Bio (living organisms), degrade (to break down)</a:t>
            </a:r>
          </a:p>
        </p:txBody>
      </p:sp>
      <p:sp>
        <p:nvSpPr>
          <p:cNvPr id="7" name="TextBox 6">
            <a:extLst>
              <a:ext uri="{FF2B5EF4-FFF2-40B4-BE49-F238E27FC236}">
                <a16:creationId xmlns:a16="http://schemas.microsoft.com/office/drawing/2014/main" id="{4FB3C702-88C5-CC2A-4FC9-EEBA21647B9B}"/>
              </a:ext>
            </a:extLst>
          </p:cNvPr>
          <p:cNvSpPr txBox="1"/>
          <p:nvPr/>
        </p:nvSpPr>
        <p:spPr>
          <a:xfrm>
            <a:off x="7576915" y="5269819"/>
            <a:ext cx="3174431" cy="1357055"/>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000000"/>
                </a:solidFill>
                <a:latin typeface="Century Gothic"/>
              </a:rPr>
              <a:t>Biodegradable is used a lot in everyday life when referring to waste</a:t>
            </a:r>
            <a:endParaRPr lang="en-GB"/>
          </a:p>
        </p:txBody>
      </p:sp>
    </p:spTree>
    <p:extLst>
      <p:ext uri="{BB962C8B-B14F-4D97-AF65-F5344CB8AC3E}">
        <p14:creationId xmlns:p14="http://schemas.microsoft.com/office/powerpoint/2010/main" val="2948527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35AF3-508B-03AE-5937-284B926D5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944E3D-43F4-F1D0-4858-AF7643E05F10}"/>
              </a:ext>
            </a:extLst>
          </p:cNvPr>
          <p:cNvSpPr>
            <a:spLocks noGrp="1"/>
          </p:cNvSpPr>
          <p:nvPr>
            <p:ph type="title"/>
          </p:nvPr>
        </p:nvSpPr>
        <p:spPr>
          <a:xfrm>
            <a:off x="419097" y="540000"/>
            <a:ext cx="4325593" cy="384632"/>
          </a:xfrm>
        </p:spPr>
        <p:txBody>
          <a:bodyPr/>
          <a:lstStyle/>
          <a:p>
            <a:r>
              <a:rPr lang="en-US" sz="4000">
                <a:latin typeface="Century Gothic"/>
              </a:rPr>
              <a:t>Carbohydrate </a:t>
            </a:r>
          </a:p>
        </p:txBody>
      </p:sp>
      <p:sp>
        <p:nvSpPr>
          <p:cNvPr id="6" name="Title 1">
            <a:extLst>
              <a:ext uri="{FF2B5EF4-FFF2-40B4-BE49-F238E27FC236}">
                <a16:creationId xmlns:a16="http://schemas.microsoft.com/office/drawing/2014/main" id="{355A7575-4071-64D6-84EF-3405C07B8E17}"/>
              </a:ext>
            </a:extLst>
          </p:cNvPr>
          <p:cNvSpPr txBox="1">
            <a:spLocks/>
          </p:cNvSpPr>
          <p:nvPr/>
        </p:nvSpPr>
        <p:spPr>
          <a:xfrm>
            <a:off x="4088857" y="369557"/>
            <a:ext cx="7021063" cy="1069899"/>
          </a:xfrm>
          <a:prstGeom prst="rect">
            <a:avLst/>
          </a:prstGeom>
          <a:solidFill>
            <a:srgbClr val="C8102E">
              <a:alpha val="27000"/>
            </a:srgbClr>
          </a:solidFill>
        </p:spPr>
        <p:txBody>
          <a:bodyPr vert="horz" wrap="square" lIns="72000" tIns="36000" rIns="72000" bIns="36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natural organic compound such as glucose or starch, with molecules containing carbon, and also hydrogen and oxygen in a 2:1 ratio</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92884C2A-3982-1FEF-208D-91E72068E842}"/>
              </a:ext>
            </a:extLst>
          </p:cNvPr>
          <p:cNvSpPr txBox="1"/>
          <p:nvPr/>
        </p:nvSpPr>
        <p:spPr>
          <a:xfrm>
            <a:off x="419097" y="1714500"/>
            <a:ext cx="4827492"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molecule made of carbon, hydrogen and oxygen, often providing energy for living organisms</a:t>
            </a:r>
          </a:p>
        </p:txBody>
      </p:sp>
      <p:pic>
        <p:nvPicPr>
          <p:cNvPr id="18" name="Picture 17" descr="A diagram of hexagons on a chain to represent starch&#10;&#10;">
            <a:extLst>
              <a:ext uri="{FF2B5EF4-FFF2-40B4-BE49-F238E27FC236}">
                <a16:creationId xmlns:a16="http://schemas.microsoft.com/office/drawing/2014/main" id="{6593ED04-1737-7263-72F2-E2AA2F42362B}"/>
              </a:ext>
            </a:extLst>
          </p:cNvPr>
          <p:cNvPicPr>
            <a:picLocks noChangeAspect="1"/>
          </p:cNvPicPr>
          <p:nvPr/>
        </p:nvPicPr>
        <p:blipFill>
          <a:blip r:embed="rId3"/>
          <a:srcRect b="44509"/>
          <a:stretch>
            <a:fillRect/>
          </a:stretch>
        </p:blipFill>
        <p:spPr>
          <a:xfrm>
            <a:off x="5652197" y="3012638"/>
            <a:ext cx="2384957" cy="1323439"/>
          </a:xfrm>
          <a:prstGeom prst="rect">
            <a:avLst/>
          </a:prstGeom>
        </p:spPr>
      </p:pic>
      <p:sp>
        <p:nvSpPr>
          <p:cNvPr id="11" name="TextBox 10">
            <a:extLst>
              <a:ext uri="{FF2B5EF4-FFF2-40B4-BE49-F238E27FC236}">
                <a16:creationId xmlns:a16="http://schemas.microsoft.com/office/drawing/2014/main" id="{7C428214-2372-9199-AFA6-1BE34FA3B7A3}"/>
              </a:ext>
            </a:extLst>
          </p:cNvPr>
          <p:cNvSpPr txBox="1"/>
          <p:nvPr/>
        </p:nvSpPr>
        <p:spPr>
          <a:xfrm>
            <a:off x="419096" y="4339203"/>
            <a:ext cx="287766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Car-</a:t>
            </a:r>
            <a:r>
              <a:rPr lang="en-GB" sz="2000" err="1">
                <a:solidFill>
                  <a:srgbClr val="242424"/>
                </a:solidFill>
                <a:latin typeface="Century Gothic"/>
              </a:rPr>
              <a:t>bo</a:t>
            </a:r>
            <a:r>
              <a:rPr lang="en-GB" sz="2000">
                <a:solidFill>
                  <a:srgbClr val="242424"/>
                </a:solidFill>
                <a:latin typeface="Century Gothic"/>
              </a:rPr>
              <a:t>-h-eye-dray-t</a:t>
            </a:r>
          </a:p>
        </p:txBody>
      </p:sp>
      <p:sp>
        <p:nvSpPr>
          <p:cNvPr id="12" name="TextBox 11">
            <a:extLst>
              <a:ext uri="{FF2B5EF4-FFF2-40B4-BE49-F238E27FC236}">
                <a16:creationId xmlns:a16="http://schemas.microsoft.com/office/drawing/2014/main" id="{3BAF0519-CBF9-44F3-12FD-15627CD61885}"/>
              </a:ext>
            </a:extLst>
          </p:cNvPr>
          <p:cNvSpPr txBox="1"/>
          <p:nvPr/>
        </p:nvSpPr>
        <p:spPr>
          <a:xfrm>
            <a:off x="3999403" y="5810845"/>
            <a:ext cx="2586648"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Sugars and starch</a:t>
            </a:r>
          </a:p>
        </p:txBody>
      </p:sp>
      <p:sp>
        <p:nvSpPr>
          <p:cNvPr id="13" name="TextBox 12">
            <a:extLst>
              <a:ext uri="{FF2B5EF4-FFF2-40B4-BE49-F238E27FC236}">
                <a16:creationId xmlns:a16="http://schemas.microsoft.com/office/drawing/2014/main" id="{7CAA2F18-D74D-D41C-6537-783F3EEAFFF2}"/>
              </a:ext>
            </a:extLst>
          </p:cNvPr>
          <p:cNvSpPr txBox="1"/>
          <p:nvPr/>
        </p:nvSpPr>
        <p:spPr>
          <a:xfrm>
            <a:off x="8074470" y="3031995"/>
            <a:ext cx="2763371"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 </a:t>
            </a:r>
            <a:r>
              <a:rPr lang="en-GB" sz="2000">
                <a:solidFill>
                  <a:srgbClr val="242424"/>
                </a:solidFill>
                <a:latin typeface="Century Gothic"/>
              </a:rPr>
              <a:t>sugars. Carbohydrates are not just sugars, but also include starches and fibres</a:t>
            </a:r>
          </a:p>
        </p:txBody>
      </p:sp>
      <p:sp>
        <p:nvSpPr>
          <p:cNvPr id="14" name="TextBox 13">
            <a:extLst>
              <a:ext uri="{FF2B5EF4-FFF2-40B4-BE49-F238E27FC236}">
                <a16:creationId xmlns:a16="http://schemas.microsoft.com/office/drawing/2014/main" id="{351E4358-6EF5-EF8E-A95C-B50F44793227}"/>
              </a:ext>
            </a:extLst>
          </p:cNvPr>
          <p:cNvSpPr txBox="1"/>
          <p:nvPr/>
        </p:nvSpPr>
        <p:spPr>
          <a:xfrm>
            <a:off x="5612736" y="1714500"/>
            <a:ext cx="5225105"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Example </a:t>
            </a:r>
          </a:p>
          <a:p>
            <a:r>
              <a:rPr lang="en-GB" sz="2000">
                <a:solidFill>
                  <a:srgbClr val="242424"/>
                </a:solidFill>
                <a:latin typeface="Century Gothic"/>
              </a:rPr>
              <a:t>Bread and pasta contain carbohydrates that are broken down to release energy</a:t>
            </a:r>
            <a:endParaRPr lang="en-GB" sz="2000">
              <a:latin typeface="Century Gothic"/>
            </a:endParaRPr>
          </a:p>
        </p:txBody>
      </p:sp>
      <p:sp>
        <p:nvSpPr>
          <p:cNvPr id="10" name="TextBox 9">
            <a:extLst>
              <a:ext uri="{FF2B5EF4-FFF2-40B4-BE49-F238E27FC236}">
                <a16:creationId xmlns:a16="http://schemas.microsoft.com/office/drawing/2014/main" id="{B3928378-3A1A-9AC7-36F5-4A8B3CE0FEED}"/>
              </a:ext>
            </a:extLst>
          </p:cNvPr>
          <p:cNvSpPr txBox="1"/>
          <p:nvPr/>
        </p:nvSpPr>
        <p:spPr>
          <a:xfrm>
            <a:off x="419097" y="3175337"/>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bit.ly/3Z2WCZq</a:t>
            </a:r>
            <a:endParaRPr lang="en-GB"/>
          </a:p>
        </p:txBody>
      </p:sp>
      <p:pic>
        <p:nvPicPr>
          <p:cNvPr id="15" name="Graphic 17">
            <a:extLst>
              <a:ext uri="{FF2B5EF4-FFF2-40B4-BE49-F238E27FC236}">
                <a16:creationId xmlns:a16="http://schemas.microsoft.com/office/drawing/2014/main" id="{209D85E2-D98E-92A1-6B9A-8CE91DFB95FE}"/>
              </a:ext>
              <a:ext uri="{C183D7F6-B498-43B3-948B-1728B52AA6E4}">
                <adec:decorative xmlns:adec="http://schemas.microsoft.com/office/drawing/2017/decorative" val="1"/>
              </a:ext>
            </a:extLst>
          </p:cNvPr>
          <p:cNvPicPr/>
          <p:nvPr/>
        </p:nvPicPr>
        <p:blipFill>
          <a:blip r:embed="rId5"/>
          <a:stretch/>
        </p:blipFill>
        <p:spPr>
          <a:xfrm>
            <a:off x="2766367" y="3362547"/>
            <a:ext cx="538560" cy="538560"/>
          </a:xfrm>
          <a:prstGeom prst="rect">
            <a:avLst/>
          </a:prstGeom>
          <a:ln w="9525">
            <a:noFill/>
          </a:ln>
        </p:spPr>
      </p:pic>
      <p:pic>
        <p:nvPicPr>
          <p:cNvPr id="16" name="Graphic 16">
            <a:extLst>
              <a:ext uri="{FF2B5EF4-FFF2-40B4-BE49-F238E27FC236}">
                <a16:creationId xmlns:a16="http://schemas.microsoft.com/office/drawing/2014/main" id="{1554E8B1-AFE6-C5A6-5B9D-B61076F602BC}"/>
              </a:ext>
              <a:ext uri="{C183D7F6-B498-43B3-948B-1728B52AA6E4}">
                <adec:decorative xmlns:adec="http://schemas.microsoft.com/office/drawing/2017/decorative" val="1"/>
              </a:ext>
            </a:extLst>
          </p:cNvPr>
          <p:cNvPicPr/>
          <p:nvPr/>
        </p:nvPicPr>
        <p:blipFill>
          <a:blip r:embed="rId6"/>
          <a:stretch/>
        </p:blipFill>
        <p:spPr>
          <a:xfrm>
            <a:off x="2400275" y="3362547"/>
            <a:ext cx="543960" cy="543960"/>
          </a:xfrm>
          <a:prstGeom prst="rect">
            <a:avLst/>
          </a:prstGeom>
          <a:ln w="9525">
            <a:noFill/>
          </a:ln>
        </p:spPr>
      </p:pic>
      <p:sp>
        <p:nvSpPr>
          <p:cNvPr id="4" name="TextBox 3">
            <a:extLst>
              <a:ext uri="{FF2B5EF4-FFF2-40B4-BE49-F238E27FC236}">
                <a16:creationId xmlns:a16="http://schemas.microsoft.com/office/drawing/2014/main" id="{8253FFFF-557C-AA5B-861B-634CF809765C}"/>
              </a:ext>
            </a:extLst>
          </p:cNvPr>
          <p:cNvSpPr txBox="1"/>
          <p:nvPr/>
        </p:nvSpPr>
        <p:spPr>
          <a:xfrm>
            <a:off x="419097" y="5195292"/>
            <a:ext cx="287766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Carbo (carbon), </a:t>
            </a:r>
            <a:r>
              <a:rPr lang="en-GB" sz="2000" err="1">
                <a:solidFill>
                  <a:srgbClr val="242424"/>
                </a:solidFill>
                <a:latin typeface="Century Gothic"/>
              </a:rPr>
              <a:t>hydr</a:t>
            </a:r>
            <a:r>
              <a:rPr lang="en-GB" sz="2000">
                <a:solidFill>
                  <a:srgbClr val="242424"/>
                </a:solidFill>
                <a:latin typeface="Century Gothic"/>
              </a:rPr>
              <a:t> (hydrogen), ate (contains oxygen)</a:t>
            </a:r>
          </a:p>
        </p:txBody>
      </p:sp>
      <p:sp>
        <p:nvSpPr>
          <p:cNvPr id="7" name="TextBox 6">
            <a:extLst>
              <a:ext uri="{FF2B5EF4-FFF2-40B4-BE49-F238E27FC236}">
                <a16:creationId xmlns:a16="http://schemas.microsoft.com/office/drawing/2014/main" id="{1B6B48C9-B941-BC86-2CE3-592751F9F1D0}"/>
              </a:ext>
            </a:extLst>
          </p:cNvPr>
          <p:cNvSpPr txBox="1"/>
          <p:nvPr/>
        </p:nvSpPr>
        <p:spPr>
          <a:xfrm>
            <a:off x="7080704" y="5195292"/>
            <a:ext cx="375713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Carbohydrates are a food group, including things like pasta, rice and potatoes</a:t>
            </a:r>
          </a:p>
        </p:txBody>
      </p:sp>
      <p:pic>
        <p:nvPicPr>
          <p:cNvPr id="3" name="Picture 2" descr="A diagram of the displayed formula to represent glucose ">
            <a:extLst>
              <a:ext uri="{FF2B5EF4-FFF2-40B4-BE49-F238E27FC236}">
                <a16:creationId xmlns:a16="http://schemas.microsoft.com/office/drawing/2014/main" id="{4FDA6816-8490-BC59-1236-D46493CEBCBD}"/>
              </a:ext>
            </a:extLst>
          </p:cNvPr>
          <p:cNvPicPr>
            <a:picLocks noChangeAspect="1"/>
          </p:cNvPicPr>
          <p:nvPr/>
        </p:nvPicPr>
        <p:blipFill>
          <a:blip r:embed="rId7"/>
          <a:srcRect l="14010" b="25677"/>
          <a:stretch>
            <a:fillRect/>
          </a:stretch>
        </p:blipFill>
        <p:spPr>
          <a:xfrm>
            <a:off x="3419019" y="3143115"/>
            <a:ext cx="2314582" cy="2000519"/>
          </a:xfrm>
          <a:prstGeom prst="rect">
            <a:avLst/>
          </a:prstGeom>
        </p:spPr>
      </p:pic>
      <p:sp>
        <p:nvSpPr>
          <p:cNvPr id="17" name="TextBox 16">
            <a:extLst>
              <a:ext uri="{FF2B5EF4-FFF2-40B4-BE49-F238E27FC236}">
                <a16:creationId xmlns:a16="http://schemas.microsoft.com/office/drawing/2014/main" id="{61CC4D9B-2B29-29B5-CAD9-7F6EBBD682D4}"/>
              </a:ext>
            </a:extLst>
          </p:cNvPr>
          <p:cNvSpPr txBox="1"/>
          <p:nvPr/>
        </p:nvSpPr>
        <p:spPr>
          <a:xfrm>
            <a:off x="3940403" y="5089445"/>
            <a:ext cx="1170894" cy="369332"/>
          </a:xfrm>
          <a:prstGeom prst="rect">
            <a:avLst/>
          </a:prstGeom>
          <a:noFill/>
        </p:spPr>
        <p:txBody>
          <a:bodyPr wrap="square" rtlCol="0">
            <a:spAutoFit/>
          </a:bodyPr>
          <a:lstStyle/>
          <a:p>
            <a:pPr algn="ctr"/>
            <a:r>
              <a:rPr lang="en-GB">
                <a:latin typeface="Century Gothic" panose="020B0502020202020204" pitchFamily="34" charset="0"/>
              </a:rPr>
              <a:t>glucose</a:t>
            </a:r>
          </a:p>
        </p:txBody>
      </p:sp>
      <p:sp>
        <p:nvSpPr>
          <p:cNvPr id="19" name="TextBox 18">
            <a:extLst>
              <a:ext uri="{FF2B5EF4-FFF2-40B4-BE49-F238E27FC236}">
                <a16:creationId xmlns:a16="http://schemas.microsoft.com/office/drawing/2014/main" id="{60B93331-F37B-A006-924B-4A78E0628CC3}"/>
              </a:ext>
            </a:extLst>
          </p:cNvPr>
          <p:cNvSpPr txBox="1"/>
          <p:nvPr/>
        </p:nvSpPr>
        <p:spPr>
          <a:xfrm>
            <a:off x="6358581" y="4336077"/>
            <a:ext cx="1053593" cy="369332"/>
          </a:xfrm>
          <a:prstGeom prst="rect">
            <a:avLst/>
          </a:prstGeom>
          <a:noFill/>
        </p:spPr>
        <p:txBody>
          <a:bodyPr wrap="square" rtlCol="0">
            <a:spAutoFit/>
          </a:bodyPr>
          <a:lstStyle/>
          <a:p>
            <a:pPr algn="ctr"/>
            <a:r>
              <a:rPr lang="en-GB">
                <a:latin typeface="Century Gothic" panose="020B0502020202020204" pitchFamily="34" charset="0"/>
              </a:rPr>
              <a:t>starch</a:t>
            </a:r>
          </a:p>
        </p:txBody>
      </p:sp>
    </p:spTree>
    <p:extLst>
      <p:ext uri="{BB962C8B-B14F-4D97-AF65-F5344CB8AC3E}">
        <p14:creationId xmlns:p14="http://schemas.microsoft.com/office/powerpoint/2010/main" val="2675582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A3FE0-C28E-9EB1-C281-251CFB96E0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84F4F8-8F26-BA50-EE0B-4182D2CBCCE1}"/>
              </a:ext>
            </a:extLst>
          </p:cNvPr>
          <p:cNvSpPr>
            <a:spLocks noGrp="1"/>
          </p:cNvSpPr>
          <p:nvPr>
            <p:ph type="title"/>
          </p:nvPr>
        </p:nvSpPr>
        <p:spPr>
          <a:xfrm>
            <a:off x="461559" y="540000"/>
            <a:ext cx="4560917" cy="507896"/>
          </a:xfrm>
        </p:spPr>
        <p:txBody>
          <a:bodyPr/>
          <a:lstStyle/>
          <a:p>
            <a:r>
              <a:rPr lang="en-US" sz="4000">
                <a:latin typeface="Century Gothic"/>
              </a:rPr>
              <a:t>Condensation </a:t>
            </a:r>
            <a:r>
              <a:rPr lang="en-US" sz="4000" err="1">
                <a:latin typeface="Century Gothic"/>
              </a:rPr>
              <a:t>polymerisation</a:t>
            </a:r>
            <a:endParaRPr lang="en-US" sz="4000">
              <a:latin typeface="Century Gothic"/>
            </a:endParaRPr>
          </a:p>
        </p:txBody>
      </p:sp>
      <p:sp>
        <p:nvSpPr>
          <p:cNvPr id="6" name="Title 1">
            <a:extLst>
              <a:ext uri="{FF2B5EF4-FFF2-40B4-BE49-F238E27FC236}">
                <a16:creationId xmlns:a16="http://schemas.microsoft.com/office/drawing/2014/main" id="{C9F2475E-BA49-75FF-5457-EBA82938591C}"/>
              </a:ext>
            </a:extLst>
          </p:cNvPr>
          <p:cNvSpPr txBox="1">
            <a:spLocks/>
          </p:cNvSpPr>
          <p:nvPr/>
        </p:nvSpPr>
        <p:spPr>
          <a:xfrm>
            <a:off x="4382807" y="513895"/>
            <a:ext cx="6359266"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when many monomers, each with two functional groups, join together by a condensation reaction to form a polymer</a:t>
            </a:r>
            <a:endParaRPr lang="en-US">
              <a:solidFill>
                <a:schemeClr val="tx1"/>
              </a:solidFill>
            </a:endParaRPr>
          </a:p>
        </p:txBody>
      </p:sp>
      <p:sp>
        <p:nvSpPr>
          <p:cNvPr id="9" name="TextBox 8">
            <a:extLst>
              <a:ext uri="{FF2B5EF4-FFF2-40B4-BE49-F238E27FC236}">
                <a16:creationId xmlns:a16="http://schemas.microsoft.com/office/drawing/2014/main" id="{736ECDB3-24C4-9614-AC7C-30691D8EFA4F}"/>
              </a:ext>
            </a:extLst>
          </p:cNvPr>
          <p:cNvSpPr txBox="1"/>
          <p:nvPr/>
        </p:nvSpPr>
        <p:spPr>
          <a:xfrm>
            <a:off x="398538" y="1763795"/>
            <a:ext cx="6059603"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reaction where lots of starting molecules (monomers) join together to form a large molecule (polymer), while releasing a small molecule like water</a:t>
            </a:r>
            <a:endParaRPr lang="en-GB" sz="2000">
              <a:latin typeface="Century Gothic"/>
            </a:endParaRPr>
          </a:p>
        </p:txBody>
      </p:sp>
      <p:pic>
        <p:nvPicPr>
          <p:cNvPr id="3" name="Picture 2" descr="A diagram to represent condensation polymerisation. At the top of the diagram are two dots, one labelled 'monomer A' and one labelled 'monomer B'. An arrow points to the product represented underneath labelled 'polymer'. Smaller arrows are used to show the H2O released as the monomers join">
            <a:extLst>
              <a:ext uri="{FF2B5EF4-FFF2-40B4-BE49-F238E27FC236}">
                <a16:creationId xmlns:a16="http://schemas.microsoft.com/office/drawing/2014/main" id="{F2788DE3-780E-FC9C-5733-C2BC12FA2628}"/>
              </a:ext>
            </a:extLst>
          </p:cNvPr>
          <p:cNvPicPr>
            <a:picLocks noChangeAspect="1"/>
          </p:cNvPicPr>
          <p:nvPr/>
        </p:nvPicPr>
        <p:blipFill>
          <a:blip r:embed="rId3"/>
          <a:srcRect/>
          <a:stretch/>
        </p:blipFill>
        <p:spPr>
          <a:xfrm>
            <a:off x="4113285" y="3575012"/>
            <a:ext cx="3209427" cy="3209427"/>
          </a:xfrm>
          <a:prstGeom prst="rect">
            <a:avLst/>
          </a:prstGeom>
        </p:spPr>
      </p:pic>
      <p:sp>
        <p:nvSpPr>
          <p:cNvPr id="11" name="TextBox 10">
            <a:extLst>
              <a:ext uri="{FF2B5EF4-FFF2-40B4-BE49-F238E27FC236}">
                <a16:creationId xmlns:a16="http://schemas.microsoft.com/office/drawing/2014/main" id="{77059B9C-9982-BA0D-75DB-0007F442304A}"/>
              </a:ext>
            </a:extLst>
          </p:cNvPr>
          <p:cNvSpPr txBox="1"/>
          <p:nvPr/>
        </p:nvSpPr>
        <p:spPr>
          <a:xfrm>
            <a:off x="434685" y="3690280"/>
            <a:ext cx="3068756"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Can-den-say-</a:t>
            </a:r>
            <a:r>
              <a:rPr lang="en-GB" sz="2000" err="1">
                <a:solidFill>
                  <a:srgbClr val="242424"/>
                </a:solidFill>
                <a:latin typeface="Century Gothic"/>
              </a:rPr>
              <a:t>shen</a:t>
            </a:r>
            <a:r>
              <a:rPr lang="en-GB" sz="2000">
                <a:solidFill>
                  <a:srgbClr val="242424"/>
                </a:solidFill>
                <a:latin typeface="Century Gothic"/>
              </a:rPr>
              <a:t> </a:t>
            </a:r>
          </a:p>
          <a:p>
            <a:r>
              <a:rPr lang="en-GB" sz="2000" b="0" i="0" u="none" strike="noStrike">
                <a:solidFill>
                  <a:srgbClr val="000000"/>
                </a:solidFill>
                <a:effectLst/>
                <a:latin typeface="Century Gothic" panose="020B0502020202020204" pitchFamily="34" charset="0"/>
              </a:rPr>
              <a:t>pol-</a:t>
            </a:r>
            <a:r>
              <a:rPr lang="en-GB" sz="2000" b="0" i="0" u="none" strike="noStrike" err="1">
                <a:solidFill>
                  <a:srgbClr val="000000"/>
                </a:solidFill>
                <a:effectLst/>
                <a:latin typeface="Century Gothic" panose="020B0502020202020204" pitchFamily="34" charset="0"/>
              </a:rPr>
              <a:t>i</a:t>
            </a:r>
            <a:r>
              <a:rPr lang="en-GB" sz="2000" b="0" i="0" u="none" strike="noStrike">
                <a:solidFill>
                  <a:srgbClr val="000000"/>
                </a:solidFill>
                <a:effectLst/>
                <a:latin typeface="Century Gothic" panose="020B0502020202020204" pitchFamily="34" charset="0"/>
              </a:rPr>
              <a:t>-</a:t>
            </a:r>
            <a:r>
              <a:rPr lang="en-GB" sz="2000">
                <a:solidFill>
                  <a:srgbClr val="000000"/>
                </a:solidFill>
                <a:latin typeface="Century Gothic" panose="020B0502020202020204" pitchFamily="34" charset="0"/>
              </a:rPr>
              <a:t>mar-eye-</a:t>
            </a:r>
            <a:r>
              <a:rPr lang="en-GB" sz="2000" err="1">
                <a:solidFill>
                  <a:srgbClr val="000000"/>
                </a:solidFill>
                <a:latin typeface="Century Gothic" panose="020B0502020202020204" pitchFamily="34" charset="0"/>
              </a:rPr>
              <a:t>zay</a:t>
            </a:r>
            <a:r>
              <a:rPr lang="en-GB" sz="2000" b="0" i="0" u="none" strike="noStrike">
                <a:solidFill>
                  <a:srgbClr val="000000"/>
                </a:solidFill>
                <a:effectLst/>
                <a:latin typeface="Century Gothic" panose="020B0502020202020204" pitchFamily="34" charset="0"/>
              </a:rPr>
              <a:t>-</a:t>
            </a:r>
            <a:r>
              <a:rPr lang="en-GB" sz="2000" b="0" i="0" u="none" strike="noStrike" err="1">
                <a:solidFill>
                  <a:srgbClr val="000000"/>
                </a:solidFill>
                <a:effectLst/>
                <a:latin typeface="Century Gothic" panose="020B0502020202020204" pitchFamily="34" charset="0"/>
              </a:rPr>
              <a:t>shen</a:t>
            </a:r>
            <a:endParaRPr lang="en-GB" sz="2000">
              <a:solidFill>
                <a:srgbClr val="242424"/>
              </a:solidFill>
              <a:latin typeface="Century Gothic"/>
            </a:endParaRPr>
          </a:p>
        </p:txBody>
      </p:sp>
      <p:sp>
        <p:nvSpPr>
          <p:cNvPr id="13" name="TextBox 12">
            <a:extLst>
              <a:ext uri="{FF2B5EF4-FFF2-40B4-BE49-F238E27FC236}">
                <a16:creationId xmlns:a16="http://schemas.microsoft.com/office/drawing/2014/main" id="{68BA678A-7CD9-38BA-BA3B-4B6C48373133}"/>
              </a:ext>
            </a:extLst>
          </p:cNvPr>
          <p:cNvSpPr txBox="1"/>
          <p:nvPr/>
        </p:nvSpPr>
        <p:spPr>
          <a:xfrm>
            <a:off x="7962431" y="3617416"/>
            <a:ext cx="2779850"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polymerisation. Not all polymers form in this way </a:t>
            </a:r>
            <a:r>
              <a:rPr lang="en-GB" sz="2000">
                <a:solidFill>
                  <a:srgbClr val="242424"/>
                </a:solidFill>
                <a:latin typeface="Century Gothic" panose="020B0502020202020204" pitchFamily="34" charset="0"/>
              </a:rPr>
              <a:t>–</a:t>
            </a:r>
            <a:r>
              <a:rPr lang="en-GB" sz="2000">
                <a:solidFill>
                  <a:srgbClr val="242424"/>
                </a:solidFill>
                <a:latin typeface="Century Gothic"/>
              </a:rPr>
              <a:t> some form by addition polymerisation</a:t>
            </a:r>
          </a:p>
        </p:txBody>
      </p:sp>
      <p:sp>
        <p:nvSpPr>
          <p:cNvPr id="14" name="TextBox 13">
            <a:extLst>
              <a:ext uri="{FF2B5EF4-FFF2-40B4-BE49-F238E27FC236}">
                <a16:creationId xmlns:a16="http://schemas.microsoft.com/office/drawing/2014/main" id="{6CCE2BE4-5173-58C8-C646-4FDFA687FC06}"/>
              </a:ext>
            </a:extLst>
          </p:cNvPr>
          <p:cNvSpPr txBox="1"/>
          <p:nvPr/>
        </p:nvSpPr>
        <p:spPr>
          <a:xfrm>
            <a:off x="6648031" y="1784997"/>
            <a:ext cx="4064375"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Nylon is made by condensation polymerisation of monomers that release water as they join</a:t>
            </a:r>
          </a:p>
        </p:txBody>
      </p:sp>
      <p:sp>
        <p:nvSpPr>
          <p:cNvPr id="4" name="TextBox 3">
            <a:extLst>
              <a:ext uri="{FF2B5EF4-FFF2-40B4-BE49-F238E27FC236}">
                <a16:creationId xmlns:a16="http://schemas.microsoft.com/office/drawing/2014/main" id="{DE3F2A2A-2F0B-358D-08EB-04BCB8592F8E}"/>
              </a:ext>
            </a:extLst>
          </p:cNvPr>
          <p:cNvSpPr txBox="1"/>
          <p:nvPr/>
        </p:nvSpPr>
        <p:spPr>
          <a:xfrm>
            <a:off x="434685" y="4994479"/>
            <a:ext cx="3038881"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Condensation (joining molecules), polymerisation (forming a polymer)</a:t>
            </a:r>
          </a:p>
        </p:txBody>
      </p:sp>
    </p:spTree>
    <p:extLst>
      <p:ext uri="{BB962C8B-B14F-4D97-AF65-F5344CB8AC3E}">
        <p14:creationId xmlns:p14="http://schemas.microsoft.com/office/powerpoint/2010/main" val="1729425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D3A58-4596-03AD-1902-EED839084D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8E33AC-F24C-E95C-1635-AE188AE077D1}"/>
              </a:ext>
            </a:extLst>
          </p:cNvPr>
          <p:cNvSpPr>
            <a:spLocks noGrp="1"/>
          </p:cNvSpPr>
          <p:nvPr>
            <p:ph type="title"/>
          </p:nvPr>
        </p:nvSpPr>
        <p:spPr>
          <a:xfrm>
            <a:off x="420634" y="540000"/>
            <a:ext cx="2767976" cy="440661"/>
          </a:xfrm>
        </p:spPr>
        <p:txBody>
          <a:bodyPr/>
          <a:lstStyle/>
          <a:p>
            <a:r>
              <a:rPr lang="en-US" sz="4000">
                <a:latin typeface="Century Gothic"/>
              </a:rPr>
              <a:t>Double helix</a:t>
            </a:r>
          </a:p>
        </p:txBody>
      </p:sp>
      <p:sp>
        <p:nvSpPr>
          <p:cNvPr id="6" name="Title 1">
            <a:extLst>
              <a:ext uri="{FF2B5EF4-FFF2-40B4-BE49-F238E27FC236}">
                <a16:creationId xmlns:a16="http://schemas.microsoft.com/office/drawing/2014/main" id="{06BB1980-12C8-282A-6AAE-A2C4163CBE50}"/>
              </a:ext>
            </a:extLst>
          </p:cNvPr>
          <p:cNvSpPr txBox="1">
            <a:spLocks/>
          </p:cNvSpPr>
          <p:nvPr/>
        </p:nvSpPr>
        <p:spPr>
          <a:xfrm>
            <a:off x="2631039" y="696380"/>
            <a:ext cx="8407077" cy="737501"/>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structure which consists of two strands that twist around each other, such as the polynucleotides in DNA</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6FF95FF1-4B53-F1E5-2C8D-B53E2909265B}"/>
              </a:ext>
            </a:extLst>
          </p:cNvPr>
          <p:cNvSpPr txBox="1"/>
          <p:nvPr/>
        </p:nvSpPr>
        <p:spPr>
          <a:xfrm>
            <a:off x="420634" y="1938885"/>
            <a:ext cx="357565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twisted ladder-like structure, such as the shape of DNA</a:t>
            </a:r>
            <a:endParaRPr lang="en-GB" sz="2000">
              <a:latin typeface="Century Gothic"/>
            </a:endParaRPr>
          </a:p>
        </p:txBody>
      </p:sp>
      <p:pic>
        <p:nvPicPr>
          <p:cNvPr id="7" name="Picture 6" descr="A diagram to represent a double helix DNA strand with black, white and grey lines to represent the base pairings">
            <a:extLst>
              <a:ext uri="{FF2B5EF4-FFF2-40B4-BE49-F238E27FC236}">
                <a16:creationId xmlns:a16="http://schemas.microsoft.com/office/drawing/2014/main" id="{51B699BA-3842-BD05-A189-FDE9B869AD24}"/>
              </a:ext>
            </a:extLst>
          </p:cNvPr>
          <p:cNvPicPr>
            <a:picLocks noChangeAspect="1"/>
          </p:cNvPicPr>
          <p:nvPr/>
        </p:nvPicPr>
        <p:blipFill>
          <a:blip r:embed="rId3"/>
          <a:srcRect l="21405" r="24432"/>
          <a:stretch>
            <a:fillRect/>
          </a:stretch>
        </p:blipFill>
        <p:spPr>
          <a:xfrm>
            <a:off x="4411314" y="2246858"/>
            <a:ext cx="2210405" cy="4080961"/>
          </a:xfrm>
          <a:prstGeom prst="rect">
            <a:avLst/>
          </a:prstGeom>
        </p:spPr>
      </p:pic>
      <p:sp>
        <p:nvSpPr>
          <p:cNvPr id="11" name="TextBox 10">
            <a:extLst>
              <a:ext uri="{FF2B5EF4-FFF2-40B4-BE49-F238E27FC236}">
                <a16:creationId xmlns:a16="http://schemas.microsoft.com/office/drawing/2014/main" id="{4FA3046D-B435-099A-5ECC-96FC5DD910DC}"/>
              </a:ext>
            </a:extLst>
          </p:cNvPr>
          <p:cNvSpPr txBox="1"/>
          <p:nvPr/>
        </p:nvSpPr>
        <p:spPr>
          <a:xfrm>
            <a:off x="420634" y="3946677"/>
            <a:ext cx="2210405"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Du-bel h-ee-</a:t>
            </a:r>
            <a:r>
              <a:rPr lang="en-GB" sz="2000" err="1">
                <a:solidFill>
                  <a:srgbClr val="242424"/>
                </a:solidFill>
                <a:latin typeface="Century Gothic"/>
              </a:rPr>
              <a:t>lics</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866F0BD5-28B8-E28B-963C-66240049B60E}"/>
              </a:ext>
            </a:extLst>
          </p:cNvPr>
          <p:cNvSpPr txBox="1"/>
          <p:nvPr/>
        </p:nvSpPr>
        <p:spPr>
          <a:xfrm>
            <a:off x="7774556" y="5646692"/>
            <a:ext cx="2934030"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Spiral structure</a:t>
            </a:r>
          </a:p>
        </p:txBody>
      </p:sp>
      <p:sp>
        <p:nvSpPr>
          <p:cNvPr id="13" name="TextBox 12">
            <a:extLst>
              <a:ext uri="{FF2B5EF4-FFF2-40B4-BE49-F238E27FC236}">
                <a16:creationId xmlns:a16="http://schemas.microsoft.com/office/drawing/2014/main" id="{62FAB873-76C3-370A-4F38-0BF09BAFD73A}"/>
              </a:ext>
            </a:extLst>
          </p:cNvPr>
          <p:cNvSpPr txBox="1"/>
          <p:nvPr/>
        </p:nvSpPr>
        <p:spPr>
          <a:xfrm>
            <a:off x="7780685" y="3485012"/>
            <a:ext cx="2927901"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helix. Not all helixes are double, some proteins have a single helix shape</a:t>
            </a:r>
          </a:p>
        </p:txBody>
      </p:sp>
      <p:sp>
        <p:nvSpPr>
          <p:cNvPr id="14" name="TextBox 13">
            <a:extLst>
              <a:ext uri="{FF2B5EF4-FFF2-40B4-BE49-F238E27FC236}">
                <a16:creationId xmlns:a16="http://schemas.microsoft.com/office/drawing/2014/main" id="{743DBAC5-16F5-BF32-7B34-140D5454DD21}"/>
              </a:ext>
            </a:extLst>
          </p:cNvPr>
          <p:cNvSpPr txBox="1"/>
          <p:nvPr/>
        </p:nvSpPr>
        <p:spPr>
          <a:xfrm>
            <a:off x="7780687" y="1938885"/>
            <a:ext cx="292789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DNA has a double helix structure</a:t>
            </a:r>
          </a:p>
        </p:txBody>
      </p:sp>
      <p:sp>
        <p:nvSpPr>
          <p:cNvPr id="4" name="TextBox 3">
            <a:extLst>
              <a:ext uri="{FF2B5EF4-FFF2-40B4-BE49-F238E27FC236}">
                <a16:creationId xmlns:a16="http://schemas.microsoft.com/office/drawing/2014/main" id="{A231A16D-0278-C547-4320-70FC47373C9B}"/>
              </a:ext>
            </a:extLst>
          </p:cNvPr>
          <p:cNvSpPr txBox="1"/>
          <p:nvPr/>
        </p:nvSpPr>
        <p:spPr>
          <a:xfrm>
            <a:off x="420634" y="5338915"/>
            <a:ext cx="2674367"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Double (two), helix (spiral shape)</a:t>
            </a:r>
          </a:p>
        </p:txBody>
      </p:sp>
    </p:spTree>
    <p:extLst>
      <p:ext uri="{BB962C8B-B14F-4D97-AF65-F5344CB8AC3E}">
        <p14:creationId xmlns:p14="http://schemas.microsoft.com/office/powerpoint/2010/main" val="74726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F3E64-1BFF-3149-9C48-B3318BBD3AA7}"/>
              </a:ext>
            </a:extLst>
          </p:cNvPr>
          <p:cNvSpPr>
            <a:spLocks noGrp="1"/>
          </p:cNvSpPr>
          <p:nvPr>
            <p:ph type="title"/>
          </p:nvPr>
        </p:nvSpPr>
        <p:spPr/>
        <p:txBody>
          <a:bodyPr/>
          <a:lstStyle/>
          <a:p>
            <a:r>
              <a:rPr lang="en-US"/>
              <a:t>Contents</a:t>
            </a:r>
          </a:p>
        </p:txBody>
      </p:sp>
      <p:sp>
        <p:nvSpPr>
          <p:cNvPr id="3" name="Content Placeholder 2">
            <a:extLst>
              <a:ext uri="{FF2B5EF4-FFF2-40B4-BE49-F238E27FC236}">
                <a16:creationId xmlns:a16="http://schemas.microsoft.com/office/drawing/2014/main" id="{BCFFB25B-F7CD-BA43-B498-C6CDF64364F7}"/>
              </a:ext>
            </a:extLst>
          </p:cNvPr>
          <p:cNvSpPr>
            <a:spLocks noGrp="1"/>
          </p:cNvSpPr>
          <p:nvPr>
            <p:ph idx="1"/>
          </p:nvPr>
        </p:nvSpPr>
        <p:spPr>
          <a:xfrm>
            <a:off x="540000" y="1464070"/>
            <a:ext cx="4910541" cy="5040000"/>
          </a:xfrm>
        </p:spPr>
        <p:txBody>
          <a:bodyPr vert="horz" lIns="0" tIns="0" rIns="0" bIns="0" rtlCol="0" anchor="t">
            <a:normAutofit/>
          </a:bodyPr>
          <a:lstStyle/>
          <a:p>
            <a:pPr marL="0" indent="0">
              <a:buNone/>
            </a:pPr>
            <a:r>
              <a:rPr lang="en-GB">
                <a:latin typeface="Century Gothic"/>
              </a:rPr>
              <a:t>Alcohols</a:t>
            </a:r>
            <a:endParaRPr lang="en-US"/>
          </a:p>
          <a:p>
            <a:pPr marL="0" indent="0">
              <a:buNone/>
            </a:pPr>
            <a:r>
              <a:rPr lang="en-GB" sz="1900">
                <a:latin typeface="Century Gothic"/>
              </a:rPr>
              <a:t>Alcohol…………………………......……4</a:t>
            </a:r>
          </a:p>
          <a:p>
            <a:pPr marL="0" indent="0">
              <a:buNone/>
            </a:pPr>
            <a:r>
              <a:rPr lang="en-GB" sz="1900">
                <a:latin typeface="Century Gothic"/>
              </a:rPr>
              <a:t>Anaerobic.......……………….…………5</a:t>
            </a:r>
          </a:p>
          <a:p>
            <a:pPr marL="0" indent="0">
              <a:buNone/>
            </a:pPr>
            <a:r>
              <a:rPr lang="en-GB" sz="1900">
                <a:latin typeface="Century Gothic"/>
              </a:rPr>
              <a:t>Enzyme...................…...........…….……6</a:t>
            </a:r>
            <a:endParaRPr lang="en-GB" sz="1900"/>
          </a:p>
          <a:p>
            <a:pPr marL="0" indent="0">
              <a:buNone/>
            </a:pPr>
            <a:r>
              <a:rPr lang="en-GB" sz="1900">
                <a:latin typeface="Century Gothic"/>
              </a:rPr>
              <a:t>Fermentation................................……7</a:t>
            </a:r>
            <a:endParaRPr lang="en-GB"/>
          </a:p>
          <a:p>
            <a:pPr marL="0" indent="0">
              <a:buNone/>
            </a:pPr>
            <a:r>
              <a:rPr lang="en-GB">
                <a:latin typeface="Century Gothic"/>
              </a:rPr>
              <a:t>Alkenes</a:t>
            </a:r>
          </a:p>
          <a:p>
            <a:pPr marL="0" indent="0">
              <a:buNone/>
            </a:pPr>
            <a:r>
              <a:rPr lang="en-GB" sz="1900">
                <a:latin typeface="Century Gothic"/>
              </a:rPr>
              <a:t>Addition reaction........................…….8</a:t>
            </a:r>
            <a:endParaRPr lang="en-GB" sz="1900"/>
          </a:p>
          <a:p>
            <a:pPr marL="0" indent="0">
              <a:buNone/>
            </a:pPr>
            <a:r>
              <a:rPr lang="en-GB" sz="1900">
                <a:latin typeface="Century Gothic"/>
              </a:rPr>
              <a:t>Alkene......................................……......9</a:t>
            </a:r>
            <a:endParaRPr lang="en-GB"/>
          </a:p>
          <a:p>
            <a:pPr marL="0" indent="0">
              <a:buNone/>
            </a:pPr>
            <a:r>
              <a:rPr lang="en-GB" sz="1900">
                <a:latin typeface="Century Gothic"/>
              </a:rPr>
              <a:t>Unsaturated hydrocarbon........……..10</a:t>
            </a:r>
            <a:endParaRPr lang="en-GB" sz="1900"/>
          </a:p>
          <a:p>
            <a:pPr marL="0" indent="0">
              <a:buNone/>
            </a:pPr>
            <a:endParaRPr lang="en-GB" sz="1800"/>
          </a:p>
        </p:txBody>
      </p:sp>
      <p:sp>
        <p:nvSpPr>
          <p:cNvPr id="6" name="Content Placeholder 2">
            <a:extLst>
              <a:ext uri="{FF2B5EF4-FFF2-40B4-BE49-F238E27FC236}">
                <a16:creationId xmlns:a16="http://schemas.microsoft.com/office/drawing/2014/main" id="{58B169BA-7DD3-D3E3-96BE-E26EBA6EEF25}"/>
              </a:ext>
            </a:extLst>
          </p:cNvPr>
          <p:cNvSpPr txBox="1">
            <a:spLocks/>
          </p:cNvSpPr>
          <p:nvPr/>
        </p:nvSpPr>
        <p:spPr>
          <a:xfrm>
            <a:off x="5709459" y="1364615"/>
            <a:ext cx="4910541" cy="5241705"/>
          </a:xfrm>
          <a:prstGeom prst="rect">
            <a:avLst/>
          </a:prstGeom>
        </p:spPr>
        <p:txBody>
          <a:bodyPr vert="horz" lIns="0" tIns="0" rIns="0" bIns="0" rtlCol="0" anchor="t">
            <a:normAutofit lnSpcReduction="10000"/>
          </a:bodyPr>
          <a:lstStyle>
            <a:lvl1pPr marL="342900" indent="-342900" algn="l" defTabSz="914400" rtl="0" eaLnBrk="1" latinLnBrk="0" hangingPunct="1">
              <a:lnSpc>
                <a:spcPct val="100000"/>
              </a:lnSpc>
              <a:spcBef>
                <a:spcPts val="0"/>
              </a:spcBef>
              <a:spcAft>
                <a:spcPts val="1200"/>
              </a:spcAft>
              <a:buClr>
                <a:srgbClr val="C8102E"/>
              </a:buClr>
              <a:buSzPct val="125000"/>
              <a:buFont typeface="Arial" panose="020B0604020202020204" pitchFamily="34" charset="0"/>
              <a:buChar char="•"/>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atin typeface="Century Gothic"/>
              </a:rPr>
              <a:t>Carboxylic acids</a:t>
            </a:r>
          </a:p>
          <a:p>
            <a:pPr marL="0" indent="0">
              <a:buNone/>
            </a:pPr>
            <a:r>
              <a:rPr lang="en-GB" sz="1900">
                <a:latin typeface="Century Gothic"/>
              </a:rPr>
              <a:t>Carboxylic acid………………….…...11</a:t>
            </a:r>
          </a:p>
          <a:p>
            <a:pPr marL="0" indent="0">
              <a:buNone/>
            </a:pPr>
            <a:r>
              <a:rPr lang="en-GB" sz="1900">
                <a:latin typeface="Century Gothic"/>
              </a:rPr>
              <a:t>Condensation………………….......…12</a:t>
            </a:r>
            <a:endParaRPr lang="en-GB"/>
          </a:p>
          <a:p>
            <a:pPr marL="0" indent="0">
              <a:buNone/>
            </a:pPr>
            <a:r>
              <a:rPr lang="en-GB" sz="1900">
                <a:latin typeface="Century Gothic"/>
              </a:rPr>
              <a:t>Ester........…………...…………..………13</a:t>
            </a:r>
            <a:endParaRPr lang="en-GB"/>
          </a:p>
          <a:p>
            <a:pPr marL="0" indent="0">
              <a:buNone/>
            </a:pPr>
            <a:r>
              <a:rPr lang="en-GB">
                <a:latin typeface="Century Gothic"/>
              </a:rPr>
              <a:t>Condensation polymerisation and amino acids</a:t>
            </a:r>
            <a:endParaRPr lang="en-US">
              <a:latin typeface="Century Gothic"/>
            </a:endParaRPr>
          </a:p>
          <a:p>
            <a:pPr marL="0" indent="0">
              <a:buNone/>
            </a:pPr>
            <a:r>
              <a:rPr lang="en-GB" sz="1900"/>
              <a:t>Amine…………………………….....….14</a:t>
            </a:r>
            <a:endParaRPr lang="en-US" sz="1900"/>
          </a:p>
          <a:p>
            <a:pPr marL="0" indent="0">
              <a:buNone/>
            </a:pPr>
            <a:r>
              <a:rPr lang="en-GB" sz="1900"/>
              <a:t>Amino acid………………………........15</a:t>
            </a:r>
            <a:endParaRPr lang="en-US" sz="1900"/>
          </a:p>
          <a:p>
            <a:pPr marL="0" indent="0">
              <a:buNone/>
            </a:pPr>
            <a:r>
              <a:rPr lang="en-GB" sz="1900"/>
              <a:t>Biodegradable..................…….…….16</a:t>
            </a:r>
          </a:p>
          <a:p>
            <a:pPr marL="0" indent="0">
              <a:buNone/>
            </a:pPr>
            <a:r>
              <a:rPr lang="en-GB" sz="1900">
                <a:latin typeface="Century Gothic"/>
              </a:rPr>
              <a:t>Carbohydrate........................……….17</a:t>
            </a:r>
          </a:p>
          <a:p>
            <a:pPr marL="0" indent="0">
              <a:buNone/>
            </a:pPr>
            <a:r>
              <a:rPr lang="en-GB" sz="1900">
                <a:latin typeface="Century Gothic"/>
              </a:rPr>
              <a:t>Condensation polymerisation….….18</a:t>
            </a:r>
            <a:endParaRPr lang="en-US" sz="1900">
              <a:latin typeface="Century Gothic"/>
            </a:endParaRPr>
          </a:p>
          <a:p>
            <a:pPr marL="0" indent="0">
              <a:buNone/>
            </a:pPr>
            <a:r>
              <a:rPr lang="en-GB" sz="1900">
                <a:latin typeface="Century Gothic"/>
              </a:rPr>
              <a:t>Double helix...................……….….....19</a:t>
            </a:r>
            <a:endParaRPr lang="en-GB">
              <a:latin typeface="Century Gothic"/>
            </a:endParaRPr>
          </a:p>
          <a:p>
            <a:pPr marL="0" indent="0">
              <a:buNone/>
            </a:pPr>
            <a:endParaRPr lang="en-GB" sz="1900"/>
          </a:p>
          <a:p>
            <a:pPr marL="0" indent="0">
              <a:buNone/>
            </a:pPr>
            <a:endParaRPr lang="en-GB" sz="1800"/>
          </a:p>
        </p:txBody>
      </p:sp>
      <p:sp>
        <p:nvSpPr>
          <p:cNvPr id="7" name="TextBox 6">
            <a:extLst>
              <a:ext uri="{FF2B5EF4-FFF2-40B4-BE49-F238E27FC236}">
                <a16:creationId xmlns:a16="http://schemas.microsoft.com/office/drawing/2014/main" id="{883391B6-643B-2B19-F845-14714B67589A}"/>
              </a:ext>
            </a:extLst>
          </p:cNvPr>
          <p:cNvSpPr txBox="1"/>
          <p:nvPr/>
        </p:nvSpPr>
        <p:spPr>
          <a:xfrm>
            <a:off x="2721166" y="408563"/>
            <a:ext cx="7898834" cy="707886"/>
          </a:xfrm>
          <a:prstGeom prst="rect">
            <a:avLst/>
          </a:prstGeom>
          <a:noFill/>
        </p:spPr>
        <p:txBody>
          <a:bodyPr wrap="square" lIns="91440" tIns="45720" rIns="91440" bIns="45720" rtlCol="0" anchor="t">
            <a:spAutoFit/>
          </a:bodyPr>
          <a:lstStyle/>
          <a:p>
            <a:pPr marL="0" indent="0">
              <a:buFont typeface="Arial" panose="020B0604020202020204" pitchFamily="34" charset="0"/>
              <a:buNone/>
            </a:pPr>
            <a:r>
              <a:rPr lang="en-GB" sz="2000">
                <a:solidFill>
                  <a:srgbClr val="C00000"/>
                </a:solidFill>
                <a:latin typeface="Century Gothic"/>
              </a:rPr>
              <a:t>For how to use, metacognitive prompts, ideas for support and challenge, and linked resources, visit: </a:t>
            </a:r>
            <a:r>
              <a:rPr lang="en-GB" sz="1800">
                <a:solidFill>
                  <a:srgbClr val="C8102E"/>
                </a:solidFill>
                <a:effectLst/>
                <a:latin typeface="Century Gothic"/>
                <a:ea typeface="Calibri"/>
              </a:rPr>
              <a:t>rsc.li/4js7w2I</a:t>
            </a:r>
            <a:endParaRPr lang="en-GB" sz="2000">
              <a:solidFill>
                <a:srgbClr val="C8102E"/>
              </a:solidFill>
              <a:latin typeface="Century Gothic"/>
              <a:ea typeface="Calibri"/>
            </a:endParaRPr>
          </a:p>
        </p:txBody>
      </p:sp>
    </p:spTree>
    <p:extLst>
      <p:ext uri="{BB962C8B-B14F-4D97-AF65-F5344CB8AC3E}">
        <p14:creationId xmlns:p14="http://schemas.microsoft.com/office/powerpoint/2010/main" val="10175657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5B604-3F4F-58E0-D15F-6787C1626E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EE36C9-3548-CD5E-FD9F-59E9C024510F}"/>
              </a:ext>
            </a:extLst>
          </p:cNvPr>
          <p:cNvSpPr>
            <a:spLocks noGrp="1"/>
          </p:cNvSpPr>
          <p:nvPr>
            <p:ph type="title"/>
          </p:nvPr>
        </p:nvSpPr>
        <p:spPr>
          <a:xfrm>
            <a:off x="427266" y="525012"/>
            <a:ext cx="2767976" cy="440661"/>
          </a:xfrm>
        </p:spPr>
        <p:txBody>
          <a:bodyPr/>
          <a:lstStyle/>
          <a:p>
            <a:r>
              <a:rPr lang="en-US" sz="4000">
                <a:latin typeface="Century Gothic"/>
              </a:rPr>
              <a:t>Monomer</a:t>
            </a:r>
            <a:endParaRPr lang="en-US" sz="4000"/>
          </a:p>
        </p:txBody>
      </p:sp>
      <p:sp>
        <p:nvSpPr>
          <p:cNvPr id="6" name="Title 1">
            <a:extLst>
              <a:ext uri="{FF2B5EF4-FFF2-40B4-BE49-F238E27FC236}">
                <a16:creationId xmlns:a16="http://schemas.microsoft.com/office/drawing/2014/main" id="{149E4068-48D8-36AB-E744-12221989B759}"/>
              </a:ext>
            </a:extLst>
          </p:cNvPr>
          <p:cNvSpPr txBox="1">
            <a:spLocks/>
          </p:cNvSpPr>
          <p:nvPr/>
        </p:nvSpPr>
        <p:spPr>
          <a:xfrm>
            <a:off x="3799151" y="530522"/>
            <a:ext cx="7001620" cy="737501"/>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small molecule that can react with many other small molecules to form a polymer</a:t>
            </a:r>
            <a:endParaRPr lang="en-US" sz="2400" b="0">
              <a:solidFill>
                <a:schemeClr val="tx1"/>
              </a:solidFill>
            </a:endParaRPr>
          </a:p>
        </p:txBody>
      </p:sp>
      <p:sp>
        <p:nvSpPr>
          <p:cNvPr id="9" name="TextBox 8">
            <a:extLst>
              <a:ext uri="{FF2B5EF4-FFF2-40B4-BE49-F238E27FC236}">
                <a16:creationId xmlns:a16="http://schemas.microsoft.com/office/drawing/2014/main" id="{6A972C2A-BF58-82DC-CCF5-4D1CDF3B2305}"/>
              </a:ext>
            </a:extLst>
          </p:cNvPr>
          <p:cNvSpPr txBox="1"/>
          <p:nvPr/>
        </p:nvSpPr>
        <p:spPr>
          <a:xfrm>
            <a:off x="427266" y="1719081"/>
            <a:ext cx="559822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small molecule that can join together with other small molecules, forming new bonds and one large molecule (a polymer)</a:t>
            </a:r>
            <a:endParaRPr lang="en-GB" sz="2000">
              <a:latin typeface="Century Gothic"/>
            </a:endParaRPr>
          </a:p>
        </p:txBody>
      </p:sp>
      <p:sp>
        <p:nvSpPr>
          <p:cNvPr id="17" name="TextBox 16">
            <a:extLst>
              <a:ext uri="{FF2B5EF4-FFF2-40B4-BE49-F238E27FC236}">
                <a16:creationId xmlns:a16="http://schemas.microsoft.com/office/drawing/2014/main" id="{3ED3BD29-D1D5-3E88-A3A5-D597DA68FDD2}"/>
              </a:ext>
            </a:extLst>
          </p:cNvPr>
          <p:cNvSpPr txBox="1"/>
          <p:nvPr/>
        </p:nvSpPr>
        <p:spPr>
          <a:xfrm>
            <a:off x="427266" y="3292119"/>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a:rPr>
              <a:t>Sign it</a:t>
            </a:r>
          </a:p>
          <a:p>
            <a:r>
              <a:rPr lang="en-GB" sz="2000" dirty="0">
                <a:latin typeface="Century Gothic"/>
              </a:rPr>
              <a:t>Watch a video:</a:t>
            </a:r>
          </a:p>
          <a:p>
            <a:r>
              <a:rPr lang="en-GB" sz="2000" dirty="0">
                <a:solidFill>
                  <a:srgbClr val="000000"/>
                </a:solidFill>
                <a:latin typeface="Century Gothic"/>
                <a:ea typeface="+mn-lt"/>
                <a:cs typeface="Arial"/>
                <a:hlinkClick r:id="rId3"/>
              </a:rPr>
              <a:t>bit.ly/3Z5j18t</a:t>
            </a:r>
            <a:endParaRPr lang="en-GB" dirty="0"/>
          </a:p>
        </p:txBody>
      </p:sp>
      <p:sp>
        <p:nvSpPr>
          <p:cNvPr id="11" name="TextBox 10">
            <a:extLst>
              <a:ext uri="{FF2B5EF4-FFF2-40B4-BE49-F238E27FC236}">
                <a16:creationId xmlns:a16="http://schemas.microsoft.com/office/drawing/2014/main" id="{8D83212D-DD1F-571F-6A82-FB972DCAD030}"/>
              </a:ext>
            </a:extLst>
          </p:cNvPr>
          <p:cNvSpPr txBox="1"/>
          <p:nvPr/>
        </p:nvSpPr>
        <p:spPr>
          <a:xfrm>
            <a:off x="427266" y="4533375"/>
            <a:ext cx="1786410"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Mon-a-ma</a:t>
            </a:r>
            <a:endParaRPr lang="en-GB" sz="2000">
              <a:latin typeface="Century Gothic"/>
            </a:endParaRPr>
          </a:p>
        </p:txBody>
      </p:sp>
      <p:sp>
        <p:nvSpPr>
          <p:cNvPr id="12" name="TextBox 11">
            <a:extLst>
              <a:ext uri="{FF2B5EF4-FFF2-40B4-BE49-F238E27FC236}">
                <a16:creationId xmlns:a16="http://schemas.microsoft.com/office/drawing/2014/main" id="{0DDFCC1F-FBB5-6F93-6BA4-552DCFDAECE9}"/>
              </a:ext>
            </a:extLst>
          </p:cNvPr>
          <p:cNvSpPr txBox="1"/>
          <p:nvPr/>
        </p:nvSpPr>
        <p:spPr>
          <a:xfrm>
            <a:off x="8740799" y="5750764"/>
            <a:ext cx="2059972" cy="730297"/>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000000"/>
                </a:solidFill>
                <a:latin typeface="Century Gothic"/>
              </a:rPr>
              <a:t>Building block</a:t>
            </a:r>
            <a:endParaRPr lang="en-GB"/>
          </a:p>
        </p:txBody>
      </p:sp>
      <p:sp>
        <p:nvSpPr>
          <p:cNvPr id="13" name="TextBox 12">
            <a:extLst>
              <a:ext uri="{FF2B5EF4-FFF2-40B4-BE49-F238E27FC236}">
                <a16:creationId xmlns:a16="http://schemas.microsoft.com/office/drawing/2014/main" id="{478C58B7-1C66-1134-26AD-8436FB2F718A}"/>
              </a:ext>
            </a:extLst>
          </p:cNvPr>
          <p:cNvSpPr txBox="1"/>
          <p:nvPr/>
        </p:nvSpPr>
        <p:spPr>
          <a:xfrm>
            <a:off x="7943850" y="3888811"/>
            <a:ext cx="2856921"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polymer. A monomer is a single unit which forms the polymer</a:t>
            </a:r>
            <a:endParaRPr lang="en-GB" sz="2000">
              <a:latin typeface="Century Gothic"/>
            </a:endParaRPr>
          </a:p>
        </p:txBody>
      </p:sp>
      <p:sp>
        <p:nvSpPr>
          <p:cNvPr id="14" name="TextBox 13">
            <a:extLst>
              <a:ext uri="{FF2B5EF4-FFF2-40B4-BE49-F238E27FC236}">
                <a16:creationId xmlns:a16="http://schemas.microsoft.com/office/drawing/2014/main" id="{88FDF788-6864-0DC4-0D70-841AFE00968E}"/>
              </a:ext>
            </a:extLst>
          </p:cNvPr>
          <p:cNvSpPr txBox="1"/>
          <p:nvPr/>
        </p:nvSpPr>
        <p:spPr>
          <a:xfrm>
            <a:off x="7175449" y="1719081"/>
            <a:ext cx="3625322"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000000"/>
                </a:solidFill>
                <a:latin typeface="Century Gothic"/>
              </a:rPr>
              <a:t>Ethene is the monomer which joins with other ethene molecules to form the polymer poly(ethene)</a:t>
            </a:r>
            <a:endParaRPr lang="en-GB"/>
          </a:p>
        </p:txBody>
      </p:sp>
      <p:pic>
        <p:nvPicPr>
          <p:cNvPr id="15" name="Graphic 17">
            <a:extLst>
              <a:ext uri="{FF2B5EF4-FFF2-40B4-BE49-F238E27FC236}">
                <a16:creationId xmlns:a16="http://schemas.microsoft.com/office/drawing/2014/main" id="{784CDF62-053D-A0EB-E3FE-C909D55648ED}"/>
              </a:ext>
              <a:ext uri="{C183D7F6-B498-43B3-948B-1728B52AA6E4}">
                <adec:decorative xmlns:adec="http://schemas.microsoft.com/office/drawing/2017/decorative" val="1"/>
              </a:ext>
            </a:extLst>
          </p:cNvPr>
          <p:cNvPicPr/>
          <p:nvPr/>
        </p:nvPicPr>
        <p:blipFill>
          <a:blip r:embed="rId4"/>
          <a:stretch/>
        </p:blipFill>
        <p:spPr>
          <a:xfrm>
            <a:off x="2777574" y="3512998"/>
            <a:ext cx="538560" cy="538560"/>
          </a:xfrm>
          <a:prstGeom prst="rect">
            <a:avLst/>
          </a:prstGeom>
          <a:ln w="9525">
            <a:noFill/>
          </a:ln>
        </p:spPr>
      </p:pic>
      <p:pic>
        <p:nvPicPr>
          <p:cNvPr id="16" name="Graphic 16">
            <a:extLst>
              <a:ext uri="{FF2B5EF4-FFF2-40B4-BE49-F238E27FC236}">
                <a16:creationId xmlns:a16="http://schemas.microsoft.com/office/drawing/2014/main" id="{47695BEC-B740-4E69-FB6D-C7CCCA22ACC6}"/>
              </a:ext>
              <a:ext uri="{C183D7F6-B498-43B3-948B-1728B52AA6E4}">
                <adec:decorative xmlns:adec="http://schemas.microsoft.com/office/drawing/2017/decorative" val="1"/>
              </a:ext>
            </a:extLst>
          </p:cNvPr>
          <p:cNvPicPr/>
          <p:nvPr/>
        </p:nvPicPr>
        <p:blipFill>
          <a:blip r:embed="rId5"/>
          <a:stretch/>
        </p:blipFill>
        <p:spPr>
          <a:xfrm>
            <a:off x="2401917" y="3496428"/>
            <a:ext cx="543960" cy="543960"/>
          </a:xfrm>
          <a:prstGeom prst="rect">
            <a:avLst/>
          </a:prstGeom>
          <a:ln w="9525">
            <a:noFill/>
          </a:ln>
        </p:spPr>
      </p:pic>
      <p:sp>
        <p:nvSpPr>
          <p:cNvPr id="4" name="TextBox 3">
            <a:extLst>
              <a:ext uri="{FF2B5EF4-FFF2-40B4-BE49-F238E27FC236}">
                <a16:creationId xmlns:a16="http://schemas.microsoft.com/office/drawing/2014/main" id="{EB99C77B-D6A4-550D-3B6E-95CF45C00EF7}"/>
              </a:ext>
            </a:extLst>
          </p:cNvPr>
          <p:cNvSpPr txBox="1"/>
          <p:nvPr/>
        </p:nvSpPr>
        <p:spPr>
          <a:xfrm>
            <a:off x="427266" y="5465398"/>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Mono (one), </a:t>
            </a:r>
            <a:r>
              <a:rPr lang="en-GB" sz="2000" err="1">
                <a:solidFill>
                  <a:srgbClr val="242424"/>
                </a:solidFill>
                <a:latin typeface="Century Gothic"/>
              </a:rPr>
              <a:t>mer</a:t>
            </a:r>
            <a:r>
              <a:rPr lang="en-GB" sz="2000">
                <a:solidFill>
                  <a:srgbClr val="242424"/>
                </a:solidFill>
                <a:latin typeface="Century Gothic"/>
              </a:rPr>
              <a:t> (part of a unit)</a:t>
            </a:r>
            <a:endParaRPr lang="en-GB" sz="2000">
              <a:latin typeface="Century Gothic"/>
            </a:endParaRPr>
          </a:p>
        </p:txBody>
      </p:sp>
      <p:pic>
        <p:nvPicPr>
          <p:cNvPr id="7" name="Picture 6" descr="A diagram of three monomer molecules. Each molecule is made of two large black bots joined by two lines. From each black bot two smaller grey dots are joined by a short line one is highlighted by a circle and labelled monomer">
            <a:extLst>
              <a:ext uri="{FF2B5EF4-FFF2-40B4-BE49-F238E27FC236}">
                <a16:creationId xmlns:a16="http://schemas.microsoft.com/office/drawing/2014/main" id="{FBBE6C9E-FB9F-64CB-B500-B2BE477645C9}"/>
              </a:ext>
            </a:extLst>
          </p:cNvPr>
          <p:cNvPicPr>
            <a:picLocks noChangeAspect="1"/>
          </p:cNvPicPr>
          <p:nvPr/>
        </p:nvPicPr>
        <p:blipFill>
          <a:blip r:embed="rId6"/>
          <a:srcRect t="28293" b="32796"/>
          <a:stretch>
            <a:fillRect/>
          </a:stretch>
        </p:blipFill>
        <p:spPr>
          <a:xfrm>
            <a:off x="3831443" y="3620385"/>
            <a:ext cx="3602743" cy="1401874"/>
          </a:xfrm>
          <a:prstGeom prst="rect">
            <a:avLst/>
          </a:prstGeom>
        </p:spPr>
      </p:pic>
      <p:sp>
        <p:nvSpPr>
          <p:cNvPr id="10" name="TextBox 9">
            <a:extLst>
              <a:ext uri="{FF2B5EF4-FFF2-40B4-BE49-F238E27FC236}">
                <a16:creationId xmlns:a16="http://schemas.microsoft.com/office/drawing/2014/main" id="{6BE72261-3747-CAEA-5F28-62EB0A7E0DC3}"/>
              </a:ext>
            </a:extLst>
          </p:cNvPr>
          <p:cNvSpPr txBox="1"/>
          <p:nvPr/>
        </p:nvSpPr>
        <p:spPr>
          <a:xfrm>
            <a:off x="4169842" y="3445953"/>
            <a:ext cx="1076644" cy="307777"/>
          </a:xfrm>
          <a:prstGeom prst="rect">
            <a:avLst/>
          </a:prstGeom>
          <a:noFill/>
        </p:spPr>
        <p:txBody>
          <a:bodyPr wrap="square" rtlCol="0">
            <a:spAutoFit/>
          </a:bodyPr>
          <a:lstStyle/>
          <a:p>
            <a:r>
              <a:rPr lang="en-GB" sz="1400" dirty="0">
                <a:latin typeface="Century Gothic" panose="020B0502020202020204" pitchFamily="34" charset="0"/>
              </a:rPr>
              <a:t>monomer</a:t>
            </a:r>
          </a:p>
        </p:txBody>
      </p:sp>
      <p:sp>
        <p:nvSpPr>
          <p:cNvPr id="18" name="Oval 17" descr="A red circle, outline only">
            <a:extLst>
              <a:ext uri="{FF2B5EF4-FFF2-40B4-BE49-F238E27FC236}">
                <a16:creationId xmlns:a16="http://schemas.microsoft.com/office/drawing/2014/main" id="{0395891B-D523-A365-1115-3583CD07AA1C}"/>
              </a:ext>
            </a:extLst>
          </p:cNvPr>
          <p:cNvSpPr/>
          <p:nvPr/>
        </p:nvSpPr>
        <p:spPr>
          <a:xfrm>
            <a:off x="5350163" y="3555768"/>
            <a:ext cx="903071" cy="895911"/>
          </a:xfrm>
          <a:prstGeom prst="ellipse">
            <a:avLst/>
          </a:prstGeom>
          <a:noFill/>
          <a:ln w="38100">
            <a:solidFill>
              <a:srgbClr val="C8102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9" name="Straight Connector 18">
            <a:extLst>
              <a:ext uri="{FF2B5EF4-FFF2-40B4-BE49-F238E27FC236}">
                <a16:creationId xmlns:a16="http://schemas.microsoft.com/office/drawing/2014/main" id="{E9FA5D8A-7660-381F-FCA7-E92DB1D782C2}"/>
              </a:ext>
              <a:ext uri="{C183D7F6-B498-43B3-948B-1728B52AA6E4}">
                <adec:decorative xmlns:adec="http://schemas.microsoft.com/office/drawing/2017/decorative" val="1"/>
              </a:ext>
            </a:extLst>
          </p:cNvPr>
          <p:cNvCxnSpPr>
            <a:cxnSpLocks/>
          </p:cNvCxnSpPr>
          <p:nvPr/>
        </p:nvCxnSpPr>
        <p:spPr>
          <a:xfrm>
            <a:off x="5142017" y="3649536"/>
            <a:ext cx="273055" cy="146392"/>
          </a:xfrm>
          <a:prstGeom prst="line">
            <a:avLst/>
          </a:prstGeom>
        </p:spPr>
        <p:style>
          <a:lnRef idx="1">
            <a:schemeClr val="dk1"/>
          </a:lnRef>
          <a:fillRef idx="0">
            <a:schemeClr val="dk1"/>
          </a:fillRef>
          <a:effectRef idx="0">
            <a:schemeClr val="dk1"/>
          </a:effectRef>
          <a:fontRef idx="minor">
            <a:schemeClr val="tx1"/>
          </a:fontRef>
        </p:style>
      </p:cxnSp>
      <p:pic>
        <p:nvPicPr>
          <p:cNvPr id="20" name="Picture 19" descr="A diagram to show a polymer. Large black dots are joined together by a short line in a uniform diagonal row. From each black dot two smaller grey dots are attached by a short line ">
            <a:extLst>
              <a:ext uri="{FF2B5EF4-FFF2-40B4-BE49-F238E27FC236}">
                <a16:creationId xmlns:a16="http://schemas.microsoft.com/office/drawing/2014/main" id="{6ED3F092-0C93-2AA5-9192-D4AB50546114}"/>
              </a:ext>
            </a:extLst>
          </p:cNvPr>
          <p:cNvPicPr>
            <a:picLocks noChangeAspect="1"/>
          </p:cNvPicPr>
          <p:nvPr/>
        </p:nvPicPr>
        <p:blipFill>
          <a:blip r:embed="rId7"/>
          <a:srcRect t="33609" b="35597"/>
          <a:stretch>
            <a:fillRect/>
          </a:stretch>
        </p:blipFill>
        <p:spPr>
          <a:xfrm>
            <a:off x="3597298" y="5465398"/>
            <a:ext cx="4408799" cy="1357661"/>
          </a:xfrm>
          <a:prstGeom prst="rect">
            <a:avLst/>
          </a:prstGeom>
        </p:spPr>
      </p:pic>
      <p:sp>
        <p:nvSpPr>
          <p:cNvPr id="24" name="TextBox 23">
            <a:extLst>
              <a:ext uri="{FF2B5EF4-FFF2-40B4-BE49-F238E27FC236}">
                <a16:creationId xmlns:a16="http://schemas.microsoft.com/office/drawing/2014/main" id="{B864BDF3-B15C-F756-346C-776BC998B8E5}"/>
              </a:ext>
            </a:extLst>
          </p:cNvPr>
          <p:cNvSpPr txBox="1"/>
          <p:nvPr/>
        </p:nvSpPr>
        <p:spPr>
          <a:xfrm>
            <a:off x="5048103" y="5157621"/>
            <a:ext cx="1507188" cy="307777"/>
          </a:xfrm>
          <a:prstGeom prst="rect">
            <a:avLst/>
          </a:prstGeom>
          <a:noFill/>
        </p:spPr>
        <p:txBody>
          <a:bodyPr wrap="square" rtlCol="0">
            <a:spAutoFit/>
          </a:bodyPr>
          <a:lstStyle/>
          <a:p>
            <a:pPr algn="ctr"/>
            <a:r>
              <a:rPr lang="en-GB" sz="1400">
                <a:latin typeface="Century Gothic" panose="020B0502020202020204" pitchFamily="34" charset="0"/>
              </a:rPr>
              <a:t>polymer</a:t>
            </a:r>
          </a:p>
        </p:txBody>
      </p:sp>
    </p:spTree>
    <p:extLst>
      <p:ext uri="{BB962C8B-B14F-4D97-AF65-F5344CB8AC3E}">
        <p14:creationId xmlns:p14="http://schemas.microsoft.com/office/powerpoint/2010/main" val="26830440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1BBB7-6CD7-98E1-6C11-C74E313463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B09D46-2374-BD9B-1E46-95EBC1F20E50}"/>
              </a:ext>
            </a:extLst>
          </p:cNvPr>
          <p:cNvSpPr>
            <a:spLocks noGrp="1"/>
          </p:cNvSpPr>
          <p:nvPr>
            <p:ph type="title"/>
          </p:nvPr>
        </p:nvSpPr>
        <p:spPr>
          <a:xfrm>
            <a:off x="289914" y="452036"/>
            <a:ext cx="4325592" cy="395839"/>
          </a:xfrm>
        </p:spPr>
        <p:txBody>
          <a:bodyPr/>
          <a:lstStyle/>
          <a:p>
            <a:r>
              <a:rPr lang="en-US" sz="4000">
                <a:latin typeface="Century Gothic"/>
              </a:rPr>
              <a:t>Monosaccharide</a:t>
            </a:r>
          </a:p>
        </p:txBody>
      </p:sp>
      <p:sp>
        <p:nvSpPr>
          <p:cNvPr id="6" name="Title 1">
            <a:extLst>
              <a:ext uri="{FF2B5EF4-FFF2-40B4-BE49-F238E27FC236}">
                <a16:creationId xmlns:a16="http://schemas.microsoft.com/office/drawing/2014/main" id="{62BE7AAA-B9C6-5C0B-6D01-CA29BF331D2C}"/>
              </a:ext>
            </a:extLst>
          </p:cNvPr>
          <p:cNvSpPr txBox="1">
            <a:spLocks/>
          </p:cNvSpPr>
          <p:nvPr/>
        </p:nvSpPr>
        <p:spPr>
          <a:xfrm>
            <a:off x="4653606" y="379027"/>
            <a:ext cx="6562375" cy="737501"/>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carbohydrate molecule such as glucose, that is the monomer for polysaccharides</a:t>
            </a:r>
            <a:endParaRPr lang="en-US">
              <a:solidFill>
                <a:schemeClr val="tx1"/>
              </a:solidFill>
            </a:endParaRPr>
          </a:p>
        </p:txBody>
      </p:sp>
      <p:sp>
        <p:nvSpPr>
          <p:cNvPr id="9" name="TextBox 8">
            <a:extLst>
              <a:ext uri="{FF2B5EF4-FFF2-40B4-BE49-F238E27FC236}">
                <a16:creationId xmlns:a16="http://schemas.microsoft.com/office/drawing/2014/main" id="{94B61D26-E572-9ACD-042D-92BC74C0EAB8}"/>
              </a:ext>
            </a:extLst>
          </p:cNvPr>
          <p:cNvSpPr txBox="1"/>
          <p:nvPr/>
        </p:nvSpPr>
        <p:spPr>
          <a:xfrm>
            <a:off x="280770" y="1438087"/>
            <a:ext cx="4860904"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the simplest type of carbohydrate, consisting of a single sugar unit, such as glucose and fructose</a:t>
            </a:r>
            <a:endParaRPr lang="en-GB" sz="2000">
              <a:latin typeface="Century Gothic"/>
            </a:endParaRPr>
          </a:p>
        </p:txBody>
      </p:sp>
      <p:pic>
        <p:nvPicPr>
          <p:cNvPr id="3" name="Picture 2" descr="A set of diagrams to represent monosaccharide and polysaccharides. On the left a hexagon is labelled 'monosaccharide (monomer) e.g. glucose'. An arrow points to the label 'polysaccharide (polymer)'. At the top right is a chain of hexagons to represent starch labelled 'starch'. At the bottom of the diagram are hexagons set over a grid to represent cellulose labelled 'cellulose'">
            <a:extLst>
              <a:ext uri="{FF2B5EF4-FFF2-40B4-BE49-F238E27FC236}">
                <a16:creationId xmlns:a16="http://schemas.microsoft.com/office/drawing/2014/main" id="{394A5856-1BA6-6788-AE93-29AB61DD61C4}"/>
              </a:ext>
            </a:extLst>
          </p:cNvPr>
          <p:cNvPicPr>
            <a:picLocks noChangeAspect="1"/>
          </p:cNvPicPr>
          <p:nvPr/>
        </p:nvPicPr>
        <p:blipFill>
          <a:blip r:embed="rId3"/>
          <a:srcRect t="10095"/>
          <a:stretch>
            <a:fillRect/>
          </a:stretch>
        </p:blipFill>
        <p:spPr>
          <a:xfrm>
            <a:off x="3197680" y="2864498"/>
            <a:ext cx="4384866" cy="3942222"/>
          </a:xfrm>
          <a:prstGeom prst="rect">
            <a:avLst/>
          </a:prstGeom>
        </p:spPr>
      </p:pic>
      <p:sp>
        <p:nvSpPr>
          <p:cNvPr id="11" name="TextBox 10">
            <a:extLst>
              <a:ext uri="{FF2B5EF4-FFF2-40B4-BE49-F238E27FC236}">
                <a16:creationId xmlns:a16="http://schemas.microsoft.com/office/drawing/2014/main" id="{6CDB88E1-86D8-A299-1477-31F71EC3B70D}"/>
              </a:ext>
            </a:extLst>
          </p:cNvPr>
          <p:cNvSpPr txBox="1"/>
          <p:nvPr/>
        </p:nvSpPr>
        <p:spPr>
          <a:xfrm>
            <a:off x="289914" y="4359145"/>
            <a:ext cx="2594563"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Mono-sac-</a:t>
            </a:r>
            <a:r>
              <a:rPr lang="en-GB" sz="2000" err="1">
                <a:solidFill>
                  <a:srgbClr val="242424"/>
                </a:solidFill>
                <a:latin typeface="Century Gothic"/>
              </a:rPr>
              <a:t>ar</a:t>
            </a:r>
            <a:r>
              <a:rPr lang="en-GB" sz="2000">
                <a:solidFill>
                  <a:srgbClr val="242424"/>
                </a:solidFill>
                <a:latin typeface="Century Gothic"/>
              </a:rPr>
              <a:t>-eye-d</a:t>
            </a:r>
          </a:p>
        </p:txBody>
      </p:sp>
      <p:sp>
        <p:nvSpPr>
          <p:cNvPr id="12" name="TextBox 11">
            <a:extLst>
              <a:ext uri="{FF2B5EF4-FFF2-40B4-BE49-F238E27FC236}">
                <a16:creationId xmlns:a16="http://schemas.microsoft.com/office/drawing/2014/main" id="{0AA77E89-C781-DCB3-AD92-9114CAD55A4D}"/>
              </a:ext>
            </a:extLst>
          </p:cNvPr>
          <p:cNvSpPr txBox="1"/>
          <p:nvPr/>
        </p:nvSpPr>
        <p:spPr>
          <a:xfrm>
            <a:off x="8705007" y="3070134"/>
            <a:ext cx="2026354"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Simple sugar</a:t>
            </a:r>
          </a:p>
        </p:txBody>
      </p:sp>
      <p:sp>
        <p:nvSpPr>
          <p:cNvPr id="13" name="TextBox 12">
            <a:extLst>
              <a:ext uri="{FF2B5EF4-FFF2-40B4-BE49-F238E27FC236}">
                <a16:creationId xmlns:a16="http://schemas.microsoft.com/office/drawing/2014/main" id="{68FE5945-450A-FBC4-D68F-383D9BA54465}"/>
              </a:ext>
            </a:extLst>
          </p:cNvPr>
          <p:cNvSpPr txBox="1"/>
          <p:nvPr/>
        </p:nvSpPr>
        <p:spPr>
          <a:xfrm>
            <a:off x="7952351" y="4492912"/>
            <a:ext cx="2874587"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polysaccharides. These contain many monosaccharides joined in a polymer chain</a:t>
            </a:r>
          </a:p>
        </p:txBody>
      </p:sp>
      <p:sp>
        <p:nvSpPr>
          <p:cNvPr id="14" name="TextBox 13">
            <a:extLst>
              <a:ext uri="{FF2B5EF4-FFF2-40B4-BE49-F238E27FC236}">
                <a16:creationId xmlns:a16="http://schemas.microsoft.com/office/drawing/2014/main" id="{3B6BD431-642C-B2D8-D490-84527806851A}"/>
              </a:ext>
            </a:extLst>
          </p:cNvPr>
          <p:cNvSpPr txBox="1"/>
          <p:nvPr/>
        </p:nvSpPr>
        <p:spPr>
          <a:xfrm>
            <a:off x="6442072" y="1430517"/>
            <a:ext cx="4384866"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Glucose is a monosaccharide that provides energy for cells in living organisms</a:t>
            </a:r>
          </a:p>
        </p:txBody>
      </p:sp>
      <p:sp>
        <p:nvSpPr>
          <p:cNvPr id="10" name="TextBox 9">
            <a:extLst>
              <a:ext uri="{FF2B5EF4-FFF2-40B4-BE49-F238E27FC236}">
                <a16:creationId xmlns:a16="http://schemas.microsoft.com/office/drawing/2014/main" id="{C5243FFF-20FF-F1C1-6B45-30EC962548E7}"/>
              </a:ext>
            </a:extLst>
          </p:cNvPr>
          <p:cNvSpPr txBox="1"/>
          <p:nvPr/>
        </p:nvSpPr>
        <p:spPr>
          <a:xfrm>
            <a:off x="289914" y="2993068"/>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bit.ly/4d8hTH9</a:t>
            </a:r>
            <a:endParaRPr lang="en-GB"/>
          </a:p>
        </p:txBody>
      </p:sp>
      <p:pic>
        <p:nvPicPr>
          <p:cNvPr id="15" name="Graphic 17">
            <a:extLst>
              <a:ext uri="{FF2B5EF4-FFF2-40B4-BE49-F238E27FC236}">
                <a16:creationId xmlns:a16="http://schemas.microsoft.com/office/drawing/2014/main" id="{BB39AB82-F4BD-7F92-0E27-0863844C43C3}"/>
              </a:ext>
              <a:ext uri="{C183D7F6-B498-43B3-948B-1728B52AA6E4}">
                <adec:decorative xmlns:adec="http://schemas.microsoft.com/office/drawing/2017/decorative" val="1"/>
              </a:ext>
            </a:extLst>
          </p:cNvPr>
          <p:cNvPicPr/>
          <p:nvPr/>
        </p:nvPicPr>
        <p:blipFill>
          <a:blip r:embed="rId5"/>
          <a:stretch/>
        </p:blipFill>
        <p:spPr>
          <a:xfrm>
            <a:off x="2637184" y="3152846"/>
            <a:ext cx="538560" cy="538560"/>
          </a:xfrm>
          <a:prstGeom prst="rect">
            <a:avLst/>
          </a:prstGeom>
          <a:ln w="9525">
            <a:noFill/>
          </a:ln>
        </p:spPr>
      </p:pic>
      <p:pic>
        <p:nvPicPr>
          <p:cNvPr id="16" name="Graphic 16">
            <a:extLst>
              <a:ext uri="{FF2B5EF4-FFF2-40B4-BE49-F238E27FC236}">
                <a16:creationId xmlns:a16="http://schemas.microsoft.com/office/drawing/2014/main" id="{43EFEE44-FBA6-B67B-9D8A-25FF033D957D}"/>
              </a:ext>
              <a:ext uri="{C183D7F6-B498-43B3-948B-1728B52AA6E4}">
                <adec:decorative xmlns:adec="http://schemas.microsoft.com/office/drawing/2017/decorative" val="1"/>
              </a:ext>
            </a:extLst>
          </p:cNvPr>
          <p:cNvPicPr/>
          <p:nvPr/>
        </p:nvPicPr>
        <p:blipFill>
          <a:blip r:embed="rId6"/>
          <a:stretch/>
        </p:blipFill>
        <p:spPr>
          <a:xfrm>
            <a:off x="2256483" y="3120014"/>
            <a:ext cx="543960" cy="543960"/>
          </a:xfrm>
          <a:prstGeom prst="rect">
            <a:avLst/>
          </a:prstGeom>
          <a:ln w="9525">
            <a:noFill/>
          </a:ln>
        </p:spPr>
      </p:pic>
      <p:sp>
        <p:nvSpPr>
          <p:cNvPr id="4" name="TextBox 3">
            <a:extLst>
              <a:ext uri="{FF2B5EF4-FFF2-40B4-BE49-F238E27FC236}">
                <a16:creationId xmlns:a16="http://schemas.microsoft.com/office/drawing/2014/main" id="{784465FA-A08F-8ADA-1BCD-D086109BB1FB}"/>
              </a:ext>
            </a:extLst>
          </p:cNvPr>
          <p:cNvSpPr txBox="1"/>
          <p:nvPr/>
        </p:nvSpPr>
        <p:spPr>
          <a:xfrm>
            <a:off x="289914" y="5617500"/>
            <a:ext cx="2619250"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Mono (one), </a:t>
            </a:r>
          </a:p>
          <a:p>
            <a:r>
              <a:rPr lang="en-GB" sz="2000">
                <a:solidFill>
                  <a:srgbClr val="242424"/>
                </a:solidFill>
                <a:latin typeface="Century Gothic"/>
              </a:rPr>
              <a:t>saccharide (sugar)</a:t>
            </a:r>
          </a:p>
        </p:txBody>
      </p:sp>
    </p:spTree>
    <p:extLst>
      <p:ext uri="{BB962C8B-B14F-4D97-AF65-F5344CB8AC3E}">
        <p14:creationId xmlns:p14="http://schemas.microsoft.com/office/powerpoint/2010/main" val="1375562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70D16-3DA1-2A90-205A-D0A212A8C5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84F838-4977-8283-67D3-A29D3856E254}"/>
              </a:ext>
            </a:extLst>
          </p:cNvPr>
          <p:cNvSpPr>
            <a:spLocks noGrp="1"/>
          </p:cNvSpPr>
          <p:nvPr>
            <p:ph type="title"/>
          </p:nvPr>
        </p:nvSpPr>
        <p:spPr>
          <a:xfrm>
            <a:off x="540000" y="540000"/>
            <a:ext cx="2767976" cy="440661"/>
          </a:xfrm>
        </p:spPr>
        <p:txBody>
          <a:bodyPr/>
          <a:lstStyle/>
          <a:p>
            <a:r>
              <a:rPr lang="en-US" sz="4000">
                <a:latin typeface="Century Gothic"/>
              </a:rPr>
              <a:t>Nucleotide</a:t>
            </a:r>
          </a:p>
        </p:txBody>
      </p:sp>
      <p:sp>
        <p:nvSpPr>
          <p:cNvPr id="6" name="Title 1">
            <a:extLst>
              <a:ext uri="{FF2B5EF4-FFF2-40B4-BE49-F238E27FC236}">
                <a16:creationId xmlns:a16="http://schemas.microsoft.com/office/drawing/2014/main" id="{6579DF1B-3BCA-0837-2E24-C19DD4CCDCA2}"/>
              </a:ext>
            </a:extLst>
          </p:cNvPr>
          <p:cNvSpPr txBox="1">
            <a:spLocks/>
          </p:cNvSpPr>
          <p:nvPr/>
        </p:nvSpPr>
        <p:spPr>
          <a:xfrm>
            <a:off x="3856129" y="473009"/>
            <a:ext cx="6945221" cy="1069899"/>
          </a:xfrm>
          <a:prstGeom prst="rect">
            <a:avLst/>
          </a:prstGeom>
          <a:solidFill>
            <a:srgbClr val="C8102E">
              <a:alpha val="27000"/>
            </a:srgbClr>
          </a:solidFill>
        </p:spPr>
        <p:txBody>
          <a:bodyPr vert="horz" lIns="72000" tIns="36000" rIns="72000" bIns="36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the monomer for polynucleotides, such as the four types found in DNA; abbreviated A, T, G and C</a:t>
            </a:r>
          </a:p>
        </p:txBody>
      </p:sp>
      <p:sp>
        <p:nvSpPr>
          <p:cNvPr id="9" name="TextBox 8">
            <a:extLst>
              <a:ext uri="{FF2B5EF4-FFF2-40B4-BE49-F238E27FC236}">
                <a16:creationId xmlns:a16="http://schemas.microsoft.com/office/drawing/2014/main" id="{EEC17E03-F0F8-53E6-30F3-85CB0D1ACED5}"/>
              </a:ext>
            </a:extLst>
          </p:cNvPr>
          <p:cNvSpPr txBox="1"/>
          <p:nvPr/>
        </p:nvSpPr>
        <p:spPr>
          <a:xfrm>
            <a:off x="430304" y="1748118"/>
            <a:ext cx="6571251"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the basic unit (monomer) of nucleic acids like DNA and RNA, consisting of a sugar, a phosphate group and a nitrogenous base (C, G, A, and T or U in RNA)</a:t>
            </a:r>
            <a:endParaRPr lang="en-GB" sz="2000">
              <a:latin typeface="Century Gothic"/>
            </a:endParaRPr>
          </a:p>
        </p:txBody>
      </p:sp>
      <p:pic>
        <p:nvPicPr>
          <p:cNvPr id="7" name="Picture 6" descr="A diagram to represent a cross section of DNA representing a nucleotide. A grey box is around a section of the diagram, enclosing a small circle, a regular pentagon and irregular pentagon labelled 'nucleotide'">
            <a:extLst>
              <a:ext uri="{FF2B5EF4-FFF2-40B4-BE49-F238E27FC236}">
                <a16:creationId xmlns:a16="http://schemas.microsoft.com/office/drawing/2014/main" id="{F8812A38-56B8-715A-FA9B-4B1F32A0463F}"/>
              </a:ext>
            </a:extLst>
          </p:cNvPr>
          <p:cNvPicPr>
            <a:picLocks noChangeAspect="1"/>
          </p:cNvPicPr>
          <p:nvPr/>
        </p:nvPicPr>
        <p:blipFill>
          <a:blip r:embed="rId3"/>
          <a:srcRect/>
          <a:stretch/>
        </p:blipFill>
        <p:spPr>
          <a:xfrm>
            <a:off x="4286358" y="3418969"/>
            <a:ext cx="3037417" cy="3037417"/>
          </a:xfrm>
          <a:prstGeom prst="rect">
            <a:avLst/>
          </a:prstGeom>
        </p:spPr>
      </p:pic>
      <p:sp>
        <p:nvSpPr>
          <p:cNvPr id="11" name="TextBox 10">
            <a:extLst>
              <a:ext uri="{FF2B5EF4-FFF2-40B4-BE49-F238E27FC236}">
                <a16:creationId xmlns:a16="http://schemas.microsoft.com/office/drawing/2014/main" id="{6CE6285A-9A93-8268-E2CE-110700B18F1F}"/>
              </a:ext>
            </a:extLst>
          </p:cNvPr>
          <p:cNvSpPr txBox="1"/>
          <p:nvPr/>
        </p:nvSpPr>
        <p:spPr>
          <a:xfrm>
            <a:off x="477281" y="3839014"/>
            <a:ext cx="258595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Ny-</a:t>
            </a:r>
            <a:r>
              <a:rPr lang="en-GB" sz="2000" err="1">
                <a:solidFill>
                  <a:srgbClr val="242424"/>
                </a:solidFill>
                <a:latin typeface="Century Gothic"/>
              </a:rPr>
              <a:t>ue</a:t>
            </a:r>
            <a:r>
              <a:rPr lang="en-GB" sz="2000">
                <a:solidFill>
                  <a:srgbClr val="242424"/>
                </a:solidFill>
                <a:latin typeface="Century Gothic"/>
              </a:rPr>
              <a:t>-</a:t>
            </a:r>
            <a:r>
              <a:rPr lang="en-GB" sz="2000" err="1">
                <a:solidFill>
                  <a:srgbClr val="242424"/>
                </a:solidFill>
                <a:latin typeface="Century Gothic"/>
              </a:rPr>
              <a:t>cly</a:t>
            </a:r>
            <a:r>
              <a:rPr lang="en-GB" sz="2000">
                <a:solidFill>
                  <a:srgbClr val="242424"/>
                </a:solidFill>
                <a:latin typeface="Century Gothic"/>
              </a:rPr>
              <a:t>-at-eye-d</a:t>
            </a:r>
          </a:p>
        </p:txBody>
      </p:sp>
      <p:sp>
        <p:nvSpPr>
          <p:cNvPr id="12" name="TextBox 11">
            <a:extLst>
              <a:ext uri="{FF2B5EF4-FFF2-40B4-BE49-F238E27FC236}">
                <a16:creationId xmlns:a16="http://schemas.microsoft.com/office/drawing/2014/main" id="{9BB11AC2-B7F4-2474-497B-4AE4664134EA}"/>
              </a:ext>
            </a:extLst>
          </p:cNvPr>
          <p:cNvSpPr txBox="1"/>
          <p:nvPr/>
        </p:nvSpPr>
        <p:spPr>
          <a:xfrm>
            <a:off x="7869755" y="5803025"/>
            <a:ext cx="2730457" cy="719091"/>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DNA building block</a:t>
            </a:r>
          </a:p>
        </p:txBody>
      </p:sp>
      <p:sp>
        <p:nvSpPr>
          <p:cNvPr id="13" name="TextBox 12">
            <a:extLst>
              <a:ext uri="{FF2B5EF4-FFF2-40B4-BE49-F238E27FC236}">
                <a16:creationId xmlns:a16="http://schemas.microsoft.com/office/drawing/2014/main" id="{CA7F2BBA-448E-111F-3D2D-94A25ED1B7BC}"/>
              </a:ext>
            </a:extLst>
          </p:cNvPr>
          <p:cNvSpPr txBox="1"/>
          <p:nvPr/>
        </p:nvSpPr>
        <p:spPr>
          <a:xfrm>
            <a:off x="7562795" y="3687057"/>
            <a:ext cx="3037417"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amino acids. Nucleotides build DNA and RNA, but amino acids build proteins</a:t>
            </a:r>
          </a:p>
        </p:txBody>
      </p:sp>
      <p:sp>
        <p:nvSpPr>
          <p:cNvPr id="14" name="TextBox 13">
            <a:extLst>
              <a:ext uri="{FF2B5EF4-FFF2-40B4-BE49-F238E27FC236}">
                <a16:creationId xmlns:a16="http://schemas.microsoft.com/office/drawing/2014/main" id="{8F6B8019-4EED-789B-8E9B-6252DE9C5A9D}"/>
              </a:ext>
            </a:extLst>
          </p:cNvPr>
          <p:cNvSpPr txBox="1"/>
          <p:nvPr/>
        </p:nvSpPr>
        <p:spPr>
          <a:xfrm>
            <a:off x="7545335" y="1734837"/>
            <a:ext cx="3037417" cy="168413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Adenine is one of the four types of nucleotides found in DNA</a:t>
            </a:r>
          </a:p>
        </p:txBody>
      </p:sp>
      <p:sp>
        <p:nvSpPr>
          <p:cNvPr id="4" name="TextBox 3">
            <a:extLst>
              <a:ext uri="{FF2B5EF4-FFF2-40B4-BE49-F238E27FC236}">
                <a16:creationId xmlns:a16="http://schemas.microsoft.com/office/drawing/2014/main" id="{AEE4050E-E7C2-EF42-1506-BE8AA55F53FF}"/>
              </a:ext>
            </a:extLst>
          </p:cNvPr>
          <p:cNvSpPr txBox="1"/>
          <p:nvPr/>
        </p:nvSpPr>
        <p:spPr>
          <a:xfrm>
            <a:off x="430304" y="5198677"/>
            <a:ext cx="3198172"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err="1">
                <a:solidFill>
                  <a:srgbClr val="242424"/>
                </a:solidFill>
                <a:latin typeface="Century Gothic"/>
              </a:rPr>
              <a:t>Nucleo</a:t>
            </a:r>
            <a:r>
              <a:rPr lang="en-GB" sz="2000">
                <a:solidFill>
                  <a:srgbClr val="242424"/>
                </a:solidFill>
                <a:latin typeface="Century Gothic"/>
              </a:rPr>
              <a:t> (nucleus), tide (related to chemical components)</a:t>
            </a:r>
          </a:p>
        </p:txBody>
      </p:sp>
    </p:spTree>
    <p:extLst>
      <p:ext uri="{BB962C8B-B14F-4D97-AF65-F5344CB8AC3E}">
        <p14:creationId xmlns:p14="http://schemas.microsoft.com/office/powerpoint/2010/main" val="3137261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081294-6C30-EDA5-C97B-593C8DA7CA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956049-37C9-1E84-4700-2B1391541D5E}"/>
              </a:ext>
            </a:extLst>
          </p:cNvPr>
          <p:cNvSpPr>
            <a:spLocks noGrp="1"/>
          </p:cNvSpPr>
          <p:nvPr>
            <p:ph type="title"/>
          </p:nvPr>
        </p:nvSpPr>
        <p:spPr>
          <a:xfrm>
            <a:off x="288094" y="536303"/>
            <a:ext cx="2767976" cy="440661"/>
          </a:xfrm>
        </p:spPr>
        <p:txBody>
          <a:bodyPr/>
          <a:lstStyle/>
          <a:p>
            <a:r>
              <a:rPr lang="en-US" sz="4000">
                <a:latin typeface="Century Gothic"/>
              </a:rPr>
              <a:t>Polyamide</a:t>
            </a:r>
          </a:p>
        </p:txBody>
      </p:sp>
      <p:sp>
        <p:nvSpPr>
          <p:cNvPr id="6" name="Title 1">
            <a:extLst>
              <a:ext uri="{FF2B5EF4-FFF2-40B4-BE49-F238E27FC236}">
                <a16:creationId xmlns:a16="http://schemas.microsoft.com/office/drawing/2014/main" id="{F111C841-25C1-66DF-4197-FAFD1A3ABC96}"/>
              </a:ext>
            </a:extLst>
          </p:cNvPr>
          <p:cNvSpPr txBox="1">
            <a:spLocks/>
          </p:cNvSpPr>
          <p:nvPr/>
        </p:nvSpPr>
        <p:spPr>
          <a:xfrm>
            <a:off x="3473081" y="290521"/>
            <a:ext cx="7491221"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condensation polymer such as nylon, formed by combining monomers containing amine and carboxylic acid functional groups</a:t>
            </a:r>
            <a:endParaRPr lang="en-US">
              <a:solidFill>
                <a:schemeClr val="tx1"/>
              </a:solidFill>
            </a:endParaRPr>
          </a:p>
        </p:txBody>
      </p:sp>
      <p:sp>
        <p:nvSpPr>
          <p:cNvPr id="9" name="TextBox 8">
            <a:extLst>
              <a:ext uri="{FF2B5EF4-FFF2-40B4-BE49-F238E27FC236}">
                <a16:creationId xmlns:a16="http://schemas.microsoft.com/office/drawing/2014/main" id="{C801C06E-190F-76BF-5834-02048C11A075}"/>
              </a:ext>
            </a:extLst>
          </p:cNvPr>
          <p:cNvSpPr txBox="1"/>
          <p:nvPr/>
        </p:nvSpPr>
        <p:spPr>
          <a:xfrm>
            <a:off x="288094" y="1580561"/>
            <a:ext cx="5418675"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polymer made by condensation polymerisation that contains an amide        </a:t>
            </a:r>
            <a:r>
              <a:rPr lang="en-GB" sz="2000">
                <a:solidFill>
                  <a:srgbClr val="242424"/>
                </a:solidFill>
                <a:latin typeface="Cambria Math" panose="02040503050406030204" pitchFamily="18" charset="0"/>
                <a:ea typeface="Cambria Math" panose="02040503050406030204" pitchFamily="18" charset="0"/>
              </a:rPr>
              <a:t>-CONH- </a:t>
            </a:r>
            <a:r>
              <a:rPr lang="en-GB" sz="2000">
                <a:solidFill>
                  <a:srgbClr val="242424"/>
                </a:solidFill>
                <a:latin typeface="Century Gothic"/>
              </a:rPr>
              <a:t>bond</a:t>
            </a:r>
            <a:endParaRPr lang="en-GB" sz="2000">
              <a:latin typeface="Century Gothic"/>
            </a:endParaRPr>
          </a:p>
        </p:txBody>
      </p:sp>
      <p:pic>
        <p:nvPicPr>
          <p:cNvPr id="3" name="Picture 2" descr="A diagram of the displayed formula to represent the process by which a polyamide is formed. The displayed formula at the top of the diagram are labelled 'diamine' and 'dicarboxylic acid'. A large black arrow represents the reaction to the displayed formula labelled 'polyamide' plus H2O">
            <a:extLst>
              <a:ext uri="{FF2B5EF4-FFF2-40B4-BE49-F238E27FC236}">
                <a16:creationId xmlns:a16="http://schemas.microsoft.com/office/drawing/2014/main" id="{61FE1BAD-7F6A-3FA7-A141-14F8BDCE6FCB}"/>
              </a:ext>
              <a:ext uri="{C183D7F6-B498-43B3-948B-1728B52AA6E4}">
                <adec:decorative xmlns:adec="http://schemas.microsoft.com/office/drawing/2017/decorative" val="0"/>
              </a:ext>
            </a:extLst>
          </p:cNvPr>
          <p:cNvPicPr>
            <a:picLocks noChangeAspect="1"/>
          </p:cNvPicPr>
          <p:nvPr/>
        </p:nvPicPr>
        <p:blipFill>
          <a:blip r:embed="rId3"/>
          <a:srcRect/>
          <a:stretch/>
        </p:blipFill>
        <p:spPr>
          <a:xfrm>
            <a:off x="3377230" y="3124141"/>
            <a:ext cx="3490166" cy="3490166"/>
          </a:xfrm>
          <a:prstGeom prst="rect">
            <a:avLst/>
          </a:prstGeom>
        </p:spPr>
      </p:pic>
      <p:sp>
        <p:nvSpPr>
          <p:cNvPr id="11" name="TextBox 10">
            <a:extLst>
              <a:ext uri="{FF2B5EF4-FFF2-40B4-BE49-F238E27FC236}">
                <a16:creationId xmlns:a16="http://schemas.microsoft.com/office/drawing/2014/main" id="{DA0EC3BD-439E-6757-3B0C-40CE38959DA0}"/>
              </a:ext>
            </a:extLst>
          </p:cNvPr>
          <p:cNvSpPr txBox="1"/>
          <p:nvPr/>
        </p:nvSpPr>
        <p:spPr>
          <a:xfrm>
            <a:off x="288093" y="3642442"/>
            <a:ext cx="2236031"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Pol-y-am-eye-d</a:t>
            </a:r>
          </a:p>
        </p:txBody>
      </p:sp>
      <p:sp>
        <p:nvSpPr>
          <p:cNvPr id="12" name="TextBox 11">
            <a:extLst>
              <a:ext uri="{FF2B5EF4-FFF2-40B4-BE49-F238E27FC236}">
                <a16:creationId xmlns:a16="http://schemas.microsoft.com/office/drawing/2014/main" id="{53F0A84A-A3B1-3A7D-FFB7-0A5A4AF446A6}"/>
              </a:ext>
            </a:extLst>
          </p:cNvPr>
          <p:cNvSpPr txBox="1"/>
          <p:nvPr/>
        </p:nvSpPr>
        <p:spPr>
          <a:xfrm>
            <a:off x="7033098" y="6035522"/>
            <a:ext cx="3632911"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Condensation polymer</a:t>
            </a:r>
          </a:p>
        </p:txBody>
      </p:sp>
      <p:sp>
        <p:nvSpPr>
          <p:cNvPr id="13" name="TextBox 12">
            <a:extLst>
              <a:ext uri="{FF2B5EF4-FFF2-40B4-BE49-F238E27FC236}">
                <a16:creationId xmlns:a16="http://schemas.microsoft.com/office/drawing/2014/main" id="{81F62098-F3A8-1218-6755-811DA6C1DDBB}"/>
              </a:ext>
            </a:extLst>
          </p:cNvPr>
          <p:cNvSpPr txBox="1"/>
          <p:nvPr/>
        </p:nvSpPr>
        <p:spPr>
          <a:xfrm>
            <a:off x="7033098" y="4273162"/>
            <a:ext cx="3646272"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condensation polymers. Not all are polyamides, only those containing a      </a:t>
            </a:r>
            <a:r>
              <a:rPr lang="en-GB" sz="2000">
                <a:solidFill>
                  <a:srgbClr val="242424"/>
                </a:solidFill>
                <a:latin typeface="Cambria Math" panose="02040503050406030204" pitchFamily="18" charset="0"/>
                <a:ea typeface="Cambria Math" panose="02040503050406030204" pitchFamily="18" charset="0"/>
              </a:rPr>
              <a:t>-CONH- </a:t>
            </a:r>
            <a:r>
              <a:rPr lang="en-GB" sz="2000">
                <a:solidFill>
                  <a:srgbClr val="242424"/>
                </a:solidFill>
                <a:latin typeface="Century Gothic"/>
              </a:rPr>
              <a:t>bond</a:t>
            </a:r>
          </a:p>
        </p:txBody>
      </p:sp>
      <p:sp>
        <p:nvSpPr>
          <p:cNvPr id="14" name="TextBox 13">
            <a:extLst>
              <a:ext uri="{FF2B5EF4-FFF2-40B4-BE49-F238E27FC236}">
                <a16:creationId xmlns:a16="http://schemas.microsoft.com/office/drawing/2014/main" id="{93E1539A-60D8-70C8-7BBF-2EB5E3290434}"/>
              </a:ext>
            </a:extLst>
          </p:cNvPr>
          <p:cNvSpPr txBox="1"/>
          <p:nvPr/>
        </p:nvSpPr>
        <p:spPr>
          <a:xfrm>
            <a:off x="7033098" y="1589898"/>
            <a:ext cx="3949430" cy="2554545"/>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 </a:t>
            </a:r>
          </a:p>
          <a:p>
            <a:r>
              <a:rPr lang="en-GB" sz="2000" dirty="0">
                <a:solidFill>
                  <a:srgbClr val="242424"/>
                </a:solidFill>
                <a:latin typeface="Century Gothic"/>
              </a:rPr>
              <a:t>Nylon is a polyamide made by condensation polymerisation.</a:t>
            </a:r>
          </a:p>
          <a:p>
            <a:endParaRPr lang="en-GB" sz="2000" dirty="0">
              <a:solidFill>
                <a:srgbClr val="242424"/>
              </a:solidFill>
              <a:latin typeface="Century Gothic"/>
            </a:endParaRPr>
          </a:p>
          <a:p>
            <a:r>
              <a:rPr lang="en-GB" sz="2000" dirty="0">
                <a:solidFill>
                  <a:srgbClr val="242424"/>
                </a:solidFill>
                <a:latin typeface="Century Gothic"/>
              </a:rPr>
              <a:t>It is used in </a:t>
            </a:r>
          </a:p>
          <a:p>
            <a:r>
              <a:rPr lang="en-GB" sz="2000" dirty="0">
                <a:solidFill>
                  <a:srgbClr val="242424"/>
                </a:solidFill>
                <a:latin typeface="Century Gothic"/>
              </a:rPr>
              <a:t>fabrics and </a:t>
            </a:r>
          </a:p>
          <a:p>
            <a:r>
              <a:rPr lang="en-GB" sz="2000" dirty="0">
                <a:solidFill>
                  <a:srgbClr val="242424"/>
                </a:solidFill>
                <a:latin typeface="Century Gothic"/>
              </a:rPr>
              <a:t>ropes</a:t>
            </a:r>
          </a:p>
          <a:p>
            <a:endParaRPr lang="en-GB" sz="2000" dirty="0">
              <a:solidFill>
                <a:srgbClr val="242424"/>
              </a:solidFill>
              <a:latin typeface="Century Gothic"/>
            </a:endParaRPr>
          </a:p>
        </p:txBody>
      </p:sp>
      <p:sp>
        <p:nvSpPr>
          <p:cNvPr id="4" name="TextBox 3">
            <a:extLst>
              <a:ext uri="{FF2B5EF4-FFF2-40B4-BE49-F238E27FC236}">
                <a16:creationId xmlns:a16="http://schemas.microsoft.com/office/drawing/2014/main" id="{2C05BCEA-CBD0-1FD6-9E0E-D4BAFB407CAC}"/>
              </a:ext>
            </a:extLst>
          </p:cNvPr>
          <p:cNvSpPr txBox="1"/>
          <p:nvPr/>
        </p:nvSpPr>
        <p:spPr>
          <a:xfrm>
            <a:off x="288094" y="5088770"/>
            <a:ext cx="2875236"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Poly (many), amide (a chemical group containing nitrogen)</a:t>
            </a:r>
          </a:p>
        </p:txBody>
      </p:sp>
      <p:pic>
        <p:nvPicPr>
          <p:cNvPr id="8" name="Picture 7" descr="A photograph of orange and black nylon rope">
            <a:extLst>
              <a:ext uri="{FF2B5EF4-FFF2-40B4-BE49-F238E27FC236}">
                <a16:creationId xmlns:a16="http://schemas.microsoft.com/office/drawing/2014/main" id="{1DCC94EC-6D63-BED6-8BC0-1311CD0662C8}"/>
              </a:ext>
              <a:ext uri="{C183D7F6-B498-43B3-948B-1728B52AA6E4}">
                <adec:decorative xmlns:adec="http://schemas.microsoft.com/office/drawing/2017/decorative" val="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771011" y="2600605"/>
            <a:ext cx="2145677" cy="1426646"/>
          </a:xfrm>
          <a:prstGeom prst="rect">
            <a:avLst/>
          </a:prstGeom>
        </p:spPr>
      </p:pic>
    </p:spTree>
    <p:extLst>
      <p:ext uri="{BB962C8B-B14F-4D97-AF65-F5344CB8AC3E}">
        <p14:creationId xmlns:p14="http://schemas.microsoft.com/office/powerpoint/2010/main" val="30260229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53D8E-744E-1A93-213A-36E52ACAF87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C0D6F4-DF4D-F72D-FEE9-F7FC3CBACE69}"/>
              </a:ext>
            </a:extLst>
          </p:cNvPr>
          <p:cNvSpPr>
            <a:spLocks noGrp="1"/>
          </p:cNvSpPr>
          <p:nvPr>
            <p:ph type="title"/>
          </p:nvPr>
        </p:nvSpPr>
        <p:spPr>
          <a:xfrm>
            <a:off x="540000" y="540000"/>
            <a:ext cx="2767976" cy="440661"/>
          </a:xfrm>
        </p:spPr>
        <p:txBody>
          <a:bodyPr/>
          <a:lstStyle/>
          <a:p>
            <a:r>
              <a:rPr lang="en-US" sz="4000">
                <a:latin typeface="Century Gothic"/>
              </a:rPr>
              <a:t>Polyester</a:t>
            </a:r>
          </a:p>
        </p:txBody>
      </p:sp>
      <p:sp>
        <p:nvSpPr>
          <p:cNvPr id="6" name="Title 1">
            <a:extLst>
              <a:ext uri="{FF2B5EF4-FFF2-40B4-BE49-F238E27FC236}">
                <a16:creationId xmlns:a16="http://schemas.microsoft.com/office/drawing/2014/main" id="{6AE2EB79-7F87-6C03-3730-D650027C702E}"/>
              </a:ext>
            </a:extLst>
          </p:cNvPr>
          <p:cNvSpPr txBox="1">
            <a:spLocks/>
          </p:cNvSpPr>
          <p:nvPr/>
        </p:nvSpPr>
        <p:spPr>
          <a:xfrm>
            <a:off x="3085546" y="271659"/>
            <a:ext cx="7727579"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condensation polymer such as terylene</a:t>
            </a:r>
            <a:r>
              <a:rPr lang="en-US" sz="2400" b="0" baseline="30000">
                <a:solidFill>
                  <a:schemeClr val="tx1"/>
                </a:solidFill>
                <a:latin typeface="Century Gothic"/>
              </a:rPr>
              <a:t>®</a:t>
            </a:r>
            <a:r>
              <a:rPr lang="en-US" sz="2400" b="0">
                <a:solidFill>
                  <a:schemeClr val="tx1"/>
                </a:solidFill>
                <a:latin typeface="Century Gothic"/>
              </a:rPr>
              <a:t>, formed by combining monomers containing alcohol and carboxylic acid functional groups</a:t>
            </a:r>
          </a:p>
        </p:txBody>
      </p:sp>
      <p:sp>
        <p:nvSpPr>
          <p:cNvPr id="9" name="TextBox 8">
            <a:extLst>
              <a:ext uri="{FF2B5EF4-FFF2-40B4-BE49-F238E27FC236}">
                <a16:creationId xmlns:a16="http://schemas.microsoft.com/office/drawing/2014/main" id="{405C60E4-BA80-03D2-BD2C-CD5FBE098019}"/>
              </a:ext>
            </a:extLst>
          </p:cNvPr>
          <p:cNvSpPr txBox="1"/>
          <p:nvPr/>
        </p:nvSpPr>
        <p:spPr>
          <a:xfrm>
            <a:off x="430303" y="1474688"/>
            <a:ext cx="5373435"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polymer made by condensation polymerisation. They contain ester </a:t>
            </a:r>
            <a:r>
              <a:rPr lang="en-GB" sz="2000">
                <a:solidFill>
                  <a:srgbClr val="242424"/>
                </a:solidFill>
                <a:latin typeface="Cambria Math" panose="02040503050406030204" pitchFamily="18" charset="0"/>
                <a:ea typeface="Cambria Math" panose="02040503050406030204" pitchFamily="18" charset="0"/>
              </a:rPr>
              <a:t>-COO- </a:t>
            </a:r>
            <a:r>
              <a:rPr lang="en-GB" sz="2000">
                <a:solidFill>
                  <a:srgbClr val="242424"/>
                </a:solidFill>
                <a:latin typeface="Century Gothic"/>
              </a:rPr>
              <a:t>bonds. They are often used in clothing and plastic bottles</a:t>
            </a:r>
            <a:endParaRPr lang="en-GB" sz="2000">
              <a:latin typeface="Century Gothic"/>
            </a:endParaRPr>
          </a:p>
        </p:txBody>
      </p:sp>
      <p:pic>
        <p:nvPicPr>
          <p:cNvPr id="7" name="Picture 6" descr="A diagram of the displayed formula to represent a polyester ">
            <a:extLst>
              <a:ext uri="{FF2B5EF4-FFF2-40B4-BE49-F238E27FC236}">
                <a16:creationId xmlns:a16="http://schemas.microsoft.com/office/drawing/2014/main" id="{E6906427-2FD8-CBAC-FF81-B0A430D09B11}"/>
              </a:ext>
            </a:extLst>
          </p:cNvPr>
          <p:cNvPicPr>
            <a:picLocks noChangeAspect="1"/>
          </p:cNvPicPr>
          <p:nvPr/>
        </p:nvPicPr>
        <p:blipFill>
          <a:blip r:embed="rId3"/>
          <a:srcRect l="14512" t="29985" r="13070" b="39174"/>
          <a:stretch>
            <a:fillRect/>
          </a:stretch>
        </p:blipFill>
        <p:spPr>
          <a:xfrm>
            <a:off x="4133437" y="3248176"/>
            <a:ext cx="3416392" cy="1454997"/>
          </a:xfrm>
          <a:prstGeom prst="rect">
            <a:avLst/>
          </a:prstGeom>
        </p:spPr>
      </p:pic>
      <p:sp>
        <p:nvSpPr>
          <p:cNvPr id="11" name="TextBox 10">
            <a:extLst>
              <a:ext uri="{FF2B5EF4-FFF2-40B4-BE49-F238E27FC236}">
                <a16:creationId xmlns:a16="http://schemas.microsoft.com/office/drawing/2014/main" id="{55009FEF-9C54-F6D1-D36C-37295E599D0A}"/>
              </a:ext>
            </a:extLst>
          </p:cNvPr>
          <p:cNvSpPr txBox="1"/>
          <p:nvPr/>
        </p:nvSpPr>
        <p:spPr>
          <a:xfrm>
            <a:off x="430303" y="3791979"/>
            <a:ext cx="178773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Pol-y-est-a</a:t>
            </a:r>
          </a:p>
        </p:txBody>
      </p:sp>
      <p:sp>
        <p:nvSpPr>
          <p:cNvPr id="12" name="TextBox 11">
            <a:extLst>
              <a:ext uri="{FF2B5EF4-FFF2-40B4-BE49-F238E27FC236}">
                <a16:creationId xmlns:a16="http://schemas.microsoft.com/office/drawing/2014/main" id="{11B37A5E-C311-AE31-8A00-46B1382A09EF}"/>
              </a:ext>
            </a:extLst>
          </p:cNvPr>
          <p:cNvSpPr txBox="1"/>
          <p:nvPr/>
        </p:nvSpPr>
        <p:spPr>
          <a:xfrm>
            <a:off x="7651831" y="5847659"/>
            <a:ext cx="3161294"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Condensation polymer</a:t>
            </a:r>
          </a:p>
        </p:txBody>
      </p:sp>
      <p:sp>
        <p:nvSpPr>
          <p:cNvPr id="13" name="TextBox 12">
            <a:extLst>
              <a:ext uri="{FF2B5EF4-FFF2-40B4-BE49-F238E27FC236}">
                <a16:creationId xmlns:a16="http://schemas.microsoft.com/office/drawing/2014/main" id="{C5C14D22-8EC8-4A4D-BFF1-CC7A7C611060}"/>
              </a:ext>
            </a:extLst>
          </p:cNvPr>
          <p:cNvSpPr txBox="1"/>
          <p:nvPr/>
        </p:nvSpPr>
        <p:spPr>
          <a:xfrm>
            <a:off x="8010939" y="3353397"/>
            <a:ext cx="2802186"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condensation polymers. Not all are polyesters, only those containing a </a:t>
            </a:r>
            <a:r>
              <a:rPr lang="en-GB" sz="2000">
                <a:solidFill>
                  <a:srgbClr val="242424"/>
                </a:solidFill>
                <a:latin typeface="Cambria Math" panose="02040503050406030204" pitchFamily="18" charset="0"/>
                <a:ea typeface="Cambria Math" panose="02040503050406030204" pitchFamily="18" charset="0"/>
              </a:rPr>
              <a:t>-COO- </a:t>
            </a:r>
            <a:r>
              <a:rPr lang="en-GB" sz="2000">
                <a:solidFill>
                  <a:srgbClr val="242424"/>
                </a:solidFill>
                <a:latin typeface="Century Gothic"/>
              </a:rPr>
              <a:t>bond</a:t>
            </a:r>
          </a:p>
        </p:txBody>
      </p:sp>
      <p:sp>
        <p:nvSpPr>
          <p:cNvPr id="14" name="TextBox 13">
            <a:extLst>
              <a:ext uri="{FF2B5EF4-FFF2-40B4-BE49-F238E27FC236}">
                <a16:creationId xmlns:a16="http://schemas.microsoft.com/office/drawing/2014/main" id="{E35659AF-9A98-6472-4AB7-5B8AE9B08522}"/>
              </a:ext>
            </a:extLst>
          </p:cNvPr>
          <p:cNvSpPr txBox="1"/>
          <p:nvPr/>
        </p:nvSpPr>
        <p:spPr>
          <a:xfrm>
            <a:off x="6876998" y="1474688"/>
            <a:ext cx="393612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Polyester fabrics are made from plastic fibres formed by condensation polymerisation</a:t>
            </a:r>
          </a:p>
        </p:txBody>
      </p:sp>
      <p:sp>
        <p:nvSpPr>
          <p:cNvPr id="4" name="TextBox 3">
            <a:extLst>
              <a:ext uri="{FF2B5EF4-FFF2-40B4-BE49-F238E27FC236}">
                <a16:creationId xmlns:a16="http://schemas.microsoft.com/office/drawing/2014/main" id="{934A90F4-E647-DD2A-8A1A-7159A28408AC}"/>
              </a:ext>
            </a:extLst>
          </p:cNvPr>
          <p:cNvSpPr txBox="1"/>
          <p:nvPr/>
        </p:nvSpPr>
        <p:spPr>
          <a:xfrm>
            <a:off x="430303" y="5232106"/>
            <a:ext cx="3666406"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Poly (many), ester (a type of organic compound containing </a:t>
            </a:r>
            <a:r>
              <a:rPr lang="en-GB" sz="2000">
                <a:solidFill>
                  <a:srgbClr val="242424"/>
                </a:solidFill>
                <a:latin typeface="Cambria Math" panose="02040503050406030204" pitchFamily="18" charset="0"/>
                <a:ea typeface="Cambria Math" panose="02040503050406030204" pitchFamily="18" charset="0"/>
              </a:rPr>
              <a:t>-COO- </a:t>
            </a:r>
            <a:r>
              <a:rPr lang="en-GB" sz="2000">
                <a:solidFill>
                  <a:srgbClr val="242424"/>
                </a:solidFill>
                <a:latin typeface="Century Gothic"/>
              </a:rPr>
              <a:t>groups)</a:t>
            </a:r>
          </a:p>
        </p:txBody>
      </p:sp>
      <p:sp>
        <p:nvSpPr>
          <p:cNvPr id="3" name="TextBox 2">
            <a:extLst>
              <a:ext uri="{FF2B5EF4-FFF2-40B4-BE49-F238E27FC236}">
                <a16:creationId xmlns:a16="http://schemas.microsoft.com/office/drawing/2014/main" id="{F76E9A90-35FF-1F23-42B2-A0A65D12DC2E}"/>
              </a:ext>
            </a:extLst>
          </p:cNvPr>
          <p:cNvSpPr txBox="1"/>
          <p:nvPr/>
        </p:nvSpPr>
        <p:spPr>
          <a:xfrm>
            <a:off x="5185043" y="4703173"/>
            <a:ext cx="1313180" cy="400110"/>
          </a:xfrm>
          <a:prstGeom prst="rect">
            <a:avLst/>
          </a:prstGeom>
          <a:noFill/>
        </p:spPr>
        <p:txBody>
          <a:bodyPr wrap="none" rtlCol="0">
            <a:spAutoFit/>
          </a:bodyPr>
          <a:lstStyle/>
          <a:p>
            <a:r>
              <a:rPr lang="en-GB" sz="2000">
                <a:latin typeface="Century Gothic" panose="020B0502020202020204" pitchFamily="34" charset="0"/>
              </a:rPr>
              <a:t>polyester</a:t>
            </a:r>
          </a:p>
        </p:txBody>
      </p:sp>
      <p:pic>
        <p:nvPicPr>
          <p:cNvPr id="10" name="Picture 9" descr="A drawstring bag made from polyester fabric&#10;">
            <a:extLst>
              <a:ext uri="{FF2B5EF4-FFF2-40B4-BE49-F238E27FC236}">
                <a16:creationId xmlns:a16="http://schemas.microsoft.com/office/drawing/2014/main" id="{E5899CEF-BC98-E951-6E25-32754223D752}"/>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720882" y="5067217"/>
            <a:ext cx="2156116" cy="1790783"/>
          </a:xfrm>
          <a:prstGeom prst="rect">
            <a:avLst/>
          </a:prstGeom>
        </p:spPr>
      </p:pic>
    </p:spTree>
    <p:extLst>
      <p:ext uri="{BB962C8B-B14F-4D97-AF65-F5344CB8AC3E}">
        <p14:creationId xmlns:p14="http://schemas.microsoft.com/office/powerpoint/2010/main" val="141176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0C399-611B-4EAF-86C0-88CD878D99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B2CE9B-7176-9728-4A83-BC2D2002E972}"/>
              </a:ext>
            </a:extLst>
          </p:cNvPr>
          <p:cNvSpPr>
            <a:spLocks noGrp="1"/>
          </p:cNvSpPr>
          <p:nvPr>
            <p:ph type="title"/>
          </p:nvPr>
        </p:nvSpPr>
        <p:spPr>
          <a:xfrm>
            <a:off x="328479" y="396465"/>
            <a:ext cx="2767976" cy="440661"/>
          </a:xfrm>
        </p:spPr>
        <p:txBody>
          <a:bodyPr/>
          <a:lstStyle/>
          <a:p>
            <a:r>
              <a:rPr lang="en-US" sz="4000">
                <a:latin typeface="Century Gothic"/>
              </a:rPr>
              <a:t>Polymer</a:t>
            </a:r>
            <a:endParaRPr lang="en-US"/>
          </a:p>
        </p:txBody>
      </p:sp>
      <p:sp>
        <p:nvSpPr>
          <p:cNvPr id="6" name="Title 1">
            <a:extLst>
              <a:ext uri="{FF2B5EF4-FFF2-40B4-BE49-F238E27FC236}">
                <a16:creationId xmlns:a16="http://schemas.microsoft.com/office/drawing/2014/main" id="{694EE5F9-7015-6AAF-1A24-2BDEE0D21CCA}"/>
              </a:ext>
            </a:extLst>
          </p:cNvPr>
          <p:cNvSpPr txBox="1">
            <a:spLocks/>
          </p:cNvSpPr>
          <p:nvPr/>
        </p:nvSpPr>
        <p:spPr>
          <a:xfrm>
            <a:off x="3484963" y="324297"/>
            <a:ext cx="7287550" cy="737501"/>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very large molecule made by joining together lots of small molecules</a:t>
            </a:r>
            <a:endParaRPr lang="en-US" sz="2400" b="0">
              <a:solidFill>
                <a:schemeClr val="tx1"/>
              </a:solidFill>
            </a:endParaRPr>
          </a:p>
        </p:txBody>
      </p:sp>
      <p:sp>
        <p:nvSpPr>
          <p:cNvPr id="9" name="TextBox 8">
            <a:extLst>
              <a:ext uri="{FF2B5EF4-FFF2-40B4-BE49-F238E27FC236}">
                <a16:creationId xmlns:a16="http://schemas.microsoft.com/office/drawing/2014/main" id="{92553278-8434-C96B-FF60-03AB48615553}"/>
              </a:ext>
            </a:extLst>
          </p:cNvPr>
          <p:cNvSpPr txBox="1"/>
          <p:nvPr/>
        </p:nvSpPr>
        <p:spPr>
          <a:xfrm>
            <a:off x="328479" y="1287156"/>
            <a:ext cx="5008262"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very large molecule made by joining many small molecules (monomers) together</a:t>
            </a:r>
          </a:p>
        </p:txBody>
      </p:sp>
      <p:sp>
        <p:nvSpPr>
          <p:cNvPr id="10" name="TextBox 9">
            <a:extLst>
              <a:ext uri="{FF2B5EF4-FFF2-40B4-BE49-F238E27FC236}">
                <a16:creationId xmlns:a16="http://schemas.microsoft.com/office/drawing/2014/main" id="{5C1AF49A-5EE3-7953-2A23-4E44F2EF1B3C}"/>
              </a:ext>
            </a:extLst>
          </p:cNvPr>
          <p:cNvSpPr txBox="1"/>
          <p:nvPr/>
        </p:nvSpPr>
        <p:spPr>
          <a:xfrm>
            <a:off x="328479" y="2815992"/>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solidFill>
                  <a:srgbClr val="000000"/>
                </a:solidFill>
                <a:latin typeface="Century Gothic"/>
                <a:ea typeface="+mn-lt"/>
                <a:cs typeface="Arial"/>
                <a:hlinkClick r:id="rId3"/>
              </a:rPr>
              <a:t>bit.ly/4d5jRYQ</a:t>
            </a:r>
            <a:endParaRPr lang="en-GB"/>
          </a:p>
        </p:txBody>
      </p:sp>
      <p:sp>
        <p:nvSpPr>
          <p:cNvPr id="11" name="TextBox 10">
            <a:extLst>
              <a:ext uri="{FF2B5EF4-FFF2-40B4-BE49-F238E27FC236}">
                <a16:creationId xmlns:a16="http://schemas.microsoft.com/office/drawing/2014/main" id="{60D0A809-E212-A868-50D8-0AF74C3371F1}"/>
              </a:ext>
            </a:extLst>
          </p:cNvPr>
          <p:cNvSpPr txBox="1"/>
          <p:nvPr/>
        </p:nvSpPr>
        <p:spPr>
          <a:xfrm>
            <a:off x="328479" y="3956161"/>
            <a:ext cx="1413228"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000000"/>
                </a:solidFill>
                <a:latin typeface="Century Gothic"/>
              </a:rPr>
              <a:t>Pol-</a:t>
            </a:r>
            <a:r>
              <a:rPr lang="en-GB" sz="2000" err="1">
                <a:solidFill>
                  <a:srgbClr val="000000"/>
                </a:solidFill>
                <a:latin typeface="Century Gothic"/>
              </a:rPr>
              <a:t>i</a:t>
            </a:r>
            <a:r>
              <a:rPr lang="en-GB" sz="2000">
                <a:solidFill>
                  <a:srgbClr val="000000"/>
                </a:solidFill>
                <a:latin typeface="Century Gothic"/>
              </a:rPr>
              <a:t>-ma</a:t>
            </a:r>
            <a:endParaRPr lang="en-GB"/>
          </a:p>
        </p:txBody>
      </p:sp>
      <p:sp>
        <p:nvSpPr>
          <p:cNvPr id="12" name="TextBox 11">
            <a:extLst>
              <a:ext uri="{FF2B5EF4-FFF2-40B4-BE49-F238E27FC236}">
                <a16:creationId xmlns:a16="http://schemas.microsoft.com/office/drawing/2014/main" id="{919B1F2D-30A6-60FC-B2B2-847554E4DC89}"/>
              </a:ext>
            </a:extLst>
          </p:cNvPr>
          <p:cNvSpPr txBox="1"/>
          <p:nvPr/>
        </p:nvSpPr>
        <p:spPr>
          <a:xfrm>
            <a:off x="317864" y="4788553"/>
            <a:ext cx="2637143"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000000"/>
                </a:solidFill>
                <a:latin typeface="Century Gothic"/>
              </a:rPr>
              <a:t>Chain</a:t>
            </a:r>
            <a:endParaRPr lang="en-GB"/>
          </a:p>
        </p:txBody>
      </p:sp>
      <p:sp>
        <p:nvSpPr>
          <p:cNvPr id="13" name="TextBox 12">
            <a:extLst>
              <a:ext uri="{FF2B5EF4-FFF2-40B4-BE49-F238E27FC236}">
                <a16:creationId xmlns:a16="http://schemas.microsoft.com/office/drawing/2014/main" id="{7A10448A-6966-3035-08E3-C5CA15AB87CC}"/>
              </a:ext>
            </a:extLst>
          </p:cNvPr>
          <p:cNvSpPr txBox="1"/>
          <p:nvPr/>
        </p:nvSpPr>
        <p:spPr>
          <a:xfrm>
            <a:off x="7475838" y="2537282"/>
            <a:ext cx="3296675"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plastics. While many polymers are plastics, this is a type of material, rather than a type of molecule</a:t>
            </a:r>
            <a:endParaRPr lang="en-GB" sz="2000">
              <a:latin typeface="Century Gothic"/>
            </a:endParaRPr>
          </a:p>
        </p:txBody>
      </p:sp>
      <p:sp>
        <p:nvSpPr>
          <p:cNvPr id="14" name="TextBox 13">
            <a:extLst>
              <a:ext uri="{FF2B5EF4-FFF2-40B4-BE49-F238E27FC236}">
                <a16:creationId xmlns:a16="http://schemas.microsoft.com/office/drawing/2014/main" id="{3C7D6D78-553D-3800-B0C3-763F09091741}"/>
              </a:ext>
            </a:extLst>
          </p:cNvPr>
          <p:cNvSpPr txBox="1"/>
          <p:nvPr/>
        </p:nvSpPr>
        <p:spPr>
          <a:xfrm>
            <a:off x="5616995" y="1287156"/>
            <a:ext cx="5147060"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000000"/>
                </a:solidFill>
                <a:latin typeface="Century Gothic"/>
              </a:rPr>
              <a:t>Poly(ethene) is a polymer made from repeating units of ethene molecules</a:t>
            </a:r>
            <a:endParaRPr lang="en-GB"/>
          </a:p>
        </p:txBody>
      </p:sp>
      <p:pic>
        <p:nvPicPr>
          <p:cNvPr id="15" name="Graphic 17">
            <a:extLst>
              <a:ext uri="{FF2B5EF4-FFF2-40B4-BE49-F238E27FC236}">
                <a16:creationId xmlns:a16="http://schemas.microsoft.com/office/drawing/2014/main" id="{B239026D-B1EB-B272-C648-1DB6B060DBA9}"/>
              </a:ext>
              <a:ext uri="{C183D7F6-B498-43B3-948B-1728B52AA6E4}">
                <adec:decorative xmlns:adec="http://schemas.microsoft.com/office/drawing/2017/decorative" val="1"/>
              </a:ext>
            </a:extLst>
          </p:cNvPr>
          <p:cNvPicPr/>
          <p:nvPr/>
        </p:nvPicPr>
        <p:blipFill>
          <a:blip r:embed="rId4"/>
          <a:stretch/>
        </p:blipFill>
        <p:spPr>
          <a:xfrm>
            <a:off x="2686650" y="2954084"/>
            <a:ext cx="538560" cy="538560"/>
          </a:xfrm>
          <a:prstGeom prst="rect">
            <a:avLst/>
          </a:prstGeom>
          <a:ln w="9525">
            <a:noFill/>
          </a:ln>
        </p:spPr>
      </p:pic>
      <p:pic>
        <p:nvPicPr>
          <p:cNvPr id="16" name="Graphic 16">
            <a:extLst>
              <a:ext uri="{FF2B5EF4-FFF2-40B4-BE49-F238E27FC236}">
                <a16:creationId xmlns:a16="http://schemas.microsoft.com/office/drawing/2014/main" id="{109C5DF4-37BF-2E5F-1006-5B92895A5280}"/>
              </a:ext>
              <a:ext uri="{C183D7F6-B498-43B3-948B-1728B52AA6E4}">
                <adec:decorative xmlns:adec="http://schemas.microsoft.com/office/drawing/2017/decorative" val="1"/>
              </a:ext>
            </a:extLst>
          </p:cNvPr>
          <p:cNvPicPr/>
          <p:nvPr/>
        </p:nvPicPr>
        <p:blipFill>
          <a:blip r:embed="rId5"/>
          <a:stretch/>
        </p:blipFill>
        <p:spPr>
          <a:xfrm>
            <a:off x="2335322" y="2965853"/>
            <a:ext cx="543960" cy="543960"/>
          </a:xfrm>
          <a:prstGeom prst="rect">
            <a:avLst/>
          </a:prstGeom>
          <a:ln w="9525">
            <a:noFill/>
          </a:ln>
        </p:spPr>
      </p:pic>
      <p:sp>
        <p:nvSpPr>
          <p:cNvPr id="4" name="TextBox 3">
            <a:extLst>
              <a:ext uri="{FF2B5EF4-FFF2-40B4-BE49-F238E27FC236}">
                <a16:creationId xmlns:a16="http://schemas.microsoft.com/office/drawing/2014/main" id="{BAFC9806-EFEC-E1D5-254B-FAAE0052EF1F}"/>
              </a:ext>
            </a:extLst>
          </p:cNvPr>
          <p:cNvSpPr txBox="1"/>
          <p:nvPr/>
        </p:nvSpPr>
        <p:spPr>
          <a:xfrm>
            <a:off x="328479" y="5665351"/>
            <a:ext cx="2637143"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Poly (many), </a:t>
            </a:r>
            <a:r>
              <a:rPr lang="en-GB" sz="2000" err="1">
                <a:solidFill>
                  <a:srgbClr val="242424"/>
                </a:solidFill>
                <a:latin typeface="Century Gothic"/>
              </a:rPr>
              <a:t>mer</a:t>
            </a:r>
            <a:r>
              <a:rPr lang="en-GB" sz="2000">
                <a:solidFill>
                  <a:srgbClr val="242424"/>
                </a:solidFill>
                <a:latin typeface="Century Gothic"/>
              </a:rPr>
              <a:t> (part of a unit)</a:t>
            </a:r>
            <a:endParaRPr lang="en-GB" sz="2000">
              <a:latin typeface="Century Gothic"/>
            </a:endParaRPr>
          </a:p>
        </p:txBody>
      </p:sp>
      <p:sp>
        <p:nvSpPr>
          <p:cNvPr id="7" name="TextBox 6">
            <a:extLst>
              <a:ext uri="{FF2B5EF4-FFF2-40B4-BE49-F238E27FC236}">
                <a16:creationId xmlns:a16="http://schemas.microsoft.com/office/drawing/2014/main" id="{C370411E-0CBC-1EA6-34D3-29FA23E66F98}"/>
              </a:ext>
            </a:extLst>
          </p:cNvPr>
          <p:cNvSpPr txBox="1"/>
          <p:nvPr/>
        </p:nvSpPr>
        <p:spPr>
          <a:xfrm>
            <a:off x="7475837" y="4742022"/>
            <a:ext cx="3288217"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000000"/>
                </a:solidFill>
                <a:latin typeface="Century Gothic"/>
              </a:rPr>
              <a:t>In everyday life, 'polymer' refers to many materials like plastic, rubber or synthetic fabrics</a:t>
            </a:r>
            <a:endParaRPr lang="en-GB"/>
          </a:p>
        </p:txBody>
      </p:sp>
      <p:pic>
        <p:nvPicPr>
          <p:cNvPr id="3" name="Picture 2" descr="A diagram to show a polymer. Large black dots are joined together by a short line in a uniform diagonal row. From each black dot two smaller grey dots are attached by a short line ">
            <a:extLst>
              <a:ext uri="{FF2B5EF4-FFF2-40B4-BE49-F238E27FC236}">
                <a16:creationId xmlns:a16="http://schemas.microsoft.com/office/drawing/2014/main" id="{5C4B2784-AA6E-2424-4DC1-B51640C21F89}"/>
              </a:ext>
            </a:extLst>
          </p:cNvPr>
          <p:cNvPicPr>
            <a:picLocks noChangeAspect="1"/>
          </p:cNvPicPr>
          <p:nvPr/>
        </p:nvPicPr>
        <p:blipFill>
          <a:blip r:embed="rId6"/>
          <a:srcRect t="33609" b="35597"/>
          <a:stretch>
            <a:fillRect/>
          </a:stretch>
        </p:blipFill>
        <p:spPr>
          <a:xfrm>
            <a:off x="2992351" y="4942442"/>
            <a:ext cx="4408799" cy="1357661"/>
          </a:xfrm>
          <a:prstGeom prst="rect">
            <a:avLst/>
          </a:prstGeom>
        </p:spPr>
      </p:pic>
      <p:sp>
        <p:nvSpPr>
          <p:cNvPr id="8" name="TextBox 7">
            <a:extLst>
              <a:ext uri="{FF2B5EF4-FFF2-40B4-BE49-F238E27FC236}">
                <a16:creationId xmlns:a16="http://schemas.microsoft.com/office/drawing/2014/main" id="{EB1FA809-E70B-2711-61F0-C93C5FFD5235}"/>
              </a:ext>
            </a:extLst>
          </p:cNvPr>
          <p:cNvSpPr txBox="1"/>
          <p:nvPr/>
        </p:nvSpPr>
        <p:spPr>
          <a:xfrm>
            <a:off x="4685694" y="2731976"/>
            <a:ext cx="1507188" cy="307777"/>
          </a:xfrm>
          <a:prstGeom prst="rect">
            <a:avLst/>
          </a:prstGeom>
          <a:noFill/>
        </p:spPr>
        <p:txBody>
          <a:bodyPr wrap="square" rtlCol="0">
            <a:spAutoFit/>
          </a:bodyPr>
          <a:lstStyle/>
          <a:p>
            <a:r>
              <a:rPr lang="en-GB" sz="1400">
                <a:latin typeface="Century Gothic" panose="020B0502020202020204" pitchFamily="34" charset="0"/>
              </a:rPr>
              <a:t>monomer</a:t>
            </a:r>
          </a:p>
        </p:txBody>
      </p:sp>
      <p:sp>
        <p:nvSpPr>
          <p:cNvPr id="17" name="TextBox 16">
            <a:extLst>
              <a:ext uri="{FF2B5EF4-FFF2-40B4-BE49-F238E27FC236}">
                <a16:creationId xmlns:a16="http://schemas.microsoft.com/office/drawing/2014/main" id="{0A2E0B92-6DE4-DFCA-5A14-F0449048BA1F}"/>
              </a:ext>
            </a:extLst>
          </p:cNvPr>
          <p:cNvSpPr txBox="1"/>
          <p:nvPr/>
        </p:nvSpPr>
        <p:spPr>
          <a:xfrm>
            <a:off x="4802928" y="4634665"/>
            <a:ext cx="1507188" cy="307777"/>
          </a:xfrm>
          <a:prstGeom prst="rect">
            <a:avLst/>
          </a:prstGeom>
          <a:noFill/>
        </p:spPr>
        <p:txBody>
          <a:bodyPr wrap="square" rtlCol="0">
            <a:spAutoFit/>
          </a:bodyPr>
          <a:lstStyle/>
          <a:p>
            <a:r>
              <a:rPr lang="en-GB" sz="1400">
                <a:latin typeface="Century Gothic" panose="020B0502020202020204" pitchFamily="34" charset="0"/>
              </a:rPr>
              <a:t>polymer</a:t>
            </a:r>
          </a:p>
        </p:txBody>
      </p:sp>
      <p:pic>
        <p:nvPicPr>
          <p:cNvPr id="20" name="Picture 19" descr="A diagram of three monomer molecules. Each molecule is made of two large black bots joined by two lines. From each black bot two smaller grey dots are joined by a short line">
            <a:extLst>
              <a:ext uri="{FF2B5EF4-FFF2-40B4-BE49-F238E27FC236}">
                <a16:creationId xmlns:a16="http://schemas.microsoft.com/office/drawing/2014/main" id="{77B5037C-E013-C7E8-5B8E-7CD2679B665D}"/>
              </a:ext>
            </a:extLst>
          </p:cNvPr>
          <p:cNvPicPr>
            <a:picLocks noChangeAspect="1"/>
          </p:cNvPicPr>
          <p:nvPr/>
        </p:nvPicPr>
        <p:blipFill>
          <a:blip r:embed="rId7"/>
          <a:srcRect t="28293" b="32796"/>
          <a:stretch>
            <a:fillRect/>
          </a:stretch>
        </p:blipFill>
        <p:spPr>
          <a:xfrm>
            <a:off x="3395378" y="3111410"/>
            <a:ext cx="3602743" cy="1401874"/>
          </a:xfrm>
          <a:prstGeom prst="rect">
            <a:avLst/>
          </a:prstGeom>
        </p:spPr>
      </p:pic>
    </p:spTree>
    <p:extLst>
      <p:ext uri="{BB962C8B-B14F-4D97-AF65-F5344CB8AC3E}">
        <p14:creationId xmlns:p14="http://schemas.microsoft.com/office/powerpoint/2010/main" val="9278442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FBBA6-6292-456B-52F2-7299990B9F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D0258E-9CBC-81A4-26C0-9457AD0EF4DC}"/>
              </a:ext>
            </a:extLst>
          </p:cNvPr>
          <p:cNvSpPr>
            <a:spLocks noGrp="1"/>
          </p:cNvSpPr>
          <p:nvPr>
            <p:ph type="title"/>
          </p:nvPr>
        </p:nvSpPr>
        <p:spPr>
          <a:xfrm>
            <a:off x="461559" y="540000"/>
            <a:ext cx="4056652" cy="418250"/>
          </a:xfrm>
        </p:spPr>
        <p:txBody>
          <a:bodyPr/>
          <a:lstStyle/>
          <a:p>
            <a:r>
              <a:rPr lang="en-US" sz="4000">
                <a:latin typeface="Century Gothic"/>
              </a:rPr>
              <a:t>Polynucleotide </a:t>
            </a:r>
          </a:p>
        </p:txBody>
      </p:sp>
      <p:sp>
        <p:nvSpPr>
          <p:cNvPr id="6" name="Title 1">
            <a:extLst>
              <a:ext uri="{FF2B5EF4-FFF2-40B4-BE49-F238E27FC236}">
                <a16:creationId xmlns:a16="http://schemas.microsoft.com/office/drawing/2014/main" id="{78A16334-4CCF-4393-91C9-03E8C4477DE9}"/>
              </a:ext>
            </a:extLst>
          </p:cNvPr>
          <p:cNvSpPr txBox="1">
            <a:spLocks/>
          </p:cNvSpPr>
          <p:nvPr/>
        </p:nvSpPr>
        <p:spPr>
          <a:xfrm>
            <a:off x="4282496" y="523946"/>
            <a:ext cx="6518276" cy="756187"/>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natural condensation polymer formed from nucleotides</a:t>
            </a:r>
            <a:endParaRPr lang="en-US">
              <a:solidFill>
                <a:schemeClr val="tx1"/>
              </a:solidFill>
            </a:endParaRPr>
          </a:p>
        </p:txBody>
      </p:sp>
      <p:sp>
        <p:nvSpPr>
          <p:cNvPr id="9" name="TextBox 8">
            <a:extLst>
              <a:ext uri="{FF2B5EF4-FFF2-40B4-BE49-F238E27FC236}">
                <a16:creationId xmlns:a16="http://schemas.microsoft.com/office/drawing/2014/main" id="{9FB2F0F5-C0C7-8399-793C-494536B5E824}"/>
              </a:ext>
            </a:extLst>
          </p:cNvPr>
          <p:cNvSpPr txBox="1"/>
          <p:nvPr/>
        </p:nvSpPr>
        <p:spPr>
          <a:xfrm>
            <a:off x="430304" y="1661340"/>
            <a:ext cx="5768787"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long chain of nucleotide molecules, forming essential structures like DNA and RNA</a:t>
            </a:r>
            <a:endParaRPr lang="en-GB" sz="2000">
              <a:latin typeface="Century Gothic"/>
            </a:endParaRPr>
          </a:p>
        </p:txBody>
      </p:sp>
      <p:sp>
        <p:nvSpPr>
          <p:cNvPr id="11" name="TextBox 10">
            <a:extLst>
              <a:ext uri="{FF2B5EF4-FFF2-40B4-BE49-F238E27FC236}">
                <a16:creationId xmlns:a16="http://schemas.microsoft.com/office/drawing/2014/main" id="{2EF87709-520B-A06B-7C58-A7C077C06A8E}"/>
              </a:ext>
            </a:extLst>
          </p:cNvPr>
          <p:cNvSpPr txBox="1"/>
          <p:nvPr/>
        </p:nvSpPr>
        <p:spPr>
          <a:xfrm>
            <a:off x="428381" y="4307267"/>
            <a:ext cx="339188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Pol-y-</a:t>
            </a:r>
            <a:r>
              <a:rPr lang="en-GB" sz="2000" err="1">
                <a:solidFill>
                  <a:srgbClr val="242424"/>
                </a:solidFill>
                <a:latin typeface="Century Gothic"/>
              </a:rPr>
              <a:t>nj</a:t>
            </a:r>
            <a:r>
              <a:rPr lang="en-GB" sz="2000">
                <a:solidFill>
                  <a:srgbClr val="242424"/>
                </a:solidFill>
                <a:latin typeface="Century Gothic"/>
              </a:rPr>
              <a:t>-</a:t>
            </a:r>
            <a:r>
              <a:rPr lang="en-GB" sz="2000" err="1">
                <a:solidFill>
                  <a:srgbClr val="242424"/>
                </a:solidFill>
                <a:latin typeface="Century Gothic"/>
              </a:rPr>
              <a:t>ue</a:t>
            </a:r>
            <a:r>
              <a:rPr lang="en-GB" sz="2000">
                <a:solidFill>
                  <a:srgbClr val="242424"/>
                </a:solidFill>
                <a:latin typeface="Century Gothic"/>
              </a:rPr>
              <a:t>-cl-</a:t>
            </a:r>
            <a:r>
              <a:rPr lang="en-GB" sz="2000" err="1">
                <a:solidFill>
                  <a:srgbClr val="242424"/>
                </a:solidFill>
                <a:latin typeface="Century Gothic"/>
              </a:rPr>
              <a:t>yat</a:t>
            </a:r>
            <a:r>
              <a:rPr lang="en-GB" sz="2000">
                <a:solidFill>
                  <a:srgbClr val="242424"/>
                </a:solidFill>
                <a:latin typeface="Century Gothic"/>
              </a:rPr>
              <a:t>-eye-d</a:t>
            </a:r>
          </a:p>
        </p:txBody>
      </p:sp>
      <p:sp>
        <p:nvSpPr>
          <p:cNvPr id="12" name="TextBox 11">
            <a:extLst>
              <a:ext uri="{FF2B5EF4-FFF2-40B4-BE49-F238E27FC236}">
                <a16:creationId xmlns:a16="http://schemas.microsoft.com/office/drawing/2014/main" id="{4569256F-AF91-5B2D-7F2E-A8BD524021A5}"/>
              </a:ext>
            </a:extLst>
          </p:cNvPr>
          <p:cNvSpPr txBox="1"/>
          <p:nvPr/>
        </p:nvSpPr>
        <p:spPr>
          <a:xfrm>
            <a:off x="8808037" y="5792721"/>
            <a:ext cx="1992735"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Nucleic acid</a:t>
            </a:r>
          </a:p>
        </p:txBody>
      </p:sp>
      <p:sp>
        <p:nvSpPr>
          <p:cNvPr id="13" name="TextBox 12">
            <a:extLst>
              <a:ext uri="{FF2B5EF4-FFF2-40B4-BE49-F238E27FC236}">
                <a16:creationId xmlns:a16="http://schemas.microsoft.com/office/drawing/2014/main" id="{BC5BE337-FAD4-EA0B-3EC6-A432E369EF34}"/>
              </a:ext>
            </a:extLst>
          </p:cNvPr>
          <p:cNvSpPr txBox="1"/>
          <p:nvPr/>
        </p:nvSpPr>
        <p:spPr>
          <a:xfrm>
            <a:off x="7931002" y="3908933"/>
            <a:ext cx="2869770"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DNA. DNA is a specific type of polynucleotide</a:t>
            </a:r>
          </a:p>
        </p:txBody>
      </p:sp>
      <p:sp>
        <p:nvSpPr>
          <p:cNvPr id="14" name="TextBox 13">
            <a:extLst>
              <a:ext uri="{FF2B5EF4-FFF2-40B4-BE49-F238E27FC236}">
                <a16:creationId xmlns:a16="http://schemas.microsoft.com/office/drawing/2014/main" id="{62D2D78A-AB80-97F2-F4DE-D9CD2F1C1CA3}"/>
              </a:ext>
            </a:extLst>
          </p:cNvPr>
          <p:cNvSpPr txBox="1"/>
          <p:nvPr/>
        </p:nvSpPr>
        <p:spPr>
          <a:xfrm>
            <a:off x="7884078" y="1661340"/>
            <a:ext cx="2916694" cy="1687244"/>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DNA is a polynucleotide that carries genetic information</a:t>
            </a:r>
          </a:p>
        </p:txBody>
      </p:sp>
      <p:sp>
        <p:nvSpPr>
          <p:cNvPr id="4" name="TextBox 3">
            <a:extLst>
              <a:ext uri="{FF2B5EF4-FFF2-40B4-BE49-F238E27FC236}">
                <a16:creationId xmlns:a16="http://schemas.microsoft.com/office/drawing/2014/main" id="{DD47A6B6-29BE-610C-B01B-C1B71D69022D}"/>
              </a:ext>
            </a:extLst>
          </p:cNvPr>
          <p:cNvSpPr txBox="1"/>
          <p:nvPr/>
        </p:nvSpPr>
        <p:spPr>
          <a:xfrm>
            <a:off x="430304" y="5177168"/>
            <a:ext cx="3460182"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Poly (many), nucleotide (building blocks of DNA and RNA)</a:t>
            </a:r>
          </a:p>
        </p:txBody>
      </p:sp>
      <p:pic>
        <p:nvPicPr>
          <p:cNvPr id="7" name="Picture 6" descr="A diagram of to represent a nucleotide and polynucleotide. On the left of the diagram is a cross section labelled 'nucleotide'. On the right is a representation of a longer chain of nucleotide molecules to represent a polynucleotide structure">
            <a:extLst>
              <a:ext uri="{FF2B5EF4-FFF2-40B4-BE49-F238E27FC236}">
                <a16:creationId xmlns:a16="http://schemas.microsoft.com/office/drawing/2014/main" id="{400B45FE-0612-9608-03F9-14B347DBEE20}"/>
              </a:ext>
            </a:extLst>
          </p:cNvPr>
          <p:cNvPicPr>
            <a:picLocks noChangeAspect="1"/>
          </p:cNvPicPr>
          <p:nvPr/>
        </p:nvPicPr>
        <p:blipFill>
          <a:blip r:embed="rId3"/>
          <a:srcRect r="28829"/>
          <a:stretch>
            <a:fillRect/>
          </a:stretch>
        </p:blipFill>
        <p:spPr>
          <a:xfrm>
            <a:off x="4144583" y="2984824"/>
            <a:ext cx="2275267" cy="3196901"/>
          </a:xfrm>
          <a:prstGeom prst="rect">
            <a:avLst/>
          </a:prstGeom>
        </p:spPr>
      </p:pic>
      <p:pic>
        <p:nvPicPr>
          <p:cNvPr id="3" name="Picture 2" descr="A diagram to represent a double helix DNA strand with black, white and grey lines to represent the base pairings">
            <a:extLst>
              <a:ext uri="{FF2B5EF4-FFF2-40B4-BE49-F238E27FC236}">
                <a16:creationId xmlns:a16="http://schemas.microsoft.com/office/drawing/2014/main" id="{FB5260DA-F395-CD3E-FF70-9CADBC37AEFC}"/>
              </a:ext>
            </a:extLst>
          </p:cNvPr>
          <p:cNvPicPr>
            <a:picLocks noChangeAspect="1"/>
          </p:cNvPicPr>
          <p:nvPr/>
        </p:nvPicPr>
        <p:blipFill>
          <a:blip r:embed="rId4"/>
          <a:srcRect l="38646" r="37314"/>
          <a:stretch>
            <a:fillRect/>
          </a:stretch>
        </p:blipFill>
        <p:spPr>
          <a:xfrm>
            <a:off x="6423886" y="3055558"/>
            <a:ext cx="751540" cy="3126167"/>
          </a:xfrm>
          <a:prstGeom prst="rect">
            <a:avLst/>
          </a:prstGeom>
        </p:spPr>
      </p:pic>
    </p:spTree>
    <p:extLst>
      <p:ext uri="{BB962C8B-B14F-4D97-AF65-F5344CB8AC3E}">
        <p14:creationId xmlns:p14="http://schemas.microsoft.com/office/powerpoint/2010/main" val="2471582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80633-BCEF-FD7F-DA1E-31E93A21FD2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504251-E46C-9944-0222-E7AE9A87D4C9}"/>
              </a:ext>
            </a:extLst>
          </p:cNvPr>
          <p:cNvSpPr>
            <a:spLocks noGrp="1"/>
          </p:cNvSpPr>
          <p:nvPr>
            <p:ph type="title"/>
          </p:nvPr>
        </p:nvSpPr>
        <p:spPr>
          <a:xfrm>
            <a:off x="461559" y="540000"/>
            <a:ext cx="3081740" cy="407044"/>
          </a:xfrm>
        </p:spPr>
        <p:txBody>
          <a:bodyPr/>
          <a:lstStyle/>
          <a:p>
            <a:r>
              <a:rPr lang="en-US" sz="4000">
                <a:latin typeface="Century Gothic"/>
              </a:rPr>
              <a:t>Polypeptide </a:t>
            </a:r>
          </a:p>
        </p:txBody>
      </p:sp>
      <p:sp>
        <p:nvSpPr>
          <p:cNvPr id="6" name="Title 1">
            <a:extLst>
              <a:ext uri="{FF2B5EF4-FFF2-40B4-BE49-F238E27FC236}">
                <a16:creationId xmlns:a16="http://schemas.microsoft.com/office/drawing/2014/main" id="{F5E3BDD6-AC79-4FA9-8B46-E8E24BB4B319}"/>
              </a:ext>
            </a:extLst>
          </p:cNvPr>
          <p:cNvSpPr txBox="1">
            <a:spLocks/>
          </p:cNvSpPr>
          <p:nvPr/>
        </p:nvSpPr>
        <p:spPr>
          <a:xfrm>
            <a:off x="3888298" y="546795"/>
            <a:ext cx="6863048" cy="737501"/>
          </a:xfrm>
          <a:prstGeom prst="rect">
            <a:avLst/>
          </a:prstGeom>
          <a:solidFill>
            <a:srgbClr val="C8102E">
              <a:alpha val="27000"/>
            </a:srgbClr>
          </a:solidFill>
        </p:spPr>
        <p:txBody>
          <a:bodyPr vert="horz" lIns="72000" tIns="36000" rIns="72000" bIns="36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condensation polymer formed from amino acids</a:t>
            </a:r>
            <a:endParaRPr lang="en-US" sz="2400">
              <a:solidFill>
                <a:schemeClr val="tx1"/>
              </a:solidFill>
            </a:endParaRPr>
          </a:p>
        </p:txBody>
      </p:sp>
      <p:sp>
        <p:nvSpPr>
          <p:cNvPr id="9" name="TextBox 8">
            <a:extLst>
              <a:ext uri="{FF2B5EF4-FFF2-40B4-BE49-F238E27FC236}">
                <a16:creationId xmlns:a16="http://schemas.microsoft.com/office/drawing/2014/main" id="{B3197D6F-E054-ED37-498B-72DC38BDCC3A}"/>
              </a:ext>
            </a:extLst>
          </p:cNvPr>
          <p:cNvSpPr txBox="1"/>
          <p:nvPr/>
        </p:nvSpPr>
        <p:spPr>
          <a:xfrm>
            <a:off x="441509" y="1725706"/>
            <a:ext cx="4457698"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long chain of amino acids linked together by peptide bonds, forming the basis of proteins</a:t>
            </a:r>
            <a:endParaRPr lang="en-GB" sz="2000">
              <a:latin typeface="Century Gothic"/>
            </a:endParaRPr>
          </a:p>
        </p:txBody>
      </p:sp>
      <p:sp>
        <p:nvSpPr>
          <p:cNvPr id="11" name="TextBox 10">
            <a:extLst>
              <a:ext uri="{FF2B5EF4-FFF2-40B4-BE49-F238E27FC236}">
                <a16:creationId xmlns:a16="http://schemas.microsoft.com/office/drawing/2014/main" id="{3B795760-16FF-54C6-726B-C36E95963D0C}"/>
              </a:ext>
            </a:extLst>
          </p:cNvPr>
          <p:cNvSpPr txBox="1"/>
          <p:nvPr/>
        </p:nvSpPr>
        <p:spPr>
          <a:xfrm>
            <a:off x="444004" y="3709273"/>
            <a:ext cx="2413496"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Pol-y-pep-t-eye-d</a:t>
            </a:r>
          </a:p>
        </p:txBody>
      </p:sp>
      <p:sp>
        <p:nvSpPr>
          <p:cNvPr id="12" name="TextBox 11">
            <a:extLst>
              <a:ext uri="{FF2B5EF4-FFF2-40B4-BE49-F238E27FC236}">
                <a16:creationId xmlns:a16="http://schemas.microsoft.com/office/drawing/2014/main" id="{37D64A41-6A35-AA36-E791-4F682C744D7B}"/>
              </a:ext>
            </a:extLst>
          </p:cNvPr>
          <p:cNvSpPr txBox="1"/>
          <p:nvPr/>
        </p:nvSpPr>
        <p:spPr>
          <a:xfrm>
            <a:off x="8758607" y="5721415"/>
            <a:ext cx="1992737"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Protein chain</a:t>
            </a:r>
          </a:p>
        </p:txBody>
      </p:sp>
      <p:sp>
        <p:nvSpPr>
          <p:cNvPr id="13" name="TextBox 12">
            <a:extLst>
              <a:ext uri="{FF2B5EF4-FFF2-40B4-BE49-F238E27FC236}">
                <a16:creationId xmlns:a16="http://schemas.microsoft.com/office/drawing/2014/main" id="{B4E0D130-3B44-CAAA-4CF2-71ABAC630F22}"/>
              </a:ext>
            </a:extLst>
          </p:cNvPr>
          <p:cNvSpPr txBox="1"/>
          <p:nvPr/>
        </p:nvSpPr>
        <p:spPr>
          <a:xfrm>
            <a:off x="7915274" y="3568734"/>
            <a:ext cx="2836070"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proteins. These can be made up of multiple polypeptides</a:t>
            </a:r>
          </a:p>
        </p:txBody>
      </p:sp>
      <p:sp>
        <p:nvSpPr>
          <p:cNvPr id="14" name="TextBox 13">
            <a:extLst>
              <a:ext uri="{FF2B5EF4-FFF2-40B4-BE49-F238E27FC236}">
                <a16:creationId xmlns:a16="http://schemas.microsoft.com/office/drawing/2014/main" id="{C72BD2BA-9640-C76A-5E3B-9491C6B12C0C}"/>
              </a:ext>
            </a:extLst>
          </p:cNvPr>
          <p:cNvSpPr txBox="1"/>
          <p:nvPr/>
        </p:nvSpPr>
        <p:spPr>
          <a:xfrm>
            <a:off x="6467533" y="1712625"/>
            <a:ext cx="4283811" cy="1026868"/>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Insulin is a polypeptide that helps regulate blood sugar levels</a:t>
            </a:r>
          </a:p>
        </p:txBody>
      </p:sp>
      <p:sp>
        <p:nvSpPr>
          <p:cNvPr id="4" name="TextBox 3">
            <a:extLst>
              <a:ext uri="{FF2B5EF4-FFF2-40B4-BE49-F238E27FC236}">
                <a16:creationId xmlns:a16="http://schemas.microsoft.com/office/drawing/2014/main" id="{A78CAE91-9650-2144-3E4C-EC3CB19A3032}"/>
              </a:ext>
            </a:extLst>
          </p:cNvPr>
          <p:cNvSpPr txBox="1"/>
          <p:nvPr/>
        </p:nvSpPr>
        <p:spPr>
          <a:xfrm>
            <a:off x="441509" y="5111852"/>
            <a:ext cx="287766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Poly (many), peptide (a bond between amino acids)</a:t>
            </a:r>
          </a:p>
        </p:txBody>
      </p:sp>
      <p:pic>
        <p:nvPicPr>
          <p:cNvPr id="7" name="Picture 6" descr="The displayed formula to represent the polypeptide formed from an amino acid monomer. A large black arrow points from the top formula labelled 'amino acid monomers' to the displayed formula underneath labelled 'polypeptide'">
            <a:extLst>
              <a:ext uri="{FF2B5EF4-FFF2-40B4-BE49-F238E27FC236}">
                <a16:creationId xmlns:a16="http://schemas.microsoft.com/office/drawing/2014/main" id="{6147ECA2-D628-E7C8-AF3D-EE458AD84C4A}"/>
              </a:ext>
            </a:extLst>
          </p:cNvPr>
          <p:cNvPicPr>
            <a:picLocks noChangeAspect="1"/>
          </p:cNvPicPr>
          <p:nvPr/>
        </p:nvPicPr>
        <p:blipFill>
          <a:blip r:embed="rId3"/>
          <a:srcRect/>
          <a:stretch/>
        </p:blipFill>
        <p:spPr>
          <a:xfrm>
            <a:off x="3927162" y="3143249"/>
            <a:ext cx="3714751" cy="3714751"/>
          </a:xfrm>
          <a:prstGeom prst="rect">
            <a:avLst/>
          </a:prstGeom>
        </p:spPr>
      </p:pic>
    </p:spTree>
    <p:extLst>
      <p:ext uri="{BB962C8B-B14F-4D97-AF65-F5344CB8AC3E}">
        <p14:creationId xmlns:p14="http://schemas.microsoft.com/office/powerpoint/2010/main" val="3148816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E6AE2A-2D91-4186-6C32-8B7883F5B7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332132-BDD1-0915-7548-F34F23374A39}"/>
              </a:ext>
            </a:extLst>
          </p:cNvPr>
          <p:cNvSpPr>
            <a:spLocks noGrp="1"/>
          </p:cNvSpPr>
          <p:nvPr>
            <p:ph type="title"/>
          </p:nvPr>
        </p:nvSpPr>
        <p:spPr>
          <a:xfrm>
            <a:off x="425201" y="515612"/>
            <a:ext cx="4247152" cy="530308"/>
          </a:xfrm>
        </p:spPr>
        <p:txBody>
          <a:bodyPr/>
          <a:lstStyle/>
          <a:p>
            <a:r>
              <a:rPr lang="en-US" sz="4000">
                <a:latin typeface="Century Gothic"/>
              </a:rPr>
              <a:t>Polysaccharide</a:t>
            </a:r>
          </a:p>
        </p:txBody>
      </p:sp>
      <p:sp>
        <p:nvSpPr>
          <p:cNvPr id="6" name="Title 1">
            <a:extLst>
              <a:ext uri="{FF2B5EF4-FFF2-40B4-BE49-F238E27FC236}">
                <a16:creationId xmlns:a16="http://schemas.microsoft.com/office/drawing/2014/main" id="{BF11B729-A621-9820-E279-180D5691F352}"/>
              </a:ext>
            </a:extLst>
          </p:cNvPr>
          <p:cNvSpPr txBox="1">
            <a:spLocks/>
          </p:cNvSpPr>
          <p:nvPr/>
        </p:nvSpPr>
        <p:spPr>
          <a:xfrm>
            <a:off x="4592533" y="274779"/>
            <a:ext cx="6134100" cy="1069899"/>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natural condensation polymer such as starch or cellulose, formed from monosaccharides</a:t>
            </a:r>
            <a:endParaRPr lang="en-US">
              <a:solidFill>
                <a:schemeClr val="tx1"/>
              </a:solidFill>
            </a:endParaRPr>
          </a:p>
        </p:txBody>
      </p:sp>
      <p:sp>
        <p:nvSpPr>
          <p:cNvPr id="9" name="TextBox 8">
            <a:extLst>
              <a:ext uri="{FF2B5EF4-FFF2-40B4-BE49-F238E27FC236}">
                <a16:creationId xmlns:a16="http://schemas.microsoft.com/office/drawing/2014/main" id="{E915F3BE-9334-316C-9B1B-16A2153F51E8}"/>
              </a:ext>
            </a:extLst>
          </p:cNvPr>
          <p:cNvSpPr txBox="1"/>
          <p:nvPr/>
        </p:nvSpPr>
        <p:spPr>
          <a:xfrm>
            <a:off x="431251" y="1699687"/>
            <a:ext cx="3215772"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large carbohydrate made of many sugar units joined together, such as starch or cellulose</a:t>
            </a:r>
            <a:endParaRPr lang="en-GB" sz="2000">
              <a:latin typeface="Century Gothic"/>
            </a:endParaRPr>
          </a:p>
        </p:txBody>
      </p:sp>
      <p:sp>
        <p:nvSpPr>
          <p:cNvPr id="11" name="TextBox 10">
            <a:extLst>
              <a:ext uri="{FF2B5EF4-FFF2-40B4-BE49-F238E27FC236}">
                <a16:creationId xmlns:a16="http://schemas.microsoft.com/office/drawing/2014/main" id="{6D8D4F3D-498C-8982-0D87-78C9C82DD43C}"/>
              </a:ext>
            </a:extLst>
          </p:cNvPr>
          <p:cNvSpPr txBox="1"/>
          <p:nvPr/>
        </p:nvSpPr>
        <p:spPr>
          <a:xfrm>
            <a:off x="425200" y="4218209"/>
            <a:ext cx="244934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Pol-</a:t>
            </a:r>
            <a:r>
              <a:rPr lang="en-GB" sz="2000" err="1">
                <a:solidFill>
                  <a:srgbClr val="242424"/>
                </a:solidFill>
                <a:latin typeface="Century Gothic"/>
              </a:rPr>
              <a:t>i</a:t>
            </a:r>
            <a:r>
              <a:rPr lang="en-GB" sz="2000">
                <a:solidFill>
                  <a:srgbClr val="242424"/>
                </a:solidFill>
                <a:latin typeface="Century Gothic"/>
              </a:rPr>
              <a:t>-sac-</a:t>
            </a:r>
            <a:r>
              <a:rPr lang="en-GB" sz="2000" err="1">
                <a:solidFill>
                  <a:srgbClr val="242424"/>
                </a:solidFill>
                <a:latin typeface="Century Gothic"/>
              </a:rPr>
              <a:t>ar</a:t>
            </a:r>
            <a:r>
              <a:rPr lang="en-GB" sz="2000">
                <a:solidFill>
                  <a:srgbClr val="242424"/>
                </a:solidFill>
                <a:latin typeface="Century Gothic"/>
              </a:rPr>
              <a:t>-eye-d</a:t>
            </a:r>
          </a:p>
        </p:txBody>
      </p:sp>
      <p:sp>
        <p:nvSpPr>
          <p:cNvPr id="12" name="TextBox 11">
            <a:extLst>
              <a:ext uri="{FF2B5EF4-FFF2-40B4-BE49-F238E27FC236}">
                <a16:creationId xmlns:a16="http://schemas.microsoft.com/office/drawing/2014/main" id="{E070AE73-E363-C2BF-44AB-73D89FA1A09A}"/>
              </a:ext>
            </a:extLst>
          </p:cNvPr>
          <p:cNvSpPr txBox="1"/>
          <p:nvPr/>
        </p:nvSpPr>
        <p:spPr>
          <a:xfrm>
            <a:off x="4079688" y="5762911"/>
            <a:ext cx="317009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Complex carbohydrate</a:t>
            </a:r>
          </a:p>
        </p:txBody>
      </p:sp>
      <p:sp>
        <p:nvSpPr>
          <p:cNvPr id="13" name="TextBox 12">
            <a:extLst>
              <a:ext uri="{FF2B5EF4-FFF2-40B4-BE49-F238E27FC236}">
                <a16:creationId xmlns:a16="http://schemas.microsoft.com/office/drawing/2014/main" id="{5EB47BB0-C0A4-71F3-7029-EC43B23F09A5}"/>
              </a:ext>
            </a:extLst>
          </p:cNvPr>
          <p:cNvSpPr txBox="1"/>
          <p:nvPr/>
        </p:nvSpPr>
        <p:spPr>
          <a:xfrm>
            <a:off x="7887650" y="3608475"/>
            <a:ext cx="2838983" cy="286232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sugars. These are monosaccharides. Polysaccharides are complex carbohydrates made of long chains of sugars linked together</a:t>
            </a:r>
          </a:p>
        </p:txBody>
      </p:sp>
      <p:sp>
        <p:nvSpPr>
          <p:cNvPr id="14" name="TextBox 13">
            <a:extLst>
              <a:ext uri="{FF2B5EF4-FFF2-40B4-BE49-F238E27FC236}">
                <a16:creationId xmlns:a16="http://schemas.microsoft.com/office/drawing/2014/main" id="{86F5FDDA-2859-6F3A-F479-F4CBB339F080}"/>
              </a:ext>
            </a:extLst>
          </p:cNvPr>
          <p:cNvSpPr txBox="1"/>
          <p:nvPr/>
        </p:nvSpPr>
        <p:spPr>
          <a:xfrm>
            <a:off x="7115176" y="1601417"/>
            <a:ext cx="361145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Starch is a polysaccharide made from the monosaccharide glucose</a:t>
            </a:r>
          </a:p>
        </p:txBody>
      </p:sp>
      <p:sp>
        <p:nvSpPr>
          <p:cNvPr id="4" name="TextBox 3">
            <a:extLst>
              <a:ext uri="{FF2B5EF4-FFF2-40B4-BE49-F238E27FC236}">
                <a16:creationId xmlns:a16="http://schemas.microsoft.com/office/drawing/2014/main" id="{6495A97F-B6B5-101A-7743-2B7D6B1D2717}"/>
              </a:ext>
            </a:extLst>
          </p:cNvPr>
          <p:cNvSpPr txBox="1"/>
          <p:nvPr/>
        </p:nvSpPr>
        <p:spPr>
          <a:xfrm>
            <a:off x="425201" y="5455134"/>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Poly (many), saccharide (sugars)</a:t>
            </a:r>
          </a:p>
        </p:txBody>
      </p:sp>
      <p:pic>
        <p:nvPicPr>
          <p:cNvPr id="3" name="Picture 2" descr="A set of diagrams to represent a polysaccharide. A chain of hexagons to represent starch and hexagons set over a grid to represent cellulose&#10;">
            <a:extLst>
              <a:ext uri="{FF2B5EF4-FFF2-40B4-BE49-F238E27FC236}">
                <a16:creationId xmlns:a16="http://schemas.microsoft.com/office/drawing/2014/main" id="{E5CA327D-A5A9-BB80-9A97-C097443EB57B}"/>
              </a:ext>
            </a:extLst>
          </p:cNvPr>
          <p:cNvPicPr>
            <a:picLocks noChangeAspect="1"/>
          </p:cNvPicPr>
          <p:nvPr/>
        </p:nvPicPr>
        <p:blipFill>
          <a:blip r:embed="rId3"/>
          <a:srcRect/>
          <a:stretch/>
        </p:blipFill>
        <p:spPr>
          <a:xfrm>
            <a:off x="3796050" y="2241239"/>
            <a:ext cx="3170099" cy="3170099"/>
          </a:xfrm>
          <a:prstGeom prst="rect">
            <a:avLst/>
          </a:prstGeom>
        </p:spPr>
      </p:pic>
    </p:spTree>
    <p:extLst>
      <p:ext uri="{BB962C8B-B14F-4D97-AF65-F5344CB8AC3E}">
        <p14:creationId xmlns:p14="http://schemas.microsoft.com/office/powerpoint/2010/main" val="32204983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7CC43-4B6C-57E1-CC90-7DA3C34503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7FE1B2-04DF-20CD-B211-6DC75334E434}"/>
              </a:ext>
            </a:extLst>
          </p:cNvPr>
          <p:cNvSpPr>
            <a:spLocks noGrp="1"/>
          </p:cNvSpPr>
          <p:nvPr>
            <p:ph type="title"/>
          </p:nvPr>
        </p:nvSpPr>
        <p:spPr>
          <a:xfrm>
            <a:off x="540000" y="540000"/>
            <a:ext cx="2767976" cy="440661"/>
          </a:xfrm>
        </p:spPr>
        <p:txBody>
          <a:bodyPr/>
          <a:lstStyle/>
          <a:p>
            <a:r>
              <a:rPr lang="en-US" sz="4000">
                <a:latin typeface="Century Gothic"/>
              </a:rPr>
              <a:t>Protein</a:t>
            </a:r>
          </a:p>
        </p:txBody>
      </p:sp>
      <p:sp>
        <p:nvSpPr>
          <p:cNvPr id="6" name="Title 1">
            <a:extLst>
              <a:ext uri="{FF2B5EF4-FFF2-40B4-BE49-F238E27FC236}">
                <a16:creationId xmlns:a16="http://schemas.microsoft.com/office/drawing/2014/main" id="{9919C867-5DA7-8253-9E03-8B4CC5A0D656}"/>
              </a:ext>
            </a:extLst>
          </p:cNvPr>
          <p:cNvSpPr txBox="1">
            <a:spLocks/>
          </p:cNvSpPr>
          <p:nvPr/>
        </p:nvSpPr>
        <p:spPr>
          <a:xfrm>
            <a:off x="3042946" y="396115"/>
            <a:ext cx="7683686"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large natural molecule made up of one or more polypeptide chains that has an important role in living cells</a:t>
            </a:r>
          </a:p>
        </p:txBody>
      </p:sp>
      <p:sp>
        <p:nvSpPr>
          <p:cNvPr id="9" name="TextBox 8">
            <a:extLst>
              <a:ext uri="{FF2B5EF4-FFF2-40B4-BE49-F238E27FC236}">
                <a16:creationId xmlns:a16="http://schemas.microsoft.com/office/drawing/2014/main" id="{9899C4DB-EB0D-FBA2-BA1F-C11DC2095BEE}"/>
              </a:ext>
            </a:extLst>
          </p:cNvPr>
          <p:cNvSpPr txBox="1"/>
          <p:nvPr/>
        </p:nvSpPr>
        <p:spPr>
          <a:xfrm>
            <a:off x="497538" y="1641041"/>
            <a:ext cx="4037479"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large molecule made up of one or more polypeptide chains, essential for cell structure and function</a:t>
            </a:r>
            <a:endParaRPr lang="en-GB" sz="2000">
              <a:latin typeface="Century Gothic"/>
            </a:endParaRPr>
          </a:p>
        </p:txBody>
      </p:sp>
      <p:pic>
        <p:nvPicPr>
          <p:cNvPr id="12" name="Picture 11" descr="A diagram to represent a protein polymer. At the top of the diagram is a 'n' and grey circle labelled 'amino acid monomer'. A large black arrow points down from the circle to a chain of grey circles on a black line which represent and are labelled 'protein polymer' plus 'nH2O'">
            <a:extLst>
              <a:ext uri="{FF2B5EF4-FFF2-40B4-BE49-F238E27FC236}">
                <a16:creationId xmlns:a16="http://schemas.microsoft.com/office/drawing/2014/main" id="{1A78261A-456A-A116-D4FF-E382DB685C39}"/>
              </a:ext>
            </a:extLst>
          </p:cNvPr>
          <p:cNvPicPr>
            <a:picLocks noChangeAspect="1"/>
          </p:cNvPicPr>
          <p:nvPr/>
        </p:nvPicPr>
        <p:blipFill>
          <a:blip r:embed="rId3"/>
          <a:srcRect/>
          <a:stretch/>
        </p:blipFill>
        <p:spPr>
          <a:xfrm>
            <a:off x="4720167" y="2741083"/>
            <a:ext cx="2741084" cy="2741084"/>
          </a:xfrm>
          <a:prstGeom prst="rect">
            <a:avLst/>
          </a:prstGeom>
        </p:spPr>
      </p:pic>
      <p:sp>
        <p:nvSpPr>
          <p:cNvPr id="11" name="TextBox 10">
            <a:extLst>
              <a:ext uri="{FF2B5EF4-FFF2-40B4-BE49-F238E27FC236}">
                <a16:creationId xmlns:a16="http://schemas.microsoft.com/office/drawing/2014/main" id="{18E0095E-0D4C-E7E9-62C7-087F7BC212F2}"/>
              </a:ext>
            </a:extLst>
          </p:cNvPr>
          <p:cNvSpPr txBox="1"/>
          <p:nvPr/>
        </p:nvSpPr>
        <p:spPr>
          <a:xfrm>
            <a:off x="497538" y="4762277"/>
            <a:ext cx="1395534"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Pro-teen</a:t>
            </a:r>
          </a:p>
        </p:txBody>
      </p:sp>
      <p:sp>
        <p:nvSpPr>
          <p:cNvPr id="13" name="TextBox 12">
            <a:extLst>
              <a:ext uri="{FF2B5EF4-FFF2-40B4-BE49-F238E27FC236}">
                <a16:creationId xmlns:a16="http://schemas.microsoft.com/office/drawing/2014/main" id="{BE373DA1-3450-C83B-3738-B5CB97F500E6}"/>
              </a:ext>
            </a:extLst>
          </p:cNvPr>
          <p:cNvSpPr txBox="1"/>
          <p:nvPr/>
        </p:nvSpPr>
        <p:spPr>
          <a:xfrm>
            <a:off x="7862240" y="3072082"/>
            <a:ext cx="2871873" cy="224676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muscle. Protein is not only for muscles, but for many biological substances like enzymes, hormones and antibodies</a:t>
            </a:r>
          </a:p>
        </p:txBody>
      </p:sp>
      <p:sp>
        <p:nvSpPr>
          <p:cNvPr id="14" name="TextBox 13">
            <a:extLst>
              <a:ext uri="{FF2B5EF4-FFF2-40B4-BE49-F238E27FC236}">
                <a16:creationId xmlns:a16="http://schemas.microsoft.com/office/drawing/2014/main" id="{5CE063E0-9EA8-A6E6-C858-018B288F8F06}"/>
              </a:ext>
            </a:extLst>
          </p:cNvPr>
          <p:cNvSpPr txBox="1"/>
          <p:nvPr/>
        </p:nvSpPr>
        <p:spPr>
          <a:xfrm>
            <a:off x="6879851" y="1723830"/>
            <a:ext cx="3846781"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Haemoglobin is a protein that carries oxygen in the blood</a:t>
            </a:r>
          </a:p>
        </p:txBody>
      </p:sp>
      <p:sp>
        <p:nvSpPr>
          <p:cNvPr id="10" name="TextBox 9">
            <a:extLst>
              <a:ext uri="{FF2B5EF4-FFF2-40B4-BE49-F238E27FC236}">
                <a16:creationId xmlns:a16="http://schemas.microsoft.com/office/drawing/2014/main" id="{7AF7CB41-D6BC-3DB2-E553-EACCF490AD40}"/>
              </a:ext>
            </a:extLst>
          </p:cNvPr>
          <p:cNvSpPr txBox="1"/>
          <p:nvPr/>
        </p:nvSpPr>
        <p:spPr>
          <a:xfrm>
            <a:off x="497538" y="3495598"/>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bit.ly/44vWXaV</a:t>
            </a:r>
            <a:endParaRPr lang="en-GB"/>
          </a:p>
        </p:txBody>
      </p:sp>
      <p:pic>
        <p:nvPicPr>
          <p:cNvPr id="15" name="Graphic 17">
            <a:extLst>
              <a:ext uri="{FF2B5EF4-FFF2-40B4-BE49-F238E27FC236}">
                <a16:creationId xmlns:a16="http://schemas.microsoft.com/office/drawing/2014/main" id="{9C337D0A-05F0-51CE-4EA9-4262447EE4B5}"/>
              </a:ext>
              <a:ext uri="{C183D7F6-B498-43B3-948B-1728B52AA6E4}">
                <adec:decorative xmlns:adec="http://schemas.microsoft.com/office/drawing/2017/decorative" val="1"/>
              </a:ext>
            </a:extLst>
          </p:cNvPr>
          <p:cNvPicPr/>
          <p:nvPr/>
        </p:nvPicPr>
        <p:blipFill>
          <a:blip r:embed="rId5"/>
          <a:stretch/>
        </p:blipFill>
        <p:spPr>
          <a:xfrm>
            <a:off x="2893823" y="3631201"/>
            <a:ext cx="538560" cy="538560"/>
          </a:xfrm>
          <a:prstGeom prst="rect">
            <a:avLst/>
          </a:prstGeom>
          <a:ln w="9525">
            <a:noFill/>
          </a:ln>
        </p:spPr>
      </p:pic>
      <p:pic>
        <p:nvPicPr>
          <p:cNvPr id="16" name="Graphic 16">
            <a:extLst>
              <a:ext uri="{FF2B5EF4-FFF2-40B4-BE49-F238E27FC236}">
                <a16:creationId xmlns:a16="http://schemas.microsoft.com/office/drawing/2014/main" id="{E3975786-F45E-E6E1-54B8-342118F407DD}"/>
              </a:ext>
              <a:ext uri="{C183D7F6-B498-43B3-948B-1728B52AA6E4}">
                <adec:decorative xmlns:adec="http://schemas.microsoft.com/office/drawing/2017/decorative" val="1"/>
              </a:ext>
            </a:extLst>
          </p:cNvPr>
          <p:cNvPicPr/>
          <p:nvPr/>
        </p:nvPicPr>
        <p:blipFill>
          <a:blip r:embed="rId6"/>
          <a:stretch/>
        </p:blipFill>
        <p:spPr>
          <a:xfrm>
            <a:off x="2529268" y="3625801"/>
            <a:ext cx="543960" cy="543960"/>
          </a:xfrm>
          <a:prstGeom prst="rect">
            <a:avLst/>
          </a:prstGeom>
          <a:ln w="9525">
            <a:noFill/>
          </a:ln>
        </p:spPr>
      </p:pic>
      <p:sp>
        <p:nvSpPr>
          <p:cNvPr id="4" name="TextBox 3">
            <a:extLst>
              <a:ext uri="{FF2B5EF4-FFF2-40B4-BE49-F238E27FC236}">
                <a16:creationId xmlns:a16="http://schemas.microsoft.com/office/drawing/2014/main" id="{83AD5BC8-B53F-E537-8C61-FA1B2F12CC38}"/>
              </a:ext>
            </a:extLst>
          </p:cNvPr>
          <p:cNvSpPr txBox="1"/>
          <p:nvPr/>
        </p:nvSpPr>
        <p:spPr>
          <a:xfrm>
            <a:off x="497538" y="5651440"/>
            <a:ext cx="4580963"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Derived from a Greek word meaning 'primary, first importance'</a:t>
            </a:r>
          </a:p>
        </p:txBody>
      </p:sp>
      <p:sp>
        <p:nvSpPr>
          <p:cNvPr id="7" name="TextBox 6">
            <a:extLst>
              <a:ext uri="{FF2B5EF4-FFF2-40B4-BE49-F238E27FC236}">
                <a16:creationId xmlns:a16="http://schemas.microsoft.com/office/drawing/2014/main" id="{3EC347F6-9A4E-A625-B2C8-FD680B57B16B}"/>
              </a:ext>
            </a:extLst>
          </p:cNvPr>
          <p:cNvSpPr txBox="1"/>
          <p:nvPr/>
        </p:nvSpPr>
        <p:spPr>
          <a:xfrm>
            <a:off x="6308350" y="5651440"/>
            <a:ext cx="4418284"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000000"/>
                </a:solidFill>
                <a:latin typeface="Century Gothic"/>
              </a:rPr>
              <a:t>Protein is a food group containing things like meat, fish and tofu</a:t>
            </a:r>
            <a:endParaRPr lang="en-GB"/>
          </a:p>
        </p:txBody>
      </p:sp>
    </p:spTree>
    <p:extLst>
      <p:ext uri="{BB962C8B-B14F-4D97-AF65-F5344CB8AC3E}">
        <p14:creationId xmlns:p14="http://schemas.microsoft.com/office/powerpoint/2010/main" val="1495557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5DDB2-C805-C511-3EB9-AA3B2FDB85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E16018-0651-237B-1D97-08118FA5B91C}"/>
              </a:ext>
            </a:extLst>
          </p:cNvPr>
          <p:cNvSpPr>
            <a:spLocks noGrp="1"/>
          </p:cNvSpPr>
          <p:nvPr>
            <p:ph type="title"/>
          </p:nvPr>
        </p:nvSpPr>
        <p:spPr/>
        <p:txBody>
          <a:bodyPr/>
          <a:lstStyle/>
          <a:p>
            <a:r>
              <a:rPr lang="en-US"/>
              <a:t>Contents</a:t>
            </a:r>
          </a:p>
        </p:txBody>
      </p:sp>
      <p:sp>
        <p:nvSpPr>
          <p:cNvPr id="3" name="Content Placeholder 2">
            <a:extLst>
              <a:ext uri="{FF2B5EF4-FFF2-40B4-BE49-F238E27FC236}">
                <a16:creationId xmlns:a16="http://schemas.microsoft.com/office/drawing/2014/main" id="{8871A220-4E01-8BF7-6924-D82043737758}"/>
              </a:ext>
            </a:extLst>
          </p:cNvPr>
          <p:cNvSpPr>
            <a:spLocks noGrp="1"/>
          </p:cNvSpPr>
          <p:nvPr>
            <p:ph idx="1"/>
          </p:nvPr>
        </p:nvSpPr>
        <p:spPr>
          <a:xfrm>
            <a:off x="540000" y="1291906"/>
            <a:ext cx="4910541" cy="5040000"/>
          </a:xfrm>
        </p:spPr>
        <p:txBody>
          <a:bodyPr vert="horz" lIns="0" tIns="0" rIns="0" bIns="0" rtlCol="0" anchor="t">
            <a:normAutofit lnSpcReduction="10000"/>
          </a:bodyPr>
          <a:lstStyle/>
          <a:p>
            <a:pPr marL="0" indent="0">
              <a:buNone/>
            </a:pPr>
            <a:r>
              <a:rPr lang="en-GB">
                <a:latin typeface="Century Gothic"/>
              </a:rPr>
              <a:t>Condensation polymerisation and amino acids (continued)</a:t>
            </a:r>
            <a:endParaRPr lang="en-US"/>
          </a:p>
          <a:p>
            <a:pPr marL="0" indent="0">
              <a:buNone/>
            </a:pPr>
            <a:r>
              <a:rPr lang="en-GB" sz="1900">
                <a:latin typeface="Century Gothic"/>
              </a:rPr>
              <a:t>Monomer............................…….……20</a:t>
            </a:r>
            <a:endParaRPr lang="en-GB" sz="1900"/>
          </a:p>
          <a:p>
            <a:pPr marL="0" indent="0">
              <a:buNone/>
            </a:pPr>
            <a:r>
              <a:rPr lang="en-GB" sz="1900">
                <a:latin typeface="Century Gothic"/>
              </a:rPr>
              <a:t>Monosaccharide..…………..............21</a:t>
            </a:r>
            <a:endParaRPr lang="en-GB" sz="1900"/>
          </a:p>
          <a:p>
            <a:pPr marL="0" indent="0">
              <a:buNone/>
            </a:pPr>
            <a:r>
              <a:rPr lang="en-GB" sz="1900">
                <a:latin typeface="Century Gothic"/>
              </a:rPr>
              <a:t>Nucleotide.........................................22</a:t>
            </a:r>
          </a:p>
          <a:p>
            <a:pPr marL="0" indent="0">
              <a:buNone/>
            </a:pPr>
            <a:r>
              <a:rPr lang="en-GB" sz="1900">
                <a:latin typeface="Century Gothic"/>
              </a:rPr>
              <a:t>Polyamide..........................................23</a:t>
            </a:r>
            <a:endParaRPr lang="en-GB" sz="1900"/>
          </a:p>
          <a:p>
            <a:pPr marL="0" indent="0">
              <a:buNone/>
            </a:pPr>
            <a:r>
              <a:rPr lang="en-GB" sz="1900">
                <a:latin typeface="Century Gothic"/>
              </a:rPr>
              <a:t>Polyester.............................................24</a:t>
            </a:r>
            <a:endParaRPr lang="en-GB"/>
          </a:p>
          <a:p>
            <a:pPr marL="0" indent="0">
              <a:buNone/>
            </a:pPr>
            <a:r>
              <a:rPr lang="en-GB" sz="1900">
                <a:latin typeface="Century Gothic"/>
              </a:rPr>
              <a:t>Polymer...............................................25</a:t>
            </a:r>
            <a:endParaRPr lang="en-GB"/>
          </a:p>
          <a:p>
            <a:pPr marL="0" indent="0">
              <a:buNone/>
            </a:pPr>
            <a:r>
              <a:rPr lang="en-GB" sz="1900">
                <a:latin typeface="Century Gothic"/>
              </a:rPr>
              <a:t>Polynucleotide...................................26</a:t>
            </a:r>
            <a:endParaRPr lang="en-GB">
              <a:latin typeface="Century Gothic"/>
            </a:endParaRPr>
          </a:p>
          <a:p>
            <a:pPr marL="0" indent="0">
              <a:buNone/>
            </a:pPr>
            <a:r>
              <a:rPr lang="en-GB" sz="1900">
                <a:latin typeface="Century Gothic"/>
              </a:rPr>
              <a:t>Polypeptide........................................27</a:t>
            </a:r>
          </a:p>
          <a:p>
            <a:pPr marL="0" indent="0">
              <a:buNone/>
            </a:pPr>
            <a:r>
              <a:rPr lang="en-GB" sz="1900">
                <a:latin typeface="Century Gothic"/>
              </a:rPr>
              <a:t>Polysaccharide..................................28</a:t>
            </a:r>
            <a:endParaRPr lang="en-GB">
              <a:latin typeface="Century Gothic"/>
            </a:endParaRPr>
          </a:p>
          <a:p>
            <a:pPr>
              <a:buNone/>
            </a:pPr>
            <a:r>
              <a:rPr lang="en-GB" sz="1900">
                <a:latin typeface="Century Gothic"/>
              </a:rPr>
              <a:t>Protein.................................................29</a:t>
            </a:r>
          </a:p>
          <a:p>
            <a:pPr marL="0" indent="0">
              <a:buNone/>
            </a:pPr>
            <a:endParaRPr lang="en-GB" sz="1900"/>
          </a:p>
        </p:txBody>
      </p:sp>
      <p:sp>
        <p:nvSpPr>
          <p:cNvPr id="6" name="Content Placeholder 2">
            <a:extLst>
              <a:ext uri="{FF2B5EF4-FFF2-40B4-BE49-F238E27FC236}">
                <a16:creationId xmlns:a16="http://schemas.microsoft.com/office/drawing/2014/main" id="{E45C4355-FF49-B495-61E4-D7A9C7225FAC}"/>
              </a:ext>
            </a:extLst>
          </p:cNvPr>
          <p:cNvSpPr txBox="1">
            <a:spLocks/>
          </p:cNvSpPr>
          <p:nvPr/>
        </p:nvSpPr>
        <p:spPr>
          <a:xfrm>
            <a:off x="5709459" y="1291906"/>
            <a:ext cx="4910541" cy="5040000"/>
          </a:xfrm>
          <a:prstGeom prst="rect">
            <a:avLst/>
          </a:prstGeom>
        </p:spPr>
        <p:txBody>
          <a:bodyPr vert="horz" lIns="0" tIns="0" rIns="0" bIns="0" rtlCol="0" anchor="t">
            <a:normAutofit/>
          </a:bodyPr>
          <a:lstStyle>
            <a:lvl1pPr marL="342900" indent="-342900" algn="l" defTabSz="914400" rtl="0" eaLnBrk="1" latinLnBrk="0" hangingPunct="1">
              <a:lnSpc>
                <a:spcPct val="100000"/>
              </a:lnSpc>
              <a:spcBef>
                <a:spcPts val="0"/>
              </a:spcBef>
              <a:spcAft>
                <a:spcPts val="1200"/>
              </a:spcAft>
              <a:buClr>
                <a:srgbClr val="C8102E"/>
              </a:buClr>
              <a:buSzPct val="125000"/>
              <a:buFont typeface="Arial" panose="020B0604020202020204" pitchFamily="34" charset="0"/>
              <a:buChar char="•"/>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a:latin typeface="Century Gothic"/>
              </a:rPr>
              <a:t>Representing organic compounds</a:t>
            </a:r>
          </a:p>
          <a:p>
            <a:pPr marL="0" indent="0">
              <a:buNone/>
            </a:pPr>
            <a:r>
              <a:rPr lang="en-GB" sz="1900">
                <a:latin typeface="Century Gothic"/>
              </a:rPr>
              <a:t>Displayed formula……......……….…30</a:t>
            </a:r>
            <a:endParaRPr lang="en-GB" sz="1900"/>
          </a:p>
          <a:p>
            <a:pPr marL="0" indent="0">
              <a:buNone/>
            </a:pPr>
            <a:r>
              <a:rPr lang="en-GB" sz="1900">
                <a:latin typeface="Century Gothic"/>
              </a:rPr>
              <a:t>Empirical formula……………….....…31</a:t>
            </a:r>
            <a:endParaRPr lang="en-GB"/>
          </a:p>
          <a:p>
            <a:pPr marL="0" indent="0">
              <a:buNone/>
            </a:pPr>
            <a:r>
              <a:rPr lang="en-GB" sz="1900">
                <a:latin typeface="Century Gothic"/>
              </a:rPr>
              <a:t>Functional group……………..………32</a:t>
            </a:r>
            <a:endParaRPr lang="en-GB"/>
          </a:p>
          <a:p>
            <a:pPr marL="0" indent="0">
              <a:buNone/>
            </a:pPr>
            <a:r>
              <a:rPr lang="en-GB" sz="1900">
                <a:latin typeface="Century Gothic"/>
              </a:rPr>
              <a:t>General formula……………..….……33</a:t>
            </a:r>
          </a:p>
          <a:p>
            <a:pPr marL="0" indent="0">
              <a:buNone/>
            </a:pPr>
            <a:r>
              <a:rPr lang="en-GB" sz="1900">
                <a:latin typeface="Century Gothic"/>
              </a:rPr>
              <a:t>Homologous series.........….....………34</a:t>
            </a:r>
            <a:endParaRPr lang="en-GB">
              <a:latin typeface="Century Gothic"/>
            </a:endParaRPr>
          </a:p>
          <a:p>
            <a:pPr marL="0" indent="0">
              <a:buNone/>
            </a:pPr>
            <a:r>
              <a:rPr lang="en-GB" sz="1900">
                <a:latin typeface="Century Gothic"/>
              </a:rPr>
              <a:t>Isomers........................................….…35</a:t>
            </a:r>
          </a:p>
          <a:p>
            <a:pPr marL="0" indent="0">
              <a:buNone/>
            </a:pPr>
            <a:r>
              <a:rPr lang="en-GB" sz="1900">
                <a:latin typeface="Century Gothic"/>
              </a:rPr>
              <a:t>Molecular formula............…...………36</a:t>
            </a:r>
            <a:endParaRPr lang="en-GB">
              <a:latin typeface="Century Gothic"/>
            </a:endParaRPr>
          </a:p>
          <a:p>
            <a:pPr marL="0" indent="0">
              <a:buNone/>
            </a:pPr>
            <a:r>
              <a:rPr lang="en-GB" sz="1900">
                <a:latin typeface="Century Gothic"/>
              </a:rPr>
              <a:t>Organic compound........…...……....37</a:t>
            </a:r>
            <a:endParaRPr lang="en-GB">
              <a:latin typeface="Century Gothic"/>
            </a:endParaRPr>
          </a:p>
          <a:p>
            <a:pPr marL="0" indent="0">
              <a:buNone/>
            </a:pPr>
            <a:r>
              <a:rPr lang="en-GB" sz="1900">
                <a:latin typeface="Century Gothic"/>
              </a:rPr>
              <a:t>Structural formula............…....………38</a:t>
            </a:r>
            <a:endParaRPr lang="en-GB">
              <a:latin typeface="Century Gothic"/>
            </a:endParaRPr>
          </a:p>
          <a:p>
            <a:pPr marL="0" indent="0">
              <a:buNone/>
            </a:pPr>
            <a:endParaRPr lang="en-GB" sz="1900"/>
          </a:p>
          <a:p>
            <a:pPr marL="0" indent="0">
              <a:buNone/>
            </a:pPr>
            <a:endParaRPr lang="en-GB" sz="1900"/>
          </a:p>
          <a:p>
            <a:pPr marL="0" indent="0">
              <a:buNone/>
            </a:pPr>
            <a:endParaRPr lang="en-GB"/>
          </a:p>
          <a:p>
            <a:pPr marL="0" indent="0">
              <a:buNone/>
            </a:pPr>
            <a:endParaRPr lang="en-GB" sz="1800"/>
          </a:p>
        </p:txBody>
      </p:sp>
    </p:spTree>
    <p:extLst>
      <p:ext uri="{BB962C8B-B14F-4D97-AF65-F5344CB8AC3E}">
        <p14:creationId xmlns:p14="http://schemas.microsoft.com/office/powerpoint/2010/main" val="42761051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E5EA8-45DF-068F-53B6-65FB9F0977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F26FA4-7D64-FA05-DD54-4C37683176E9}"/>
              </a:ext>
            </a:extLst>
          </p:cNvPr>
          <p:cNvSpPr>
            <a:spLocks noGrp="1"/>
          </p:cNvSpPr>
          <p:nvPr>
            <p:ph type="title"/>
          </p:nvPr>
        </p:nvSpPr>
        <p:spPr>
          <a:xfrm>
            <a:off x="361814" y="441146"/>
            <a:ext cx="2767976" cy="440661"/>
          </a:xfrm>
        </p:spPr>
        <p:txBody>
          <a:bodyPr/>
          <a:lstStyle/>
          <a:p>
            <a:r>
              <a:rPr lang="en-GB" sz="4000">
                <a:latin typeface="Century Gothic"/>
              </a:rPr>
              <a:t>Displayed formula</a:t>
            </a:r>
            <a:r>
              <a:rPr lang="en-US" sz="4000">
                <a:latin typeface="Century Gothic"/>
              </a:rPr>
              <a:t> </a:t>
            </a:r>
          </a:p>
        </p:txBody>
      </p:sp>
      <p:sp>
        <p:nvSpPr>
          <p:cNvPr id="6" name="Title 1">
            <a:extLst>
              <a:ext uri="{FF2B5EF4-FFF2-40B4-BE49-F238E27FC236}">
                <a16:creationId xmlns:a16="http://schemas.microsoft.com/office/drawing/2014/main" id="{AB5FF429-AD81-513B-6CD2-EC00846C22AD}"/>
              </a:ext>
            </a:extLst>
          </p:cNvPr>
          <p:cNvSpPr txBox="1">
            <a:spLocks/>
          </p:cNvSpPr>
          <p:nvPr/>
        </p:nvSpPr>
        <p:spPr>
          <a:xfrm>
            <a:off x="4308136" y="412806"/>
            <a:ext cx="6542063"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type of structural formula that shows all the bonds between the atoms in the molecule, such as shown here for propane</a:t>
            </a:r>
            <a:endParaRPr lang="en-US">
              <a:solidFill>
                <a:schemeClr val="tx1"/>
              </a:solidFill>
            </a:endParaRPr>
          </a:p>
        </p:txBody>
      </p:sp>
      <p:sp>
        <p:nvSpPr>
          <p:cNvPr id="9" name="TextBox 8">
            <a:extLst>
              <a:ext uri="{FF2B5EF4-FFF2-40B4-BE49-F238E27FC236}">
                <a16:creationId xmlns:a16="http://schemas.microsoft.com/office/drawing/2014/main" id="{D25918F3-EBC7-0CB3-16B1-AECBE2C48F9E}"/>
              </a:ext>
            </a:extLst>
          </p:cNvPr>
          <p:cNvSpPr txBox="1"/>
          <p:nvPr/>
        </p:nvSpPr>
        <p:spPr>
          <a:xfrm>
            <a:off x="361814" y="1687369"/>
            <a:ext cx="3522240"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diagram that shows all the bonds between the atoms in a molecule</a:t>
            </a:r>
            <a:endParaRPr lang="en-GB" sz="2000">
              <a:latin typeface="Century Gothic"/>
            </a:endParaRPr>
          </a:p>
        </p:txBody>
      </p:sp>
      <p:pic>
        <p:nvPicPr>
          <p:cNvPr id="15" name="Picture 14" descr="A diagram of different ways to display the formula for propane. The molecular formula, C3H8, structural formula, CH3-CH2-CH3, and displayed formula, showing three Cs (carbon atoms) connected by single lines and connected to 3, 2 and 3 Hs (hydrogen atoms). ">
            <a:extLst>
              <a:ext uri="{FF2B5EF4-FFF2-40B4-BE49-F238E27FC236}">
                <a16:creationId xmlns:a16="http://schemas.microsoft.com/office/drawing/2014/main" id="{0A9E07F0-007F-B639-261D-DF6FA1431EDD}"/>
              </a:ext>
            </a:extLst>
          </p:cNvPr>
          <p:cNvPicPr>
            <a:picLocks noChangeAspect="1"/>
          </p:cNvPicPr>
          <p:nvPr/>
        </p:nvPicPr>
        <p:blipFill>
          <a:blip r:embed="rId3"/>
          <a:srcRect/>
          <a:stretch/>
        </p:blipFill>
        <p:spPr>
          <a:xfrm>
            <a:off x="4200940" y="3010808"/>
            <a:ext cx="2762627" cy="2762627"/>
          </a:xfrm>
          <a:prstGeom prst="rect">
            <a:avLst/>
          </a:prstGeom>
        </p:spPr>
      </p:pic>
      <p:sp>
        <p:nvSpPr>
          <p:cNvPr id="11" name="TextBox 10">
            <a:extLst>
              <a:ext uri="{FF2B5EF4-FFF2-40B4-BE49-F238E27FC236}">
                <a16:creationId xmlns:a16="http://schemas.microsoft.com/office/drawing/2014/main" id="{04AA1623-8A93-256E-695C-FBA1870C333C}"/>
              </a:ext>
            </a:extLst>
          </p:cNvPr>
          <p:cNvSpPr txBox="1"/>
          <p:nvPr/>
        </p:nvSpPr>
        <p:spPr>
          <a:xfrm>
            <a:off x="361814" y="3560861"/>
            <a:ext cx="3158626"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Dis-pl-ay-ed form-</a:t>
            </a:r>
            <a:r>
              <a:rPr lang="en-GB" sz="2000" err="1">
                <a:solidFill>
                  <a:srgbClr val="242424"/>
                </a:solidFill>
                <a:latin typeface="Century Gothic"/>
              </a:rPr>
              <a:t>ya</a:t>
            </a:r>
            <a:r>
              <a:rPr lang="en-GB" sz="2000">
                <a:solidFill>
                  <a:srgbClr val="242424"/>
                </a:solidFill>
                <a:latin typeface="Century Gothic"/>
              </a:rPr>
              <a:t>-la</a:t>
            </a:r>
          </a:p>
        </p:txBody>
      </p:sp>
      <p:sp>
        <p:nvSpPr>
          <p:cNvPr id="12" name="TextBox 11">
            <a:extLst>
              <a:ext uri="{FF2B5EF4-FFF2-40B4-BE49-F238E27FC236}">
                <a16:creationId xmlns:a16="http://schemas.microsoft.com/office/drawing/2014/main" id="{98D34145-C1DD-4967-74F4-AF5A55F24887}"/>
              </a:ext>
            </a:extLst>
          </p:cNvPr>
          <p:cNvSpPr txBox="1"/>
          <p:nvPr/>
        </p:nvSpPr>
        <p:spPr>
          <a:xfrm>
            <a:off x="3250881" y="5919810"/>
            <a:ext cx="3070826"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Full structural formula</a:t>
            </a:r>
          </a:p>
        </p:txBody>
      </p:sp>
      <p:sp>
        <p:nvSpPr>
          <p:cNvPr id="13" name="TextBox 12">
            <a:extLst>
              <a:ext uri="{FF2B5EF4-FFF2-40B4-BE49-F238E27FC236}">
                <a16:creationId xmlns:a16="http://schemas.microsoft.com/office/drawing/2014/main" id="{950612A1-E912-D8C0-C130-60966B1336F0}"/>
              </a:ext>
            </a:extLst>
          </p:cNvPr>
          <p:cNvSpPr txBox="1"/>
          <p:nvPr/>
        </p:nvSpPr>
        <p:spPr>
          <a:xfrm>
            <a:off x="7991061" y="3495813"/>
            <a:ext cx="2859138"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structural formulas, which simplify the bonds instead of showing all of them</a:t>
            </a:r>
          </a:p>
        </p:txBody>
      </p:sp>
      <p:sp>
        <p:nvSpPr>
          <p:cNvPr id="14" name="TextBox 13">
            <a:extLst>
              <a:ext uri="{FF2B5EF4-FFF2-40B4-BE49-F238E27FC236}">
                <a16:creationId xmlns:a16="http://schemas.microsoft.com/office/drawing/2014/main" id="{3CA2254D-0CF6-1D33-454E-7303A28BC81B}"/>
              </a:ext>
            </a:extLst>
          </p:cNvPr>
          <p:cNvSpPr txBox="1"/>
          <p:nvPr/>
        </p:nvSpPr>
        <p:spPr>
          <a:xfrm>
            <a:off x="4171949" y="1687370"/>
            <a:ext cx="6678250" cy="1323439"/>
          </a:xfrm>
          <a:prstGeom prst="rect">
            <a:avLst/>
          </a:prstGeom>
          <a:noFill/>
          <a:ln w="19050">
            <a:solidFill>
              <a:srgbClr val="C00000"/>
            </a:solidFill>
          </a:ln>
        </p:spPr>
        <p:txBody>
          <a:bodyPr wrap="square" lIns="91440" tIns="45720" rIns="91440" bIns="45720" rtlCol="0" anchor="t">
            <a:spAutoFit/>
          </a:bodyPr>
          <a:lstStyle/>
          <a:p>
            <a:r>
              <a:rPr lang="en-GB" sz="2000" b="1" dirty="0">
                <a:solidFill>
                  <a:srgbClr val="C00000"/>
                </a:solidFill>
                <a:latin typeface="Century Gothic" panose="020B0502020202020204" pitchFamily="34" charset="0"/>
              </a:rPr>
              <a:t>Example </a:t>
            </a:r>
          </a:p>
          <a:p>
            <a:r>
              <a:rPr lang="en-GB" sz="2000" dirty="0">
                <a:solidFill>
                  <a:srgbClr val="242424"/>
                </a:solidFill>
                <a:latin typeface="Century Gothic"/>
              </a:rPr>
              <a:t>The displayed formula below for propane shows the central three carbon atoms with four bonds each, and hydrogen atoms bonded to them</a:t>
            </a:r>
          </a:p>
        </p:txBody>
      </p:sp>
      <p:sp>
        <p:nvSpPr>
          <p:cNvPr id="4" name="TextBox 3">
            <a:extLst>
              <a:ext uri="{FF2B5EF4-FFF2-40B4-BE49-F238E27FC236}">
                <a16:creationId xmlns:a16="http://schemas.microsoft.com/office/drawing/2014/main" id="{761C5A90-F18D-7DEB-AEA6-88BE5E7A1E0F}"/>
              </a:ext>
            </a:extLst>
          </p:cNvPr>
          <p:cNvSpPr txBox="1"/>
          <p:nvPr/>
        </p:nvSpPr>
        <p:spPr>
          <a:xfrm>
            <a:off x="361814" y="4702072"/>
            <a:ext cx="2518371" cy="1925624"/>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Displayed (shown clearly), formula (a way to show information with symbols)</a:t>
            </a:r>
          </a:p>
        </p:txBody>
      </p:sp>
      <p:sp>
        <p:nvSpPr>
          <p:cNvPr id="7" name="TextBox 6">
            <a:extLst>
              <a:ext uri="{FF2B5EF4-FFF2-40B4-BE49-F238E27FC236}">
                <a16:creationId xmlns:a16="http://schemas.microsoft.com/office/drawing/2014/main" id="{0875826A-A6E1-1561-78A6-C72CB684C5F2}"/>
              </a:ext>
            </a:extLst>
          </p:cNvPr>
          <p:cNvSpPr txBox="1"/>
          <p:nvPr/>
        </p:nvSpPr>
        <p:spPr>
          <a:xfrm>
            <a:off x="6692403" y="5612033"/>
            <a:ext cx="4157796"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‘Displayed' means something shown, like a display of artwork</a:t>
            </a:r>
          </a:p>
        </p:txBody>
      </p:sp>
    </p:spTree>
    <p:extLst>
      <p:ext uri="{BB962C8B-B14F-4D97-AF65-F5344CB8AC3E}">
        <p14:creationId xmlns:p14="http://schemas.microsoft.com/office/powerpoint/2010/main" val="36461579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77B6E-15E7-6072-B43E-88075A5E58A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BFB2D0-93ED-8E22-AE78-51371F0AF0B9}"/>
              </a:ext>
            </a:extLst>
          </p:cNvPr>
          <p:cNvSpPr>
            <a:spLocks noGrp="1"/>
          </p:cNvSpPr>
          <p:nvPr>
            <p:ph type="title"/>
          </p:nvPr>
        </p:nvSpPr>
        <p:spPr>
          <a:xfrm>
            <a:off x="447392" y="302387"/>
            <a:ext cx="2767976" cy="440661"/>
          </a:xfrm>
        </p:spPr>
        <p:txBody>
          <a:bodyPr/>
          <a:lstStyle/>
          <a:p>
            <a:r>
              <a:rPr lang="en-US" sz="4000">
                <a:latin typeface="Century Gothic"/>
              </a:rPr>
              <a:t>Empirical formula </a:t>
            </a:r>
          </a:p>
        </p:txBody>
      </p:sp>
      <p:sp>
        <p:nvSpPr>
          <p:cNvPr id="6" name="Title 1">
            <a:extLst>
              <a:ext uri="{FF2B5EF4-FFF2-40B4-BE49-F238E27FC236}">
                <a16:creationId xmlns:a16="http://schemas.microsoft.com/office/drawing/2014/main" id="{5F3377C7-82D2-5E02-60F0-39E6B25F5D5A}"/>
              </a:ext>
            </a:extLst>
          </p:cNvPr>
          <p:cNvSpPr txBox="1">
            <a:spLocks/>
          </p:cNvSpPr>
          <p:nvPr/>
        </p:nvSpPr>
        <p:spPr>
          <a:xfrm>
            <a:off x="2938939" y="302387"/>
            <a:ext cx="7874187" cy="1069899"/>
          </a:xfrm>
          <a:prstGeom prst="rect">
            <a:avLst/>
          </a:prstGeom>
          <a:solidFill>
            <a:srgbClr val="C8102E">
              <a:alpha val="27000"/>
            </a:srgbClr>
          </a:solidFill>
        </p:spPr>
        <p:txBody>
          <a:bodyPr vert="horz" lIns="72000" tIns="36000" rIns="72000" bIns="36000" rtlCol="0" anchor="t"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gives the simplest ratio of atoms of each element in a substance, such as </a:t>
            </a:r>
            <a:r>
              <a:rPr lang="en-GB" sz="2400" b="0">
                <a:solidFill>
                  <a:schemeClr val="tx1"/>
                </a:solidFill>
                <a:latin typeface="Cambria Math" panose="02040503050406030204" pitchFamily="18" charset="0"/>
                <a:ea typeface="Cambria Math" panose="02040503050406030204" pitchFamily="18" charset="0"/>
              </a:rPr>
              <a:t>CH</a:t>
            </a:r>
            <a:r>
              <a:rPr lang="en-GB" sz="2400" b="0" baseline="-25000">
                <a:solidFill>
                  <a:schemeClr val="tx1"/>
                </a:solidFill>
                <a:latin typeface="Cambria Math" panose="02040503050406030204" pitchFamily="18" charset="0"/>
                <a:ea typeface="Cambria Math" panose="02040503050406030204" pitchFamily="18" charset="0"/>
              </a:rPr>
              <a:t>2</a:t>
            </a:r>
            <a:r>
              <a:rPr lang="en-GB" sz="2400" b="0">
                <a:solidFill>
                  <a:schemeClr val="tx1"/>
                </a:solidFill>
                <a:latin typeface="Century Gothic"/>
              </a:rPr>
              <a:t> for ethene, which has molecular formula </a:t>
            </a:r>
            <a:r>
              <a:rPr lang="en-GB" sz="2400" b="0">
                <a:solidFill>
                  <a:schemeClr val="tx1"/>
                </a:solidFill>
                <a:latin typeface="Cambria Math" panose="02040503050406030204" pitchFamily="18" charset="0"/>
                <a:ea typeface="Cambria Math" panose="02040503050406030204" pitchFamily="18" charset="0"/>
              </a:rPr>
              <a:t>C</a:t>
            </a:r>
            <a:r>
              <a:rPr lang="en-GB" sz="2400" b="0" baseline="-25000">
                <a:solidFill>
                  <a:schemeClr val="tx1"/>
                </a:solidFill>
                <a:latin typeface="Cambria Math" panose="02040503050406030204" pitchFamily="18" charset="0"/>
                <a:ea typeface="Cambria Math" panose="02040503050406030204" pitchFamily="18" charset="0"/>
              </a:rPr>
              <a:t>2</a:t>
            </a:r>
            <a:r>
              <a:rPr lang="en-GB" sz="2400" b="0">
                <a:solidFill>
                  <a:schemeClr val="tx1"/>
                </a:solidFill>
                <a:latin typeface="Cambria Math" panose="02040503050406030204" pitchFamily="18" charset="0"/>
                <a:ea typeface="Cambria Math" panose="02040503050406030204" pitchFamily="18" charset="0"/>
              </a:rPr>
              <a:t>H</a:t>
            </a:r>
            <a:r>
              <a:rPr lang="en-GB" sz="2400" b="0" baseline="-25000">
                <a:solidFill>
                  <a:schemeClr val="tx1"/>
                </a:solidFill>
                <a:latin typeface="Cambria Math" panose="02040503050406030204" pitchFamily="18" charset="0"/>
                <a:ea typeface="Cambria Math" panose="02040503050406030204" pitchFamily="18" charset="0"/>
              </a:rPr>
              <a:t>4</a:t>
            </a:r>
            <a:endParaRPr lang="en-US" sz="2400" b="0">
              <a:solidFill>
                <a:schemeClr val="tx1"/>
              </a:solidFill>
              <a:latin typeface="Cambria Math" panose="02040503050406030204" pitchFamily="18" charset="0"/>
              <a:ea typeface="Cambria Math" panose="02040503050406030204" pitchFamily="18" charset="0"/>
            </a:endParaRPr>
          </a:p>
        </p:txBody>
      </p:sp>
      <p:sp>
        <p:nvSpPr>
          <p:cNvPr id="9" name="TextBox 8">
            <a:extLst>
              <a:ext uri="{FF2B5EF4-FFF2-40B4-BE49-F238E27FC236}">
                <a16:creationId xmlns:a16="http://schemas.microsoft.com/office/drawing/2014/main" id="{298A4E50-E54C-B49D-6DEF-AD1C8E7FCF83}"/>
              </a:ext>
            </a:extLst>
          </p:cNvPr>
          <p:cNvSpPr txBox="1"/>
          <p:nvPr/>
        </p:nvSpPr>
        <p:spPr>
          <a:xfrm>
            <a:off x="447392" y="1582420"/>
            <a:ext cx="3663764"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way to show the simplest ratio of atoms in a compound, but not the actual number present in total</a:t>
            </a:r>
            <a:endParaRPr lang="en-GB" sz="2000">
              <a:latin typeface="Century Gothic"/>
            </a:endParaRPr>
          </a:p>
        </p:txBody>
      </p:sp>
      <p:pic>
        <p:nvPicPr>
          <p:cNvPr id="3" name="Picture 2" descr="A diagram of the displayed formula, molecular formula (C6H12O6) and empirical formula (CH2O) each representing glucose">
            <a:extLst>
              <a:ext uri="{FF2B5EF4-FFF2-40B4-BE49-F238E27FC236}">
                <a16:creationId xmlns:a16="http://schemas.microsoft.com/office/drawing/2014/main" id="{77D368D8-C69A-3B82-8619-C59AE053B07B}"/>
              </a:ext>
            </a:extLst>
          </p:cNvPr>
          <p:cNvPicPr>
            <a:picLocks noChangeAspect="1"/>
          </p:cNvPicPr>
          <p:nvPr/>
        </p:nvPicPr>
        <p:blipFill>
          <a:blip r:embed="rId3"/>
          <a:srcRect/>
          <a:stretch/>
        </p:blipFill>
        <p:spPr>
          <a:xfrm>
            <a:off x="4299446" y="2062967"/>
            <a:ext cx="3128158" cy="3128158"/>
          </a:xfrm>
          <a:prstGeom prst="rect">
            <a:avLst/>
          </a:prstGeom>
          <a:ln>
            <a:solidFill>
              <a:schemeClr val="bg1"/>
            </a:solidFill>
          </a:ln>
        </p:spPr>
      </p:pic>
      <p:sp>
        <p:nvSpPr>
          <p:cNvPr id="11" name="TextBox 10">
            <a:extLst>
              <a:ext uri="{FF2B5EF4-FFF2-40B4-BE49-F238E27FC236}">
                <a16:creationId xmlns:a16="http://schemas.microsoft.com/office/drawing/2014/main" id="{6484113F-CF83-D672-AF0E-6B7BBBF075A5}"/>
              </a:ext>
            </a:extLst>
          </p:cNvPr>
          <p:cNvSpPr txBox="1"/>
          <p:nvPr/>
        </p:nvSpPr>
        <p:spPr>
          <a:xfrm>
            <a:off x="447391" y="3790856"/>
            <a:ext cx="3135405"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Say it</a:t>
            </a:r>
          </a:p>
          <a:p>
            <a:r>
              <a:rPr lang="en-GB" sz="2000" err="1">
                <a:solidFill>
                  <a:srgbClr val="242424"/>
                </a:solidFill>
                <a:latin typeface="Century Gothic"/>
              </a:rPr>
              <a:t>Im</a:t>
            </a:r>
            <a:r>
              <a:rPr lang="en-GB" sz="2000">
                <a:solidFill>
                  <a:srgbClr val="242424"/>
                </a:solidFill>
                <a:latin typeface="Century Gothic"/>
              </a:rPr>
              <a:t>-piri-cel </a:t>
            </a:r>
            <a:r>
              <a:rPr lang="en-GB" sz="2000">
                <a:solidFill>
                  <a:srgbClr val="242424"/>
                </a:solidFill>
                <a:latin typeface="Century Gothic"/>
                <a:ea typeface="+mn-lt"/>
                <a:cs typeface="+mn-lt"/>
              </a:rPr>
              <a:t>for-</a:t>
            </a:r>
            <a:r>
              <a:rPr lang="en-GB" sz="2000" err="1">
                <a:solidFill>
                  <a:srgbClr val="242424"/>
                </a:solidFill>
                <a:latin typeface="Century Gothic"/>
                <a:ea typeface="+mn-lt"/>
                <a:cs typeface="+mn-lt"/>
              </a:rPr>
              <a:t>myu</a:t>
            </a:r>
            <a:r>
              <a:rPr lang="en-GB" sz="2000">
                <a:solidFill>
                  <a:srgbClr val="242424"/>
                </a:solidFill>
                <a:latin typeface="Century Gothic"/>
                <a:ea typeface="+mn-lt"/>
                <a:cs typeface="+mn-lt"/>
              </a:rPr>
              <a:t>-la</a:t>
            </a:r>
            <a:endParaRPr lang="en-GB" sz="2000">
              <a:solidFill>
                <a:srgbClr val="242424"/>
              </a:solidFill>
              <a:latin typeface="Century Gothic"/>
              <a:ea typeface="Calibri"/>
              <a:cs typeface="Calibri"/>
            </a:endParaRPr>
          </a:p>
        </p:txBody>
      </p:sp>
      <p:sp>
        <p:nvSpPr>
          <p:cNvPr id="12" name="TextBox 11">
            <a:extLst>
              <a:ext uri="{FF2B5EF4-FFF2-40B4-BE49-F238E27FC236}">
                <a16:creationId xmlns:a16="http://schemas.microsoft.com/office/drawing/2014/main" id="{A30434F3-D1A9-C3EC-6363-9FFFD857DD14}"/>
              </a:ext>
            </a:extLst>
          </p:cNvPr>
          <p:cNvSpPr txBox="1"/>
          <p:nvPr/>
        </p:nvSpPr>
        <p:spPr>
          <a:xfrm>
            <a:off x="3779542" y="5691516"/>
            <a:ext cx="3673617"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Simplest whole number ratio</a:t>
            </a:r>
          </a:p>
        </p:txBody>
      </p:sp>
      <p:sp>
        <p:nvSpPr>
          <p:cNvPr id="13" name="TextBox 12">
            <a:extLst>
              <a:ext uri="{FF2B5EF4-FFF2-40B4-BE49-F238E27FC236}">
                <a16:creationId xmlns:a16="http://schemas.microsoft.com/office/drawing/2014/main" id="{7B5865CF-E50E-438F-BCC0-272AE7179B6D}"/>
              </a:ext>
            </a:extLst>
          </p:cNvPr>
          <p:cNvSpPr txBox="1"/>
          <p:nvPr/>
        </p:nvSpPr>
        <p:spPr>
          <a:xfrm>
            <a:off x="7649905" y="5691516"/>
            <a:ext cx="3163222"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molecular formula</a:t>
            </a:r>
          </a:p>
        </p:txBody>
      </p:sp>
      <p:sp>
        <p:nvSpPr>
          <p:cNvPr id="14" name="TextBox 13">
            <a:extLst>
              <a:ext uri="{FF2B5EF4-FFF2-40B4-BE49-F238E27FC236}">
                <a16:creationId xmlns:a16="http://schemas.microsoft.com/office/drawing/2014/main" id="{73D6D9CC-8D8B-0353-272D-BE4F58310B02}"/>
              </a:ext>
            </a:extLst>
          </p:cNvPr>
          <p:cNvSpPr txBox="1"/>
          <p:nvPr/>
        </p:nvSpPr>
        <p:spPr>
          <a:xfrm>
            <a:off x="7649905" y="1530364"/>
            <a:ext cx="3163221" cy="3477875"/>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Ionic substances have empirical formulas, such as </a:t>
            </a:r>
            <a:r>
              <a:rPr lang="en-GB" sz="2000">
                <a:solidFill>
                  <a:srgbClr val="242424"/>
                </a:solidFill>
                <a:latin typeface="Cambria Math" panose="02040503050406030204" pitchFamily="18" charset="0"/>
                <a:ea typeface="Cambria Math" panose="02040503050406030204" pitchFamily="18" charset="0"/>
              </a:rPr>
              <a:t>NaCl</a:t>
            </a:r>
            <a:r>
              <a:rPr lang="en-GB" sz="2000">
                <a:solidFill>
                  <a:srgbClr val="242424"/>
                </a:solidFill>
                <a:latin typeface="Century Gothic"/>
              </a:rPr>
              <a:t>, but we can also use empirical formulas to simplify very large molecules. Glucose, for example, has the molecular formula </a:t>
            </a:r>
            <a:r>
              <a:rPr lang="en-GB" sz="2000">
                <a:solidFill>
                  <a:srgbClr val="242424"/>
                </a:solidFill>
                <a:latin typeface="Cambria Math" panose="02040503050406030204" pitchFamily="18" charset="0"/>
                <a:ea typeface="Cambria Math" panose="02040503050406030204" pitchFamily="18" charset="0"/>
              </a:rPr>
              <a:t>C</a:t>
            </a:r>
            <a:r>
              <a:rPr lang="en-GB" sz="2000" baseline="-25000">
                <a:solidFill>
                  <a:srgbClr val="242424"/>
                </a:solidFill>
                <a:latin typeface="Cambria Math" panose="02040503050406030204" pitchFamily="18" charset="0"/>
                <a:ea typeface="Cambria Math" panose="02040503050406030204" pitchFamily="18" charset="0"/>
              </a:rPr>
              <a:t>6</a:t>
            </a:r>
            <a:r>
              <a:rPr lang="en-GB" sz="2000">
                <a:solidFill>
                  <a:srgbClr val="242424"/>
                </a:solidFill>
                <a:latin typeface="Cambria Math" panose="02040503050406030204" pitchFamily="18" charset="0"/>
                <a:ea typeface="Cambria Math" panose="02040503050406030204" pitchFamily="18" charset="0"/>
              </a:rPr>
              <a:t>H</a:t>
            </a:r>
            <a:r>
              <a:rPr lang="en-GB" sz="2000" baseline="-25000">
                <a:solidFill>
                  <a:srgbClr val="242424"/>
                </a:solidFill>
                <a:latin typeface="Cambria Math" panose="02040503050406030204" pitchFamily="18" charset="0"/>
                <a:ea typeface="Cambria Math" panose="02040503050406030204" pitchFamily="18" charset="0"/>
              </a:rPr>
              <a:t>12</a:t>
            </a:r>
            <a:r>
              <a:rPr lang="en-GB" sz="2000">
                <a:solidFill>
                  <a:srgbClr val="242424"/>
                </a:solidFill>
                <a:latin typeface="Cambria Math" panose="02040503050406030204" pitchFamily="18" charset="0"/>
                <a:ea typeface="Cambria Math" panose="02040503050406030204" pitchFamily="18" charset="0"/>
              </a:rPr>
              <a:t>O</a:t>
            </a:r>
            <a:r>
              <a:rPr lang="en-GB" sz="2000" baseline="-25000">
                <a:solidFill>
                  <a:srgbClr val="242424"/>
                </a:solidFill>
                <a:latin typeface="Cambria Math" panose="02040503050406030204" pitchFamily="18" charset="0"/>
                <a:ea typeface="Cambria Math" panose="02040503050406030204" pitchFamily="18" charset="0"/>
              </a:rPr>
              <a:t>6</a:t>
            </a:r>
            <a:r>
              <a:rPr lang="en-GB" sz="2000">
                <a:solidFill>
                  <a:srgbClr val="242424"/>
                </a:solidFill>
                <a:latin typeface="Century Gothic"/>
              </a:rPr>
              <a:t>, and the empirical formula </a:t>
            </a:r>
            <a:r>
              <a:rPr lang="en-GB" sz="2000">
                <a:solidFill>
                  <a:srgbClr val="242424"/>
                </a:solidFill>
                <a:latin typeface="Cambria Math" panose="02040503050406030204" pitchFamily="18" charset="0"/>
                <a:ea typeface="Cambria Math" panose="02040503050406030204" pitchFamily="18" charset="0"/>
              </a:rPr>
              <a:t>CH</a:t>
            </a:r>
            <a:r>
              <a:rPr lang="en-GB" sz="2000" baseline="-25000">
                <a:solidFill>
                  <a:srgbClr val="242424"/>
                </a:solidFill>
                <a:latin typeface="Cambria Math" panose="02040503050406030204" pitchFamily="18" charset="0"/>
                <a:ea typeface="Cambria Math" panose="02040503050406030204" pitchFamily="18" charset="0"/>
              </a:rPr>
              <a:t>2</a:t>
            </a:r>
            <a:r>
              <a:rPr lang="en-GB" sz="2000">
                <a:solidFill>
                  <a:srgbClr val="242424"/>
                </a:solidFill>
                <a:latin typeface="Cambria Math" panose="02040503050406030204" pitchFamily="18" charset="0"/>
                <a:ea typeface="Cambria Math" panose="02040503050406030204" pitchFamily="18" charset="0"/>
              </a:rPr>
              <a:t>O</a:t>
            </a:r>
          </a:p>
        </p:txBody>
      </p:sp>
      <p:sp>
        <p:nvSpPr>
          <p:cNvPr id="4" name="TextBox 3">
            <a:extLst>
              <a:ext uri="{FF2B5EF4-FFF2-40B4-BE49-F238E27FC236}">
                <a16:creationId xmlns:a16="http://schemas.microsoft.com/office/drawing/2014/main" id="{C0A63803-07FB-7353-5CAB-F48D87C5B33C}"/>
              </a:ext>
            </a:extLst>
          </p:cNvPr>
          <p:cNvSpPr txBox="1"/>
          <p:nvPr/>
        </p:nvSpPr>
        <p:spPr>
          <a:xfrm>
            <a:off x="447392" y="4768186"/>
            <a:ext cx="3135405"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Empirical (based on observation), formula (a way of representing something)</a:t>
            </a:r>
          </a:p>
        </p:txBody>
      </p:sp>
    </p:spTree>
    <p:extLst>
      <p:ext uri="{BB962C8B-B14F-4D97-AF65-F5344CB8AC3E}">
        <p14:creationId xmlns:p14="http://schemas.microsoft.com/office/powerpoint/2010/main" val="3163633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36E32-892B-3D0B-5272-4FE974F331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BC3576-5BA5-61BA-AD85-26CCE4328E28}"/>
              </a:ext>
            </a:extLst>
          </p:cNvPr>
          <p:cNvSpPr>
            <a:spLocks noGrp="1"/>
          </p:cNvSpPr>
          <p:nvPr>
            <p:ph type="title"/>
          </p:nvPr>
        </p:nvSpPr>
        <p:spPr>
          <a:xfrm>
            <a:off x="325530" y="386473"/>
            <a:ext cx="2767976" cy="440661"/>
          </a:xfrm>
        </p:spPr>
        <p:txBody>
          <a:bodyPr/>
          <a:lstStyle/>
          <a:p>
            <a:r>
              <a:rPr lang="en-US" sz="4000">
                <a:latin typeface="Century Gothic"/>
              </a:rPr>
              <a:t>Functional group </a:t>
            </a:r>
          </a:p>
        </p:txBody>
      </p:sp>
      <p:sp>
        <p:nvSpPr>
          <p:cNvPr id="6" name="Title 1">
            <a:extLst>
              <a:ext uri="{FF2B5EF4-FFF2-40B4-BE49-F238E27FC236}">
                <a16:creationId xmlns:a16="http://schemas.microsoft.com/office/drawing/2014/main" id="{F829282C-1C60-282F-46D2-30144BE2A49C}"/>
              </a:ext>
            </a:extLst>
          </p:cNvPr>
          <p:cNvSpPr txBox="1">
            <a:spLocks/>
          </p:cNvSpPr>
          <p:nvPr/>
        </p:nvSpPr>
        <p:spPr>
          <a:xfrm>
            <a:off x="3829049" y="364779"/>
            <a:ext cx="6957115" cy="1069899"/>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group of atoms that are responsible for the chemical properties of a compound, such as the </a:t>
            </a:r>
            <a:r>
              <a:rPr lang="en-GB" sz="2400" b="0">
                <a:solidFill>
                  <a:schemeClr val="tx1"/>
                </a:solidFill>
                <a:latin typeface="Cambria Math" panose="02040503050406030204" pitchFamily="18" charset="0"/>
                <a:ea typeface="Cambria Math" panose="02040503050406030204" pitchFamily="18" charset="0"/>
              </a:rPr>
              <a:t>-OH </a:t>
            </a:r>
            <a:r>
              <a:rPr lang="en-GB" sz="2400" b="0">
                <a:solidFill>
                  <a:schemeClr val="tx1"/>
                </a:solidFill>
                <a:latin typeface="Century Gothic"/>
              </a:rPr>
              <a:t>group in an alcohol</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3A76EC15-F2C4-8D26-3AB9-5A6E52E7A690}"/>
              </a:ext>
            </a:extLst>
          </p:cNvPr>
          <p:cNvSpPr txBox="1"/>
          <p:nvPr/>
        </p:nvSpPr>
        <p:spPr>
          <a:xfrm>
            <a:off x="313848" y="1615222"/>
            <a:ext cx="4468904"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special part of a molecule that decides how it reacts in chemical reactions</a:t>
            </a:r>
            <a:endParaRPr lang="en-GB" sz="2000">
              <a:latin typeface="Century Gothic"/>
            </a:endParaRPr>
          </a:p>
        </p:txBody>
      </p:sp>
      <p:pic>
        <p:nvPicPr>
          <p:cNvPr id="7" name="Picture 6" descr="A diagram showing displayed formula showing two examples of a functional group. The displayed formula at the top of the diagram is labelled 'the functional group for alcohols is -OH' and represents an alcohol. Beneath is the displayed formula to represent a carboxylic acid, labelled 'the functional group for carboxylic acids is -COOH'">
            <a:extLst>
              <a:ext uri="{FF2B5EF4-FFF2-40B4-BE49-F238E27FC236}">
                <a16:creationId xmlns:a16="http://schemas.microsoft.com/office/drawing/2014/main" id="{C4C6BD8C-CA21-D05F-03B7-258822959B9C}"/>
              </a:ext>
            </a:extLst>
          </p:cNvPr>
          <p:cNvPicPr>
            <a:picLocks noChangeAspect="1"/>
          </p:cNvPicPr>
          <p:nvPr/>
        </p:nvPicPr>
        <p:blipFill>
          <a:blip r:embed="rId3"/>
          <a:srcRect/>
          <a:stretch/>
        </p:blipFill>
        <p:spPr>
          <a:xfrm>
            <a:off x="3829049" y="3186407"/>
            <a:ext cx="3180053" cy="3180053"/>
          </a:xfrm>
          <a:prstGeom prst="rect">
            <a:avLst/>
          </a:prstGeom>
        </p:spPr>
      </p:pic>
      <p:sp>
        <p:nvSpPr>
          <p:cNvPr id="11" name="TextBox 10">
            <a:extLst>
              <a:ext uri="{FF2B5EF4-FFF2-40B4-BE49-F238E27FC236}">
                <a16:creationId xmlns:a16="http://schemas.microsoft.com/office/drawing/2014/main" id="{AFC14F6E-650F-9156-7DF0-47AFD71E59E5}"/>
              </a:ext>
            </a:extLst>
          </p:cNvPr>
          <p:cNvSpPr txBox="1"/>
          <p:nvPr/>
        </p:nvSpPr>
        <p:spPr>
          <a:xfrm>
            <a:off x="380561" y="5658574"/>
            <a:ext cx="2767976"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Fung-</a:t>
            </a:r>
            <a:r>
              <a:rPr lang="en-GB" sz="2000" err="1">
                <a:solidFill>
                  <a:srgbClr val="242424"/>
                </a:solidFill>
                <a:latin typeface="Century Gothic"/>
              </a:rPr>
              <a:t>shen</a:t>
            </a:r>
            <a:r>
              <a:rPr lang="en-GB" sz="2000">
                <a:solidFill>
                  <a:srgbClr val="242424"/>
                </a:solidFill>
                <a:latin typeface="Century Gothic"/>
              </a:rPr>
              <a:t>-</a:t>
            </a:r>
            <a:r>
              <a:rPr lang="en-GB" sz="2000" err="1">
                <a:solidFill>
                  <a:srgbClr val="242424"/>
                </a:solidFill>
                <a:latin typeface="Century Gothic"/>
              </a:rPr>
              <a:t>el</a:t>
            </a:r>
            <a:r>
              <a:rPr lang="en-GB" sz="2000">
                <a:solidFill>
                  <a:srgbClr val="242424"/>
                </a:solidFill>
                <a:latin typeface="Century Gothic"/>
              </a:rPr>
              <a:t> gr-</a:t>
            </a:r>
            <a:r>
              <a:rPr lang="en-GB" sz="2000" err="1">
                <a:solidFill>
                  <a:srgbClr val="242424"/>
                </a:solidFill>
                <a:latin typeface="Century Gothic"/>
              </a:rPr>
              <a:t>ue</a:t>
            </a:r>
            <a:r>
              <a:rPr lang="en-GB" sz="2000">
                <a:solidFill>
                  <a:srgbClr val="242424"/>
                </a:solidFill>
                <a:latin typeface="Century Gothic"/>
              </a:rPr>
              <a:t>-p</a:t>
            </a:r>
          </a:p>
        </p:txBody>
      </p:sp>
      <p:sp>
        <p:nvSpPr>
          <p:cNvPr id="12" name="TextBox 11">
            <a:extLst>
              <a:ext uri="{FF2B5EF4-FFF2-40B4-BE49-F238E27FC236}">
                <a16:creationId xmlns:a16="http://schemas.microsoft.com/office/drawing/2014/main" id="{2F34D49A-5316-8327-AD25-BBDF51A0901E}"/>
              </a:ext>
            </a:extLst>
          </p:cNvPr>
          <p:cNvSpPr txBox="1"/>
          <p:nvPr/>
        </p:nvSpPr>
        <p:spPr>
          <a:xfrm>
            <a:off x="6957391" y="5858628"/>
            <a:ext cx="3891571"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Reactive part of the molecule</a:t>
            </a:r>
          </a:p>
        </p:txBody>
      </p:sp>
      <p:sp>
        <p:nvSpPr>
          <p:cNvPr id="13" name="TextBox 12">
            <a:extLst>
              <a:ext uri="{FF2B5EF4-FFF2-40B4-BE49-F238E27FC236}">
                <a16:creationId xmlns:a16="http://schemas.microsoft.com/office/drawing/2014/main" id="{6EFF02A5-3E8D-08F9-BBE5-CDA98E59D6F5}"/>
              </a:ext>
            </a:extLst>
          </p:cNvPr>
          <p:cNvSpPr txBox="1"/>
          <p:nvPr/>
        </p:nvSpPr>
        <p:spPr>
          <a:xfrm>
            <a:off x="7126357" y="3104029"/>
            <a:ext cx="3702728" cy="2554545"/>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important part of the molecule. The functional group is not the only part of the molecule which matters. The rest of the molecule can also impact the properties of the substance</a:t>
            </a:r>
          </a:p>
        </p:txBody>
      </p:sp>
      <p:sp>
        <p:nvSpPr>
          <p:cNvPr id="14" name="TextBox 13">
            <a:extLst>
              <a:ext uri="{FF2B5EF4-FFF2-40B4-BE49-F238E27FC236}">
                <a16:creationId xmlns:a16="http://schemas.microsoft.com/office/drawing/2014/main" id="{BE42D2AD-A0F7-A0A0-386A-647D83C5CDAF}"/>
              </a:ext>
            </a:extLst>
          </p:cNvPr>
          <p:cNvSpPr txBox="1"/>
          <p:nvPr/>
        </p:nvSpPr>
        <p:spPr>
          <a:xfrm>
            <a:off x="5416826" y="1600046"/>
            <a:ext cx="540231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The </a:t>
            </a:r>
            <a:r>
              <a:rPr lang="en-GB" sz="2000">
                <a:solidFill>
                  <a:srgbClr val="242424"/>
                </a:solidFill>
                <a:latin typeface="Cambria Math" panose="02040503050406030204" pitchFamily="18" charset="0"/>
                <a:ea typeface="Cambria Math" panose="02040503050406030204" pitchFamily="18" charset="0"/>
              </a:rPr>
              <a:t>-OH </a:t>
            </a:r>
            <a:r>
              <a:rPr lang="en-GB" sz="2000">
                <a:solidFill>
                  <a:srgbClr val="242424"/>
                </a:solidFill>
                <a:latin typeface="Century Gothic"/>
              </a:rPr>
              <a:t>group in an alcohol is its functional group. Carboxylic acids have the functional group </a:t>
            </a:r>
            <a:r>
              <a:rPr lang="en-GB" sz="2000">
                <a:solidFill>
                  <a:srgbClr val="242424"/>
                </a:solidFill>
                <a:latin typeface="Cambria Math" panose="02040503050406030204" pitchFamily="18" charset="0"/>
                <a:ea typeface="Cambria Math" panose="02040503050406030204" pitchFamily="18" charset="0"/>
              </a:rPr>
              <a:t>-COOH</a:t>
            </a:r>
          </a:p>
        </p:txBody>
      </p:sp>
      <p:sp>
        <p:nvSpPr>
          <p:cNvPr id="4" name="TextBox 3">
            <a:extLst>
              <a:ext uri="{FF2B5EF4-FFF2-40B4-BE49-F238E27FC236}">
                <a16:creationId xmlns:a16="http://schemas.microsoft.com/office/drawing/2014/main" id="{14D1908E-C3F5-089B-9246-8E23B3BDA75F}"/>
              </a:ext>
            </a:extLst>
          </p:cNvPr>
          <p:cNvSpPr txBox="1"/>
          <p:nvPr/>
        </p:nvSpPr>
        <p:spPr>
          <a:xfrm>
            <a:off x="311387" y="3636898"/>
            <a:ext cx="3360645"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Functional (related to a purpose), group (set of things together)</a:t>
            </a:r>
          </a:p>
        </p:txBody>
      </p:sp>
    </p:spTree>
    <p:extLst>
      <p:ext uri="{BB962C8B-B14F-4D97-AF65-F5344CB8AC3E}">
        <p14:creationId xmlns:p14="http://schemas.microsoft.com/office/powerpoint/2010/main" val="4399697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9DF7F-D786-5357-9271-CA593CC256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430F30-456A-BB8B-E92A-19393D7F9037}"/>
              </a:ext>
            </a:extLst>
          </p:cNvPr>
          <p:cNvSpPr>
            <a:spLocks noGrp="1"/>
          </p:cNvSpPr>
          <p:nvPr>
            <p:ph type="title"/>
          </p:nvPr>
        </p:nvSpPr>
        <p:spPr>
          <a:xfrm>
            <a:off x="311968" y="326585"/>
            <a:ext cx="2767976" cy="440661"/>
          </a:xfrm>
        </p:spPr>
        <p:txBody>
          <a:bodyPr/>
          <a:lstStyle/>
          <a:p>
            <a:r>
              <a:rPr lang="en-US" sz="4000">
                <a:latin typeface="Century Gothic"/>
              </a:rPr>
              <a:t>General formula</a:t>
            </a:r>
          </a:p>
        </p:txBody>
      </p:sp>
      <p:sp>
        <p:nvSpPr>
          <p:cNvPr id="6" name="Title 1">
            <a:extLst>
              <a:ext uri="{FF2B5EF4-FFF2-40B4-BE49-F238E27FC236}">
                <a16:creationId xmlns:a16="http://schemas.microsoft.com/office/drawing/2014/main" id="{1AA82703-3C1D-5132-82BC-E3795A034D0C}"/>
              </a:ext>
            </a:extLst>
          </p:cNvPr>
          <p:cNvSpPr txBox="1">
            <a:spLocks/>
          </p:cNvSpPr>
          <p:nvPr/>
        </p:nvSpPr>
        <p:spPr>
          <a:xfrm>
            <a:off x="2877106" y="300914"/>
            <a:ext cx="7918635"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formula that represents every member of a particular homologous series, such as </a:t>
            </a:r>
            <a:r>
              <a:rPr lang="en-US" sz="2400" b="0">
                <a:solidFill>
                  <a:schemeClr val="tx1"/>
                </a:solidFill>
                <a:latin typeface="Cambria Math" panose="02040503050406030204" pitchFamily="18" charset="0"/>
                <a:ea typeface="Cambria Math" panose="02040503050406030204" pitchFamily="18" charset="0"/>
              </a:rPr>
              <a:t>C</a:t>
            </a:r>
            <a:r>
              <a:rPr lang="en-US" sz="2400" b="0" i="1" baseline="-25000">
                <a:solidFill>
                  <a:schemeClr val="tx1"/>
                </a:solidFill>
                <a:latin typeface="Cambria Math" panose="02040503050406030204" pitchFamily="18" charset="0"/>
                <a:ea typeface="Cambria Math" panose="02040503050406030204" pitchFamily="18" charset="0"/>
              </a:rPr>
              <a:t>n</a:t>
            </a:r>
            <a:r>
              <a:rPr lang="en-US" sz="2400" b="0">
                <a:solidFill>
                  <a:schemeClr val="tx1"/>
                </a:solidFill>
                <a:latin typeface="Cambria Math" panose="02040503050406030204" pitchFamily="18" charset="0"/>
                <a:ea typeface="Cambria Math" panose="02040503050406030204" pitchFamily="18" charset="0"/>
              </a:rPr>
              <a:t>H</a:t>
            </a:r>
            <a:r>
              <a:rPr lang="en-US" sz="2400" b="0" baseline="-25000">
                <a:solidFill>
                  <a:schemeClr val="tx1"/>
                </a:solidFill>
                <a:latin typeface="Cambria Math" panose="02040503050406030204" pitchFamily="18" charset="0"/>
                <a:ea typeface="Cambria Math" panose="02040503050406030204" pitchFamily="18" charset="0"/>
              </a:rPr>
              <a:t>2</a:t>
            </a:r>
            <a:r>
              <a:rPr lang="en-US" sz="2400" b="0" i="1" baseline="-25000">
                <a:solidFill>
                  <a:schemeClr val="tx1"/>
                </a:solidFill>
                <a:latin typeface="Cambria Math" panose="02040503050406030204" pitchFamily="18" charset="0"/>
                <a:ea typeface="Cambria Math" panose="02040503050406030204" pitchFamily="18" charset="0"/>
              </a:rPr>
              <a:t>n</a:t>
            </a:r>
            <a:r>
              <a:rPr lang="en-US" sz="2400" b="0" baseline="-25000">
                <a:solidFill>
                  <a:schemeClr val="tx1"/>
                </a:solidFill>
                <a:latin typeface="Cambria Math" panose="02040503050406030204" pitchFamily="18" charset="0"/>
                <a:ea typeface="Cambria Math" panose="02040503050406030204" pitchFamily="18" charset="0"/>
              </a:rPr>
              <a:t>+2</a:t>
            </a:r>
            <a:r>
              <a:rPr lang="en-US" sz="2400" b="0">
                <a:solidFill>
                  <a:schemeClr val="tx1"/>
                </a:solidFill>
                <a:latin typeface="Century Gothic"/>
              </a:rPr>
              <a:t> for alkanes</a:t>
            </a:r>
          </a:p>
        </p:txBody>
      </p:sp>
      <p:sp>
        <p:nvSpPr>
          <p:cNvPr id="9" name="TextBox 8">
            <a:extLst>
              <a:ext uri="{FF2B5EF4-FFF2-40B4-BE49-F238E27FC236}">
                <a16:creationId xmlns:a16="http://schemas.microsoft.com/office/drawing/2014/main" id="{E44860BD-6D53-5125-C8CD-A3B611B6F9C2}"/>
              </a:ext>
            </a:extLst>
          </p:cNvPr>
          <p:cNvSpPr txBox="1"/>
          <p:nvPr/>
        </p:nvSpPr>
        <p:spPr>
          <a:xfrm>
            <a:off x="316705" y="1571329"/>
            <a:ext cx="5908172"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In other words …</a:t>
            </a:r>
          </a:p>
          <a:p>
            <a:r>
              <a:rPr lang="en-GB" sz="2000">
                <a:solidFill>
                  <a:srgbClr val="242424"/>
                </a:solidFill>
                <a:latin typeface="Century Gothic"/>
              </a:rPr>
              <a:t>a formula that can describe every compound in a certain family of compounds, like all of the alkanes or all of the alkenes</a:t>
            </a:r>
          </a:p>
        </p:txBody>
      </p:sp>
      <p:sp>
        <p:nvSpPr>
          <p:cNvPr id="11" name="TextBox 10">
            <a:extLst>
              <a:ext uri="{FF2B5EF4-FFF2-40B4-BE49-F238E27FC236}">
                <a16:creationId xmlns:a16="http://schemas.microsoft.com/office/drawing/2014/main" id="{42834907-8363-3A0F-031D-E555255819C2}"/>
              </a:ext>
            </a:extLst>
          </p:cNvPr>
          <p:cNvSpPr txBox="1"/>
          <p:nvPr/>
        </p:nvSpPr>
        <p:spPr>
          <a:xfrm>
            <a:off x="311967" y="4209181"/>
            <a:ext cx="343011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Say it</a:t>
            </a:r>
          </a:p>
          <a:p>
            <a:r>
              <a:rPr lang="en-GB" sz="2000">
                <a:solidFill>
                  <a:srgbClr val="242424"/>
                </a:solidFill>
                <a:latin typeface="Century Gothic"/>
              </a:rPr>
              <a:t>J-</a:t>
            </a:r>
            <a:r>
              <a:rPr lang="en-GB" sz="2000" err="1">
                <a:solidFill>
                  <a:srgbClr val="242424"/>
                </a:solidFill>
                <a:latin typeface="Century Gothic"/>
              </a:rPr>
              <a:t>en</a:t>
            </a:r>
            <a:r>
              <a:rPr lang="en-GB" sz="2000">
                <a:solidFill>
                  <a:srgbClr val="242424"/>
                </a:solidFill>
                <a:latin typeface="Century Gothic"/>
              </a:rPr>
              <a:t>-</a:t>
            </a:r>
            <a:r>
              <a:rPr lang="en-GB" sz="2000" err="1">
                <a:solidFill>
                  <a:srgbClr val="242424"/>
                </a:solidFill>
                <a:latin typeface="Century Gothic"/>
              </a:rPr>
              <a:t>ar-el</a:t>
            </a:r>
            <a:r>
              <a:rPr lang="en-GB" sz="2000">
                <a:solidFill>
                  <a:srgbClr val="242424"/>
                </a:solidFill>
                <a:latin typeface="Century Gothic"/>
              </a:rPr>
              <a:t> form-</a:t>
            </a:r>
            <a:r>
              <a:rPr lang="en-GB" sz="2000" err="1">
                <a:solidFill>
                  <a:srgbClr val="242424"/>
                </a:solidFill>
                <a:latin typeface="Century Gothic"/>
              </a:rPr>
              <a:t>ya</a:t>
            </a:r>
            <a:r>
              <a:rPr lang="en-GB" sz="2000">
                <a:solidFill>
                  <a:srgbClr val="242424"/>
                </a:solidFill>
                <a:latin typeface="Century Gothic"/>
              </a:rPr>
              <a:t>-la</a:t>
            </a:r>
            <a:endParaRPr lang="en-GB" sz="2000">
              <a:latin typeface="Century Gothic"/>
            </a:endParaRPr>
          </a:p>
        </p:txBody>
      </p:sp>
      <p:sp>
        <p:nvSpPr>
          <p:cNvPr id="13" name="TextBox 12">
            <a:extLst>
              <a:ext uri="{FF2B5EF4-FFF2-40B4-BE49-F238E27FC236}">
                <a16:creationId xmlns:a16="http://schemas.microsoft.com/office/drawing/2014/main" id="{6E44B702-22C7-1177-410B-266493DAA050}"/>
              </a:ext>
            </a:extLst>
          </p:cNvPr>
          <p:cNvSpPr txBox="1"/>
          <p:nvPr/>
        </p:nvSpPr>
        <p:spPr>
          <a:xfrm>
            <a:off x="8034228" y="3095284"/>
            <a:ext cx="2761513" cy="224676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molecular formula. General formulas apply to the whole group, or homologous series, of compounds</a:t>
            </a:r>
          </a:p>
        </p:txBody>
      </p:sp>
      <p:sp>
        <p:nvSpPr>
          <p:cNvPr id="14" name="TextBox 13">
            <a:extLst>
              <a:ext uri="{FF2B5EF4-FFF2-40B4-BE49-F238E27FC236}">
                <a16:creationId xmlns:a16="http://schemas.microsoft.com/office/drawing/2014/main" id="{61F13C53-218D-C809-7DE4-63E44AB5C64C}"/>
              </a:ext>
            </a:extLst>
          </p:cNvPr>
          <p:cNvSpPr txBox="1"/>
          <p:nvPr/>
        </p:nvSpPr>
        <p:spPr>
          <a:xfrm>
            <a:off x="6518006" y="1571329"/>
            <a:ext cx="4277735"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The general formula for alkanes is </a:t>
            </a:r>
            <a:r>
              <a:rPr lang="en-GB" sz="2000">
                <a:solidFill>
                  <a:srgbClr val="242424"/>
                </a:solidFill>
                <a:latin typeface="Cambria Math" panose="02040503050406030204" pitchFamily="18" charset="0"/>
                <a:ea typeface="Cambria Math" panose="02040503050406030204" pitchFamily="18" charset="0"/>
              </a:rPr>
              <a:t>C</a:t>
            </a:r>
            <a:r>
              <a:rPr lang="en-GB" sz="2000" i="1" baseline="-25000">
                <a:solidFill>
                  <a:srgbClr val="242424"/>
                </a:solidFill>
                <a:latin typeface="Cambria Math" panose="02040503050406030204" pitchFamily="18" charset="0"/>
                <a:ea typeface="Cambria Math" panose="02040503050406030204" pitchFamily="18" charset="0"/>
              </a:rPr>
              <a:t>n</a:t>
            </a:r>
            <a:r>
              <a:rPr lang="en-GB" sz="2000">
                <a:solidFill>
                  <a:srgbClr val="242424"/>
                </a:solidFill>
                <a:latin typeface="Cambria Math" panose="02040503050406030204" pitchFamily="18" charset="0"/>
                <a:ea typeface="Cambria Math" panose="02040503050406030204" pitchFamily="18" charset="0"/>
              </a:rPr>
              <a:t>H</a:t>
            </a:r>
            <a:r>
              <a:rPr lang="en-GB" sz="2000" baseline="-25000">
                <a:solidFill>
                  <a:srgbClr val="242424"/>
                </a:solidFill>
                <a:latin typeface="Cambria Math" panose="02040503050406030204" pitchFamily="18" charset="0"/>
                <a:ea typeface="Cambria Math" panose="02040503050406030204" pitchFamily="18" charset="0"/>
              </a:rPr>
              <a:t>2</a:t>
            </a:r>
            <a:r>
              <a:rPr lang="en-GB" sz="2000" i="1" baseline="-25000">
                <a:solidFill>
                  <a:srgbClr val="242424"/>
                </a:solidFill>
                <a:latin typeface="Cambria Math" panose="02040503050406030204" pitchFamily="18" charset="0"/>
                <a:ea typeface="Cambria Math" panose="02040503050406030204" pitchFamily="18" charset="0"/>
              </a:rPr>
              <a:t>n</a:t>
            </a:r>
            <a:r>
              <a:rPr lang="en-GB" sz="2000" baseline="-25000">
                <a:solidFill>
                  <a:srgbClr val="242424"/>
                </a:solidFill>
                <a:latin typeface="Cambria Math" panose="02040503050406030204" pitchFamily="18" charset="0"/>
                <a:ea typeface="Cambria Math" panose="02040503050406030204" pitchFamily="18" charset="0"/>
              </a:rPr>
              <a:t>+2</a:t>
            </a:r>
            <a:r>
              <a:rPr lang="en-GB" sz="2000">
                <a:solidFill>
                  <a:srgbClr val="242424"/>
                </a:solidFill>
                <a:latin typeface="Century Gothic"/>
              </a:rPr>
              <a:t> which works for all the straight-chained alkanes</a:t>
            </a:r>
          </a:p>
        </p:txBody>
      </p:sp>
      <p:sp>
        <p:nvSpPr>
          <p:cNvPr id="10" name="TextBox 9">
            <a:extLst>
              <a:ext uri="{FF2B5EF4-FFF2-40B4-BE49-F238E27FC236}">
                <a16:creationId xmlns:a16="http://schemas.microsoft.com/office/drawing/2014/main" id="{88501EAC-D917-B5A5-EAA1-AB3145781FCC}"/>
              </a:ext>
            </a:extLst>
          </p:cNvPr>
          <p:cNvSpPr txBox="1"/>
          <p:nvPr/>
        </p:nvSpPr>
        <p:spPr>
          <a:xfrm>
            <a:off x="311968" y="3053668"/>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3"/>
              </a:rPr>
              <a:t>bit.ly/4k6lIyT</a:t>
            </a:r>
            <a:endParaRPr lang="en-GB"/>
          </a:p>
        </p:txBody>
      </p:sp>
      <p:pic>
        <p:nvPicPr>
          <p:cNvPr id="15" name="Graphic 17">
            <a:extLst>
              <a:ext uri="{FF2B5EF4-FFF2-40B4-BE49-F238E27FC236}">
                <a16:creationId xmlns:a16="http://schemas.microsoft.com/office/drawing/2014/main" id="{6FA4CE8B-7467-F449-4D2C-954458F78CF7}"/>
              </a:ext>
              <a:ext uri="{C183D7F6-B498-43B3-948B-1728B52AA6E4}">
                <adec:decorative xmlns:adec="http://schemas.microsoft.com/office/drawing/2017/decorative" val="1"/>
              </a:ext>
            </a:extLst>
          </p:cNvPr>
          <p:cNvPicPr/>
          <p:nvPr/>
        </p:nvPicPr>
        <p:blipFill>
          <a:blip r:embed="rId4"/>
          <a:stretch/>
        </p:blipFill>
        <p:spPr>
          <a:xfrm>
            <a:off x="2631805" y="3185362"/>
            <a:ext cx="630157" cy="538560"/>
          </a:xfrm>
          <a:prstGeom prst="rect">
            <a:avLst/>
          </a:prstGeom>
          <a:ln w="9525">
            <a:noFill/>
          </a:ln>
        </p:spPr>
      </p:pic>
      <p:pic>
        <p:nvPicPr>
          <p:cNvPr id="16" name="Graphic 16">
            <a:extLst>
              <a:ext uri="{FF2B5EF4-FFF2-40B4-BE49-F238E27FC236}">
                <a16:creationId xmlns:a16="http://schemas.microsoft.com/office/drawing/2014/main" id="{69688E2E-4EF4-BB4C-29AC-614A50A063E0}"/>
              </a:ext>
              <a:ext uri="{C183D7F6-B498-43B3-948B-1728B52AA6E4}">
                <adec:decorative xmlns:adec="http://schemas.microsoft.com/office/drawing/2017/decorative" val="1"/>
              </a:ext>
            </a:extLst>
          </p:cNvPr>
          <p:cNvPicPr/>
          <p:nvPr/>
        </p:nvPicPr>
        <p:blipFill>
          <a:blip r:embed="rId5"/>
          <a:stretch/>
        </p:blipFill>
        <p:spPr>
          <a:xfrm>
            <a:off x="2213198" y="3206096"/>
            <a:ext cx="636475" cy="543960"/>
          </a:xfrm>
          <a:prstGeom prst="rect">
            <a:avLst/>
          </a:prstGeom>
          <a:ln w="9525">
            <a:noFill/>
          </a:ln>
        </p:spPr>
      </p:pic>
      <p:sp>
        <p:nvSpPr>
          <p:cNvPr id="4" name="TextBox 3">
            <a:extLst>
              <a:ext uri="{FF2B5EF4-FFF2-40B4-BE49-F238E27FC236}">
                <a16:creationId xmlns:a16="http://schemas.microsoft.com/office/drawing/2014/main" id="{D712A658-70B5-8B5C-3D9B-857F69DF5808}"/>
              </a:ext>
            </a:extLst>
          </p:cNvPr>
          <p:cNvSpPr txBox="1"/>
          <p:nvPr/>
        </p:nvSpPr>
        <p:spPr>
          <a:xfrm>
            <a:off x="311967" y="5095016"/>
            <a:ext cx="3426963"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General (applies to many things), formula (a way of representing things with symbols)</a:t>
            </a:r>
          </a:p>
        </p:txBody>
      </p:sp>
      <p:pic>
        <p:nvPicPr>
          <p:cNvPr id="17" name="Picture 16" descr="A diagram of displayed formula to represent the homologous series of alkanes. The displayed formula are on the left of a series of steps and increase as the steps go up. An arrow on the right of the diagram points up and next it is labelled '+CH2'">
            <a:extLst>
              <a:ext uri="{FF2B5EF4-FFF2-40B4-BE49-F238E27FC236}">
                <a16:creationId xmlns:a16="http://schemas.microsoft.com/office/drawing/2014/main" id="{D123653D-FF00-ECC0-2AD2-7EEB9D1EE931}"/>
              </a:ext>
            </a:extLst>
          </p:cNvPr>
          <p:cNvPicPr>
            <a:picLocks noChangeAspect="1"/>
          </p:cNvPicPr>
          <p:nvPr/>
        </p:nvPicPr>
        <p:blipFill>
          <a:blip r:embed="rId6"/>
          <a:srcRect b="14996"/>
          <a:stretch>
            <a:fillRect/>
          </a:stretch>
        </p:blipFill>
        <p:spPr>
          <a:xfrm>
            <a:off x="4636158" y="4110464"/>
            <a:ext cx="2919683" cy="2481839"/>
          </a:xfrm>
          <a:prstGeom prst="rect">
            <a:avLst/>
          </a:prstGeom>
        </p:spPr>
      </p:pic>
      <p:sp>
        <p:nvSpPr>
          <p:cNvPr id="3" name="TextBox 2">
            <a:extLst>
              <a:ext uri="{FF2B5EF4-FFF2-40B4-BE49-F238E27FC236}">
                <a16:creationId xmlns:a16="http://schemas.microsoft.com/office/drawing/2014/main" id="{FDE50943-B786-1571-ED40-AE5BF700941D}"/>
              </a:ext>
            </a:extLst>
          </p:cNvPr>
          <p:cNvSpPr txBox="1"/>
          <p:nvPr/>
        </p:nvSpPr>
        <p:spPr>
          <a:xfrm>
            <a:off x="5118299" y="3137361"/>
            <a:ext cx="2007281" cy="769441"/>
          </a:xfrm>
          <a:prstGeom prst="rect">
            <a:avLst/>
          </a:prstGeom>
          <a:noFill/>
        </p:spPr>
        <p:txBody>
          <a:bodyPr wrap="none" rtlCol="0">
            <a:spAutoFit/>
          </a:bodyPr>
          <a:lstStyle/>
          <a:p>
            <a:r>
              <a:rPr lang="en-US" sz="4400" dirty="0">
                <a:latin typeface="Cambria Math" panose="02040503050406030204" pitchFamily="18" charset="0"/>
                <a:ea typeface="Cambria Math" panose="02040503050406030204" pitchFamily="18" charset="0"/>
              </a:rPr>
              <a:t>C</a:t>
            </a:r>
            <a:r>
              <a:rPr lang="en-US" sz="4400" i="1" baseline="-25000" dirty="0">
                <a:latin typeface="Cambria Math" panose="02040503050406030204" pitchFamily="18" charset="0"/>
                <a:ea typeface="Cambria Math" panose="02040503050406030204" pitchFamily="18" charset="0"/>
              </a:rPr>
              <a:t>n</a:t>
            </a:r>
            <a:r>
              <a:rPr lang="en-US" sz="4400" dirty="0">
                <a:latin typeface="Cambria Math" panose="02040503050406030204" pitchFamily="18" charset="0"/>
                <a:ea typeface="Cambria Math" panose="02040503050406030204" pitchFamily="18" charset="0"/>
              </a:rPr>
              <a:t>H</a:t>
            </a:r>
            <a:r>
              <a:rPr lang="en-US" sz="4400" baseline="-25000" dirty="0">
                <a:latin typeface="Cambria Math" panose="02040503050406030204" pitchFamily="18" charset="0"/>
                <a:ea typeface="Cambria Math" panose="02040503050406030204" pitchFamily="18" charset="0"/>
              </a:rPr>
              <a:t>2</a:t>
            </a:r>
            <a:r>
              <a:rPr lang="en-US" sz="4400" i="1" baseline="-25000" dirty="0">
                <a:latin typeface="Cambria Math" panose="02040503050406030204" pitchFamily="18" charset="0"/>
                <a:ea typeface="Cambria Math" panose="02040503050406030204" pitchFamily="18" charset="0"/>
              </a:rPr>
              <a:t>n</a:t>
            </a:r>
            <a:r>
              <a:rPr lang="en-US" sz="4400" baseline="-25000" dirty="0">
                <a:latin typeface="Cambria Math" panose="02040503050406030204" pitchFamily="18" charset="0"/>
                <a:ea typeface="Cambria Math" panose="02040503050406030204" pitchFamily="18" charset="0"/>
              </a:rPr>
              <a:t>+2</a:t>
            </a:r>
            <a:endParaRPr lang="en-GB" sz="4400" dirty="0"/>
          </a:p>
        </p:txBody>
      </p:sp>
    </p:spTree>
    <p:extLst>
      <p:ext uri="{BB962C8B-B14F-4D97-AF65-F5344CB8AC3E}">
        <p14:creationId xmlns:p14="http://schemas.microsoft.com/office/powerpoint/2010/main" val="1052523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243BC-9AC0-218C-6B90-2C9639836E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BB8AE4-9EA5-8A15-BA2B-E3C770AF6C5D}"/>
              </a:ext>
            </a:extLst>
          </p:cNvPr>
          <p:cNvSpPr>
            <a:spLocks noGrp="1"/>
          </p:cNvSpPr>
          <p:nvPr>
            <p:ph type="title"/>
          </p:nvPr>
        </p:nvSpPr>
        <p:spPr>
          <a:xfrm>
            <a:off x="322712" y="318415"/>
            <a:ext cx="3597211" cy="395839"/>
          </a:xfrm>
        </p:spPr>
        <p:txBody>
          <a:bodyPr/>
          <a:lstStyle/>
          <a:p>
            <a:r>
              <a:rPr lang="en-US" sz="4000">
                <a:latin typeface="Century Gothic"/>
              </a:rPr>
              <a:t>Homologous series</a:t>
            </a:r>
            <a:endParaRPr lang="en-US" sz="4000"/>
          </a:p>
        </p:txBody>
      </p:sp>
      <p:sp>
        <p:nvSpPr>
          <p:cNvPr id="6" name="Title 1">
            <a:extLst>
              <a:ext uri="{FF2B5EF4-FFF2-40B4-BE49-F238E27FC236}">
                <a16:creationId xmlns:a16="http://schemas.microsoft.com/office/drawing/2014/main" id="{4884C15D-6F4A-1BA3-C033-3E9A68B03B57}"/>
              </a:ext>
            </a:extLst>
          </p:cNvPr>
          <p:cNvSpPr txBox="1">
            <a:spLocks/>
          </p:cNvSpPr>
          <p:nvPr/>
        </p:nvSpPr>
        <p:spPr>
          <a:xfrm>
            <a:off x="3734017" y="285998"/>
            <a:ext cx="7078146" cy="1069899"/>
          </a:xfrm>
          <a:prstGeom prst="rect">
            <a:avLst/>
          </a:prstGeom>
          <a:solidFill>
            <a:srgbClr val="C8102E">
              <a:alpha val="27000"/>
            </a:srgbClr>
          </a:solidFill>
          <a:ln>
            <a:solidFill>
              <a:schemeClr val="bg1"/>
            </a:solidFill>
          </a:ln>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 series of organic compounds with the same general formula, which react in a similar way, such as alkanes</a:t>
            </a:r>
            <a:endParaRPr lang="en-US" sz="2400" b="0">
              <a:solidFill>
                <a:schemeClr val="tx1"/>
              </a:solidFill>
            </a:endParaRPr>
          </a:p>
        </p:txBody>
      </p:sp>
      <p:sp>
        <p:nvSpPr>
          <p:cNvPr id="9" name="TextBox 8">
            <a:extLst>
              <a:ext uri="{FF2B5EF4-FFF2-40B4-BE49-F238E27FC236}">
                <a16:creationId xmlns:a16="http://schemas.microsoft.com/office/drawing/2014/main" id="{EF57B040-911E-AA34-0B91-F7A02FE253E0}"/>
              </a:ext>
            </a:extLst>
          </p:cNvPr>
          <p:cNvSpPr txBox="1"/>
          <p:nvPr/>
        </p:nvSpPr>
        <p:spPr>
          <a:xfrm>
            <a:off x="310287" y="1554435"/>
            <a:ext cx="4195038"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group of compounds that have the same general formula and react in similar ways</a:t>
            </a:r>
            <a:endParaRPr lang="en-GB" sz="2000">
              <a:latin typeface="Century Gothic"/>
            </a:endParaRPr>
          </a:p>
        </p:txBody>
      </p:sp>
      <p:pic>
        <p:nvPicPr>
          <p:cNvPr id="3" name="Picture 2" descr="A diagram of displayed formula to represent the homologous series of the alkanes. The displayed formula are on the left of a series of steps and increase as the steps go up. An arrow on the right of the diagram points up and next it is labelled '+CH2'">
            <a:extLst>
              <a:ext uri="{FF2B5EF4-FFF2-40B4-BE49-F238E27FC236}">
                <a16:creationId xmlns:a16="http://schemas.microsoft.com/office/drawing/2014/main" id="{C8E2C3D8-3F3D-CEC7-93FD-BBA9854A6D9E}"/>
              </a:ext>
            </a:extLst>
          </p:cNvPr>
          <p:cNvPicPr>
            <a:picLocks noChangeAspect="1"/>
          </p:cNvPicPr>
          <p:nvPr/>
        </p:nvPicPr>
        <p:blipFill>
          <a:blip r:embed="rId3"/>
          <a:srcRect/>
          <a:stretch/>
        </p:blipFill>
        <p:spPr>
          <a:xfrm>
            <a:off x="3903532" y="2933476"/>
            <a:ext cx="2762809" cy="2762809"/>
          </a:xfrm>
          <a:prstGeom prst="rect">
            <a:avLst/>
          </a:prstGeom>
        </p:spPr>
      </p:pic>
      <p:sp>
        <p:nvSpPr>
          <p:cNvPr id="11" name="TextBox 10">
            <a:extLst>
              <a:ext uri="{FF2B5EF4-FFF2-40B4-BE49-F238E27FC236}">
                <a16:creationId xmlns:a16="http://schemas.microsoft.com/office/drawing/2014/main" id="{2B7C5029-7D96-146F-9710-895FFFAF387F}"/>
              </a:ext>
            </a:extLst>
          </p:cNvPr>
          <p:cNvSpPr txBox="1"/>
          <p:nvPr/>
        </p:nvSpPr>
        <p:spPr>
          <a:xfrm>
            <a:off x="310286" y="3387410"/>
            <a:ext cx="3203880"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Ha-mol-ag-as s-ear-ee-z</a:t>
            </a:r>
            <a:endParaRPr lang="en-GB" sz="2000">
              <a:latin typeface="Century Gothic"/>
            </a:endParaRPr>
          </a:p>
        </p:txBody>
      </p:sp>
      <p:sp>
        <p:nvSpPr>
          <p:cNvPr id="12" name="TextBox 11">
            <a:extLst>
              <a:ext uri="{FF2B5EF4-FFF2-40B4-BE49-F238E27FC236}">
                <a16:creationId xmlns:a16="http://schemas.microsoft.com/office/drawing/2014/main" id="{DEC32B78-EA27-D9DF-C72C-4385B67FB784}"/>
              </a:ext>
            </a:extLst>
          </p:cNvPr>
          <p:cNvSpPr txBox="1"/>
          <p:nvPr/>
        </p:nvSpPr>
        <p:spPr>
          <a:xfrm>
            <a:off x="3383430" y="5696286"/>
            <a:ext cx="3203880"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000000"/>
                </a:solidFill>
                <a:latin typeface="Century Gothic"/>
              </a:rPr>
              <a:t>Family (as in the 'alkane family' or 'alkene family')</a:t>
            </a:r>
            <a:endParaRPr lang="en-GB"/>
          </a:p>
        </p:txBody>
      </p:sp>
      <p:sp>
        <p:nvSpPr>
          <p:cNvPr id="13" name="TextBox 12">
            <a:extLst>
              <a:ext uri="{FF2B5EF4-FFF2-40B4-BE49-F238E27FC236}">
                <a16:creationId xmlns:a16="http://schemas.microsoft.com/office/drawing/2014/main" id="{7266D19C-711D-7AB3-1AD0-7914CD41CD89}"/>
              </a:ext>
            </a:extLst>
          </p:cNvPr>
          <p:cNvSpPr txBox="1"/>
          <p:nvPr/>
        </p:nvSpPr>
        <p:spPr>
          <a:xfrm>
            <a:off x="7055707" y="3010940"/>
            <a:ext cx="3756455" cy="224676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000000"/>
                </a:solidFill>
                <a:latin typeface="Century Gothic"/>
              </a:rPr>
              <a:t>hydrocarbon. Compounds which contain hydrogen and carbon only, but is an umbrella term for all the hydrocarbon homologous series</a:t>
            </a:r>
            <a:endParaRPr lang="en-GB"/>
          </a:p>
        </p:txBody>
      </p:sp>
      <p:sp>
        <p:nvSpPr>
          <p:cNvPr id="14" name="TextBox 13">
            <a:extLst>
              <a:ext uri="{FF2B5EF4-FFF2-40B4-BE49-F238E27FC236}">
                <a16:creationId xmlns:a16="http://schemas.microsoft.com/office/drawing/2014/main" id="{675654F7-6DF0-2C45-03BF-97A8672A5076}"/>
              </a:ext>
            </a:extLst>
          </p:cNvPr>
          <p:cNvSpPr txBox="1"/>
          <p:nvPr/>
        </p:nvSpPr>
        <p:spPr>
          <a:xfrm>
            <a:off x="4644718" y="1554436"/>
            <a:ext cx="6167445"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000000"/>
                </a:solidFill>
                <a:latin typeface="Century Gothic"/>
              </a:rPr>
              <a:t>Alkanes form a homologous series because they all have the same formula and similar chemical properties</a:t>
            </a:r>
            <a:endParaRPr lang="en-GB"/>
          </a:p>
        </p:txBody>
      </p:sp>
      <p:sp>
        <p:nvSpPr>
          <p:cNvPr id="4" name="TextBox 3">
            <a:extLst>
              <a:ext uri="{FF2B5EF4-FFF2-40B4-BE49-F238E27FC236}">
                <a16:creationId xmlns:a16="http://schemas.microsoft.com/office/drawing/2014/main" id="{CF5BA779-A27C-FB9A-E31A-035CB44506FD}"/>
              </a:ext>
            </a:extLst>
          </p:cNvPr>
          <p:cNvSpPr txBox="1"/>
          <p:nvPr/>
        </p:nvSpPr>
        <p:spPr>
          <a:xfrm>
            <a:off x="322712" y="4772957"/>
            <a:ext cx="2592321"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000000"/>
                </a:solidFill>
                <a:latin typeface="Century Gothic"/>
              </a:rPr>
              <a:t>Homologous (having the same structure), series (a group of related things)</a:t>
            </a:r>
            <a:endParaRPr lang="en-GB"/>
          </a:p>
        </p:txBody>
      </p:sp>
      <p:sp>
        <p:nvSpPr>
          <p:cNvPr id="7" name="TextBox 6">
            <a:extLst>
              <a:ext uri="{FF2B5EF4-FFF2-40B4-BE49-F238E27FC236}">
                <a16:creationId xmlns:a16="http://schemas.microsoft.com/office/drawing/2014/main" id="{2F205F99-FF09-DA3E-0FD7-E5758BCCCD3E}"/>
              </a:ext>
            </a:extLst>
          </p:cNvPr>
          <p:cNvSpPr txBox="1"/>
          <p:nvPr/>
        </p:nvSpPr>
        <p:spPr>
          <a:xfrm>
            <a:off x="7055708" y="5390775"/>
            <a:ext cx="3756455"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000000"/>
                </a:solidFill>
                <a:latin typeface="Century Gothic"/>
              </a:rPr>
              <a:t>'Series' is a term used in an everyday context, such as a TV series or book series</a:t>
            </a:r>
            <a:endParaRPr lang="en-GB"/>
          </a:p>
        </p:txBody>
      </p:sp>
    </p:spTree>
    <p:extLst>
      <p:ext uri="{BB962C8B-B14F-4D97-AF65-F5344CB8AC3E}">
        <p14:creationId xmlns:p14="http://schemas.microsoft.com/office/powerpoint/2010/main" val="1097590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81711-948F-D9C8-321C-A588D93CEC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FC1D4A-33EE-ACDD-772D-E08A31768519}"/>
              </a:ext>
            </a:extLst>
          </p:cNvPr>
          <p:cNvSpPr>
            <a:spLocks noGrp="1"/>
          </p:cNvSpPr>
          <p:nvPr>
            <p:ph type="title"/>
          </p:nvPr>
        </p:nvSpPr>
        <p:spPr>
          <a:xfrm>
            <a:off x="430305" y="545189"/>
            <a:ext cx="2767976" cy="440661"/>
          </a:xfrm>
        </p:spPr>
        <p:txBody>
          <a:bodyPr/>
          <a:lstStyle/>
          <a:p>
            <a:r>
              <a:rPr lang="en-US" sz="4000">
                <a:latin typeface="Century Gothic"/>
              </a:rPr>
              <a:t>Isomers</a:t>
            </a:r>
          </a:p>
        </p:txBody>
      </p:sp>
      <p:sp>
        <p:nvSpPr>
          <p:cNvPr id="6" name="Title 1">
            <a:extLst>
              <a:ext uri="{FF2B5EF4-FFF2-40B4-BE49-F238E27FC236}">
                <a16:creationId xmlns:a16="http://schemas.microsoft.com/office/drawing/2014/main" id="{193DD3C9-FE13-D424-8079-766D40B2C133}"/>
              </a:ext>
            </a:extLst>
          </p:cNvPr>
          <p:cNvSpPr txBox="1">
            <a:spLocks/>
          </p:cNvSpPr>
          <p:nvPr/>
        </p:nvSpPr>
        <p:spPr>
          <a:xfrm>
            <a:off x="3198280" y="445712"/>
            <a:ext cx="7608671" cy="1069899"/>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dirty="0">
                <a:solidFill>
                  <a:schemeClr val="tx1"/>
                </a:solidFill>
                <a:latin typeface="Century Gothic"/>
              </a:rPr>
              <a:t>compounds which have the same molecular formula but their atoms are</a:t>
            </a:r>
            <a:r>
              <a:rPr lang="en-US" sz="2400" b="0" dirty="0">
                <a:solidFill>
                  <a:srgbClr val="000000"/>
                </a:solidFill>
                <a:latin typeface="Century Gothic"/>
              </a:rPr>
              <a:t> </a:t>
            </a:r>
            <a:r>
              <a:rPr lang="en-US" sz="2400" b="0" dirty="0">
                <a:solidFill>
                  <a:schemeClr val="tx1"/>
                </a:solidFill>
                <a:latin typeface="Century Gothic"/>
              </a:rPr>
              <a:t>bonded in a different arrangement</a:t>
            </a:r>
            <a:endParaRPr lang="en-US" dirty="0">
              <a:solidFill>
                <a:schemeClr val="tx1"/>
              </a:solidFill>
            </a:endParaRPr>
          </a:p>
        </p:txBody>
      </p:sp>
      <p:sp>
        <p:nvSpPr>
          <p:cNvPr id="9" name="TextBox 8">
            <a:extLst>
              <a:ext uri="{FF2B5EF4-FFF2-40B4-BE49-F238E27FC236}">
                <a16:creationId xmlns:a16="http://schemas.microsoft.com/office/drawing/2014/main" id="{0017514E-8E4B-F102-7F06-BE5088779CD0}"/>
              </a:ext>
            </a:extLst>
          </p:cNvPr>
          <p:cNvSpPr txBox="1"/>
          <p:nvPr/>
        </p:nvSpPr>
        <p:spPr>
          <a:xfrm>
            <a:off x="430305" y="1614369"/>
            <a:ext cx="3522570"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In other words …</a:t>
            </a:r>
          </a:p>
          <a:p>
            <a:r>
              <a:rPr lang="en-GB" sz="2000">
                <a:solidFill>
                  <a:srgbClr val="242424"/>
                </a:solidFill>
                <a:latin typeface="Century Gothic"/>
              </a:rPr>
              <a:t>molecules with the same number and type of atoms, but arranged differently in space</a:t>
            </a:r>
            <a:endParaRPr lang="en-GB" sz="2000">
              <a:latin typeface="Century Gothic"/>
            </a:endParaRPr>
          </a:p>
        </p:txBody>
      </p:sp>
      <p:pic>
        <p:nvPicPr>
          <p:cNvPr id="3" name="Picture 2" descr="A diagram of displayed formula to represent two butane molecules. The two displayed formula are arranged differently to represent the different bond arrangements of the two molecules">
            <a:extLst>
              <a:ext uri="{FF2B5EF4-FFF2-40B4-BE49-F238E27FC236}">
                <a16:creationId xmlns:a16="http://schemas.microsoft.com/office/drawing/2014/main" id="{EE85EE47-E2C7-D768-8364-5F603A6958BC}"/>
              </a:ext>
            </a:extLst>
          </p:cNvPr>
          <p:cNvPicPr>
            <a:picLocks noChangeAspect="1"/>
          </p:cNvPicPr>
          <p:nvPr/>
        </p:nvPicPr>
        <p:blipFill>
          <a:blip r:embed="rId3"/>
          <a:srcRect l="10106" t="4325" r="19104" b="16664"/>
          <a:stretch>
            <a:fillRect/>
          </a:stretch>
        </p:blipFill>
        <p:spPr>
          <a:xfrm>
            <a:off x="3638938" y="3369559"/>
            <a:ext cx="3172409" cy="3540798"/>
          </a:xfrm>
          <a:prstGeom prst="rect">
            <a:avLst/>
          </a:prstGeom>
          <a:ln>
            <a:solidFill>
              <a:schemeClr val="bg1"/>
            </a:solidFill>
          </a:ln>
        </p:spPr>
      </p:pic>
      <p:sp>
        <p:nvSpPr>
          <p:cNvPr id="11" name="TextBox 10">
            <a:extLst>
              <a:ext uri="{FF2B5EF4-FFF2-40B4-BE49-F238E27FC236}">
                <a16:creationId xmlns:a16="http://schemas.microsoft.com/office/drawing/2014/main" id="{556D26EB-6E9E-1DF3-06F4-1C2E1DE41A08}"/>
              </a:ext>
            </a:extLst>
          </p:cNvPr>
          <p:cNvSpPr txBox="1"/>
          <p:nvPr/>
        </p:nvSpPr>
        <p:spPr>
          <a:xfrm>
            <a:off x="430305" y="4103994"/>
            <a:ext cx="2056863"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Say it</a:t>
            </a:r>
          </a:p>
          <a:p>
            <a:r>
              <a:rPr lang="en-GB" sz="2000">
                <a:solidFill>
                  <a:srgbClr val="242424"/>
                </a:solidFill>
                <a:latin typeface="Century Gothic"/>
              </a:rPr>
              <a:t>Eye-s-a-ma-z</a:t>
            </a:r>
          </a:p>
        </p:txBody>
      </p:sp>
      <p:sp>
        <p:nvSpPr>
          <p:cNvPr id="13" name="TextBox 12">
            <a:extLst>
              <a:ext uri="{FF2B5EF4-FFF2-40B4-BE49-F238E27FC236}">
                <a16:creationId xmlns:a16="http://schemas.microsoft.com/office/drawing/2014/main" id="{D4186855-7830-E03F-2429-E87F74D7A2C9}"/>
              </a:ext>
            </a:extLst>
          </p:cNvPr>
          <p:cNvSpPr txBox="1"/>
          <p:nvPr/>
        </p:nvSpPr>
        <p:spPr>
          <a:xfrm>
            <a:off x="7565287" y="3488441"/>
            <a:ext cx="3241665"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different compounds. Isomers are different forms of the same compound</a:t>
            </a:r>
          </a:p>
        </p:txBody>
      </p:sp>
      <p:sp>
        <p:nvSpPr>
          <p:cNvPr id="14" name="TextBox 13">
            <a:extLst>
              <a:ext uri="{FF2B5EF4-FFF2-40B4-BE49-F238E27FC236}">
                <a16:creationId xmlns:a16="http://schemas.microsoft.com/office/drawing/2014/main" id="{FBF1BE9D-06E9-588C-C6CC-B61D8E95B604}"/>
              </a:ext>
            </a:extLst>
          </p:cNvPr>
          <p:cNvSpPr txBox="1"/>
          <p:nvPr/>
        </p:nvSpPr>
        <p:spPr>
          <a:xfrm>
            <a:off x="4651759" y="1614369"/>
            <a:ext cx="6155193"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Example </a:t>
            </a:r>
          </a:p>
          <a:p>
            <a:r>
              <a:rPr lang="en-GB" sz="2000">
                <a:solidFill>
                  <a:srgbClr val="242424"/>
                </a:solidFill>
                <a:latin typeface="Century Gothic"/>
              </a:rPr>
              <a:t>The two structures below both represent butane molecules, as they both have the molecular formula </a:t>
            </a:r>
            <a:r>
              <a:rPr lang="en-GB" sz="2000">
                <a:solidFill>
                  <a:srgbClr val="242424"/>
                </a:solidFill>
                <a:latin typeface="Cambria Math" panose="02040503050406030204" pitchFamily="18" charset="0"/>
                <a:ea typeface="Cambria Math" panose="02040503050406030204" pitchFamily="18" charset="0"/>
              </a:rPr>
              <a:t>C</a:t>
            </a:r>
            <a:r>
              <a:rPr lang="en-GB" sz="2000" baseline="-25000">
                <a:solidFill>
                  <a:srgbClr val="242424"/>
                </a:solidFill>
                <a:latin typeface="Cambria Math" panose="02040503050406030204" pitchFamily="18" charset="0"/>
                <a:ea typeface="Cambria Math" panose="02040503050406030204" pitchFamily="18" charset="0"/>
              </a:rPr>
              <a:t>4</a:t>
            </a:r>
            <a:r>
              <a:rPr lang="en-GB" sz="2000">
                <a:solidFill>
                  <a:srgbClr val="242424"/>
                </a:solidFill>
                <a:latin typeface="Cambria Math" panose="02040503050406030204" pitchFamily="18" charset="0"/>
                <a:ea typeface="Cambria Math" panose="02040503050406030204" pitchFamily="18" charset="0"/>
              </a:rPr>
              <a:t>H</a:t>
            </a:r>
            <a:r>
              <a:rPr lang="en-GB" sz="2000" baseline="-25000">
                <a:solidFill>
                  <a:srgbClr val="242424"/>
                </a:solidFill>
                <a:latin typeface="Cambria Math" panose="02040503050406030204" pitchFamily="18" charset="0"/>
                <a:ea typeface="Cambria Math" panose="02040503050406030204" pitchFamily="18" charset="0"/>
              </a:rPr>
              <a:t>10</a:t>
            </a:r>
            <a:r>
              <a:rPr lang="en-GB" sz="2000">
                <a:solidFill>
                  <a:srgbClr val="242424"/>
                </a:solidFill>
                <a:latin typeface="Century Gothic"/>
              </a:rPr>
              <a:t>. The atoms are arranged differently in space, so they are isomers</a:t>
            </a:r>
          </a:p>
        </p:txBody>
      </p:sp>
      <p:sp>
        <p:nvSpPr>
          <p:cNvPr id="4" name="TextBox 3">
            <a:extLst>
              <a:ext uri="{FF2B5EF4-FFF2-40B4-BE49-F238E27FC236}">
                <a16:creationId xmlns:a16="http://schemas.microsoft.com/office/drawing/2014/main" id="{BBEB83A2-4EF2-D2A3-CEF8-5FB8CA44C9A3}"/>
              </a:ext>
            </a:extLst>
          </p:cNvPr>
          <p:cNvSpPr txBox="1"/>
          <p:nvPr/>
        </p:nvSpPr>
        <p:spPr>
          <a:xfrm>
            <a:off x="430305" y="5670289"/>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Break it down</a:t>
            </a:r>
          </a:p>
          <a:p>
            <a:r>
              <a:rPr lang="en-GB" sz="2000">
                <a:solidFill>
                  <a:srgbClr val="242424"/>
                </a:solidFill>
                <a:latin typeface="Century Gothic"/>
              </a:rPr>
              <a:t>Iso (same), </a:t>
            </a:r>
            <a:r>
              <a:rPr lang="en-GB" sz="2000" err="1">
                <a:solidFill>
                  <a:srgbClr val="242424"/>
                </a:solidFill>
                <a:latin typeface="Century Gothic"/>
              </a:rPr>
              <a:t>mer</a:t>
            </a:r>
            <a:r>
              <a:rPr lang="en-GB" sz="2000">
                <a:solidFill>
                  <a:srgbClr val="242424"/>
                </a:solidFill>
                <a:latin typeface="Century Gothic"/>
              </a:rPr>
              <a:t> (part of a unit)</a:t>
            </a:r>
          </a:p>
        </p:txBody>
      </p:sp>
      <p:sp>
        <p:nvSpPr>
          <p:cNvPr id="7" name="TextBox 6">
            <a:extLst>
              <a:ext uri="{FF2B5EF4-FFF2-40B4-BE49-F238E27FC236}">
                <a16:creationId xmlns:a16="http://schemas.microsoft.com/office/drawing/2014/main" id="{C25C35DA-8EBE-7EE7-94BD-757505D0E458}"/>
              </a:ext>
            </a:extLst>
          </p:cNvPr>
          <p:cNvSpPr txBox="1"/>
          <p:nvPr/>
        </p:nvSpPr>
        <p:spPr>
          <a:xfrm>
            <a:off x="7067550" y="5362513"/>
            <a:ext cx="3739402"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Other contexts</a:t>
            </a:r>
          </a:p>
          <a:p>
            <a:r>
              <a:rPr lang="en-GB" sz="2000">
                <a:solidFill>
                  <a:srgbClr val="242424"/>
                </a:solidFill>
                <a:latin typeface="Century Gothic"/>
              </a:rPr>
              <a:t>'Iso' means 'same' in many words, like an 'isosceles triangle' with two equal sides</a:t>
            </a:r>
          </a:p>
        </p:txBody>
      </p:sp>
    </p:spTree>
    <p:extLst>
      <p:ext uri="{BB962C8B-B14F-4D97-AF65-F5344CB8AC3E}">
        <p14:creationId xmlns:p14="http://schemas.microsoft.com/office/powerpoint/2010/main" val="25147391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5CE59-6A8F-E9D3-E211-7C51A1B068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07E324-172D-8C66-8166-30A866B03D0A}"/>
              </a:ext>
            </a:extLst>
          </p:cNvPr>
          <p:cNvSpPr>
            <a:spLocks noGrp="1"/>
          </p:cNvSpPr>
          <p:nvPr>
            <p:ph type="title"/>
          </p:nvPr>
        </p:nvSpPr>
        <p:spPr>
          <a:xfrm>
            <a:off x="407893" y="319669"/>
            <a:ext cx="2767976" cy="440661"/>
          </a:xfrm>
        </p:spPr>
        <p:txBody>
          <a:bodyPr/>
          <a:lstStyle/>
          <a:p>
            <a:r>
              <a:rPr lang="en-US" sz="4000">
                <a:latin typeface="Century Gothic"/>
              </a:rPr>
              <a:t>Molecular formula</a:t>
            </a:r>
          </a:p>
        </p:txBody>
      </p:sp>
      <p:sp>
        <p:nvSpPr>
          <p:cNvPr id="6" name="Title 1">
            <a:extLst>
              <a:ext uri="{FF2B5EF4-FFF2-40B4-BE49-F238E27FC236}">
                <a16:creationId xmlns:a16="http://schemas.microsoft.com/office/drawing/2014/main" id="{29AF7AEC-8746-0257-F261-D265DC820AC8}"/>
              </a:ext>
            </a:extLst>
          </p:cNvPr>
          <p:cNvSpPr txBox="1">
            <a:spLocks/>
          </p:cNvSpPr>
          <p:nvPr/>
        </p:nvSpPr>
        <p:spPr>
          <a:xfrm>
            <a:off x="3222592" y="326731"/>
            <a:ext cx="7611985"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uses chemical symbols to give the number of atoms of each element in one molecule of the substance, such as </a:t>
            </a:r>
            <a:r>
              <a:rPr lang="en-US" sz="2400" b="0">
                <a:solidFill>
                  <a:schemeClr val="tx1"/>
                </a:solidFill>
                <a:latin typeface="Cambria Math" panose="02040503050406030204" pitchFamily="18" charset="0"/>
                <a:ea typeface="Cambria Math" panose="02040503050406030204" pitchFamily="18" charset="0"/>
              </a:rPr>
              <a:t>N</a:t>
            </a:r>
            <a:r>
              <a:rPr lang="en-US" sz="2400" b="0" baseline="-25000">
                <a:solidFill>
                  <a:schemeClr val="tx1"/>
                </a:solidFill>
                <a:latin typeface="Cambria Math" panose="02040503050406030204" pitchFamily="18" charset="0"/>
                <a:ea typeface="Cambria Math" panose="02040503050406030204" pitchFamily="18" charset="0"/>
              </a:rPr>
              <a:t>2</a:t>
            </a:r>
            <a:r>
              <a:rPr lang="en-US" sz="2400" b="0">
                <a:solidFill>
                  <a:schemeClr val="tx1"/>
                </a:solidFill>
                <a:latin typeface="Century Gothic"/>
              </a:rPr>
              <a:t> for nitrogen or </a:t>
            </a:r>
            <a:r>
              <a:rPr lang="en-US" sz="2400" b="0">
                <a:solidFill>
                  <a:schemeClr val="tx1"/>
                </a:solidFill>
                <a:latin typeface="Cambria Math" panose="02040503050406030204" pitchFamily="18" charset="0"/>
                <a:ea typeface="Cambria Math" panose="02040503050406030204" pitchFamily="18" charset="0"/>
              </a:rPr>
              <a:t>H</a:t>
            </a:r>
            <a:r>
              <a:rPr lang="en-US" sz="2400" b="0" baseline="-25000">
                <a:solidFill>
                  <a:schemeClr val="tx1"/>
                </a:solidFill>
                <a:latin typeface="Cambria Math" panose="02040503050406030204" pitchFamily="18" charset="0"/>
                <a:ea typeface="Cambria Math" panose="02040503050406030204" pitchFamily="18" charset="0"/>
              </a:rPr>
              <a:t>2</a:t>
            </a:r>
            <a:r>
              <a:rPr lang="en-US" sz="2400" b="0">
                <a:solidFill>
                  <a:schemeClr val="tx1"/>
                </a:solidFill>
                <a:latin typeface="Cambria Math" panose="02040503050406030204" pitchFamily="18" charset="0"/>
                <a:ea typeface="Cambria Math" panose="02040503050406030204" pitchFamily="18" charset="0"/>
              </a:rPr>
              <a:t>O</a:t>
            </a:r>
            <a:r>
              <a:rPr lang="en-US" sz="2400" b="0">
                <a:solidFill>
                  <a:schemeClr val="tx1"/>
                </a:solidFill>
                <a:latin typeface="Century Gothic"/>
              </a:rPr>
              <a:t> for water</a:t>
            </a:r>
            <a:endParaRPr lang="en-US" sz="2400">
              <a:solidFill>
                <a:schemeClr val="tx1"/>
              </a:solidFill>
            </a:endParaRPr>
          </a:p>
        </p:txBody>
      </p:sp>
      <p:sp>
        <p:nvSpPr>
          <p:cNvPr id="9" name="TextBox 8">
            <a:extLst>
              <a:ext uri="{FF2B5EF4-FFF2-40B4-BE49-F238E27FC236}">
                <a16:creationId xmlns:a16="http://schemas.microsoft.com/office/drawing/2014/main" id="{BA6E559B-0C7B-693D-DE5F-F114222F1B29}"/>
              </a:ext>
            </a:extLst>
          </p:cNvPr>
          <p:cNvSpPr txBox="1"/>
          <p:nvPr/>
        </p:nvSpPr>
        <p:spPr>
          <a:xfrm>
            <a:off x="407893" y="1533331"/>
            <a:ext cx="4812693"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In other words …</a:t>
            </a:r>
          </a:p>
          <a:p>
            <a:r>
              <a:rPr lang="en-GB" sz="2000">
                <a:solidFill>
                  <a:srgbClr val="242424"/>
                </a:solidFill>
                <a:latin typeface="Century Gothic"/>
              </a:rPr>
              <a:t>a way to show how many atoms of each element are in one molecule of a substance, such as </a:t>
            </a:r>
            <a:r>
              <a:rPr lang="en-GB" sz="2000">
                <a:solidFill>
                  <a:srgbClr val="242424"/>
                </a:solidFill>
                <a:latin typeface="Cambria Math"/>
                <a:ea typeface="Cambria Math"/>
              </a:rPr>
              <a:t>H</a:t>
            </a:r>
            <a:r>
              <a:rPr lang="en-GB" sz="2000" baseline="-25000">
                <a:solidFill>
                  <a:srgbClr val="242424"/>
                </a:solidFill>
                <a:latin typeface="Cambria Math"/>
                <a:ea typeface="Cambria Math"/>
              </a:rPr>
              <a:t>2</a:t>
            </a:r>
            <a:r>
              <a:rPr lang="en-GB" sz="2000">
                <a:solidFill>
                  <a:srgbClr val="242424"/>
                </a:solidFill>
                <a:latin typeface="Cambria Math"/>
                <a:ea typeface="Cambria Math"/>
              </a:rPr>
              <a:t>O</a:t>
            </a:r>
            <a:r>
              <a:rPr lang="en-GB" sz="2000">
                <a:solidFill>
                  <a:srgbClr val="242424"/>
                </a:solidFill>
                <a:latin typeface="Century Gothic"/>
              </a:rPr>
              <a:t> for water</a:t>
            </a:r>
          </a:p>
        </p:txBody>
      </p:sp>
      <p:sp>
        <p:nvSpPr>
          <p:cNvPr id="11" name="TextBox 10">
            <a:extLst>
              <a:ext uri="{FF2B5EF4-FFF2-40B4-BE49-F238E27FC236}">
                <a16:creationId xmlns:a16="http://schemas.microsoft.com/office/drawing/2014/main" id="{7FC515C7-4611-2E49-9ADF-B46E6CFB0E21}"/>
              </a:ext>
            </a:extLst>
          </p:cNvPr>
          <p:cNvSpPr txBox="1"/>
          <p:nvPr/>
        </p:nvSpPr>
        <p:spPr>
          <a:xfrm>
            <a:off x="407893" y="3284994"/>
            <a:ext cx="2014031"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Mal-</a:t>
            </a:r>
            <a:r>
              <a:rPr lang="en-GB" sz="2000" err="1">
                <a:solidFill>
                  <a:srgbClr val="242424"/>
                </a:solidFill>
                <a:latin typeface="Century Gothic"/>
              </a:rPr>
              <a:t>ec</a:t>
            </a:r>
            <a:r>
              <a:rPr lang="en-GB" sz="2000">
                <a:solidFill>
                  <a:srgbClr val="242424"/>
                </a:solidFill>
                <a:latin typeface="Century Gothic"/>
              </a:rPr>
              <a:t>-</a:t>
            </a:r>
            <a:r>
              <a:rPr lang="en-GB" sz="2000" err="1">
                <a:solidFill>
                  <a:srgbClr val="242424"/>
                </a:solidFill>
                <a:latin typeface="Century Gothic"/>
              </a:rPr>
              <a:t>ya</a:t>
            </a:r>
            <a:r>
              <a:rPr lang="en-GB" sz="2000">
                <a:solidFill>
                  <a:srgbClr val="242424"/>
                </a:solidFill>
                <a:latin typeface="Century Gothic"/>
              </a:rPr>
              <a:t>-la form-</a:t>
            </a:r>
            <a:r>
              <a:rPr lang="en-GB" sz="2000" err="1">
                <a:solidFill>
                  <a:srgbClr val="242424"/>
                </a:solidFill>
                <a:latin typeface="Century Gothic"/>
              </a:rPr>
              <a:t>ya</a:t>
            </a:r>
            <a:r>
              <a:rPr lang="en-GB" sz="2000">
                <a:solidFill>
                  <a:srgbClr val="242424"/>
                </a:solidFill>
                <a:latin typeface="Century Gothic"/>
              </a:rPr>
              <a:t>-la</a:t>
            </a:r>
          </a:p>
        </p:txBody>
      </p:sp>
      <p:sp>
        <p:nvSpPr>
          <p:cNvPr id="12" name="TextBox 11">
            <a:extLst>
              <a:ext uri="{FF2B5EF4-FFF2-40B4-BE49-F238E27FC236}">
                <a16:creationId xmlns:a16="http://schemas.microsoft.com/office/drawing/2014/main" id="{264A2EA0-9446-6C57-A931-80478692660F}"/>
              </a:ext>
            </a:extLst>
          </p:cNvPr>
          <p:cNvSpPr txBox="1"/>
          <p:nvPr/>
        </p:nvSpPr>
        <p:spPr>
          <a:xfrm>
            <a:off x="3505199" y="5959987"/>
            <a:ext cx="7334357"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Chemical formula (but this can relate to single</a:t>
            </a:r>
            <a:r>
              <a:rPr lang="en-GB" sz="1100">
                <a:solidFill>
                  <a:srgbClr val="242424"/>
                </a:solidFill>
                <a:latin typeface="Aptos Narrow"/>
              </a:rPr>
              <a:t> </a:t>
            </a:r>
            <a:r>
              <a:rPr lang="en-GB" sz="2000">
                <a:solidFill>
                  <a:srgbClr val="242424"/>
                </a:solidFill>
                <a:latin typeface="Century Gothic"/>
              </a:rPr>
              <a:t>atoms, too)</a:t>
            </a:r>
          </a:p>
        </p:txBody>
      </p:sp>
      <p:sp>
        <p:nvSpPr>
          <p:cNvPr id="13" name="TextBox 12">
            <a:extLst>
              <a:ext uri="{FF2B5EF4-FFF2-40B4-BE49-F238E27FC236}">
                <a16:creationId xmlns:a16="http://schemas.microsoft.com/office/drawing/2014/main" id="{22771765-103E-3418-9A27-B3F3745566DA}"/>
              </a:ext>
            </a:extLst>
          </p:cNvPr>
          <p:cNvSpPr txBox="1"/>
          <p:nvPr/>
        </p:nvSpPr>
        <p:spPr>
          <a:xfrm>
            <a:off x="6582935" y="3131106"/>
            <a:ext cx="4256622" cy="2554545"/>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empirical formula </a:t>
            </a:r>
            <a:r>
              <a:rPr lang="en-GB" sz="2000">
                <a:solidFill>
                  <a:srgbClr val="242424"/>
                </a:solidFill>
                <a:latin typeface="Century Gothic" panose="020B0502020202020204" pitchFamily="34" charset="0"/>
              </a:rPr>
              <a:t>–</a:t>
            </a:r>
            <a:r>
              <a:rPr lang="en-GB" sz="2000">
                <a:solidFill>
                  <a:srgbClr val="242424"/>
                </a:solidFill>
                <a:latin typeface="Century Gothic"/>
              </a:rPr>
              <a:t> used for non-molecular substances, such as sodium chloride, </a:t>
            </a:r>
            <a:r>
              <a:rPr lang="en-GB" sz="2000">
                <a:solidFill>
                  <a:srgbClr val="242424"/>
                </a:solidFill>
                <a:latin typeface="Cambria Math"/>
                <a:ea typeface="Cambria Math"/>
              </a:rPr>
              <a:t>NaCl</a:t>
            </a:r>
            <a:r>
              <a:rPr lang="en-GB" sz="2000">
                <a:solidFill>
                  <a:srgbClr val="242424"/>
                </a:solidFill>
                <a:latin typeface="Century Gothic"/>
              </a:rPr>
              <a:t>, and graphite, </a:t>
            </a:r>
            <a:r>
              <a:rPr lang="en-GB" sz="2000">
                <a:solidFill>
                  <a:srgbClr val="242424"/>
                </a:solidFill>
                <a:latin typeface="Cambria Math"/>
                <a:ea typeface="Cambria Math"/>
              </a:rPr>
              <a:t>C</a:t>
            </a:r>
            <a:r>
              <a:rPr lang="en-GB" sz="2000">
                <a:solidFill>
                  <a:srgbClr val="242424"/>
                </a:solidFill>
                <a:latin typeface="Century Gothic"/>
              </a:rPr>
              <a:t>. These are not molecular formulas, as there are many more atoms present than shown in the formulas</a:t>
            </a:r>
          </a:p>
        </p:txBody>
      </p:sp>
      <p:sp>
        <p:nvSpPr>
          <p:cNvPr id="14" name="TextBox 13">
            <a:extLst>
              <a:ext uri="{FF2B5EF4-FFF2-40B4-BE49-F238E27FC236}">
                <a16:creationId xmlns:a16="http://schemas.microsoft.com/office/drawing/2014/main" id="{E29677B1-E3F5-2EB5-D32C-FCA8CF19CC8B}"/>
              </a:ext>
            </a:extLst>
          </p:cNvPr>
          <p:cNvSpPr txBox="1"/>
          <p:nvPr/>
        </p:nvSpPr>
        <p:spPr>
          <a:xfrm>
            <a:off x="5322368" y="1533331"/>
            <a:ext cx="551718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Example </a:t>
            </a:r>
          </a:p>
          <a:p>
            <a:r>
              <a:rPr lang="en-GB" sz="2000">
                <a:solidFill>
                  <a:srgbClr val="242424"/>
                </a:solidFill>
                <a:latin typeface="Century Gothic"/>
              </a:rPr>
              <a:t>The molecular formula of carbon dioxide – </a:t>
            </a:r>
            <a:r>
              <a:rPr lang="en-GB" sz="2000">
                <a:solidFill>
                  <a:srgbClr val="242424"/>
                </a:solidFill>
                <a:latin typeface="Cambria Math"/>
                <a:ea typeface="Cambria Math"/>
              </a:rPr>
              <a:t>CO</a:t>
            </a:r>
            <a:r>
              <a:rPr lang="en-GB" sz="2000" baseline="-25000">
                <a:solidFill>
                  <a:srgbClr val="242424"/>
                </a:solidFill>
                <a:latin typeface="Cambria Math"/>
                <a:ea typeface="Cambria Math"/>
              </a:rPr>
              <a:t>2</a:t>
            </a:r>
            <a:r>
              <a:rPr lang="en-GB" sz="2000">
                <a:solidFill>
                  <a:srgbClr val="242424"/>
                </a:solidFill>
                <a:latin typeface="Century Gothic"/>
              </a:rPr>
              <a:t> – shows that each molecule contains one carbon atom and two oxygen atoms</a:t>
            </a:r>
            <a:endParaRPr lang="en-GB" sz="2000">
              <a:latin typeface="Century Gothic"/>
            </a:endParaRPr>
          </a:p>
        </p:txBody>
      </p:sp>
      <p:sp>
        <p:nvSpPr>
          <p:cNvPr id="4" name="TextBox 3">
            <a:extLst>
              <a:ext uri="{FF2B5EF4-FFF2-40B4-BE49-F238E27FC236}">
                <a16:creationId xmlns:a16="http://schemas.microsoft.com/office/drawing/2014/main" id="{3B6F7363-EB86-2DC6-CD46-4A214A848860}"/>
              </a:ext>
            </a:extLst>
          </p:cNvPr>
          <p:cNvSpPr txBox="1"/>
          <p:nvPr/>
        </p:nvSpPr>
        <p:spPr>
          <a:xfrm>
            <a:off x="407893" y="4728881"/>
            <a:ext cx="2463052"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err="1">
                <a:solidFill>
                  <a:srgbClr val="242424"/>
                </a:solidFill>
                <a:latin typeface="Century Gothic"/>
              </a:rPr>
              <a:t>Molec</a:t>
            </a:r>
            <a:r>
              <a:rPr lang="en-GB" sz="2000">
                <a:solidFill>
                  <a:srgbClr val="242424"/>
                </a:solidFill>
                <a:latin typeface="Century Gothic"/>
              </a:rPr>
              <a:t> (small unit), </a:t>
            </a:r>
            <a:r>
              <a:rPr lang="en-GB" sz="2000" err="1">
                <a:solidFill>
                  <a:srgbClr val="242424"/>
                </a:solidFill>
                <a:latin typeface="Century Gothic"/>
              </a:rPr>
              <a:t>ular</a:t>
            </a:r>
            <a:r>
              <a:rPr lang="en-GB" sz="2000">
                <a:solidFill>
                  <a:srgbClr val="242424"/>
                </a:solidFill>
                <a:latin typeface="Century Gothic"/>
              </a:rPr>
              <a:t> (related to) formula (a way of representing something)</a:t>
            </a:r>
          </a:p>
        </p:txBody>
      </p:sp>
      <p:pic>
        <p:nvPicPr>
          <p:cNvPr id="7" name="Picture 6" descr="A diagram of the molecular formula to represent H2O. 'H2O' is in large black text is labelled '2 x hydrogen atoms' and '1 x oxygen atoms'. Below is a particle diagram with a dark grey circle with 'O' written inside the circle and two smaller white with 'H' written inside the circles">
            <a:extLst>
              <a:ext uri="{FF2B5EF4-FFF2-40B4-BE49-F238E27FC236}">
                <a16:creationId xmlns:a16="http://schemas.microsoft.com/office/drawing/2014/main" id="{7996625D-7AD7-FDCB-0D8A-A1DF75B7840F}"/>
              </a:ext>
            </a:extLst>
          </p:cNvPr>
          <p:cNvPicPr>
            <a:picLocks noChangeAspect="1"/>
          </p:cNvPicPr>
          <p:nvPr/>
        </p:nvPicPr>
        <p:blipFill>
          <a:blip r:embed="rId3"/>
          <a:stretch>
            <a:fillRect/>
          </a:stretch>
        </p:blipFill>
        <p:spPr>
          <a:xfrm>
            <a:off x="3431151" y="3080243"/>
            <a:ext cx="2609341" cy="2609341"/>
          </a:xfrm>
          <a:prstGeom prst="rect">
            <a:avLst/>
          </a:prstGeom>
        </p:spPr>
      </p:pic>
    </p:spTree>
    <p:extLst>
      <p:ext uri="{BB962C8B-B14F-4D97-AF65-F5344CB8AC3E}">
        <p14:creationId xmlns:p14="http://schemas.microsoft.com/office/powerpoint/2010/main" val="38287586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22EB5-D5B0-CB3F-2218-49C037A1B27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E9AADD-0346-317A-62B7-E7B438AD6377}"/>
              </a:ext>
            </a:extLst>
          </p:cNvPr>
          <p:cNvSpPr>
            <a:spLocks noGrp="1"/>
          </p:cNvSpPr>
          <p:nvPr>
            <p:ph type="title"/>
          </p:nvPr>
        </p:nvSpPr>
        <p:spPr>
          <a:xfrm>
            <a:off x="438754" y="319669"/>
            <a:ext cx="2767976" cy="440661"/>
          </a:xfrm>
        </p:spPr>
        <p:txBody>
          <a:bodyPr/>
          <a:lstStyle/>
          <a:p>
            <a:r>
              <a:rPr lang="en-US" sz="4000">
                <a:latin typeface="Century Gothic"/>
              </a:rPr>
              <a:t>Organic compound</a:t>
            </a:r>
          </a:p>
        </p:txBody>
      </p:sp>
      <p:sp>
        <p:nvSpPr>
          <p:cNvPr id="6" name="Title 1">
            <a:extLst>
              <a:ext uri="{FF2B5EF4-FFF2-40B4-BE49-F238E27FC236}">
                <a16:creationId xmlns:a16="http://schemas.microsoft.com/office/drawing/2014/main" id="{8A98E0DA-6238-BA23-F76E-CBFB322EA3CB}"/>
              </a:ext>
            </a:extLst>
          </p:cNvPr>
          <p:cNvSpPr txBox="1">
            <a:spLocks/>
          </p:cNvSpPr>
          <p:nvPr/>
        </p:nvSpPr>
        <p:spPr>
          <a:xfrm>
            <a:off x="3620530" y="349901"/>
            <a:ext cx="7218783" cy="737501"/>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compound that contains carbon atoms (excluding the oxides of carbon or carbonates)</a:t>
            </a:r>
            <a:endParaRPr lang="en-US" sz="2400" b="0">
              <a:solidFill>
                <a:schemeClr val="tx1"/>
              </a:solidFill>
            </a:endParaRPr>
          </a:p>
        </p:txBody>
      </p:sp>
      <p:sp>
        <p:nvSpPr>
          <p:cNvPr id="9" name="TextBox 8">
            <a:extLst>
              <a:ext uri="{FF2B5EF4-FFF2-40B4-BE49-F238E27FC236}">
                <a16:creationId xmlns:a16="http://schemas.microsoft.com/office/drawing/2014/main" id="{018D3D82-ED94-3A87-FB0D-A4297924AE03}"/>
              </a:ext>
            </a:extLst>
          </p:cNvPr>
          <p:cNvSpPr txBox="1"/>
          <p:nvPr/>
        </p:nvSpPr>
        <p:spPr>
          <a:xfrm>
            <a:off x="405239" y="1845444"/>
            <a:ext cx="3441906"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substance that contains carbon atoms (but not substances like carbon dioxide or carbonates)</a:t>
            </a:r>
          </a:p>
        </p:txBody>
      </p:sp>
      <p:sp>
        <p:nvSpPr>
          <p:cNvPr id="11" name="TextBox 10">
            <a:extLst>
              <a:ext uri="{FF2B5EF4-FFF2-40B4-BE49-F238E27FC236}">
                <a16:creationId xmlns:a16="http://schemas.microsoft.com/office/drawing/2014/main" id="{99E5BE86-1698-09B2-276D-D6775F8A0E0C}"/>
              </a:ext>
            </a:extLst>
          </p:cNvPr>
          <p:cNvSpPr txBox="1"/>
          <p:nvPr/>
        </p:nvSpPr>
        <p:spPr>
          <a:xfrm>
            <a:off x="8991035" y="3219040"/>
            <a:ext cx="1746987"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Say it</a:t>
            </a:r>
          </a:p>
          <a:p>
            <a:r>
              <a:rPr lang="en-GB" sz="2000">
                <a:solidFill>
                  <a:srgbClr val="242424"/>
                </a:solidFill>
                <a:latin typeface="Century Gothic"/>
              </a:rPr>
              <a:t>Org-an-</a:t>
            </a:r>
            <a:r>
              <a:rPr lang="en-GB" sz="2000" err="1">
                <a:solidFill>
                  <a:srgbClr val="242424"/>
                </a:solidFill>
                <a:latin typeface="Century Gothic"/>
              </a:rPr>
              <a:t>ic</a:t>
            </a:r>
            <a:r>
              <a:rPr lang="en-GB" sz="2000">
                <a:solidFill>
                  <a:srgbClr val="242424"/>
                </a:solidFill>
                <a:latin typeface="Century Gothic"/>
              </a:rPr>
              <a:t> </a:t>
            </a:r>
          </a:p>
          <a:p>
            <a:r>
              <a:rPr lang="en-GB" sz="2000">
                <a:solidFill>
                  <a:srgbClr val="242424"/>
                </a:solidFill>
                <a:latin typeface="Century Gothic"/>
              </a:rPr>
              <a:t>com-pound</a:t>
            </a:r>
          </a:p>
        </p:txBody>
      </p:sp>
      <p:sp>
        <p:nvSpPr>
          <p:cNvPr id="12" name="TextBox 11">
            <a:extLst>
              <a:ext uri="{FF2B5EF4-FFF2-40B4-BE49-F238E27FC236}">
                <a16:creationId xmlns:a16="http://schemas.microsoft.com/office/drawing/2014/main" id="{66BA6446-4FFD-2C75-05B5-B8B888C88E4A}"/>
              </a:ext>
            </a:extLst>
          </p:cNvPr>
          <p:cNvSpPr txBox="1"/>
          <p:nvPr/>
        </p:nvSpPr>
        <p:spPr>
          <a:xfrm>
            <a:off x="4278120" y="5800099"/>
            <a:ext cx="2783252"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Carbon compounds</a:t>
            </a:r>
          </a:p>
        </p:txBody>
      </p:sp>
      <p:sp>
        <p:nvSpPr>
          <p:cNvPr id="14" name="TextBox 13">
            <a:extLst>
              <a:ext uri="{FF2B5EF4-FFF2-40B4-BE49-F238E27FC236}">
                <a16:creationId xmlns:a16="http://schemas.microsoft.com/office/drawing/2014/main" id="{496EB863-9CAB-C22B-E108-5A9590B78E10}"/>
              </a:ext>
            </a:extLst>
          </p:cNvPr>
          <p:cNvSpPr txBox="1"/>
          <p:nvPr/>
        </p:nvSpPr>
        <p:spPr>
          <a:xfrm>
            <a:off x="8273313" y="1502749"/>
            <a:ext cx="246470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Glucose is an organic compound</a:t>
            </a:r>
          </a:p>
        </p:txBody>
      </p:sp>
      <p:sp>
        <p:nvSpPr>
          <p:cNvPr id="4" name="TextBox 3">
            <a:extLst>
              <a:ext uri="{FF2B5EF4-FFF2-40B4-BE49-F238E27FC236}">
                <a16:creationId xmlns:a16="http://schemas.microsoft.com/office/drawing/2014/main" id="{27E2EF29-C714-7FC6-06DA-D4DF15B1B8CC}"/>
              </a:ext>
            </a:extLst>
          </p:cNvPr>
          <p:cNvSpPr txBox="1"/>
          <p:nvPr/>
        </p:nvSpPr>
        <p:spPr>
          <a:xfrm>
            <a:off x="373712" y="4234703"/>
            <a:ext cx="3441906" cy="224676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Organic (relating to carbon-based molecules), compound (a substance made of different types of atoms bonded together)</a:t>
            </a:r>
          </a:p>
        </p:txBody>
      </p:sp>
      <p:sp>
        <p:nvSpPr>
          <p:cNvPr id="7" name="TextBox 6">
            <a:extLst>
              <a:ext uri="{FF2B5EF4-FFF2-40B4-BE49-F238E27FC236}">
                <a16:creationId xmlns:a16="http://schemas.microsoft.com/office/drawing/2014/main" id="{0280C438-EB54-A73B-5069-56E8F23E1A82}"/>
              </a:ext>
            </a:extLst>
          </p:cNvPr>
          <p:cNvSpPr txBox="1"/>
          <p:nvPr/>
        </p:nvSpPr>
        <p:spPr>
          <a:xfrm>
            <a:off x="8273313" y="4568993"/>
            <a:ext cx="2502946"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‘Organic’ in daily life often refers to natural products or food grown without chemicals</a:t>
            </a:r>
          </a:p>
        </p:txBody>
      </p:sp>
      <p:pic>
        <p:nvPicPr>
          <p:cNvPr id="13" name="Picture 12" descr="A photograph of a model of a propanol molecule using Molymods">
            <a:extLst>
              <a:ext uri="{FF2B5EF4-FFF2-40B4-BE49-F238E27FC236}">
                <a16:creationId xmlns:a16="http://schemas.microsoft.com/office/drawing/2014/main" id="{F187DDD3-C73E-6AC6-2598-01B301B27E2C}"/>
              </a:ext>
            </a:extLst>
          </p:cNvPr>
          <p:cNvPicPr>
            <a:picLocks noChangeAspect="1"/>
          </p:cNvPicPr>
          <p:nvPr/>
        </p:nvPicPr>
        <p:blipFill>
          <a:blip r:embed="rId3"/>
          <a:stretch>
            <a:fillRect/>
          </a:stretch>
        </p:blipFill>
        <p:spPr>
          <a:xfrm>
            <a:off x="4043801" y="2290142"/>
            <a:ext cx="4032855" cy="2688216"/>
          </a:xfrm>
          <a:prstGeom prst="rect">
            <a:avLst/>
          </a:prstGeom>
        </p:spPr>
      </p:pic>
    </p:spTree>
    <p:extLst>
      <p:ext uri="{BB962C8B-B14F-4D97-AF65-F5344CB8AC3E}">
        <p14:creationId xmlns:p14="http://schemas.microsoft.com/office/powerpoint/2010/main" val="3500424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2CA5-4892-550E-49B7-3E07992FB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E2B124-3964-0EF5-94B4-59B95D04BA8A}"/>
              </a:ext>
            </a:extLst>
          </p:cNvPr>
          <p:cNvSpPr>
            <a:spLocks noGrp="1"/>
          </p:cNvSpPr>
          <p:nvPr>
            <p:ph type="title"/>
          </p:nvPr>
        </p:nvSpPr>
        <p:spPr>
          <a:xfrm>
            <a:off x="241207" y="358748"/>
            <a:ext cx="2767976" cy="440661"/>
          </a:xfrm>
        </p:spPr>
        <p:txBody>
          <a:bodyPr/>
          <a:lstStyle/>
          <a:p>
            <a:r>
              <a:rPr lang="en-US" sz="4000">
                <a:latin typeface="Century Gothic"/>
              </a:rPr>
              <a:t>Structural formula</a:t>
            </a:r>
          </a:p>
        </p:txBody>
      </p:sp>
      <p:sp>
        <p:nvSpPr>
          <p:cNvPr id="6" name="Title 1">
            <a:extLst>
              <a:ext uri="{FF2B5EF4-FFF2-40B4-BE49-F238E27FC236}">
                <a16:creationId xmlns:a16="http://schemas.microsoft.com/office/drawing/2014/main" id="{05DDAACF-557B-6B99-4A9D-C2D555674A1E}"/>
              </a:ext>
            </a:extLst>
          </p:cNvPr>
          <p:cNvSpPr txBox="1">
            <a:spLocks/>
          </p:cNvSpPr>
          <p:nvPr/>
        </p:nvSpPr>
        <p:spPr>
          <a:xfrm>
            <a:off x="3701264" y="342657"/>
            <a:ext cx="7145804"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shows the number and arrangement of the atoms of each element in one molecule, such as </a:t>
            </a:r>
            <a:r>
              <a:rPr lang="en-GB" sz="2400" b="0">
                <a:solidFill>
                  <a:schemeClr val="tx1"/>
                </a:solidFill>
                <a:latin typeface="Cambria Math" panose="02040503050406030204" pitchFamily="18" charset="0"/>
                <a:ea typeface="Cambria Math" panose="02040503050406030204" pitchFamily="18" charset="0"/>
              </a:rPr>
              <a:t>CH</a:t>
            </a:r>
            <a:r>
              <a:rPr lang="en-GB" sz="2400" b="0" baseline="-25000">
                <a:solidFill>
                  <a:schemeClr val="tx1"/>
                </a:solidFill>
                <a:latin typeface="Cambria Math" panose="02040503050406030204" pitchFamily="18" charset="0"/>
                <a:ea typeface="Cambria Math" panose="02040503050406030204" pitchFamily="18" charset="0"/>
              </a:rPr>
              <a:t>3</a:t>
            </a:r>
            <a:r>
              <a:rPr lang="en-GB" sz="2400" b="0">
                <a:solidFill>
                  <a:schemeClr val="tx1"/>
                </a:solidFill>
                <a:latin typeface="Cambria Math" panose="02040503050406030204" pitchFamily="18" charset="0"/>
                <a:ea typeface="Cambria Math" panose="02040503050406030204" pitchFamily="18" charset="0"/>
              </a:rPr>
              <a:t>CH</a:t>
            </a:r>
            <a:r>
              <a:rPr lang="en-GB" sz="2400" b="0" baseline="-25000">
                <a:solidFill>
                  <a:schemeClr val="tx1"/>
                </a:solidFill>
                <a:latin typeface="Cambria Math" panose="02040503050406030204" pitchFamily="18" charset="0"/>
                <a:ea typeface="Cambria Math" panose="02040503050406030204" pitchFamily="18" charset="0"/>
              </a:rPr>
              <a:t>2</a:t>
            </a:r>
            <a:r>
              <a:rPr lang="en-GB" sz="2400" b="0">
                <a:solidFill>
                  <a:schemeClr val="tx1"/>
                </a:solidFill>
                <a:latin typeface="Cambria Math" panose="02040503050406030204" pitchFamily="18" charset="0"/>
                <a:ea typeface="Cambria Math" panose="02040503050406030204" pitchFamily="18" charset="0"/>
              </a:rPr>
              <a:t>CH</a:t>
            </a:r>
            <a:r>
              <a:rPr lang="en-GB" sz="2400" b="0" baseline="-25000">
                <a:solidFill>
                  <a:schemeClr val="tx1"/>
                </a:solidFill>
                <a:latin typeface="Cambria Math" panose="02040503050406030204" pitchFamily="18" charset="0"/>
                <a:ea typeface="Cambria Math" panose="02040503050406030204" pitchFamily="18" charset="0"/>
              </a:rPr>
              <a:t>3</a:t>
            </a:r>
            <a:r>
              <a:rPr lang="en-GB" sz="2400" b="0">
                <a:solidFill>
                  <a:schemeClr val="tx1"/>
                </a:solidFill>
                <a:latin typeface="Cambria Math" panose="02040503050406030204" pitchFamily="18" charset="0"/>
                <a:ea typeface="Cambria Math" panose="02040503050406030204" pitchFamily="18" charset="0"/>
              </a:rPr>
              <a:t> </a:t>
            </a:r>
            <a:r>
              <a:rPr lang="en-GB" sz="2400" b="0">
                <a:solidFill>
                  <a:schemeClr val="tx1"/>
                </a:solidFill>
                <a:latin typeface="Century Gothic"/>
              </a:rPr>
              <a:t>for propane</a:t>
            </a:r>
            <a:endParaRPr lang="en-GB" sz="2400" b="0">
              <a:solidFill>
                <a:schemeClr val="tx1"/>
              </a:solidFill>
              <a:latin typeface="Arial"/>
              <a:cs typeface="Arial"/>
            </a:endParaRPr>
          </a:p>
        </p:txBody>
      </p:sp>
      <p:sp>
        <p:nvSpPr>
          <p:cNvPr id="9" name="TextBox 8">
            <a:extLst>
              <a:ext uri="{FF2B5EF4-FFF2-40B4-BE49-F238E27FC236}">
                <a16:creationId xmlns:a16="http://schemas.microsoft.com/office/drawing/2014/main" id="{B73ABEE7-A522-C61E-72BD-BBFDEB55380F}"/>
              </a:ext>
            </a:extLst>
          </p:cNvPr>
          <p:cNvSpPr txBox="1"/>
          <p:nvPr/>
        </p:nvSpPr>
        <p:spPr>
          <a:xfrm>
            <a:off x="241207" y="1691511"/>
            <a:ext cx="5639426"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way of drawing a molecule to show how the atoms are all arranged and connected</a:t>
            </a:r>
            <a:endParaRPr lang="en-GB" sz="2000">
              <a:latin typeface="Century Gothic"/>
            </a:endParaRPr>
          </a:p>
        </p:txBody>
      </p:sp>
      <p:pic>
        <p:nvPicPr>
          <p:cNvPr id="12" name="Picture 11" descr="A diagram of different ways to display the formula for propane. The molecular formula, C3H8, structural formula, CH3-CH2-CH3, and displayed formula, showing three Cs (carbon atoms) connected by single lines and connected to 3, 2 and 3 Hs (hydrogen atoms). ">
            <a:extLst>
              <a:ext uri="{FF2B5EF4-FFF2-40B4-BE49-F238E27FC236}">
                <a16:creationId xmlns:a16="http://schemas.microsoft.com/office/drawing/2014/main" id="{1260971F-5E6F-175E-CB07-E134276ACA7B}"/>
              </a:ext>
            </a:extLst>
          </p:cNvPr>
          <p:cNvPicPr>
            <a:picLocks noChangeAspect="1"/>
          </p:cNvPicPr>
          <p:nvPr/>
        </p:nvPicPr>
        <p:blipFill>
          <a:blip r:embed="rId3"/>
          <a:srcRect/>
          <a:stretch/>
        </p:blipFill>
        <p:spPr>
          <a:xfrm>
            <a:off x="4216868" y="2890733"/>
            <a:ext cx="3024334" cy="3024334"/>
          </a:xfrm>
          <a:prstGeom prst="rect">
            <a:avLst/>
          </a:prstGeom>
        </p:spPr>
      </p:pic>
      <p:sp>
        <p:nvSpPr>
          <p:cNvPr id="11" name="TextBox 10">
            <a:extLst>
              <a:ext uri="{FF2B5EF4-FFF2-40B4-BE49-F238E27FC236}">
                <a16:creationId xmlns:a16="http://schemas.microsoft.com/office/drawing/2014/main" id="{E1580230-5BBF-B392-D2F1-6587DED59B06}"/>
              </a:ext>
            </a:extLst>
          </p:cNvPr>
          <p:cNvSpPr txBox="1"/>
          <p:nvPr/>
        </p:nvSpPr>
        <p:spPr>
          <a:xfrm>
            <a:off x="241207" y="4205528"/>
            <a:ext cx="3306665"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Say it</a:t>
            </a:r>
          </a:p>
          <a:p>
            <a:r>
              <a:rPr lang="en-GB" sz="2000">
                <a:solidFill>
                  <a:srgbClr val="242424"/>
                </a:solidFill>
                <a:latin typeface="Century Gothic"/>
              </a:rPr>
              <a:t>St-</a:t>
            </a:r>
            <a:r>
              <a:rPr lang="en-GB" sz="2000" err="1">
                <a:solidFill>
                  <a:srgbClr val="242424"/>
                </a:solidFill>
                <a:latin typeface="Century Gothic"/>
              </a:rPr>
              <a:t>ruc</a:t>
            </a:r>
            <a:r>
              <a:rPr lang="en-GB" sz="2000">
                <a:solidFill>
                  <a:srgbClr val="242424"/>
                </a:solidFill>
                <a:latin typeface="Century Gothic"/>
              </a:rPr>
              <a:t>-</a:t>
            </a:r>
            <a:r>
              <a:rPr lang="en-GB" sz="2000" err="1">
                <a:solidFill>
                  <a:srgbClr val="242424"/>
                </a:solidFill>
                <a:latin typeface="Century Gothic"/>
              </a:rPr>
              <a:t>ch-ar-el</a:t>
            </a:r>
            <a:r>
              <a:rPr lang="en-GB" sz="2000">
                <a:solidFill>
                  <a:srgbClr val="242424"/>
                </a:solidFill>
                <a:latin typeface="Century Gothic"/>
              </a:rPr>
              <a:t> form-</a:t>
            </a:r>
            <a:r>
              <a:rPr lang="en-GB" sz="2000" err="1">
                <a:solidFill>
                  <a:srgbClr val="242424"/>
                </a:solidFill>
                <a:latin typeface="Century Gothic"/>
              </a:rPr>
              <a:t>ya</a:t>
            </a:r>
            <a:r>
              <a:rPr lang="en-GB" sz="2000">
                <a:solidFill>
                  <a:srgbClr val="242424"/>
                </a:solidFill>
                <a:latin typeface="Century Gothic"/>
              </a:rPr>
              <a:t>-la</a:t>
            </a:r>
          </a:p>
        </p:txBody>
      </p:sp>
      <p:sp>
        <p:nvSpPr>
          <p:cNvPr id="14" name="TextBox 13">
            <a:extLst>
              <a:ext uri="{FF2B5EF4-FFF2-40B4-BE49-F238E27FC236}">
                <a16:creationId xmlns:a16="http://schemas.microsoft.com/office/drawing/2014/main" id="{467D5269-C097-933F-B098-96E086AE4A17}"/>
              </a:ext>
            </a:extLst>
          </p:cNvPr>
          <p:cNvSpPr txBox="1"/>
          <p:nvPr/>
        </p:nvSpPr>
        <p:spPr>
          <a:xfrm>
            <a:off x="6705600" y="1691510"/>
            <a:ext cx="4142424"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The structural formula shows how many hydrogen atoms are attached to each carbon atom in the molecule </a:t>
            </a:r>
          </a:p>
        </p:txBody>
      </p:sp>
      <p:sp>
        <p:nvSpPr>
          <p:cNvPr id="4" name="TextBox 3">
            <a:extLst>
              <a:ext uri="{FF2B5EF4-FFF2-40B4-BE49-F238E27FC236}">
                <a16:creationId xmlns:a16="http://schemas.microsoft.com/office/drawing/2014/main" id="{6B41A84E-2207-C8C3-E2EC-E2852747867B}"/>
              </a:ext>
            </a:extLst>
          </p:cNvPr>
          <p:cNvSpPr txBox="1"/>
          <p:nvPr/>
        </p:nvSpPr>
        <p:spPr>
          <a:xfrm>
            <a:off x="241207" y="5096974"/>
            <a:ext cx="4185808"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Structural (relating to structure or shape), formula (a way of representing information using symbols)</a:t>
            </a:r>
          </a:p>
        </p:txBody>
      </p:sp>
      <p:sp>
        <p:nvSpPr>
          <p:cNvPr id="7" name="TextBox 6">
            <a:extLst>
              <a:ext uri="{FF2B5EF4-FFF2-40B4-BE49-F238E27FC236}">
                <a16:creationId xmlns:a16="http://schemas.microsoft.com/office/drawing/2014/main" id="{FBA01C98-ED0A-8D29-EFF9-4F4DDE8FA29C}"/>
              </a:ext>
            </a:extLst>
          </p:cNvPr>
          <p:cNvSpPr txBox="1"/>
          <p:nvPr/>
        </p:nvSpPr>
        <p:spPr>
          <a:xfrm>
            <a:off x="7334250" y="5070369"/>
            <a:ext cx="3456618"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'Structural' in everyday life is used to describe buildings or frameworks, like 'structural engineering'</a:t>
            </a:r>
          </a:p>
        </p:txBody>
      </p:sp>
      <p:sp>
        <p:nvSpPr>
          <p:cNvPr id="10" name="TextBox 9">
            <a:extLst>
              <a:ext uri="{FF2B5EF4-FFF2-40B4-BE49-F238E27FC236}">
                <a16:creationId xmlns:a16="http://schemas.microsoft.com/office/drawing/2014/main" id="{2E9F1337-C177-D7FA-8F96-38DB65EF3366}"/>
              </a:ext>
            </a:extLst>
          </p:cNvPr>
          <p:cNvSpPr txBox="1"/>
          <p:nvPr/>
        </p:nvSpPr>
        <p:spPr>
          <a:xfrm>
            <a:off x="241207" y="2978155"/>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bit.ly/4jRCoKH</a:t>
            </a:r>
            <a:endParaRPr lang="en-GB"/>
          </a:p>
        </p:txBody>
      </p:sp>
      <p:pic>
        <p:nvPicPr>
          <p:cNvPr id="15" name="Graphic 17">
            <a:extLst>
              <a:ext uri="{FF2B5EF4-FFF2-40B4-BE49-F238E27FC236}">
                <a16:creationId xmlns:a16="http://schemas.microsoft.com/office/drawing/2014/main" id="{F55F681F-E585-5256-C5AC-8DD48951602E}"/>
              </a:ext>
              <a:ext uri="{C183D7F6-B498-43B3-948B-1728B52AA6E4}">
                <adec:decorative xmlns:adec="http://schemas.microsoft.com/office/drawing/2017/decorative" val="1"/>
              </a:ext>
            </a:extLst>
          </p:cNvPr>
          <p:cNvPicPr/>
          <p:nvPr/>
        </p:nvPicPr>
        <p:blipFill>
          <a:blip r:embed="rId5"/>
          <a:stretch/>
        </p:blipFill>
        <p:spPr>
          <a:xfrm>
            <a:off x="2588477" y="3147104"/>
            <a:ext cx="538560" cy="538560"/>
          </a:xfrm>
          <a:prstGeom prst="rect">
            <a:avLst/>
          </a:prstGeom>
          <a:ln w="9525">
            <a:noFill/>
          </a:ln>
        </p:spPr>
      </p:pic>
      <p:pic>
        <p:nvPicPr>
          <p:cNvPr id="17" name="Graphic 16">
            <a:extLst>
              <a:ext uri="{FF2B5EF4-FFF2-40B4-BE49-F238E27FC236}">
                <a16:creationId xmlns:a16="http://schemas.microsoft.com/office/drawing/2014/main" id="{CDBD364F-A5CF-FBD1-0676-5FF2FFAF3B04}"/>
              </a:ext>
              <a:ext uri="{C183D7F6-B498-43B3-948B-1728B52AA6E4}">
                <adec:decorative xmlns:adec="http://schemas.microsoft.com/office/drawing/2017/decorative" val="1"/>
              </a:ext>
            </a:extLst>
          </p:cNvPr>
          <p:cNvPicPr/>
          <p:nvPr/>
        </p:nvPicPr>
        <p:blipFill>
          <a:blip r:embed="rId6"/>
          <a:stretch/>
        </p:blipFill>
        <p:spPr>
          <a:xfrm>
            <a:off x="2223449" y="3141704"/>
            <a:ext cx="543960" cy="543960"/>
          </a:xfrm>
          <a:prstGeom prst="rect">
            <a:avLst/>
          </a:prstGeom>
          <a:ln w="9525">
            <a:noFill/>
          </a:ln>
        </p:spPr>
      </p:pic>
      <p:sp>
        <p:nvSpPr>
          <p:cNvPr id="19" name="TextBox 18">
            <a:extLst>
              <a:ext uri="{FF2B5EF4-FFF2-40B4-BE49-F238E27FC236}">
                <a16:creationId xmlns:a16="http://schemas.microsoft.com/office/drawing/2014/main" id="{236AD767-7714-70E8-E646-52CBA3BE9F83}"/>
              </a:ext>
            </a:extLst>
          </p:cNvPr>
          <p:cNvSpPr txBox="1"/>
          <p:nvPr/>
        </p:nvSpPr>
        <p:spPr>
          <a:xfrm>
            <a:off x="7316304" y="3539140"/>
            <a:ext cx="3456618" cy="1334644"/>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molecular formulas or other types of representations</a:t>
            </a:r>
          </a:p>
        </p:txBody>
      </p:sp>
    </p:spTree>
    <p:extLst>
      <p:ext uri="{BB962C8B-B14F-4D97-AF65-F5344CB8AC3E}">
        <p14:creationId xmlns:p14="http://schemas.microsoft.com/office/powerpoint/2010/main" val="13532655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429E7-D84C-EF5A-F4DE-493E69D21134}"/>
              </a:ext>
            </a:extLst>
          </p:cNvPr>
          <p:cNvSpPr>
            <a:spLocks noGrp="1"/>
          </p:cNvSpPr>
          <p:nvPr>
            <p:ph type="title"/>
          </p:nvPr>
        </p:nvSpPr>
        <p:spPr/>
        <p:txBody>
          <a:bodyPr/>
          <a:lstStyle/>
          <a:p>
            <a:r>
              <a:rPr lang="en-GB"/>
              <a:t>Acknowledgements</a:t>
            </a:r>
          </a:p>
        </p:txBody>
      </p:sp>
      <p:sp>
        <p:nvSpPr>
          <p:cNvPr id="3" name="Content Placeholder 2">
            <a:extLst>
              <a:ext uri="{FF2B5EF4-FFF2-40B4-BE49-F238E27FC236}">
                <a16:creationId xmlns:a16="http://schemas.microsoft.com/office/drawing/2014/main" id="{0EBD4CCD-A11B-9851-057D-35C140E1C35E}"/>
              </a:ext>
              <a:ext uri="{C183D7F6-B498-43B3-948B-1728B52AA6E4}">
                <adec:decorative xmlns:adec="http://schemas.microsoft.com/office/drawing/2017/decorative" val="1"/>
              </a:ext>
            </a:extLst>
          </p:cNvPr>
          <p:cNvSpPr>
            <a:spLocks noGrp="1"/>
          </p:cNvSpPr>
          <p:nvPr>
            <p:ph idx="1"/>
          </p:nvPr>
        </p:nvSpPr>
        <p:spPr>
          <a:xfrm>
            <a:off x="539999" y="1260000"/>
            <a:ext cx="9546975" cy="5040000"/>
          </a:xfrm>
        </p:spPr>
        <p:txBody>
          <a:bodyPr/>
          <a:lstStyle/>
          <a:p>
            <a:r>
              <a:rPr lang="en-GB" sz="2000" dirty="0">
                <a:effectLst/>
                <a:latin typeface="Century Gothic" panose="020B0502020202020204" pitchFamily="34" charset="0"/>
                <a:ea typeface="Aptos" panose="020B0004020202020204" pitchFamily="34" charset="0"/>
                <a:cs typeface="Aptos" panose="020B0004020202020204" pitchFamily="34" charset="0"/>
              </a:rPr>
              <a:t>Image on slide 7, slide </a:t>
            </a:r>
            <a:r>
              <a:rPr lang="en-GB" sz="2000" dirty="0">
                <a:ea typeface="Aptos" panose="020B0004020202020204" pitchFamily="34" charset="0"/>
                <a:cs typeface="Aptos" panose="020B0004020202020204" pitchFamily="34" charset="0"/>
              </a:rPr>
              <a:t>23 (photo) and slide 24 (photo) </a:t>
            </a:r>
            <a:r>
              <a:rPr lang="en-GB" sz="2000" dirty="0">
                <a:effectLst/>
                <a:latin typeface="Century Gothic" panose="020B0502020202020204" pitchFamily="34" charset="0"/>
                <a:ea typeface="Aptos" panose="020B0004020202020204" pitchFamily="34" charset="0"/>
                <a:cs typeface="Aptos" panose="020B0004020202020204" pitchFamily="34" charset="0"/>
              </a:rPr>
              <a:t>© Shutterstock</a:t>
            </a:r>
          </a:p>
          <a:p>
            <a:r>
              <a:rPr lang="en-GB" sz="2000" dirty="0">
                <a:ea typeface="Aptos" panose="020B0004020202020204" pitchFamily="34" charset="0"/>
                <a:cs typeface="Aptos" panose="020B0004020202020204" pitchFamily="34" charset="0"/>
              </a:rPr>
              <a:t>All other images and photos © Royal Society of Chemistry</a:t>
            </a:r>
            <a:endParaRPr lang="en-GB" sz="2000" dirty="0">
              <a:effectLst/>
              <a:latin typeface="Century Gothic" panose="020B0502020202020204" pitchFamily="34" charset="0"/>
              <a:ea typeface="Aptos" panose="020B0004020202020204" pitchFamily="34" charset="0"/>
              <a:cs typeface="Aptos" panose="020B0004020202020204" pitchFamily="34" charset="0"/>
            </a:endParaRPr>
          </a:p>
          <a:p>
            <a:r>
              <a:rPr lang="en-GB" sz="2000" dirty="0">
                <a:effectLst/>
                <a:latin typeface="Century Gothic" panose="020B0502020202020204" pitchFamily="34" charset="0"/>
                <a:ea typeface="Aptos" panose="020B0004020202020204" pitchFamily="34" charset="0"/>
                <a:cs typeface="Aptos" panose="020B0004020202020204" pitchFamily="34" charset="0"/>
              </a:rPr>
              <a:t>SSC BSL Glossaries of Curriculum Terms (</a:t>
            </a:r>
            <a:r>
              <a:rPr lang="en-GB" sz="2000" u="sng" dirty="0">
                <a:solidFill>
                  <a:srgbClr val="467886"/>
                </a:solidFill>
                <a:effectLst/>
                <a:latin typeface="Century Gothic" panose="020B0502020202020204" pitchFamily="34" charset="0"/>
                <a:ea typeface="Aptos" panose="020B0004020202020204" pitchFamily="34" charset="0"/>
                <a:cs typeface="Aptos" panose="020B0004020202020204" pitchFamily="34" charset="0"/>
                <a:hlinkClick r:id="rId2"/>
              </a:rPr>
              <a:t>https://www.ssc.education.ed.ac.uk/BSL/</a:t>
            </a:r>
            <a:r>
              <a:rPr lang="en-GB" sz="2000" dirty="0">
                <a:effectLst/>
                <a:latin typeface="Century Gothic" panose="020B0502020202020204" pitchFamily="34" charset="0"/>
                <a:ea typeface="Aptos" panose="020B0004020202020204" pitchFamily="34" charset="0"/>
                <a:cs typeface="Aptos" panose="020B0004020202020204" pitchFamily="34" charset="0"/>
              </a:rPr>
              <a:t>)</a:t>
            </a:r>
          </a:p>
          <a:p>
            <a:endParaRPr lang="en-GB" dirty="0"/>
          </a:p>
        </p:txBody>
      </p:sp>
    </p:spTree>
    <p:extLst>
      <p:ext uri="{BB962C8B-B14F-4D97-AF65-F5344CB8AC3E}">
        <p14:creationId xmlns:p14="http://schemas.microsoft.com/office/powerpoint/2010/main" val="1876534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D14A4-2AB2-3BF9-846D-9BCC3543BD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204091-0416-59BD-C865-6CD759FB07C9}"/>
              </a:ext>
            </a:extLst>
          </p:cNvPr>
          <p:cNvSpPr>
            <a:spLocks noGrp="1"/>
          </p:cNvSpPr>
          <p:nvPr>
            <p:ph type="title"/>
          </p:nvPr>
        </p:nvSpPr>
        <p:spPr>
          <a:xfrm>
            <a:off x="540000" y="540000"/>
            <a:ext cx="2767976" cy="440661"/>
          </a:xfrm>
        </p:spPr>
        <p:txBody>
          <a:bodyPr/>
          <a:lstStyle/>
          <a:p>
            <a:r>
              <a:rPr lang="en-US" sz="4000">
                <a:latin typeface="Century Gothic"/>
              </a:rPr>
              <a:t>Alcohol</a:t>
            </a:r>
          </a:p>
        </p:txBody>
      </p:sp>
      <p:sp>
        <p:nvSpPr>
          <p:cNvPr id="6" name="Title 1">
            <a:extLst>
              <a:ext uri="{FF2B5EF4-FFF2-40B4-BE49-F238E27FC236}">
                <a16:creationId xmlns:a16="http://schemas.microsoft.com/office/drawing/2014/main" id="{6EA1400A-E1D6-7540-3683-28B5027C0588}"/>
              </a:ext>
            </a:extLst>
          </p:cNvPr>
          <p:cNvSpPr txBox="1">
            <a:spLocks/>
          </p:cNvSpPr>
          <p:nvPr/>
        </p:nvSpPr>
        <p:spPr>
          <a:xfrm>
            <a:off x="3307973" y="540000"/>
            <a:ext cx="7531629" cy="779981"/>
          </a:xfrm>
          <a:prstGeom prst="rect">
            <a:avLst/>
          </a:prstGeom>
          <a:solidFill>
            <a:srgbClr val="C8102E">
              <a:alpha val="27000"/>
            </a:srgbClr>
          </a:solidFill>
        </p:spPr>
        <p:txBody>
          <a:bodyPr vert="horz" lIns="72000" tIns="36000" rIns="72000" bIns="36000" rtlCol="0" anchor="ctr"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an organic compound that contains an -</a:t>
            </a:r>
            <a:r>
              <a:rPr lang="en-US" sz="2400" b="0">
                <a:solidFill>
                  <a:schemeClr val="tx1"/>
                </a:solidFill>
                <a:latin typeface="Cambria Math" panose="02040503050406030204" pitchFamily="18" charset="0"/>
                <a:ea typeface="Cambria Math" panose="02040503050406030204" pitchFamily="18" charset="0"/>
              </a:rPr>
              <a:t>OH</a:t>
            </a:r>
            <a:r>
              <a:rPr lang="en-US" sz="2400" b="0">
                <a:solidFill>
                  <a:schemeClr val="tx1"/>
                </a:solidFill>
                <a:latin typeface="Century Gothic"/>
              </a:rPr>
              <a:t> functional group, such as methanol and ethanol</a:t>
            </a:r>
          </a:p>
        </p:txBody>
      </p:sp>
      <p:sp>
        <p:nvSpPr>
          <p:cNvPr id="9" name="TextBox 8">
            <a:extLst>
              <a:ext uri="{FF2B5EF4-FFF2-40B4-BE49-F238E27FC236}">
                <a16:creationId xmlns:a16="http://schemas.microsoft.com/office/drawing/2014/main" id="{D97590B6-CF3C-DF28-993C-22CD63AEE787}"/>
              </a:ext>
            </a:extLst>
          </p:cNvPr>
          <p:cNvSpPr txBox="1"/>
          <p:nvPr/>
        </p:nvSpPr>
        <p:spPr>
          <a:xfrm>
            <a:off x="430304" y="1574328"/>
            <a:ext cx="4862864"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family of organic compounds that contain an -</a:t>
            </a:r>
            <a:r>
              <a:rPr lang="en-GB" sz="2000">
                <a:solidFill>
                  <a:srgbClr val="242424"/>
                </a:solidFill>
                <a:latin typeface="Cambria Math" panose="02040503050406030204" pitchFamily="18" charset="0"/>
                <a:ea typeface="Cambria Math" panose="02040503050406030204" pitchFamily="18" charset="0"/>
              </a:rPr>
              <a:t>OH</a:t>
            </a:r>
            <a:r>
              <a:rPr lang="en-GB" sz="2000">
                <a:solidFill>
                  <a:srgbClr val="242424"/>
                </a:solidFill>
                <a:latin typeface="Century Gothic"/>
              </a:rPr>
              <a:t> group attached to a carbon atom</a:t>
            </a:r>
          </a:p>
        </p:txBody>
      </p:sp>
      <p:sp>
        <p:nvSpPr>
          <p:cNvPr id="10" name="TextBox 9">
            <a:extLst>
              <a:ext uri="{FF2B5EF4-FFF2-40B4-BE49-F238E27FC236}">
                <a16:creationId xmlns:a16="http://schemas.microsoft.com/office/drawing/2014/main" id="{DEA53A28-70DE-1E0D-0344-C42783052DD8}"/>
              </a:ext>
            </a:extLst>
          </p:cNvPr>
          <p:cNvSpPr txBox="1"/>
          <p:nvPr/>
        </p:nvSpPr>
        <p:spPr>
          <a:xfrm>
            <a:off x="430304" y="3044265"/>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3"/>
              </a:rPr>
              <a:t>bit.ly/4d4vUp2</a:t>
            </a:r>
            <a:endParaRPr lang="en-GB"/>
          </a:p>
        </p:txBody>
      </p:sp>
      <p:pic>
        <p:nvPicPr>
          <p:cNvPr id="3" name="Picture 2" descr="A diagram of the displayed formula for methanol and ethanol, both show a single bond to an O representing an oxygen atom and from the O to an H representing a hydrogen atom from the C representing a carbon atom at the end of the chain&#10;">
            <a:extLst>
              <a:ext uri="{FF2B5EF4-FFF2-40B4-BE49-F238E27FC236}">
                <a16:creationId xmlns:a16="http://schemas.microsoft.com/office/drawing/2014/main" id="{AEF35D60-B229-862A-2A02-FCC35BEFBD5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81118" y="3007984"/>
            <a:ext cx="2862385" cy="2872154"/>
          </a:xfrm>
          <a:prstGeom prst="rect">
            <a:avLst/>
          </a:prstGeom>
        </p:spPr>
      </p:pic>
      <p:sp>
        <p:nvSpPr>
          <p:cNvPr id="11" name="TextBox 10">
            <a:extLst>
              <a:ext uri="{FF2B5EF4-FFF2-40B4-BE49-F238E27FC236}">
                <a16:creationId xmlns:a16="http://schemas.microsoft.com/office/drawing/2014/main" id="{EDCDAAEE-B0E9-6114-CCE5-0BCEEEDA19EE}"/>
              </a:ext>
            </a:extLst>
          </p:cNvPr>
          <p:cNvSpPr txBox="1"/>
          <p:nvPr/>
        </p:nvSpPr>
        <p:spPr>
          <a:xfrm>
            <a:off x="430304" y="4204761"/>
            <a:ext cx="178773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err="1">
                <a:solidFill>
                  <a:srgbClr val="242424"/>
                </a:solidFill>
                <a:latin typeface="Century Gothic"/>
              </a:rPr>
              <a:t>Alc</a:t>
            </a:r>
            <a:r>
              <a:rPr lang="en-GB" sz="2000">
                <a:solidFill>
                  <a:srgbClr val="242424"/>
                </a:solidFill>
                <a:latin typeface="Century Gothic"/>
              </a:rPr>
              <a:t>-a-</a:t>
            </a:r>
            <a:r>
              <a:rPr lang="en-GB" sz="2000" err="1">
                <a:solidFill>
                  <a:srgbClr val="242424"/>
                </a:solidFill>
                <a:latin typeface="Century Gothic"/>
              </a:rPr>
              <a:t>hol</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6F0875AA-9898-9579-3D68-51C1F1671793}"/>
              </a:ext>
            </a:extLst>
          </p:cNvPr>
          <p:cNvSpPr txBox="1"/>
          <p:nvPr/>
        </p:nvSpPr>
        <p:spPr>
          <a:xfrm>
            <a:off x="4743571" y="5990355"/>
            <a:ext cx="2867188" cy="721254"/>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Hydroxyl compound</a:t>
            </a:r>
          </a:p>
        </p:txBody>
      </p:sp>
      <p:sp>
        <p:nvSpPr>
          <p:cNvPr id="13" name="TextBox 12">
            <a:extLst>
              <a:ext uri="{FF2B5EF4-FFF2-40B4-BE49-F238E27FC236}">
                <a16:creationId xmlns:a16="http://schemas.microsoft.com/office/drawing/2014/main" id="{AE5FDA0B-5252-3B70-09BC-A3E7B01E819E}"/>
              </a:ext>
            </a:extLst>
          </p:cNvPr>
          <p:cNvSpPr txBox="1"/>
          <p:nvPr/>
        </p:nvSpPr>
        <p:spPr>
          <a:xfrm>
            <a:off x="7826719" y="3333705"/>
            <a:ext cx="2927901"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alcoholic drink. Alcohols are not just used in drinks; they have many uses</a:t>
            </a:r>
          </a:p>
        </p:txBody>
      </p:sp>
      <p:sp>
        <p:nvSpPr>
          <p:cNvPr id="14" name="TextBox 13">
            <a:extLst>
              <a:ext uri="{FF2B5EF4-FFF2-40B4-BE49-F238E27FC236}">
                <a16:creationId xmlns:a16="http://schemas.microsoft.com/office/drawing/2014/main" id="{9FEFE70E-7683-5135-2A0F-29058178FCED}"/>
              </a:ext>
            </a:extLst>
          </p:cNvPr>
          <p:cNvSpPr txBox="1"/>
          <p:nvPr/>
        </p:nvSpPr>
        <p:spPr>
          <a:xfrm>
            <a:off x="6096000" y="1602890"/>
            <a:ext cx="4658620"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Ethanol is an alcohol found in drinks, but is also a fuel and a disinfectant</a:t>
            </a:r>
            <a:endParaRPr lang="en-GB" sz="2000">
              <a:latin typeface="Century Gothic"/>
            </a:endParaRPr>
          </a:p>
        </p:txBody>
      </p:sp>
      <p:pic>
        <p:nvPicPr>
          <p:cNvPr id="15" name="Graphic 17">
            <a:extLst>
              <a:ext uri="{FF2B5EF4-FFF2-40B4-BE49-F238E27FC236}">
                <a16:creationId xmlns:a16="http://schemas.microsoft.com/office/drawing/2014/main" id="{ED140DB9-6D54-D131-3A51-717486668344}"/>
              </a:ext>
              <a:ext uri="{C183D7F6-B498-43B3-948B-1728B52AA6E4}">
                <adec:decorative xmlns:adec="http://schemas.microsoft.com/office/drawing/2017/decorative" val="1"/>
              </a:ext>
            </a:extLst>
          </p:cNvPr>
          <p:cNvPicPr/>
          <p:nvPr/>
        </p:nvPicPr>
        <p:blipFill>
          <a:blip r:embed="rId5"/>
          <a:stretch/>
        </p:blipFill>
        <p:spPr>
          <a:xfrm>
            <a:off x="2769413" y="3236104"/>
            <a:ext cx="538560" cy="538560"/>
          </a:xfrm>
          <a:prstGeom prst="rect">
            <a:avLst/>
          </a:prstGeom>
          <a:ln w="9525">
            <a:noFill/>
          </a:ln>
        </p:spPr>
      </p:pic>
      <p:pic>
        <p:nvPicPr>
          <p:cNvPr id="16" name="Graphic 16">
            <a:extLst>
              <a:ext uri="{FF2B5EF4-FFF2-40B4-BE49-F238E27FC236}">
                <a16:creationId xmlns:a16="http://schemas.microsoft.com/office/drawing/2014/main" id="{95AFF417-CC63-E8DC-71DC-1E25CA3C968F}"/>
              </a:ext>
              <a:ext uri="{C183D7F6-B498-43B3-948B-1728B52AA6E4}">
                <adec:decorative xmlns:adec="http://schemas.microsoft.com/office/drawing/2017/decorative" val="1"/>
              </a:ext>
            </a:extLst>
          </p:cNvPr>
          <p:cNvPicPr/>
          <p:nvPr/>
        </p:nvPicPr>
        <p:blipFill>
          <a:blip r:embed="rId6"/>
          <a:stretch/>
        </p:blipFill>
        <p:spPr>
          <a:xfrm>
            <a:off x="2403317" y="3241220"/>
            <a:ext cx="543960" cy="543960"/>
          </a:xfrm>
          <a:prstGeom prst="rect">
            <a:avLst/>
          </a:prstGeom>
          <a:ln w="9525">
            <a:noFill/>
          </a:ln>
        </p:spPr>
      </p:pic>
      <p:sp>
        <p:nvSpPr>
          <p:cNvPr id="4" name="TextBox 3">
            <a:extLst>
              <a:ext uri="{FF2B5EF4-FFF2-40B4-BE49-F238E27FC236}">
                <a16:creationId xmlns:a16="http://schemas.microsoft.com/office/drawing/2014/main" id="{004AF2DC-4972-29CE-8490-969E4C5B9498}"/>
              </a:ext>
            </a:extLst>
          </p:cNvPr>
          <p:cNvSpPr txBox="1"/>
          <p:nvPr/>
        </p:nvSpPr>
        <p:spPr>
          <a:xfrm>
            <a:off x="430304" y="5080393"/>
            <a:ext cx="4097308"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Alk (derived from alkane, meaning hydrocarbon), -</a:t>
            </a:r>
            <a:r>
              <a:rPr lang="en-GB" sz="2000" err="1">
                <a:solidFill>
                  <a:srgbClr val="242424"/>
                </a:solidFill>
                <a:latin typeface="Century Gothic"/>
              </a:rPr>
              <a:t>ol</a:t>
            </a:r>
            <a:r>
              <a:rPr lang="en-GB" sz="2000">
                <a:solidFill>
                  <a:srgbClr val="242424"/>
                </a:solidFill>
                <a:latin typeface="Century Gothic"/>
              </a:rPr>
              <a:t> (shows the presence of an -</a:t>
            </a:r>
            <a:r>
              <a:rPr lang="en-GB" sz="2000">
                <a:solidFill>
                  <a:srgbClr val="242424"/>
                </a:solidFill>
                <a:latin typeface="Cambria Math" panose="02040503050406030204" pitchFamily="18" charset="0"/>
                <a:ea typeface="Cambria Math" panose="02040503050406030204" pitchFamily="18" charset="0"/>
              </a:rPr>
              <a:t>OH</a:t>
            </a:r>
            <a:r>
              <a:rPr lang="en-GB" sz="2000">
                <a:solidFill>
                  <a:srgbClr val="242424"/>
                </a:solidFill>
                <a:latin typeface="Century Gothic"/>
              </a:rPr>
              <a:t> group)</a:t>
            </a:r>
          </a:p>
        </p:txBody>
      </p:sp>
      <p:sp>
        <p:nvSpPr>
          <p:cNvPr id="7" name="TextBox 6">
            <a:extLst>
              <a:ext uri="{FF2B5EF4-FFF2-40B4-BE49-F238E27FC236}">
                <a16:creationId xmlns:a16="http://schemas.microsoft.com/office/drawing/2014/main" id="{355D6192-0E88-0F79-C8B4-9D99BCDF3EBD}"/>
              </a:ext>
            </a:extLst>
          </p:cNvPr>
          <p:cNvSpPr txBox="1"/>
          <p:nvPr/>
        </p:nvSpPr>
        <p:spPr>
          <a:xfrm>
            <a:off x="7826718" y="5695946"/>
            <a:ext cx="2927902"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Alcohol refers to alcoholic drinks</a:t>
            </a:r>
          </a:p>
        </p:txBody>
      </p:sp>
      <p:sp>
        <p:nvSpPr>
          <p:cNvPr id="5" name="Rectangle: Rounded Corners 4">
            <a:extLst>
              <a:ext uri="{FF2B5EF4-FFF2-40B4-BE49-F238E27FC236}">
                <a16:creationId xmlns:a16="http://schemas.microsoft.com/office/drawing/2014/main" id="{2EE2FBE2-2A7C-F541-96BA-AF956CF8653C}"/>
              </a:ext>
              <a:ext uri="{C183D7F6-B498-43B3-948B-1728B52AA6E4}">
                <adec:decorative xmlns:adec="http://schemas.microsoft.com/office/drawing/2017/decorative" val="1"/>
              </a:ext>
            </a:extLst>
          </p:cNvPr>
          <p:cNvSpPr/>
          <p:nvPr/>
        </p:nvSpPr>
        <p:spPr>
          <a:xfrm>
            <a:off x="6096000" y="3333635"/>
            <a:ext cx="838200" cy="549076"/>
          </a:xfrm>
          <a:prstGeom prst="roundRect">
            <a:avLst>
              <a:gd name="adj" fmla="val 20574"/>
            </a:avLst>
          </a:prstGeom>
          <a:solidFill>
            <a:srgbClr val="BFBFBF">
              <a:alpha val="25882"/>
            </a:srgbClr>
          </a:solid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Rounded Corners 7">
            <a:extLst>
              <a:ext uri="{FF2B5EF4-FFF2-40B4-BE49-F238E27FC236}">
                <a16:creationId xmlns:a16="http://schemas.microsoft.com/office/drawing/2014/main" id="{776F8390-0855-F8ED-21D2-CF657BF87902}"/>
              </a:ext>
              <a:ext uri="{C183D7F6-B498-43B3-948B-1728B52AA6E4}">
                <adec:decorative xmlns:adec="http://schemas.microsoft.com/office/drawing/2017/decorative" val="1"/>
              </a:ext>
            </a:extLst>
          </p:cNvPr>
          <p:cNvSpPr/>
          <p:nvPr/>
        </p:nvSpPr>
        <p:spPr>
          <a:xfrm>
            <a:off x="6305550" y="4763368"/>
            <a:ext cx="838200" cy="549076"/>
          </a:xfrm>
          <a:prstGeom prst="roundRect">
            <a:avLst>
              <a:gd name="adj" fmla="val 20574"/>
            </a:avLst>
          </a:prstGeom>
          <a:solidFill>
            <a:srgbClr val="BFBFBF">
              <a:alpha val="25882"/>
            </a:srgbClr>
          </a:solid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52323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D14A4-2AB2-3BF9-846D-9BCC3543BD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204091-0416-59BD-C865-6CD759FB07C9}"/>
              </a:ext>
            </a:extLst>
          </p:cNvPr>
          <p:cNvSpPr>
            <a:spLocks noGrp="1"/>
          </p:cNvSpPr>
          <p:nvPr>
            <p:ph type="title"/>
          </p:nvPr>
        </p:nvSpPr>
        <p:spPr>
          <a:xfrm>
            <a:off x="430304" y="540000"/>
            <a:ext cx="2767976" cy="440661"/>
          </a:xfrm>
        </p:spPr>
        <p:txBody>
          <a:bodyPr/>
          <a:lstStyle/>
          <a:p>
            <a:r>
              <a:rPr lang="en-US" sz="4000">
                <a:latin typeface="Century Gothic"/>
              </a:rPr>
              <a:t>Anaerobic</a:t>
            </a:r>
            <a:endParaRPr lang="en-US"/>
          </a:p>
        </p:txBody>
      </p:sp>
      <p:sp>
        <p:nvSpPr>
          <p:cNvPr id="6" name="Title 1">
            <a:extLst>
              <a:ext uri="{FF2B5EF4-FFF2-40B4-BE49-F238E27FC236}">
                <a16:creationId xmlns:a16="http://schemas.microsoft.com/office/drawing/2014/main" id="{6EA1400A-E1D6-7540-3683-28B5027C0588}"/>
              </a:ext>
            </a:extLst>
          </p:cNvPr>
          <p:cNvSpPr txBox="1">
            <a:spLocks/>
          </p:cNvSpPr>
          <p:nvPr/>
        </p:nvSpPr>
        <p:spPr>
          <a:xfrm>
            <a:off x="4429125" y="575559"/>
            <a:ext cx="6148966" cy="405102"/>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takes place when oxygen is not present</a:t>
            </a:r>
          </a:p>
        </p:txBody>
      </p:sp>
      <p:sp>
        <p:nvSpPr>
          <p:cNvPr id="9" name="TextBox 8">
            <a:extLst>
              <a:ext uri="{FF2B5EF4-FFF2-40B4-BE49-F238E27FC236}">
                <a16:creationId xmlns:a16="http://schemas.microsoft.com/office/drawing/2014/main" id="{D97590B6-CF3C-DF28-993C-22CD63AEE787}"/>
              </a:ext>
            </a:extLst>
          </p:cNvPr>
          <p:cNvSpPr txBox="1"/>
          <p:nvPr/>
        </p:nvSpPr>
        <p:spPr>
          <a:xfrm>
            <a:off x="430304" y="1396851"/>
            <a:ext cx="3421502"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process that happens without using oxygen</a:t>
            </a:r>
          </a:p>
        </p:txBody>
      </p:sp>
      <p:sp>
        <p:nvSpPr>
          <p:cNvPr id="11" name="TextBox 10">
            <a:extLst>
              <a:ext uri="{FF2B5EF4-FFF2-40B4-BE49-F238E27FC236}">
                <a16:creationId xmlns:a16="http://schemas.microsoft.com/office/drawing/2014/main" id="{EDCDAAEE-B0E9-6114-CCE5-0BCEEEDA19EE}"/>
              </a:ext>
            </a:extLst>
          </p:cNvPr>
          <p:cNvSpPr txBox="1"/>
          <p:nvPr/>
        </p:nvSpPr>
        <p:spPr>
          <a:xfrm>
            <a:off x="430304" y="3554253"/>
            <a:ext cx="2041741"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Ana-rob-</a:t>
            </a:r>
            <a:r>
              <a:rPr lang="en-GB" sz="2000" err="1">
                <a:solidFill>
                  <a:srgbClr val="242424"/>
                </a:solidFill>
                <a:latin typeface="Century Gothic"/>
              </a:rPr>
              <a:t>ic</a:t>
            </a:r>
            <a:endParaRPr lang="en-GB" sz="2000">
              <a:solidFill>
                <a:srgbClr val="242424"/>
              </a:solidFill>
              <a:latin typeface="Century Gothic"/>
            </a:endParaRPr>
          </a:p>
        </p:txBody>
      </p:sp>
      <p:sp>
        <p:nvSpPr>
          <p:cNvPr id="13" name="TextBox 12">
            <a:extLst>
              <a:ext uri="{FF2B5EF4-FFF2-40B4-BE49-F238E27FC236}">
                <a16:creationId xmlns:a16="http://schemas.microsoft.com/office/drawing/2014/main" id="{AE5FDA0B-5252-3B70-09BC-A3E7B01E819E}"/>
              </a:ext>
            </a:extLst>
          </p:cNvPr>
          <p:cNvSpPr txBox="1"/>
          <p:nvPr/>
        </p:nvSpPr>
        <p:spPr>
          <a:xfrm>
            <a:off x="6861454" y="3219054"/>
            <a:ext cx="3716637"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not breathing. Anaerobic doesn't mean 'no breathing' </a:t>
            </a:r>
            <a:r>
              <a:rPr lang="en-GB" sz="2000">
                <a:solidFill>
                  <a:srgbClr val="242424"/>
                </a:solidFill>
                <a:latin typeface="Century Gothic" panose="020B0502020202020204" pitchFamily="34" charset="0"/>
              </a:rPr>
              <a:t>–</a:t>
            </a:r>
            <a:r>
              <a:rPr lang="en-GB" sz="2000">
                <a:solidFill>
                  <a:srgbClr val="242424"/>
                </a:solidFill>
                <a:latin typeface="Century Gothic"/>
              </a:rPr>
              <a:t> it just means the reaction doesn't use oxygen</a:t>
            </a:r>
          </a:p>
        </p:txBody>
      </p:sp>
      <p:sp>
        <p:nvSpPr>
          <p:cNvPr id="14" name="TextBox 13">
            <a:extLst>
              <a:ext uri="{FF2B5EF4-FFF2-40B4-BE49-F238E27FC236}">
                <a16:creationId xmlns:a16="http://schemas.microsoft.com/office/drawing/2014/main" id="{9FEFE70E-7683-5135-2A0F-29058178FCED}"/>
              </a:ext>
            </a:extLst>
          </p:cNvPr>
          <p:cNvSpPr txBox="1"/>
          <p:nvPr/>
        </p:nvSpPr>
        <p:spPr>
          <a:xfrm>
            <a:off x="5163666" y="1405836"/>
            <a:ext cx="5414425"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When you exercise very hard, your muscles increase the rate of anaerobic respiration, which can make them sore due to the build up of lactic acid</a:t>
            </a:r>
            <a:endParaRPr lang="en-GB" sz="2000">
              <a:latin typeface="Century Gothic"/>
            </a:endParaRPr>
          </a:p>
        </p:txBody>
      </p:sp>
      <p:sp>
        <p:nvSpPr>
          <p:cNvPr id="4" name="TextBox 3">
            <a:extLst>
              <a:ext uri="{FF2B5EF4-FFF2-40B4-BE49-F238E27FC236}">
                <a16:creationId xmlns:a16="http://schemas.microsoft.com/office/drawing/2014/main" id="{004AF2DC-4972-29CE-8490-969E4C5B9498}"/>
              </a:ext>
            </a:extLst>
          </p:cNvPr>
          <p:cNvSpPr txBox="1"/>
          <p:nvPr/>
        </p:nvSpPr>
        <p:spPr>
          <a:xfrm>
            <a:off x="430304" y="5032273"/>
            <a:ext cx="2767976"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An (without), aerobic (relating to oxygen)</a:t>
            </a:r>
          </a:p>
        </p:txBody>
      </p:sp>
      <p:sp>
        <p:nvSpPr>
          <p:cNvPr id="7" name="TextBox 6">
            <a:extLst>
              <a:ext uri="{FF2B5EF4-FFF2-40B4-BE49-F238E27FC236}">
                <a16:creationId xmlns:a16="http://schemas.microsoft.com/office/drawing/2014/main" id="{355D6192-0E88-0F79-C8B4-9D99BCDF3EBD}"/>
              </a:ext>
            </a:extLst>
          </p:cNvPr>
          <p:cNvSpPr txBox="1"/>
          <p:nvPr/>
        </p:nvSpPr>
        <p:spPr>
          <a:xfrm>
            <a:off x="6861454" y="5032273"/>
            <a:ext cx="371663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'Aerobics' is a term often used to describe physical exercises</a:t>
            </a:r>
          </a:p>
        </p:txBody>
      </p:sp>
      <p:pic>
        <p:nvPicPr>
          <p:cNvPr id="10" name="Picture 9" descr="A red circle with black text, a red line crosses the circle diagonally to obscure the chemical symbol 02 w">
            <a:extLst>
              <a:ext uri="{FF2B5EF4-FFF2-40B4-BE49-F238E27FC236}">
                <a16:creationId xmlns:a16="http://schemas.microsoft.com/office/drawing/2014/main" id="{589D00A8-8C9B-159E-F7E1-2BD2509762DE}"/>
              </a:ext>
            </a:extLst>
          </p:cNvPr>
          <p:cNvPicPr>
            <a:picLocks noChangeAspect="1"/>
          </p:cNvPicPr>
          <p:nvPr/>
        </p:nvPicPr>
        <p:blipFill>
          <a:blip r:embed="rId3"/>
          <a:stretch>
            <a:fillRect/>
          </a:stretch>
        </p:blipFill>
        <p:spPr>
          <a:xfrm>
            <a:off x="3851806" y="3044091"/>
            <a:ext cx="2649901" cy="2649901"/>
          </a:xfrm>
          <a:prstGeom prst="rect">
            <a:avLst/>
          </a:prstGeom>
        </p:spPr>
      </p:pic>
    </p:spTree>
    <p:extLst>
      <p:ext uri="{BB962C8B-B14F-4D97-AF65-F5344CB8AC3E}">
        <p14:creationId xmlns:p14="http://schemas.microsoft.com/office/powerpoint/2010/main" val="2586562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AF88C-7E0B-30E7-07EC-22FE33091D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B74BE2-32E2-3C8D-40BC-FA664F16928C}"/>
              </a:ext>
            </a:extLst>
          </p:cNvPr>
          <p:cNvSpPr>
            <a:spLocks noGrp="1"/>
          </p:cNvSpPr>
          <p:nvPr>
            <p:ph type="title"/>
          </p:nvPr>
        </p:nvSpPr>
        <p:spPr>
          <a:xfrm>
            <a:off x="419099" y="540000"/>
            <a:ext cx="2767976" cy="440661"/>
          </a:xfrm>
        </p:spPr>
        <p:txBody>
          <a:bodyPr/>
          <a:lstStyle/>
          <a:p>
            <a:r>
              <a:rPr lang="en-US" sz="4000">
                <a:latin typeface="Century Gothic"/>
              </a:rPr>
              <a:t>Enzyme</a:t>
            </a:r>
          </a:p>
        </p:txBody>
      </p:sp>
      <p:sp>
        <p:nvSpPr>
          <p:cNvPr id="6" name="Title 1">
            <a:extLst>
              <a:ext uri="{FF2B5EF4-FFF2-40B4-BE49-F238E27FC236}">
                <a16:creationId xmlns:a16="http://schemas.microsoft.com/office/drawing/2014/main" id="{501823C3-DD2C-6FDB-917A-45A17CFA6B53}"/>
              </a:ext>
            </a:extLst>
          </p:cNvPr>
          <p:cNvSpPr txBox="1">
            <a:spLocks/>
          </p:cNvSpPr>
          <p:nvPr/>
        </p:nvSpPr>
        <p:spPr>
          <a:xfrm>
            <a:off x="2645915" y="371632"/>
            <a:ext cx="8116821" cy="1069899"/>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naturally occurring catalyst made from protein that is produced by living cells to carry out the chemical reactions essential for life</a:t>
            </a:r>
            <a:endParaRPr lang="en-US" sz="2400">
              <a:solidFill>
                <a:schemeClr val="tx1"/>
              </a:solidFill>
            </a:endParaRPr>
          </a:p>
        </p:txBody>
      </p:sp>
      <p:sp>
        <p:nvSpPr>
          <p:cNvPr id="9" name="TextBox 8">
            <a:extLst>
              <a:ext uri="{FF2B5EF4-FFF2-40B4-BE49-F238E27FC236}">
                <a16:creationId xmlns:a16="http://schemas.microsoft.com/office/drawing/2014/main" id="{D91F0348-05F3-1B52-5CA7-19C2AD59B16B}"/>
              </a:ext>
            </a:extLst>
          </p:cNvPr>
          <p:cNvSpPr txBox="1"/>
          <p:nvPr/>
        </p:nvSpPr>
        <p:spPr>
          <a:xfrm>
            <a:off x="419099" y="1625973"/>
            <a:ext cx="5450214"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protein made by living things which can act as a catalyst (speeding up reactions)</a:t>
            </a:r>
          </a:p>
        </p:txBody>
      </p:sp>
      <p:pic>
        <p:nvPicPr>
          <p:cNvPr id="17" name="Picture 16" descr="A diagram of lock and key mechanism to represent an enzyme catalysed reaction. The diagram is in three phases: first an oval and diamond shape are joined representing the reactant  - they enter the corresponding space in the enzyme then they are released separate from each other and labelled 'products'">
            <a:extLst>
              <a:ext uri="{FF2B5EF4-FFF2-40B4-BE49-F238E27FC236}">
                <a16:creationId xmlns:a16="http://schemas.microsoft.com/office/drawing/2014/main" id="{23661CE8-BAB4-41B5-1C65-74B03D6B976F}"/>
              </a:ext>
            </a:extLst>
          </p:cNvPr>
          <p:cNvPicPr>
            <a:picLocks noChangeAspect="1"/>
          </p:cNvPicPr>
          <p:nvPr/>
        </p:nvPicPr>
        <p:blipFill>
          <a:blip r:embed="rId3"/>
          <a:stretch>
            <a:fillRect/>
          </a:stretch>
        </p:blipFill>
        <p:spPr>
          <a:xfrm>
            <a:off x="3332214" y="2726624"/>
            <a:ext cx="2979481" cy="2979481"/>
          </a:xfrm>
          <a:prstGeom prst="rect">
            <a:avLst/>
          </a:prstGeom>
        </p:spPr>
      </p:pic>
      <p:sp>
        <p:nvSpPr>
          <p:cNvPr id="10" name="TextBox 9">
            <a:extLst>
              <a:ext uri="{FF2B5EF4-FFF2-40B4-BE49-F238E27FC236}">
                <a16:creationId xmlns:a16="http://schemas.microsoft.com/office/drawing/2014/main" id="{CBFD3E89-051E-99F8-A3CA-134BEFBC3CD1}"/>
              </a:ext>
            </a:extLst>
          </p:cNvPr>
          <p:cNvSpPr txBox="1"/>
          <p:nvPr/>
        </p:nvSpPr>
        <p:spPr>
          <a:xfrm>
            <a:off x="419099" y="2995558"/>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bit.ly/4jPFzCQ</a:t>
            </a:r>
            <a:endParaRPr lang="en-GB">
              <a:latin typeface="Century Gothic"/>
            </a:endParaRPr>
          </a:p>
        </p:txBody>
      </p:sp>
      <p:sp>
        <p:nvSpPr>
          <p:cNvPr id="11" name="TextBox 10">
            <a:extLst>
              <a:ext uri="{FF2B5EF4-FFF2-40B4-BE49-F238E27FC236}">
                <a16:creationId xmlns:a16="http://schemas.microsoft.com/office/drawing/2014/main" id="{2C131187-6454-E42E-7302-1624ED8CEA61}"/>
              </a:ext>
            </a:extLst>
          </p:cNvPr>
          <p:cNvSpPr txBox="1"/>
          <p:nvPr/>
        </p:nvSpPr>
        <p:spPr>
          <a:xfrm>
            <a:off x="419099" y="4290652"/>
            <a:ext cx="1787739"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En-z-eye-m</a:t>
            </a:r>
            <a:endParaRPr lang="en-GB" sz="2000">
              <a:latin typeface="Century Gothic"/>
            </a:endParaRPr>
          </a:p>
        </p:txBody>
      </p:sp>
      <p:sp>
        <p:nvSpPr>
          <p:cNvPr id="12" name="TextBox 11">
            <a:extLst>
              <a:ext uri="{FF2B5EF4-FFF2-40B4-BE49-F238E27FC236}">
                <a16:creationId xmlns:a16="http://schemas.microsoft.com/office/drawing/2014/main" id="{28497705-3D5F-B340-E6D0-BF6932C55BEA}"/>
              </a:ext>
            </a:extLst>
          </p:cNvPr>
          <p:cNvSpPr txBox="1"/>
          <p:nvPr/>
        </p:nvSpPr>
        <p:spPr>
          <a:xfrm>
            <a:off x="3545440" y="5893523"/>
            <a:ext cx="2553031"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Biological catalyst</a:t>
            </a:r>
          </a:p>
        </p:txBody>
      </p:sp>
      <p:sp>
        <p:nvSpPr>
          <p:cNvPr id="13" name="TextBox 12">
            <a:extLst>
              <a:ext uri="{FF2B5EF4-FFF2-40B4-BE49-F238E27FC236}">
                <a16:creationId xmlns:a16="http://schemas.microsoft.com/office/drawing/2014/main" id="{72FC0F16-D884-B6D2-3356-69D8AFAC327B}"/>
              </a:ext>
            </a:extLst>
          </p:cNvPr>
          <p:cNvSpPr txBox="1"/>
          <p:nvPr/>
        </p:nvSpPr>
        <p:spPr>
          <a:xfrm>
            <a:off x="6347142" y="2813858"/>
            <a:ext cx="4415594"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Don’t confuse with …</a:t>
            </a:r>
          </a:p>
          <a:p>
            <a:r>
              <a:rPr lang="en-GB" sz="2000">
                <a:solidFill>
                  <a:srgbClr val="242424"/>
                </a:solidFill>
                <a:latin typeface="Century Gothic"/>
              </a:rPr>
              <a:t>reactant or product. Remember that enzymes are catalysts; they do not get used up in chemical reactions and do not appear in the chemical equation</a:t>
            </a:r>
          </a:p>
        </p:txBody>
      </p:sp>
      <p:sp>
        <p:nvSpPr>
          <p:cNvPr id="14" name="TextBox 13">
            <a:extLst>
              <a:ext uri="{FF2B5EF4-FFF2-40B4-BE49-F238E27FC236}">
                <a16:creationId xmlns:a16="http://schemas.microsoft.com/office/drawing/2014/main" id="{3C5C7072-A900-1283-9127-0A4A072C8D3E}"/>
              </a:ext>
            </a:extLst>
          </p:cNvPr>
          <p:cNvSpPr txBox="1"/>
          <p:nvPr/>
        </p:nvSpPr>
        <p:spPr>
          <a:xfrm>
            <a:off x="6096001" y="1625973"/>
            <a:ext cx="4666735"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a:t>
            </a:r>
          </a:p>
          <a:p>
            <a:r>
              <a:rPr lang="en-GB" sz="2000">
                <a:latin typeface="Century Gothic" panose="020B0502020202020204" pitchFamily="34" charset="0"/>
              </a:rPr>
              <a:t>Enzymes in your liver break down toxins in your body </a:t>
            </a:r>
          </a:p>
        </p:txBody>
      </p:sp>
      <p:pic>
        <p:nvPicPr>
          <p:cNvPr id="15" name="Graphic 17">
            <a:extLst>
              <a:ext uri="{FF2B5EF4-FFF2-40B4-BE49-F238E27FC236}">
                <a16:creationId xmlns:a16="http://schemas.microsoft.com/office/drawing/2014/main" id="{800DD767-54E9-CF75-C592-026BC92DD95D}"/>
              </a:ext>
              <a:ext uri="{C183D7F6-B498-43B3-948B-1728B52AA6E4}">
                <adec:decorative xmlns:adec="http://schemas.microsoft.com/office/drawing/2017/decorative" val="1"/>
              </a:ext>
            </a:extLst>
          </p:cNvPr>
          <p:cNvPicPr/>
          <p:nvPr/>
        </p:nvPicPr>
        <p:blipFill>
          <a:blip r:embed="rId5"/>
          <a:stretch/>
        </p:blipFill>
        <p:spPr>
          <a:xfrm>
            <a:off x="2758206" y="3286948"/>
            <a:ext cx="538560" cy="538560"/>
          </a:xfrm>
          <a:prstGeom prst="rect">
            <a:avLst/>
          </a:prstGeom>
          <a:ln w="9525">
            <a:noFill/>
          </a:ln>
        </p:spPr>
      </p:pic>
      <p:pic>
        <p:nvPicPr>
          <p:cNvPr id="16" name="Graphic 16">
            <a:extLst>
              <a:ext uri="{FF2B5EF4-FFF2-40B4-BE49-F238E27FC236}">
                <a16:creationId xmlns:a16="http://schemas.microsoft.com/office/drawing/2014/main" id="{97881511-D6E5-C377-4463-B0B20167DBD0}"/>
              </a:ext>
              <a:ext uri="{C183D7F6-B498-43B3-948B-1728B52AA6E4}">
                <adec:decorative xmlns:adec="http://schemas.microsoft.com/office/drawing/2017/decorative" val="1"/>
              </a:ext>
            </a:extLst>
          </p:cNvPr>
          <p:cNvPicPr/>
          <p:nvPr/>
        </p:nvPicPr>
        <p:blipFill>
          <a:blip r:embed="rId6"/>
          <a:stretch/>
        </p:blipFill>
        <p:spPr>
          <a:xfrm>
            <a:off x="2397365" y="3286948"/>
            <a:ext cx="543960" cy="543960"/>
          </a:xfrm>
          <a:prstGeom prst="rect">
            <a:avLst/>
          </a:prstGeom>
          <a:ln w="9525">
            <a:noFill/>
          </a:ln>
        </p:spPr>
      </p:pic>
      <p:sp>
        <p:nvSpPr>
          <p:cNvPr id="4" name="TextBox 3">
            <a:extLst>
              <a:ext uri="{FF2B5EF4-FFF2-40B4-BE49-F238E27FC236}">
                <a16:creationId xmlns:a16="http://schemas.microsoft.com/office/drawing/2014/main" id="{5A79A7F5-F7F8-131F-9E5C-A64BD67CB3B0}"/>
              </a:ext>
            </a:extLst>
          </p:cNvPr>
          <p:cNvSpPr txBox="1"/>
          <p:nvPr/>
        </p:nvSpPr>
        <p:spPr>
          <a:xfrm>
            <a:off x="419099" y="5277970"/>
            <a:ext cx="287766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En (inside), zyme (from a Greek work meaning to ferment)</a:t>
            </a:r>
          </a:p>
        </p:txBody>
      </p:sp>
      <p:sp>
        <p:nvSpPr>
          <p:cNvPr id="7" name="TextBox 6">
            <a:extLst>
              <a:ext uri="{FF2B5EF4-FFF2-40B4-BE49-F238E27FC236}">
                <a16:creationId xmlns:a16="http://schemas.microsoft.com/office/drawing/2014/main" id="{49667297-DA8A-DB4B-34B6-296CC30B31FE}"/>
              </a:ext>
            </a:extLst>
          </p:cNvPr>
          <p:cNvSpPr txBox="1"/>
          <p:nvPr/>
        </p:nvSpPr>
        <p:spPr>
          <a:xfrm>
            <a:off x="6347143" y="4970193"/>
            <a:ext cx="4415593"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endParaRPr lang="en-GB" sz="2000">
              <a:solidFill>
                <a:srgbClr val="242424"/>
              </a:solidFill>
              <a:latin typeface="Century Gothic"/>
            </a:endParaRPr>
          </a:p>
          <a:p>
            <a:r>
              <a:rPr lang="en-GB" sz="2000">
                <a:solidFill>
                  <a:srgbClr val="242424"/>
                </a:solidFill>
                <a:latin typeface="Century Gothic"/>
              </a:rPr>
              <a:t>Enzymes are found in washing powders, helping to break down stains on our clothes, and in food production like making cheese</a:t>
            </a:r>
            <a:endParaRPr lang="en-GB"/>
          </a:p>
        </p:txBody>
      </p:sp>
    </p:spTree>
    <p:extLst>
      <p:ext uri="{BB962C8B-B14F-4D97-AF65-F5344CB8AC3E}">
        <p14:creationId xmlns:p14="http://schemas.microsoft.com/office/powerpoint/2010/main" val="1910899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F1D5F-851F-D0A9-4526-C64C347CC2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7B3E23-CABE-E9BC-877F-EB6B2B947F29}"/>
              </a:ext>
            </a:extLst>
          </p:cNvPr>
          <p:cNvSpPr>
            <a:spLocks noGrp="1"/>
          </p:cNvSpPr>
          <p:nvPr>
            <p:ph type="title"/>
          </p:nvPr>
        </p:nvSpPr>
        <p:spPr>
          <a:xfrm>
            <a:off x="461559" y="540000"/>
            <a:ext cx="3686858" cy="407044"/>
          </a:xfrm>
        </p:spPr>
        <p:txBody>
          <a:bodyPr/>
          <a:lstStyle/>
          <a:p>
            <a:r>
              <a:rPr lang="en-US" sz="4000">
                <a:latin typeface="Century Gothic"/>
              </a:rPr>
              <a:t>Fermentation</a:t>
            </a:r>
          </a:p>
        </p:txBody>
      </p:sp>
      <p:sp>
        <p:nvSpPr>
          <p:cNvPr id="6" name="Title 1">
            <a:extLst>
              <a:ext uri="{FF2B5EF4-FFF2-40B4-BE49-F238E27FC236}">
                <a16:creationId xmlns:a16="http://schemas.microsoft.com/office/drawing/2014/main" id="{BF10D7A4-460F-50A9-C6D3-11FC2E53FD86}"/>
              </a:ext>
            </a:extLst>
          </p:cNvPr>
          <p:cNvSpPr txBox="1">
            <a:spLocks/>
          </p:cNvSpPr>
          <p:nvPr/>
        </p:nvSpPr>
        <p:spPr>
          <a:xfrm>
            <a:off x="4125071" y="546796"/>
            <a:ext cx="6647703" cy="742638"/>
          </a:xfrm>
          <a:prstGeom prst="rect">
            <a:avLst/>
          </a:prstGeom>
          <a:solidFill>
            <a:srgbClr val="C8102E">
              <a:alpha val="27000"/>
            </a:srgbClr>
          </a:solidFill>
        </p:spPr>
        <p:txBody>
          <a:bodyPr vert="horz" wrap="square"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when glucose is converted to ethanol by microorganisms such as yeast</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89F1029A-469D-3D03-D070-91284884C199}"/>
              </a:ext>
            </a:extLst>
          </p:cNvPr>
          <p:cNvSpPr txBox="1"/>
          <p:nvPr/>
        </p:nvSpPr>
        <p:spPr>
          <a:xfrm>
            <a:off x="430304" y="1438434"/>
            <a:ext cx="5075146"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process where microorganisms like yeast break down sugar to produce alcohol and carbon dioxide</a:t>
            </a:r>
            <a:endParaRPr lang="en-GB" sz="2000">
              <a:latin typeface="Century Gothic"/>
            </a:endParaRPr>
          </a:p>
        </p:txBody>
      </p:sp>
      <p:sp>
        <p:nvSpPr>
          <p:cNvPr id="11" name="TextBox 10">
            <a:extLst>
              <a:ext uri="{FF2B5EF4-FFF2-40B4-BE49-F238E27FC236}">
                <a16:creationId xmlns:a16="http://schemas.microsoft.com/office/drawing/2014/main" id="{CF0E45B7-77B0-0C04-8867-84647CADDA92}"/>
              </a:ext>
            </a:extLst>
          </p:cNvPr>
          <p:cNvSpPr txBox="1"/>
          <p:nvPr/>
        </p:nvSpPr>
        <p:spPr>
          <a:xfrm>
            <a:off x="430304" y="4341866"/>
            <a:ext cx="2409934"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Fir-men-</a:t>
            </a:r>
            <a:r>
              <a:rPr lang="en-GB" sz="2000" err="1">
                <a:solidFill>
                  <a:srgbClr val="242424"/>
                </a:solidFill>
                <a:latin typeface="Century Gothic"/>
              </a:rPr>
              <a:t>tay</a:t>
            </a:r>
            <a:r>
              <a:rPr lang="en-GB" sz="2000">
                <a:solidFill>
                  <a:srgbClr val="242424"/>
                </a:solidFill>
                <a:latin typeface="Century Gothic"/>
              </a:rPr>
              <a:t>-</a:t>
            </a:r>
            <a:r>
              <a:rPr lang="en-GB" sz="2000" err="1">
                <a:solidFill>
                  <a:srgbClr val="242424"/>
                </a:solidFill>
                <a:latin typeface="Century Gothic"/>
              </a:rPr>
              <a:t>shen</a:t>
            </a:r>
            <a:endParaRPr lang="en-GB" sz="2000">
              <a:solidFill>
                <a:srgbClr val="242424"/>
              </a:solidFill>
              <a:latin typeface="Century Gothic"/>
            </a:endParaRPr>
          </a:p>
        </p:txBody>
      </p:sp>
      <p:sp>
        <p:nvSpPr>
          <p:cNvPr id="13" name="TextBox 12">
            <a:extLst>
              <a:ext uri="{FF2B5EF4-FFF2-40B4-BE49-F238E27FC236}">
                <a16:creationId xmlns:a16="http://schemas.microsoft.com/office/drawing/2014/main" id="{8163D1B9-3E7B-F346-B046-706D26576F71}"/>
              </a:ext>
            </a:extLst>
          </p:cNvPr>
          <p:cNvSpPr txBox="1"/>
          <p:nvPr/>
        </p:nvSpPr>
        <p:spPr>
          <a:xfrm>
            <a:off x="7204602" y="3793033"/>
            <a:ext cx="3568172" cy="286232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making alcoholic drinks. Fermentation doesn't always involve alcohol. Many other products can be produced in this way, such as bread, yoghurt, kimchi, kombucha and sauerkraut </a:t>
            </a:r>
          </a:p>
        </p:txBody>
      </p:sp>
      <p:sp>
        <p:nvSpPr>
          <p:cNvPr id="14" name="TextBox 13">
            <a:extLst>
              <a:ext uri="{FF2B5EF4-FFF2-40B4-BE49-F238E27FC236}">
                <a16:creationId xmlns:a16="http://schemas.microsoft.com/office/drawing/2014/main" id="{B2D9996F-D414-3246-7DF4-0F3E097B2336}"/>
              </a:ext>
            </a:extLst>
          </p:cNvPr>
          <p:cNvSpPr txBox="1"/>
          <p:nvPr/>
        </p:nvSpPr>
        <p:spPr>
          <a:xfrm>
            <a:off x="7204603" y="1429766"/>
            <a:ext cx="3568172" cy="1938992"/>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Yeast carries out fermentation to turn sugar into ethanol, which can then be used in food, drink and biofuels</a:t>
            </a:r>
          </a:p>
        </p:txBody>
      </p:sp>
      <p:sp>
        <p:nvSpPr>
          <p:cNvPr id="4" name="TextBox 3">
            <a:extLst>
              <a:ext uri="{FF2B5EF4-FFF2-40B4-BE49-F238E27FC236}">
                <a16:creationId xmlns:a16="http://schemas.microsoft.com/office/drawing/2014/main" id="{42402D29-068F-BD18-BA61-ABCD1DA30EA6}"/>
              </a:ext>
            </a:extLst>
          </p:cNvPr>
          <p:cNvSpPr txBox="1"/>
          <p:nvPr/>
        </p:nvSpPr>
        <p:spPr>
          <a:xfrm>
            <a:off x="430304" y="5331916"/>
            <a:ext cx="2703421"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Ferment (to break down), </a:t>
            </a:r>
            <a:r>
              <a:rPr lang="en-GB" sz="2000" err="1">
                <a:solidFill>
                  <a:srgbClr val="242424"/>
                </a:solidFill>
                <a:latin typeface="Century Gothic"/>
              </a:rPr>
              <a:t>ation</a:t>
            </a:r>
            <a:r>
              <a:rPr lang="en-GB" sz="2000">
                <a:solidFill>
                  <a:srgbClr val="242424"/>
                </a:solidFill>
                <a:latin typeface="Century Gothic"/>
              </a:rPr>
              <a:t> (a process)</a:t>
            </a:r>
          </a:p>
        </p:txBody>
      </p:sp>
      <p:pic>
        <p:nvPicPr>
          <p:cNvPr id="7" name="Picture 6" descr="An photograph of yeast fermented in a glass">
            <a:extLst>
              <a:ext uri="{FF2B5EF4-FFF2-40B4-BE49-F238E27FC236}">
                <a16:creationId xmlns:a16="http://schemas.microsoft.com/office/drawing/2014/main" id="{B47A6B0C-28B6-31EA-D506-4AEEF250336E}"/>
              </a:ext>
            </a:extLst>
          </p:cNvPr>
          <p:cNvPicPr>
            <a:picLocks noChangeAspect="1"/>
          </p:cNvPicPr>
          <p:nvPr/>
        </p:nvPicPr>
        <p:blipFill>
          <a:blip r:embed="rId3"/>
          <a:srcRect t="26293"/>
          <a:stretch>
            <a:fillRect/>
          </a:stretch>
        </p:blipFill>
        <p:spPr>
          <a:xfrm>
            <a:off x="3872788" y="2910873"/>
            <a:ext cx="3676039" cy="4060346"/>
          </a:xfrm>
          <a:prstGeom prst="rect">
            <a:avLst/>
          </a:prstGeom>
        </p:spPr>
      </p:pic>
      <p:sp>
        <p:nvSpPr>
          <p:cNvPr id="10" name="TextBox 9">
            <a:extLst>
              <a:ext uri="{FF2B5EF4-FFF2-40B4-BE49-F238E27FC236}">
                <a16:creationId xmlns:a16="http://schemas.microsoft.com/office/drawing/2014/main" id="{BBA33A7D-3BA4-92C1-71B4-D705442FC720}"/>
              </a:ext>
            </a:extLst>
          </p:cNvPr>
          <p:cNvSpPr txBox="1"/>
          <p:nvPr/>
        </p:nvSpPr>
        <p:spPr>
          <a:xfrm>
            <a:off x="434741" y="3009255"/>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4"/>
              </a:rPr>
              <a:t>bit.ly/4d1YtDD</a:t>
            </a:r>
            <a:endParaRPr lang="en-GB"/>
          </a:p>
        </p:txBody>
      </p:sp>
      <p:pic>
        <p:nvPicPr>
          <p:cNvPr id="15" name="Graphic 17">
            <a:extLst>
              <a:ext uri="{FF2B5EF4-FFF2-40B4-BE49-F238E27FC236}">
                <a16:creationId xmlns:a16="http://schemas.microsoft.com/office/drawing/2014/main" id="{935310AC-28ED-3971-A3CC-752A35EEAF70}"/>
              </a:ext>
              <a:ext uri="{C183D7F6-B498-43B3-948B-1728B52AA6E4}">
                <adec:decorative xmlns:adec="http://schemas.microsoft.com/office/drawing/2017/decorative" val="1"/>
              </a:ext>
            </a:extLst>
          </p:cNvPr>
          <p:cNvPicPr/>
          <p:nvPr/>
        </p:nvPicPr>
        <p:blipFill>
          <a:blip r:embed="rId5"/>
          <a:stretch/>
        </p:blipFill>
        <p:spPr>
          <a:xfrm>
            <a:off x="2773850" y="3234975"/>
            <a:ext cx="538560" cy="538560"/>
          </a:xfrm>
          <a:prstGeom prst="rect">
            <a:avLst/>
          </a:prstGeom>
          <a:ln w="9525">
            <a:noFill/>
          </a:ln>
        </p:spPr>
      </p:pic>
      <p:pic>
        <p:nvPicPr>
          <p:cNvPr id="16" name="Graphic 16">
            <a:extLst>
              <a:ext uri="{FF2B5EF4-FFF2-40B4-BE49-F238E27FC236}">
                <a16:creationId xmlns:a16="http://schemas.microsoft.com/office/drawing/2014/main" id="{A19E53B9-7A5A-9CC9-7589-EFE9CB4C7DB7}"/>
              </a:ext>
              <a:ext uri="{C183D7F6-B498-43B3-948B-1728B52AA6E4}">
                <adec:decorative xmlns:adec="http://schemas.microsoft.com/office/drawing/2017/decorative" val="1"/>
              </a:ext>
            </a:extLst>
          </p:cNvPr>
          <p:cNvPicPr/>
          <p:nvPr/>
        </p:nvPicPr>
        <p:blipFill>
          <a:blip r:embed="rId6"/>
          <a:stretch/>
        </p:blipFill>
        <p:spPr>
          <a:xfrm>
            <a:off x="2415756" y="3234975"/>
            <a:ext cx="543960" cy="543960"/>
          </a:xfrm>
          <a:prstGeom prst="rect">
            <a:avLst/>
          </a:prstGeom>
          <a:ln w="9525">
            <a:noFill/>
          </a:ln>
        </p:spPr>
      </p:pic>
    </p:spTree>
    <p:extLst>
      <p:ext uri="{BB962C8B-B14F-4D97-AF65-F5344CB8AC3E}">
        <p14:creationId xmlns:p14="http://schemas.microsoft.com/office/powerpoint/2010/main" val="3650291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A1A1D3-FABA-1BA3-97CC-CAC266F845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A4CF88-DA22-0FD2-7CA7-A113C865397B}"/>
              </a:ext>
            </a:extLst>
          </p:cNvPr>
          <p:cNvSpPr>
            <a:spLocks noGrp="1"/>
          </p:cNvSpPr>
          <p:nvPr>
            <p:ph type="title"/>
          </p:nvPr>
        </p:nvSpPr>
        <p:spPr>
          <a:xfrm>
            <a:off x="523883" y="704166"/>
            <a:ext cx="4493639" cy="440661"/>
          </a:xfrm>
        </p:spPr>
        <p:txBody>
          <a:bodyPr/>
          <a:lstStyle/>
          <a:p>
            <a:r>
              <a:rPr lang="en-US" sz="4000">
                <a:latin typeface="Century Gothic"/>
              </a:rPr>
              <a:t>Addition reaction</a:t>
            </a:r>
            <a:endParaRPr lang="en-US"/>
          </a:p>
        </p:txBody>
      </p:sp>
      <p:sp>
        <p:nvSpPr>
          <p:cNvPr id="6" name="Title 1">
            <a:extLst>
              <a:ext uri="{FF2B5EF4-FFF2-40B4-BE49-F238E27FC236}">
                <a16:creationId xmlns:a16="http://schemas.microsoft.com/office/drawing/2014/main" id="{1640D32A-0439-F51A-20FC-CA64CD0BCA70}"/>
              </a:ext>
            </a:extLst>
          </p:cNvPr>
          <p:cNvSpPr txBox="1">
            <a:spLocks/>
          </p:cNvSpPr>
          <p:nvPr/>
        </p:nvSpPr>
        <p:spPr>
          <a:xfrm>
            <a:off x="5420296" y="568035"/>
            <a:ext cx="5380477" cy="737501"/>
          </a:xfrm>
          <a:prstGeom prst="rect">
            <a:avLst/>
          </a:prstGeom>
          <a:solidFill>
            <a:srgbClr val="C8102E">
              <a:alpha val="27000"/>
            </a:srgbClr>
          </a:solidFill>
        </p:spPr>
        <p:txBody>
          <a:bodyPr vert="horz" lIns="72000" tIns="36000" rIns="72000" bIns="36000" rtlCol="0" anchor="ctr" anchorCtr="0">
            <a:sp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2400" b="0">
                <a:solidFill>
                  <a:schemeClr val="tx1"/>
                </a:solidFill>
                <a:latin typeface="Century Gothic"/>
              </a:rPr>
              <a:t>when two molecules combine to form a single product</a:t>
            </a:r>
            <a:endParaRPr lang="en-US" sz="2400">
              <a:solidFill>
                <a:schemeClr val="tx1"/>
              </a:solidFill>
            </a:endParaRPr>
          </a:p>
        </p:txBody>
      </p:sp>
      <p:sp>
        <p:nvSpPr>
          <p:cNvPr id="9" name="TextBox 8">
            <a:extLst>
              <a:ext uri="{FF2B5EF4-FFF2-40B4-BE49-F238E27FC236}">
                <a16:creationId xmlns:a16="http://schemas.microsoft.com/office/drawing/2014/main" id="{C3E6F1FC-C7A7-0E10-5819-1EAC1B0DEDF5}"/>
              </a:ext>
            </a:extLst>
          </p:cNvPr>
          <p:cNvSpPr txBox="1"/>
          <p:nvPr/>
        </p:nvSpPr>
        <p:spPr>
          <a:xfrm>
            <a:off x="523883" y="1582629"/>
            <a:ext cx="4785225"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reaction where two substances 'add' together to form one single product</a:t>
            </a:r>
            <a:endParaRPr lang="en-GB" sz="2000">
              <a:latin typeface="Century Gothic"/>
            </a:endParaRPr>
          </a:p>
        </p:txBody>
      </p:sp>
      <p:pic>
        <p:nvPicPr>
          <p:cNvPr id="10" name="Picture 9" descr="A diagram of the displayed formula to represent a reaction between ethene and bromine. An arrow represents the reaction to make the end product, the single compound 1,2-dibromoethane">
            <a:extLst>
              <a:ext uri="{FF2B5EF4-FFF2-40B4-BE49-F238E27FC236}">
                <a16:creationId xmlns:a16="http://schemas.microsoft.com/office/drawing/2014/main" id="{BFAAF00C-D637-0505-AE52-31E842BBBF31}"/>
              </a:ext>
            </a:extLst>
          </p:cNvPr>
          <p:cNvPicPr>
            <a:picLocks noChangeAspect="1"/>
          </p:cNvPicPr>
          <p:nvPr/>
        </p:nvPicPr>
        <p:blipFill>
          <a:blip r:embed="rId3"/>
          <a:srcRect t="33160" b="33160"/>
          <a:stretch/>
        </p:blipFill>
        <p:spPr>
          <a:xfrm>
            <a:off x="1720320" y="3164737"/>
            <a:ext cx="4925088" cy="1658807"/>
          </a:xfrm>
          <a:prstGeom prst="rect">
            <a:avLst/>
          </a:prstGeom>
        </p:spPr>
      </p:pic>
      <p:sp>
        <p:nvSpPr>
          <p:cNvPr id="11" name="TextBox 10">
            <a:extLst>
              <a:ext uri="{FF2B5EF4-FFF2-40B4-BE49-F238E27FC236}">
                <a16:creationId xmlns:a16="http://schemas.microsoft.com/office/drawing/2014/main" id="{72593292-1E7C-A185-C45E-A76618622027}"/>
              </a:ext>
            </a:extLst>
          </p:cNvPr>
          <p:cNvSpPr txBox="1"/>
          <p:nvPr/>
        </p:nvSpPr>
        <p:spPr>
          <a:xfrm>
            <a:off x="4205188" y="5065400"/>
            <a:ext cx="2952046"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A-di-</a:t>
            </a:r>
            <a:r>
              <a:rPr lang="en-GB" sz="2000" err="1">
                <a:solidFill>
                  <a:srgbClr val="242424"/>
                </a:solidFill>
                <a:latin typeface="Century Gothic"/>
              </a:rPr>
              <a:t>shen</a:t>
            </a:r>
            <a:r>
              <a:rPr lang="en-GB" sz="2000">
                <a:solidFill>
                  <a:srgbClr val="242424"/>
                </a:solidFill>
                <a:latin typeface="Century Gothic"/>
              </a:rPr>
              <a:t> </a:t>
            </a:r>
            <a:r>
              <a:rPr lang="en-GB" sz="2000" err="1">
                <a:solidFill>
                  <a:srgbClr val="242424"/>
                </a:solidFill>
                <a:latin typeface="Century Gothic"/>
              </a:rPr>
              <a:t>ry</a:t>
            </a:r>
            <a:r>
              <a:rPr lang="en-GB" sz="2000">
                <a:solidFill>
                  <a:srgbClr val="242424"/>
                </a:solidFill>
                <a:latin typeface="Century Gothic"/>
              </a:rPr>
              <a:t>-ac-</a:t>
            </a:r>
            <a:r>
              <a:rPr lang="en-GB" sz="2000" err="1">
                <a:solidFill>
                  <a:srgbClr val="242424"/>
                </a:solidFill>
                <a:latin typeface="Century Gothic"/>
              </a:rPr>
              <a:t>shen</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1985A29B-B232-E93F-E69B-1D6784141C4C}"/>
              </a:ext>
            </a:extLst>
          </p:cNvPr>
          <p:cNvSpPr txBox="1"/>
          <p:nvPr/>
        </p:nvSpPr>
        <p:spPr>
          <a:xfrm>
            <a:off x="4214196" y="5890924"/>
            <a:ext cx="2934030"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Combination reaction</a:t>
            </a:r>
          </a:p>
        </p:txBody>
      </p:sp>
      <p:sp>
        <p:nvSpPr>
          <p:cNvPr id="13" name="TextBox 12">
            <a:extLst>
              <a:ext uri="{FF2B5EF4-FFF2-40B4-BE49-F238E27FC236}">
                <a16:creationId xmlns:a16="http://schemas.microsoft.com/office/drawing/2014/main" id="{FC04FDC5-8593-A3F9-ACA8-77B179420781}"/>
              </a:ext>
            </a:extLst>
          </p:cNvPr>
          <p:cNvSpPr txBox="1"/>
          <p:nvPr/>
        </p:nvSpPr>
        <p:spPr>
          <a:xfrm>
            <a:off x="7872872" y="3201494"/>
            <a:ext cx="2927901"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condensation reactions. This is when a small molecule like water is also released</a:t>
            </a:r>
          </a:p>
        </p:txBody>
      </p:sp>
      <p:sp>
        <p:nvSpPr>
          <p:cNvPr id="14" name="TextBox 13">
            <a:extLst>
              <a:ext uri="{FF2B5EF4-FFF2-40B4-BE49-F238E27FC236}">
                <a16:creationId xmlns:a16="http://schemas.microsoft.com/office/drawing/2014/main" id="{80B67F8F-83EC-46BE-8EF7-CCFACD64C3EF}"/>
              </a:ext>
            </a:extLst>
          </p:cNvPr>
          <p:cNvSpPr txBox="1"/>
          <p:nvPr/>
        </p:nvSpPr>
        <p:spPr>
          <a:xfrm>
            <a:off x="6201822" y="1591795"/>
            <a:ext cx="4598951"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When ethene reacts with bromine, they form one single compound in an addition reaction</a:t>
            </a:r>
          </a:p>
        </p:txBody>
      </p:sp>
      <p:sp>
        <p:nvSpPr>
          <p:cNvPr id="4" name="TextBox 3">
            <a:extLst>
              <a:ext uri="{FF2B5EF4-FFF2-40B4-BE49-F238E27FC236}">
                <a16:creationId xmlns:a16="http://schemas.microsoft.com/office/drawing/2014/main" id="{07BF5714-037B-11E9-3067-A2FC7EEDEA82}"/>
              </a:ext>
            </a:extLst>
          </p:cNvPr>
          <p:cNvSpPr txBox="1"/>
          <p:nvPr/>
        </p:nvSpPr>
        <p:spPr>
          <a:xfrm>
            <a:off x="497135" y="5275371"/>
            <a:ext cx="3385669"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Addition (putting things together), reaction (a chemical change)</a:t>
            </a:r>
          </a:p>
        </p:txBody>
      </p:sp>
      <p:sp>
        <p:nvSpPr>
          <p:cNvPr id="7" name="TextBox 6">
            <a:extLst>
              <a:ext uri="{FF2B5EF4-FFF2-40B4-BE49-F238E27FC236}">
                <a16:creationId xmlns:a16="http://schemas.microsoft.com/office/drawing/2014/main" id="{C44450A9-7D16-2937-7FC5-3EB5296DC286}"/>
              </a:ext>
            </a:extLst>
          </p:cNvPr>
          <p:cNvSpPr txBox="1"/>
          <p:nvPr/>
        </p:nvSpPr>
        <p:spPr>
          <a:xfrm>
            <a:off x="7418345" y="5266205"/>
            <a:ext cx="3382428"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Other contexts</a:t>
            </a:r>
          </a:p>
          <a:p>
            <a:r>
              <a:rPr lang="en-GB" sz="2000">
                <a:solidFill>
                  <a:srgbClr val="242424"/>
                </a:solidFill>
                <a:latin typeface="Century Gothic"/>
              </a:rPr>
              <a:t>'Addition' is used in mathematics to mean putting numbers together</a:t>
            </a:r>
          </a:p>
        </p:txBody>
      </p:sp>
    </p:spTree>
    <p:extLst>
      <p:ext uri="{BB962C8B-B14F-4D97-AF65-F5344CB8AC3E}">
        <p14:creationId xmlns:p14="http://schemas.microsoft.com/office/powerpoint/2010/main" val="2244404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317BB-1A3E-B369-AA5B-A64DF08534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07DB7C-B1CF-388C-CC4D-06BE67DC24A2}"/>
              </a:ext>
            </a:extLst>
          </p:cNvPr>
          <p:cNvSpPr>
            <a:spLocks noGrp="1"/>
          </p:cNvSpPr>
          <p:nvPr>
            <p:ph type="title"/>
          </p:nvPr>
        </p:nvSpPr>
        <p:spPr>
          <a:xfrm>
            <a:off x="475748" y="579079"/>
            <a:ext cx="2767976" cy="440661"/>
          </a:xfrm>
        </p:spPr>
        <p:txBody>
          <a:bodyPr/>
          <a:lstStyle/>
          <a:p>
            <a:r>
              <a:rPr lang="en-US" sz="4000">
                <a:latin typeface="Century Gothic"/>
              </a:rPr>
              <a:t>Alkene</a:t>
            </a:r>
            <a:endParaRPr lang="en-US"/>
          </a:p>
        </p:txBody>
      </p:sp>
      <p:sp>
        <p:nvSpPr>
          <p:cNvPr id="6" name="Title 1">
            <a:extLst>
              <a:ext uri="{FF2B5EF4-FFF2-40B4-BE49-F238E27FC236}">
                <a16:creationId xmlns:a16="http://schemas.microsoft.com/office/drawing/2014/main" id="{8765A26F-E6B3-486B-0E8B-EEF169E46802}"/>
              </a:ext>
            </a:extLst>
          </p:cNvPr>
          <p:cNvSpPr txBox="1">
            <a:spLocks/>
          </p:cNvSpPr>
          <p:nvPr/>
        </p:nvSpPr>
        <p:spPr>
          <a:xfrm>
            <a:off x="3856133" y="546795"/>
            <a:ext cx="6981709" cy="1026510"/>
          </a:xfrm>
          <a:prstGeom prst="rect">
            <a:avLst/>
          </a:prstGeom>
          <a:solidFill>
            <a:srgbClr val="C8102E">
              <a:alpha val="27000"/>
            </a:srgbClr>
          </a:solidFill>
        </p:spPr>
        <p:txBody>
          <a:bodyPr vert="horz" lIns="72000" tIns="36000" rIns="72000" bIns="36000" rtlCol="0" anchor="ctr"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GB" sz="2400" b="0">
                <a:solidFill>
                  <a:schemeClr val="tx1"/>
                </a:solidFill>
                <a:latin typeface="Century Gothic"/>
              </a:rPr>
              <a:t>a hydrocarbon with a </a:t>
            </a:r>
            <a:r>
              <a:rPr lang="en-GB" sz="2400" b="0">
                <a:solidFill>
                  <a:schemeClr val="tx1"/>
                </a:solidFill>
                <a:latin typeface="Cambria Math" panose="02040503050406030204" pitchFamily="18" charset="0"/>
                <a:ea typeface="Cambria Math" panose="02040503050406030204" pitchFamily="18" charset="0"/>
              </a:rPr>
              <a:t>C=C </a:t>
            </a:r>
            <a:r>
              <a:rPr lang="en-GB" sz="2400" b="0">
                <a:solidFill>
                  <a:schemeClr val="tx1"/>
                </a:solidFill>
                <a:latin typeface="Century Gothic"/>
              </a:rPr>
              <a:t>double bond which has the general formula </a:t>
            </a:r>
            <a:r>
              <a:rPr lang="en-GB" sz="2400" b="0">
                <a:solidFill>
                  <a:schemeClr val="tx1"/>
                </a:solidFill>
                <a:latin typeface="Cambria Math" panose="02040503050406030204" pitchFamily="18" charset="0"/>
                <a:ea typeface="Cambria Math" panose="02040503050406030204" pitchFamily="18" charset="0"/>
              </a:rPr>
              <a:t>C</a:t>
            </a:r>
            <a:r>
              <a:rPr lang="en-GB" sz="2400" b="0" i="1" baseline="-25000">
                <a:solidFill>
                  <a:schemeClr val="tx1"/>
                </a:solidFill>
                <a:latin typeface="Cambria Math" panose="02040503050406030204" pitchFamily="18" charset="0"/>
                <a:ea typeface="Cambria Math" panose="02040503050406030204" pitchFamily="18" charset="0"/>
              </a:rPr>
              <a:t>n</a:t>
            </a:r>
            <a:r>
              <a:rPr lang="en-GB" sz="2400" b="0">
                <a:solidFill>
                  <a:schemeClr val="tx1"/>
                </a:solidFill>
                <a:latin typeface="Cambria Math" panose="02040503050406030204" pitchFamily="18" charset="0"/>
                <a:ea typeface="Cambria Math" panose="02040503050406030204" pitchFamily="18" charset="0"/>
              </a:rPr>
              <a:t>H</a:t>
            </a:r>
            <a:r>
              <a:rPr lang="en-GB" sz="2400" b="0" baseline="-25000">
                <a:solidFill>
                  <a:schemeClr val="tx1"/>
                </a:solidFill>
                <a:latin typeface="Cambria Math" panose="02040503050406030204" pitchFamily="18" charset="0"/>
                <a:ea typeface="Cambria Math" panose="02040503050406030204" pitchFamily="18" charset="0"/>
              </a:rPr>
              <a:t>2</a:t>
            </a:r>
            <a:r>
              <a:rPr lang="en-GB" sz="2400" b="0" i="1" baseline="-25000">
                <a:solidFill>
                  <a:schemeClr val="tx1"/>
                </a:solidFill>
                <a:latin typeface="Cambria Math" panose="02040503050406030204" pitchFamily="18" charset="0"/>
                <a:ea typeface="Cambria Math" panose="02040503050406030204" pitchFamily="18" charset="0"/>
              </a:rPr>
              <a:t>n</a:t>
            </a:r>
            <a:r>
              <a:rPr lang="en-GB" sz="2400" b="0">
                <a:solidFill>
                  <a:schemeClr val="tx1"/>
                </a:solidFill>
                <a:latin typeface="Century Gothic"/>
              </a:rPr>
              <a:t> such as ethene and propene</a:t>
            </a:r>
            <a:endParaRPr lang="en-US" sz="2400" b="0">
              <a:solidFill>
                <a:schemeClr val="tx1"/>
              </a:solidFill>
              <a:latin typeface="Century Gothic"/>
            </a:endParaRPr>
          </a:p>
        </p:txBody>
      </p:sp>
      <p:sp>
        <p:nvSpPr>
          <p:cNvPr id="9" name="TextBox 8">
            <a:extLst>
              <a:ext uri="{FF2B5EF4-FFF2-40B4-BE49-F238E27FC236}">
                <a16:creationId xmlns:a16="http://schemas.microsoft.com/office/drawing/2014/main" id="{6220E693-20CC-03FD-73A2-F3AAB2663390}"/>
              </a:ext>
            </a:extLst>
          </p:cNvPr>
          <p:cNvSpPr txBox="1"/>
          <p:nvPr/>
        </p:nvSpPr>
        <p:spPr>
          <a:xfrm>
            <a:off x="475748" y="1723830"/>
            <a:ext cx="5118845"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In other words …</a:t>
            </a:r>
          </a:p>
          <a:p>
            <a:r>
              <a:rPr lang="en-GB" sz="2000">
                <a:solidFill>
                  <a:srgbClr val="242424"/>
                </a:solidFill>
                <a:latin typeface="Century Gothic"/>
              </a:rPr>
              <a:t>a type of hydrocarbon that contains at least one carbon</a:t>
            </a:r>
            <a:r>
              <a:rPr lang="en-GB"/>
              <a:t>–</a:t>
            </a:r>
            <a:r>
              <a:rPr lang="en-GB" sz="2000">
                <a:solidFill>
                  <a:srgbClr val="242424"/>
                </a:solidFill>
                <a:latin typeface="Century Gothic"/>
              </a:rPr>
              <a:t>carbon double bond </a:t>
            </a:r>
            <a:endParaRPr lang="en-GB" sz="2000">
              <a:latin typeface="Century Gothic"/>
            </a:endParaRPr>
          </a:p>
        </p:txBody>
      </p:sp>
      <p:sp>
        <p:nvSpPr>
          <p:cNvPr id="10" name="TextBox 9">
            <a:extLst>
              <a:ext uri="{FF2B5EF4-FFF2-40B4-BE49-F238E27FC236}">
                <a16:creationId xmlns:a16="http://schemas.microsoft.com/office/drawing/2014/main" id="{D919E12B-8649-1CEB-820F-C94FEA60BC5A}"/>
              </a:ext>
            </a:extLst>
          </p:cNvPr>
          <p:cNvSpPr txBox="1"/>
          <p:nvPr/>
        </p:nvSpPr>
        <p:spPr>
          <a:xfrm>
            <a:off x="475748" y="2952609"/>
            <a:ext cx="2877669"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a:rPr>
              <a:t>Sign it</a:t>
            </a:r>
          </a:p>
          <a:p>
            <a:r>
              <a:rPr lang="en-GB" sz="2000">
                <a:latin typeface="Century Gothic"/>
              </a:rPr>
              <a:t>Watch a video:</a:t>
            </a:r>
          </a:p>
          <a:p>
            <a:r>
              <a:rPr lang="en-GB" sz="2000">
                <a:latin typeface="Century Gothic"/>
                <a:ea typeface="+mn-lt"/>
                <a:cs typeface="+mn-lt"/>
                <a:hlinkClick r:id="rId3"/>
              </a:rPr>
              <a:t>bit.ly/4kqIiCD</a:t>
            </a:r>
            <a:endParaRPr lang="en-GB"/>
          </a:p>
        </p:txBody>
      </p:sp>
      <p:sp>
        <p:nvSpPr>
          <p:cNvPr id="11" name="TextBox 10">
            <a:extLst>
              <a:ext uri="{FF2B5EF4-FFF2-40B4-BE49-F238E27FC236}">
                <a16:creationId xmlns:a16="http://schemas.microsoft.com/office/drawing/2014/main" id="{C1117396-2F86-8979-A644-DE6D82DCF748}"/>
              </a:ext>
            </a:extLst>
          </p:cNvPr>
          <p:cNvSpPr txBox="1"/>
          <p:nvPr/>
        </p:nvSpPr>
        <p:spPr>
          <a:xfrm>
            <a:off x="475748" y="4118020"/>
            <a:ext cx="1471924" cy="70788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Say it</a:t>
            </a:r>
          </a:p>
          <a:p>
            <a:r>
              <a:rPr lang="en-GB" sz="2000">
                <a:solidFill>
                  <a:srgbClr val="242424"/>
                </a:solidFill>
                <a:latin typeface="Century Gothic"/>
              </a:rPr>
              <a:t>Al-</a:t>
            </a:r>
            <a:r>
              <a:rPr lang="en-GB" sz="2000" err="1">
                <a:solidFill>
                  <a:srgbClr val="242424"/>
                </a:solidFill>
                <a:latin typeface="Century Gothic"/>
              </a:rPr>
              <a:t>ceen</a:t>
            </a:r>
            <a:endParaRPr lang="en-GB" sz="2000">
              <a:solidFill>
                <a:srgbClr val="242424"/>
              </a:solidFill>
              <a:latin typeface="Century Gothic"/>
            </a:endParaRPr>
          </a:p>
        </p:txBody>
      </p:sp>
      <p:sp>
        <p:nvSpPr>
          <p:cNvPr id="12" name="TextBox 11">
            <a:extLst>
              <a:ext uri="{FF2B5EF4-FFF2-40B4-BE49-F238E27FC236}">
                <a16:creationId xmlns:a16="http://schemas.microsoft.com/office/drawing/2014/main" id="{01643DDA-9D96-D442-61A3-012F2F28656E}"/>
              </a:ext>
            </a:extLst>
          </p:cNvPr>
          <p:cNvSpPr txBox="1"/>
          <p:nvPr/>
        </p:nvSpPr>
        <p:spPr>
          <a:xfrm>
            <a:off x="4395829" y="5594018"/>
            <a:ext cx="1914296" cy="1015663"/>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Similar words</a:t>
            </a:r>
          </a:p>
          <a:p>
            <a:r>
              <a:rPr lang="en-GB" sz="2000">
                <a:solidFill>
                  <a:srgbClr val="242424"/>
                </a:solidFill>
                <a:latin typeface="Century Gothic"/>
              </a:rPr>
              <a:t>Unsaturated hydrocarbon</a:t>
            </a:r>
          </a:p>
        </p:txBody>
      </p:sp>
      <p:sp>
        <p:nvSpPr>
          <p:cNvPr id="13" name="TextBox 12">
            <a:extLst>
              <a:ext uri="{FF2B5EF4-FFF2-40B4-BE49-F238E27FC236}">
                <a16:creationId xmlns:a16="http://schemas.microsoft.com/office/drawing/2014/main" id="{1B35D39E-127D-CB23-1493-44F174F2B843}"/>
              </a:ext>
            </a:extLst>
          </p:cNvPr>
          <p:cNvSpPr txBox="1"/>
          <p:nvPr/>
        </p:nvSpPr>
        <p:spPr>
          <a:xfrm>
            <a:off x="6657684" y="4362912"/>
            <a:ext cx="4037283" cy="224676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Don’t confuse with …</a:t>
            </a:r>
          </a:p>
          <a:p>
            <a:r>
              <a:rPr lang="en-GB" sz="2000">
                <a:solidFill>
                  <a:srgbClr val="242424"/>
                </a:solidFill>
                <a:latin typeface="Century Gothic"/>
              </a:rPr>
              <a:t>alkanes. Alkenes are more reactive due to their carbon-carbon double bond. </a:t>
            </a:r>
            <a:r>
              <a:rPr lang="en-GB" sz="2000" b="0" i="0" u="none" strike="noStrike">
                <a:solidFill>
                  <a:srgbClr val="242424"/>
                </a:solidFill>
                <a:effectLst/>
                <a:latin typeface="Century Gothic" panose="020B0502020202020204" pitchFamily="34" charset="0"/>
              </a:rPr>
              <a:t>A way to remember is that alkenes are 'keen' – some carbon atoms are 'keen' to double bond!</a:t>
            </a:r>
            <a:endParaRPr lang="en-GB" sz="2000">
              <a:solidFill>
                <a:srgbClr val="242424"/>
              </a:solidFill>
              <a:latin typeface="Century Gothic"/>
            </a:endParaRPr>
          </a:p>
        </p:txBody>
      </p:sp>
      <p:sp>
        <p:nvSpPr>
          <p:cNvPr id="14" name="TextBox 13">
            <a:extLst>
              <a:ext uri="{FF2B5EF4-FFF2-40B4-BE49-F238E27FC236}">
                <a16:creationId xmlns:a16="http://schemas.microsoft.com/office/drawing/2014/main" id="{0A5C1D6E-AA93-4595-609D-B87D399DD374}"/>
              </a:ext>
            </a:extLst>
          </p:cNvPr>
          <p:cNvSpPr txBox="1"/>
          <p:nvPr/>
        </p:nvSpPr>
        <p:spPr>
          <a:xfrm>
            <a:off x="6789355" y="1723830"/>
            <a:ext cx="4048487" cy="1323439"/>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Example </a:t>
            </a:r>
          </a:p>
          <a:p>
            <a:r>
              <a:rPr lang="en-GB" sz="2000">
                <a:solidFill>
                  <a:srgbClr val="242424"/>
                </a:solidFill>
                <a:latin typeface="Century Gothic"/>
              </a:rPr>
              <a:t>Ethene (</a:t>
            </a:r>
            <a:r>
              <a:rPr lang="en-GB" sz="2000">
                <a:solidFill>
                  <a:srgbClr val="242424"/>
                </a:solidFill>
                <a:latin typeface="Cambria Math" panose="02040503050406030204" pitchFamily="18" charset="0"/>
                <a:ea typeface="Cambria Math" panose="02040503050406030204" pitchFamily="18" charset="0"/>
              </a:rPr>
              <a:t>C</a:t>
            </a:r>
            <a:r>
              <a:rPr lang="en-GB" sz="2000" baseline="-25000">
                <a:solidFill>
                  <a:srgbClr val="242424"/>
                </a:solidFill>
                <a:latin typeface="Cambria Math" panose="02040503050406030204" pitchFamily="18" charset="0"/>
                <a:ea typeface="Cambria Math" panose="02040503050406030204" pitchFamily="18" charset="0"/>
              </a:rPr>
              <a:t>2</a:t>
            </a:r>
            <a:r>
              <a:rPr lang="en-GB" sz="2000">
                <a:solidFill>
                  <a:srgbClr val="242424"/>
                </a:solidFill>
                <a:latin typeface="Cambria Math" panose="02040503050406030204" pitchFamily="18" charset="0"/>
                <a:ea typeface="Cambria Math" panose="02040503050406030204" pitchFamily="18" charset="0"/>
              </a:rPr>
              <a:t>H</a:t>
            </a:r>
            <a:r>
              <a:rPr lang="en-GB" sz="2000" baseline="-25000">
                <a:solidFill>
                  <a:srgbClr val="242424"/>
                </a:solidFill>
                <a:latin typeface="Cambria Math" panose="02040503050406030204" pitchFamily="18" charset="0"/>
                <a:ea typeface="Cambria Math" panose="02040503050406030204" pitchFamily="18" charset="0"/>
              </a:rPr>
              <a:t>4</a:t>
            </a:r>
            <a:r>
              <a:rPr lang="en-GB" sz="2000">
                <a:solidFill>
                  <a:srgbClr val="242424"/>
                </a:solidFill>
                <a:latin typeface="Century Gothic" panose="020B0502020202020204" pitchFamily="34" charset="0"/>
                <a:ea typeface="Cambria Math" panose="02040503050406030204" pitchFamily="18" charset="0"/>
              </a:rPr>
              <a:t>)</a:t>
            </a:r>
            <a:r>
              <a:rPr lang="en-GB" sz="2000">
                <a:solidFill>
                  <a:srgbClr val="242424"/>
                </a:solidFill>
                <a:latin typeface="Century Gothic"/>
              </a:rPr>
              <a:t> is an alkene used to make plastics like poly(ethene)</a:t>
            </a:r>
          </a:p>
        </p:txBody>
      </p:sp>
      <p:pic>
        <p:nvPicPr>
          <p:cNvPr id="15" name="Graphic 17">
            <a:extLst>
              <a:ext uri="{FF2B5EF4-FFF2-40B4-BE49-F238E27FC236}">
                <a16:creationId xmlns:a16="http://schemas.microsoft.com/office/drawing/2014/main" id="{BAB2C025-BF2B-2E3D-7EA5-53EF9E20993E}"/>
              </a:ext>
              <a:ext uri="{C183D7F6-B498-43B3-948B-1728B52AA6E4}">
                <adec:decorative xmlns:adec="http://schemas.microsoft.com/office/drawing/2017/decorative" val="1"/>
              </a:ext>
            </a:extLst>
          </p:cNvPr>
          <p:cNvPicPr/>
          <p:nvPr/>
        </p:nvPicPr>
        <p:blipFill>
          <a:blip r:embed="rId4"/>
          <a:stretch/>
        </p:blipFill>
        <p:spPr>
          <a:xfrm>
            <a:off x="2814857" y="3159720"/>
            <a:ext cx="538560" cy="538560"/>
          </a:xfrm>
          <a:prstGeom prst="rect">
            <a:avLst/>
          </a:prstGeom>
          <a:ln w="9525">
            <a:noFill/>
          </a:ln>
        </p:spPr>
      </p:pic>
      <p:pic>
        <p:nvPicPr>
          <p:cNvPr id="16" name="Graphic 16">
            <a:extLst>
              <a:ext uri="{FF2B5EF4-FFF2-40B4-BE49-F238E27FC236}">
                <a16:creationId xmlns:a16="http://schemas.microsoft.com/office/drawing/2014/main" id="{E596507B-494A-F6D8-5ECC-61E897E958BE}"/>
              </a:ext>
              <a:ext uri="{C183D7F6-B498-43B3-948B-1728B52AA6E4}">
                <adec:decorative xmlns:adec="http://schemas.microsoft.com/office/drawing/2017/decorative" val="1"/>
              </a:ext>
            </a:extLst>
          </p:cNvPr>
          <p:cNvPicPr/>
          <p:nvPr/>
        </p:nvPicPr>
        <p:blipFill>
          <a:blip r:embed="rId5"/>
          <a:stretch/>
        </p:blipFill>
        <p:spPr>
          <a:xfrm>
            <a:off x="2478791" y="3154320"/>
            <a:ext cx="543960" cy="543960"/>
          </a:xfrm>
          <a:prstGeom prst="rect">
            <a:avLst/>
          </a:prstGeom>
          <a:ln w="9525">
            <a:noFill/>
          </a:ln>
        </p:spPr>
      </p:pic>
      <p:sp>
        <p:nvSpPr>
          <p:cNvPr id="4" name="TextBox 3">
            <a:extLst>
              <a:ext uri="{FF2B5EF4-FFF2-40B4-BE49-F238E27FC236}">
                <a16:creationId xmlns:a16="http://schemas.microsoft.com/office/drawing/2014/main" id="{7357B217-602B-048F-FC62-7020BB0E6149}"/>
              </a:ext>
            </a:extLst>
          </p:cNvPr>
          <p:cNvSpPr txBox="1"/>
          <p:nvPr/>
        </p:nvSpPr>
        <p:spPr>
          <a:xfrm>
            <a:off x="475748" y="4978465"/>
            <a:ext cx="3552022" cy="1631216"/>
          </a:xfrm>
          <a:prstGeom prst="rect">
            <a:avLst/>
          </a:prstGeom>
          <a:noFill/>
          <a:ln w="19050">
            <a:solidFill>
              <a:srgbClr val="C00000"/>
            </a:solidFill>
          </a:ln>
        </p:spPr>
        <p:txBody>
          <a:bodyPr wrap="square" lIns="91440" tIns="45720" rIns="91440" bIns="45720" rtlCol="0" anchor="t">
            <a:spAutoFit/>
          </a:bodyPr>
          <a:lstStyle/>
          <a:p>
            <a:r>
              <a:rPr lang="en-GB" sz="2000" b="1">
                <a:solidFill>
                  <a:srgbClr val="C00000"/>
                </a:solidFill>
                <a:latin typeface="Century Gothic" panose="020B0502020202020204" pitchFamily="34" charset="0"/>
              </a:rPr>
              <a:t>Break it down</a:t>
            </a:r>
          </a:p>
          <a:p>
            <a:r>
              <a:rPr lang="en-GB" sz="2000">
                <a:solidFill>
                  <a:srgbClr val="242424"/>
                </a:solidFill>
                <a:latin typeface="Century Gothic"/>
              </a:rPr>
              <a:t>Alk (derived from alkane, meaning hydrocarbon), </a:t>
            </a:r>
          </a:p>
          <a:p>
            <a:r>
              <a:rPr lang="en-GB" sz="2000">
                <a:solidFill>
                  <a:srgbClr val="242424"/>
                </a:solidFill>
                <a:latin typeface="Century Gothic"/>
              </a:rPr>
              <a:t>-</a:t>
            </a:r>
            <a:r>
              <a:rPr lang="en-GB" sz="2000" err="1">
                <a:solidFill>
                  <a:srgbClr val="242424"/>
                </a:solidFill>
                <a:latin typeface="Century Gothic"/>
              </a:rPr>
              <a:t>ene</a:t>
            </a:r>
            <a:r>
              <a:rPr lang="en-GB" sz="2000">
                <a:solidFill>
                  <a:srgbClr val="242424"/>
                </a:solidFill>
                <a:latin typeface="Century Gothic"/>
              </a:rPr>
              <a:t> (shows the presence of a double bond)</a:t>
            </a:r>
          </a:p>
        </p:txBody>
      </p:sp>
      <p:pic>
        <p:nvPicPr>
          <p:cNvPr id="17" name="Picture 16" descr="A diagram of the displayed formula for  ethene, two Cs, representing carbon atoms, at the centre are joined by two lines representing a double bond">
            <a:extLst>
              <a:ext uri="{FF2B5EF4-FFF2-40B4-BE49-F238E27FC236}">
                <a16:creationId xmlns:a16="http://schemas.microsoft.com/office/drawing/2014/main" id="{2D6F9C48-BED5-BB27-5B46-335B7976ADB8}"/>
              </a:ext>
            </a:extLst>
          </p:cNvPr>
          <p:cNvPicPr>
            <a:picLocks noChangeAspect="1"/>
          </p:cNvPicPr>
          <p:nvPr/>
        </p:nvPicPr>
        <p:blipFill>
          <a:blip r:embed="rId6"/>
          <a:srcRect l="8176" r="5162" b="30105"/>
          <a:stretch/>
        </p:blipFill>
        <p:spPr>
          <a:xfrm>
            <a:off x="4091933" y="2862939"/>
            <a:ext cx="2229685" cy="1798271"/>
          </a:xfrm>
          <a:prstGeom prst="rect">
            <a:avLst/>
          </a:prstGeom>
        </p:spPr>
      </p:pic>
      <p:sp>
        <p:nvSpPr>
          <p:cNvPr id="18" name="TextBox 17">
            <a:extLst>
              <a:ext uri="{FF2B5EF4-FFF2-40B4-BE49-F238E27FC236}">
                <a16:creationId xmlns:a16="http://schemas.microsoft.com/office/drawing/2014/main" id="{8E48C970-0D03-1611-974A-CD104CF4FC2F}"/>
              </a:ext>
            </a:extLst>
          </p:cNvPr>
          <p:cNvSpPr txBox="1"/>
          <p:nvPr/>
        </p:nvSpPr>
        <p:spPr>
          <a:xfrm>
            <a:off x="4679978" y="4523363"/>
            <a:ext cx="1053593" cy="369332"/>
          </a:xfrm>
          <a:prstGeom prst="rect">
            <a:avLst/>
          </a:prstGeom>
          <a:noFill/>
        </p:spPr>
        <p:txBody>
          <a:bodyPr wrap="square" rtlCol="0">
            <a:spAutoFit/>
          </a:bodyPr>
          <a:lstStyle/>
          <a:p>
            <a:pPr algn="ctr"/>
            <a:r>
              <a:rPr lang="en-GB">
                <a:latin typeface="Century Gothic" panose="020B0502020202020204" pitchFamily="34" charset="0"/>
              </a:rPr>
              <a:t>ethene</a:t>
            </a:r>
          </a:p>
        </p:txBody>
      </p:sp>
      <p:sp>
        <p:nvSpPr>
          <p:cNvPr id="3" name="Rectangle: Rounded Corners 2">
            <a:extLst>
              <a:ext uri="{FF2B5EF4-FFF2-40B4-BE49-F238E27FC236}">
                <a16:creationId xmlns:a16="http://schemas.microsoft.com/office/drawing/2014/main" id="{8447AD44-0E45-D695-5E11-4EDE06A3E08E}"/>
              </a:ext>
              <a:ext uri="{C183D7F6-B498-43B3-948B-1728B52AA6E4}">
                <adec:decorative xmlns:adec="http://schemas.microsoft.com/office/drawing/2017/decorative" val="1"/>
              </a:ext>
            </a:extLst>
          </p:cNvPr>
          <p:cNvSpPr/>
          <p:nvPr/>
        </p:nvSpPr>
        <p:spPr>
          <a:xfrm>
            <a:off x="4519275" y="3489576"/>
            <a:ext cx="1295473" cy="549076"/>
          </a:xfrm>
          <a:prstGeom prst="roundRect">
            <a:avLst>
              <a:gd name="adj" fmla="val 20574"/>
            </a:avLst>
          </a:prstGeom>
          <a:solidFill>
            <a:srgbClr val="BFBFBF">
              <a:alpha val="25882"/>
            </a:srgbClr>
          </a:solid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095636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c7d88b2-bc5d-47d8-b067-5f30c82b40fb">
      <Terms xmlns="http://schemas.microsoft.com/office/infopath/2007/PartnerControls"/>
    </lcf76f155ced4ddcb4097134ff3c332f>
    <TaxCatchAll xmlns="9e3c562f-56b0-4bc9-96c8-d04b09868558" xsi:nil="true"/>
    <Editorialstage xmlns="5c7d88b2-bc5d-47d8-b067-5f30c82b40f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5D359969893149933A4D4A74E189F8" ma:contentTypeVersion="13" ma:contentTypeDescription="Create a new document." ma:contentTypeScope="" ma:versionID="c9ddbf677461f5ce946e84a24e793234">
  <xsd:schema xmlns:xsd="http://www.w3.org/2001/XMLSchema" xmlns:xs="http://www.w3.org/2001/XMLSchema" xmlns:p="http://schemas.microsoft.com/office/2006/metadata/properties" xmlns:ns2="5c7d88b2-bc5d-47d8-b067-5f30c82b40fb" xmlns:ns3="9e3c562f-56b0-4bc9-96c8-d04b09868558" targetNamespace="http://schemas.microsoft.com/office/2006/metadata/properties" ma:root="true" ma:fieldsID="cb9b30395463f778bee975073577cb94" ns2:_="" ns3:_="">
    <xsd:import namespace="5c7d88b2-bc5d-47d8-b067-5f30c82b40fb"/>
    <xsd:import namespace="9e3c562f-56b0-4bc9-96c8-d04b0986855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Editorialst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7d88b2-bc5d-47d8-b067-5f30c82b40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acd698d5-2c6c-40f3-87af-cb5c6c865f62"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Editorialstage" ma:index="20" nillable="true" ma:displayName="Editorial stage" ma:format="Dropdown" ma:internalName="Editorialstage">
      <xsd:simpleType>
        <xsd:restriction base="dms:Choice">
          <xsd:enumeration value="Published"/>
          <xsd:enumeration value="Ready for editor check"/>
          <xsd:enumeration value="QA review received"/>
          <xsd:enumeration value="Received from author"/>
          <xsd:enumeration value="Ready for QA"/>
        </xsd:restriction>
      </xsd:simpleType>
    </xsd:element>
  </xsd:schema>
  <xsd:schema xmlns:xsd="http://www.w3.org/2001/XMLSchema" xmlns:xs="http://www.w3.org/2001/XMLSchema" xmlns:dms="http://schemas.microsoft.com/office/2006/documentManagement/types" xmlns:pc="http://schemas.microsoft.com/office/infopath/2007/PartnerControls" targetNamespace="9e3c562f-56b0-4bc9-96c8-d04b0986855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dc6a42d3-65da-48b4-a118-af479a0fa813}" ma:internalName="TaxCatchAll" ma:showField="CatchAllData" ma:web="9e3c562f-56b0-4bc9-96c8-d04b098685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CD6213-2B74-4D5D-9BFD-1FCF1883D709}">
  <ds:schemaRefs>
    <ds:schemaRef ds:uri="http://schemas.microsoft.com/office/2006/documentManagement/types"/>
    <ds:schemaRef ds:uri="9e3c562f-56b0-4bc9-96c8-d04b09868558"/>
    <ds:schemaRef ds:uri="http://www.w3.org/XML/1998/namespace"/>
    <ds:schemaRef ds:uri="http://purl.org/dc/terms/"/>
    <ds:schemaRef ds:uri="http://schemas.microsoft.com/office/infopath/2007/PartnerControls"/>
    <ds:schemaRef ds:uri="http://purl.org/dc/dcmitype/"/>
    <ds:schemaRef ds:uri="http://schemas.openxmlformats.org/package/2006/metadata/core-properties"/>
    <ds:schemaRef ds:uri="5c7d88b2-bc5d-47d8-b067-5f30c82b40fb"/>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0F2F1756-1D21-4E2E-8F56-EF5CDF0AD5BD}">
  <ds:schemaRefs>
    <ds:schemaRef ds:uri="5c7d88b2-bc5d-47d8-b067-5f30c82b40fb"/>
    <ds:schemaRef ds:uri="9e3c562f-56b0-4bc9-96c8-d04b098685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F6B155B-E9BD-4D6D-A0AC-7324EE0241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81</TotalTime>
  <Words>4311</Words>
  <Application>Microsoft Office PowerPoint</Application>
  <PresentationFormat>Widescreen</PresentationFormat>
  <Paragraphs>652</Paragraphs>
  <Slides>39</Slides>
  <Notes>35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Aptos</vt:lpstr>
      <vt:lpstr>Aptos Narrow</vt:lpstr>
      <vt:lpstr>Arial</vt:lpstr>
      <vt:lpstr>Calibri</vt:lpstr>
      <vt:lpstr>Calibri Light</vt:lpstr>
      <vt:lpstr>Cambria Math</vt:lpstr>
      <vt:lpstr>Century Gothic</vt:lpstr>
      <vt:lpstr>Office Theme</vt:lpstr>
      <vt:lpstr>14–16 years</vt:lpstr>
      <vt:lpstr>Contents</vt:lpstr>
      <vt:lpstr>Contents</vt:lpstr>
      <vt:lpstr>Alcohol</vt:lpstr>
      <vt:lpstr>Anaerobic</vt:lpstr>
      <vt:lpstr>Enzyme</vt:lpstr>
      <vt:lpstr>Fermentation</vt:lpstr>
      <vt:lpstr>Addition reaction</vt:lpstr>
      <vt:lpstr>Alkene</vt:lpstr>
      <vt:lpstr>Unsaturated hydrocarbon </vt:lpstr>
      <vt:lpstr>Carboxylic acid</vt:lpstr>
      <vt:lpstr>Condensation</vt:lpstr>
      <vt:lpstr>Ester</vt:lpstr>
      <vt:lpstr>Amine</vt:lpstr>
      <vt:lpstr>Amino acid </vt:lpstr>
      <vt:lpstr>Biodegradable </vt:lpstr>
      <vt:lpstr>Carbohydrate </vt:lpstr>
      <vt:lpstr>Condensation polymerisation</vt:lpstr>
      <vt:lpstr>Double helix</vt:lpstr>
      <vt:lpstr>Monomer</vt:lpstr>
      <vt:lpstr>Monosaccharide</vt:lpstr>
      <vt:lpstr>Nucleotide</vt:lpstr>
      <vt:lpstr>Polyamide</vt:lpstr>
      <vt:lpstr>Polyester</vt:lpstr>
      <vt:lpstr>Polymer</vt:lpstr>
      <vt:lpstr>Polynucleotide </vt:lpstr>
      <vt:lpstr>Polypeptide </vt:lpstr>
      <vt:lpstr>Polysaccharide</vt:lpstr>
      <vt:lpstr>Protein</vt:lpstr>
      <vt:lpstr>Displayed formula </vt:lpstr>
      <vt:lpstr>Empirical formula </vt:lpstr>
      <vt:lpstr>Functional group </vt:lpstr>
      <vt:lpstr>General formula</vt:lpstr>
      <vt:lpstr>Homologous series</vt:lpstr>
      <vt:lpstr>Isomers</vt:lpstr>
      <vt:lpstr>Molecular formula</vt:lpstr>
      <vt:lpstr>Organic compound</vt:lpstr>
      <vt:lpstr>Structural formula</vt:lpstr>
      <vt:lpstr>Acknowledgements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Accessible glossary 14-16 Organic compound and reactions student slides</dc:title>
  <dc:creator>Royal Society of Chemistry</dc:creator>
  <cp:keywords>vocabulary; chemistry; glossary, key terms, key words, language of science, communication; functional groups; organic chemistry</cp:keywords>
  <dc:description>From rsc.li/4js7w2Ii, teacher notes also available</dc:description>
  <cp:lastModifiedBy>Hannah Sycamore</cp:lastModifiedBy>
  <cp:revision>2</cp:revision>
  <dcterms:created xsi:type="dcterms:W3CDTF">2025-03-28T16:02:32Z</dcterms:created>
  <dcterms:modified xsi:type="dcterms:W3CDTF">2026-01-19T15:13:56Z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0x010100E45D359969893149933A4D4A74E189F8</vt:lpwstr>
  </property>
</Properties>
</file>