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91" r:id="rId5"/>
    <p:sldId id="296" r:id="rId6"/>
    <p:sldId id="297" r:id="rId7"/>
    <p:sldId id="298" r:id="rId8"/>
    <p:sldId id="29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FCBE25-129D-71BD-2520-C70EFDD5EC17}" name="Katie Haylor" initials="KH" userId="S::HaylorK@rsc.org::79d54f7f-ffc1-4b04-bab6-1092a29c284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ina Notman" initials="NN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1EF"/>
    <a:srgbClr val="006F62"/>
    <a:srgbClr val="EDF6F9"/>
    <a:srgbClr val="48A9C5"/>
    <a:srgbClr val="FAE7EA"/>
    <a:srgbClr val="F7DBE0"/>
    <a:srgbClr val="F4CFD5"/>
    <a:srgbClr val="FF9E1B"/>
    <a:srgbClr val="C8102E"/>
    <a:srgbClr val="004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94F60B-E3E3-B5C4-42CF-33D7785623ED}" v="3" dt="2026-01-07T09:51:16.3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t Kennard" userId="171ce03e-ecb9-44f8-bcbb-a85643c4c66a" providerId="ADAL" clId="{B465C642-4312-474E-AB32-4E0013FDAC90}"/>
    <pc:docChg chg="modSld">
      <pc:chgData name="Juliet Kennard" userId="171ce03e-ecb9-44f8-bcbb-a85643c4c66a" providerId="ADAL" clId="{B465C642-4312-474E-AB32-4E0013FDAC90}" dt="2025-12-11T10:05:51.429" v="1" actId="207"/>
      <pc:docMkLst>
        <pc:docMk/>
      </pc:docMkLst>
      <pc:sldChg chg="modSp mod">
        <pc:chgData name="Juliet Kennard" userId="171ce03e-ecb9-44f8-bcbb-a85643c4c66a" providerId="ADAL" clId="{B465C642-4312-474E-AB32-4E0013FDAC90}" dt="2025-12-11T10:05:51.429" v="1" actId="207"/>
        <pc:sldMkLst>
          <pc:docMk/>
          <pc:sldMk cId="3206848285" sldId="298"/>
        </pc:sldMkLst>
        <pc:spChg chg="mod">
          <ac:chgData name="Juliet Kennard" userId="171ce03e-ecb9-44f8-bcbb-a85643c4c66a" providerId="ADAL" clId="{B465C642-4312-474E-AB32-4E0013FDAC90}" dt="2025-12-11T10:05:51.429" v="1" actId="207"/>
          <ac:spMkLst>
            <pc:docMk/>
            <pc:sldMk cId="3206848285" sldId="298"/>
            <ac:spMk id="3" creationId="{5EECC063-9861-659E-3B93-A6513D701CAC}"/>
          </ac:spMkLst>
        </pc:spChg>
      </pc:sldChg>
    </pc:docChg>
  </pc:docChgLst>
  <pc:docChgLst>
    <pc:chgData name="Hannah Sycamore" userId="S::sycamoreh@rsc.org::b4770bae-8292-4e0f-8212-963b4c6b3ded" providerId="AD" clId="Web-{3B94F60B-E3E3-B5C4-42CF-33D7785623ED}"/>
    <pc:docChg chg="modSld">
      <pc:chgData name="Hannah Sycamore" userId="S::sycamoreh@rsc.org::b4770bae-8292-4e0f-8212-963b4c6b3ded" providerId="AD" clId="Web-{3B94F60B-E3E3-B5C4-42CF-33D7785623ED}" dt="2026-01-07T09:51:13.953" v="1" actId="20577"/>
      <pc:docMkLst>
        <pc:docMk/>
      </pc:docMkLst>
      <pc:sldChg chg="modSp">
        <pc:chgData name="Hannah Sycamore" userId="S::sycamoreh@rsc.org::b4770bae-8292-4e0f-8212-963b4c6b3ded" providerId="AD" clId="Web-{3B94F60B-E3E3-B5C4-42CF-33D7785623ED}" dt="2026-01-07T09:51:13.953" v="1" actId="20577"/>
        <pc:sldMkLst>
          <pc:docMk/>
          <pc:sldMk cId="169485941" sldId="297"/>
        </pc:sldMkLst>
        <pc:spChg chg="mod">
          <ac:chgData name="Hannah Sycamore" userId="S::sycamoreh@rsc.org::b4770bae-8292-4e0f-8212-963b4c6b3ded" providerId="AD" clId="Web-{3B94F60B-E3E3-B5C4-42CF-33D7785623ED}" dt="2026-01-07T09:51:13.953" v="1" actId="20577"/>
          <ac:spMkLst>
            <pc:docMk/>
            <pc:sldMk cId="169485941" sldId="297"/>
            <ac:spMk id="3" creationId="{66BC5AF8-7D12-A967-1977-95680E912F3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s://rsc.li/2UfBalB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8610100-38BC-194F-9079-8DDE723951FF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A549A9-FDA4-D149-B497-B5121421C2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3C2113-31B6-7F4D-83F0-729A1B46C5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AE3D22E-2B57-CE4A-B915-F81A74DD96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4983CAC-993B-784B-BDEA-00ABFD7B6D78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12F9B7-525F-0A4B-9E77-89C192EAFC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/>
              <a:t>14–16 years</a:t>
            </a:r>
            <a:endParaRPr lang="en-US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B3093CA-596C-304F-86CF-A159FB3654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Single line title</a:t>
            </a:r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21A4C6-5661-3A4E-8B85-9900DC479D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5BB0AE8-6DC8-9941-9AD4-FAD7BFF45B99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0BAFC7-69D9-B349-14AF-6B03B04B7B6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65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356E9-83DB-3846-875C-C5E5EC7EA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3FA7FB9-7137-9A45-867D-BCE63D3F8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/>
              <a:t>Acknowledgements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A6B8E1-696C-5E4F-9D45-7AC232FB1B3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D3B23A-8279-7E4D-B704-7EA3436F9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2D1C70-0A69-9541-B558-61D09370CE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E92CBCD-F514-E94A-B0E6-0F16740661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230400" indent="-230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800" b="0" i="0">
                <a:latin typeface="Century Gothic" panose="020B0502020202020204" pitchFamily="34" charset="0"/>
              </a:defRPr>
            </a:lvl1pPr>
          </a:lstStyle>
          <a:p>
            <a:r>
              <a:rPr lang="en-US"/>
              <a:t>Here is the text</a:t>
            </a:r>
          </a:p>
        </p:txBody>
      </p:sp>
    </p:spTree>
    <p:extLst>
      <p:ext uri="{BB962C8B-B14F-4D97-AF65-F5344CB8AC3E}">
        <p14:creationId xmlns:p14="http://schemas.microsoft.com/office/powerpoint/2010/main" val="3491710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double line,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D691BC6-D72A-6741-958D-F420E148587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E727C2-D80B-264D-94C3-9BC1E36809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C25AED-0875-2647-84A2-6621C0D415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D0A769-27C5-794F-BB2C-54D8520DEA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ADC76F-BA8F-214E-B243-0EA627DD15EE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BB26D91E-C4B8-AA46-ABD6-429FEA0A91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/>
              <a:t>14–16 years</a:t>
            </a:r>
            <a:endParaRPr lang="en-US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7D9DF858-8FC9-1C4F-9D6D-B98DF46EDE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1789112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Double line title with turnover</a:t>
            </a:r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2E5BEC9-7686-2241-AE5C-CEEBC1DA495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4DEFC6-320B-5246-85C1-E493344F56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81CC5E98-2B71-6344-A937-ED75B3E16CA3}"/>
              </a:ext>
            </a:extLst>
          </p:cNvPr>
          <p:cNvSpPr txBox="1">
            <a:spLocks/>
          </p:cNvSpPr>
          <p:nvPr userDrawn="1"/>
        </p:nvSpPr>
        <p:spPr>
          <a:xfrm>
            <a:off x="8626415" y="5850000"/>
            <a:ext cx="2983585" cy="33677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US" sz="1400" u="none">
                <a:solidFill>
                  <a:schemeClr val="bg1"/>
                </a:solidFill>
              </a:rPr>
              <a:t>Downloaded from </a:t>
            </a:r>
            <a:r>
              <a:rPr lang="en-GB" sz="1400" b="1" i="0" kern="120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</a:rPr>
              <a:t>rsc.li/4js7w2I</a:t>
            </a:r>
            <a:r>
              <a:rPr lang="en-US" sz="1400" u="none">
                <a:solidFill>
                  <a:schemeClr val="bg1"/>
                </a:solidFill>
              </a:rPr>
              <a:t>, student sheet and teacher notes with answers also available</a:t>
            </a:r>
          </a:p>
        </p:txBody>
      </p:sp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triple lin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2D102C-435D-1247-9482-FA39153AC15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813B56-FDD1-0F40-B923-3F191328A3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670BE4-3267-6144-9BEC-0A5842E719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271170-6657-144A-B313-19782931617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58CCC5-9B98-EA4E-B87D-06F4CFA1356F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1F49BB23-095E-0349-B695-0649F94B38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/>
              <a:t>14–16 years</a:t>
            </a:r>
            <a:endParaRPr lang="en-US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8641A31-A6C0-CB44-B10F-BD75069256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2447034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Triple line title with turnover on three lines</a:t>
            </a:r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AE99957-780D-FD42-96A0-31CC12A1186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7CCCE1-E878-7F47-B778-AE1FC8180F9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33B6428-7651-D44C-BAFC-EA24E6298D54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https://rsc.li/2UfBalB</a:t>
            </a:r>
            <a:endParaRPr lang="en-US" sz="1600" u="none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9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5D72720-E5A5-3242-8856-378E7BAC1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/>
              <a:t>Heading</a:t>
            </a:r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988D83-F3D7-9D4F-AC03-6D180FF1A9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Here is the text.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6F2C0A-6FEF-3A44-B379-1EDDEA6CD9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E25749E-D8CB-D944-A298-64E999C3A8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/>
              <a:t>Heading</a:t>
            </a: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8811BD-F50F-A84E-B39E-DC7C79CD5D27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D21E9C2-01C9-7242-9C40-2EF3DCCAE5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371E1F-9A1C-8848-A2F7-FE022C5BB7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E44F30F-ACCA-494A-92DE-CD0E2B3C5A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6F667C-BABD-E64D-A87B-FC8C551108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C5948B-67D3-AC4F-890F-725332428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/>
              <a:t>Heading</a:t>
            </a: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690D6-31DD-8445-BDEA-5C196119A1D9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AEE427C-0248-7F4C-8145-DF61B84F8A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8DF516-E004-0343-8DCB-7D8B3A6B39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A5DC58F-EBD6-924E-8C77-CBCA410F81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95B0693-64BD-8246-9D0D-0F1C12E815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A5D099-93EE-7B4C-B9DA-563093148325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4338AF-FD94-6E4C-B45B-9288553FBD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CEA1DE-E905-1F44-8E1A-6F92FDAED5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/>
              <a:t>Heading</a:t>
            </a:r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83074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55D6538-5671-7E47-8746-EF8E035520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79C527B-D5B5-874C-8803-29B2EF7DBAB2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09143BE-64DA-4048-A391-C081EE8F0D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66297D-9236-F34E-A7A7-84947CD505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/>
              <a:t>Heading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Here is the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2692259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856C763-F1AA-E649-B7C9-96967ACB3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/>
              <a:t>Table goes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0FA6AE-B2DA-2E40-8552-72071DEBE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/>
              <a:t>Heading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97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pPr/>
              <a:t>1/7/2026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79" r:id="rId3"/>
    <p:sldLayoutId id="2147483662" r:id="rId4"/>
    <p:sldLayoutId id="2147483672" r:id="rId5"/>
    <p:sldLayoutId id="2147483668" r:id="rId6"/>
    <p:sldLayoutId id="2147483686" r:id="rId7"/>
    <p:sldLayoutId id="2147483689" r:id="rId8"/>
    <p:sldLayoutId id="214748369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86C2D-C264-BB44-BD46-4A14670592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14–16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9D1DBB-B53C-6948-A433-C717FC653E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0000" y="1955325"/>
            <a:ext cx="5220000" cy="2013560"/>
          </a:xfrm>
        </p:spPr>
        <p:txBody>
          <a:bodyPr/>
          <a:lstStyle/>
          <a:p>
            <a:r>
              <a:rPr lang="en-US"/>
              <a:t>Organic compounds and reactions</a:t>
            </a:r>
          </a:p>
          <a:p>
            <a:endParaRPr lang="en-US"/>
          </a:p>
          <a:p>
            <a:r>
              <a:rPr lang="en-US" sz="3200"/>
              <a:t>Unscrambling definitions</a:t>
            </a:r>
          </a:p>
        </p:txBody>
      </p:sp>
    </p:spTree>
    <p:extLst>
      <p:ext uri="{BB962C8B-B14F-4D97-AF65-F5344CB8AC3E}">
        <p14:creationId xmlns:p14="http://schemas.microsoft.com/office/powerpoint/2010/main" val="3421502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D41F3C-8D6A-90B3-79E1-1560839CD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Unscrambled definitions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D0FF-1C6B-2C4F-E3C6-8158A50EB4E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25000" lnSpcReduction="20000"/>
              </a:bodyPr>
              <a:lstStyle/>
              <a:p>
                <a:pPr marL="0" indent="0">
                  <a:lnSpc>
                    <a:spcPct val="128000"/>
                  </a:lnSpc>
                  <a:spcAft>
                    <a:spcPts val="1600"/>
                  </a:spcAft>
                  <a:buNone/>
                </a:pPr>
                <a:r>
                  <a:rPr lang="en-GB" sz="9600"/>
                  <a:t>The </a:t>
                </a:r>
                <a:r>
                  <a:rPr lang="en-GB" sz="9600" b="1">
                    <a:solidFill>
                      <a:srgbClr val="C00000"/>
                    </a:solidFill>
                  </a:rPr>
                  <a:t>general formula </a:t>
                </a:r>
                <a:r>
                  <a:rPr lang="en-GB" sz="9600"/>
                  <a:t>is a formula that represents every member of a particular homologous series, such as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9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9600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a:rPr lang="en-GB" sz="96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sSub>
                      <m:sSubPr>
                        <m:ctrlPr>
                          <a:rPr lang="en-GB" sz="96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9600" b="0" i="0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GB" sz="9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sz="96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sz="9600" b="0" i="1" smtClean="0">
                            <a:latin typeface="Cambria Math" panose="02040503050406030204" pitchFamily="18" charset="0"/>
                          </a:rPr>
                          <m:t>+2</m:t>
                        </m:r>
                      </m:sub>
                    </m:sSub>
                  </m:oMath>
                </a14:m>
                <a:r>
                  <a:rPr lang="en-GB" sz="9600"/>
                  <a:t> for alkanes.</a:t>
                </a:r>
              </a:p>
              <a:p>
                <a:pPr marL="0" indent="0">
                  <a:lnSpc>
                    <a:spcPct val="128000"/>
                  </a:lnSpc>
                  <a:spcAft>
                    <a:spcPts val="1600"/>
                  </a:spcAft>
                  <a:buNone/>
                </a:pPr>
                <a:r>
                  <a:rPr lang="en-GB" sz="9600"/>
                  <a:t>The </a:t>
                </a:r>
                <a:r>
                  <a:rPr lang="en-GB" sz="9600" b="1">
                    <a:solidFill>
                      <a:srgbClr val="C00000"/>
                    </a:solidFill>
                  </a:rPr>
                  <a:t>structural formula </a:t>
                </a:r>
                <a:r>
                  <a:rPr lang="en-GB" sz="9600"/>
                  <a:t>shows the number and arrangement of the atoms of each element in one molecule, such as </a:t>
                </a:r>
                <a:r>
                  <a:rPr lang="en-GB" sz="96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CH</a:t>
                </a:r>
                <a:r>
                  <a:rPr lang="en-GB" sz="9600" baseline="-250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GB" sz="96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​C​H</a:t>
                </a:r>
                <a:r>
                  <a:rPr lang="en-GB" sz="9600" baseline="-250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2</a:t>
                </a:r>
                <a:r>
                  <a:rPr lang="en-GB" sz="96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​CH</a:t>
                </a:r>
                <a:r>
                  <a:rPr lang="en-GB" sz="9600" baseline="-250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3</a:t>
                </a:r>
                <a:r>
                  <a:rPr lang="en-GB" sz="960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GB" sz="9600"/>
                  <a:t>for propane​.</a:t>
                </a:r>
              </a:p>
              <a:p>
                <a:pPr marL="0" indent="0">
                  <a:lnSpc>
                    <a:spcPct val="128000"/>
                  </a:lnSpc>
                  <a:spcAft>
                    <a:spcPts val="1600"/>
                  </a:spcAft>
                  <a:buNone/>
                </a:pPr>
                <a:r>
                  <a:rPr lang="en-GB" sz="9600"/>
                  <a:t>The </a:t>
                </a:r>
                <a:r>
                  <a:rPr lang="en-GB" sz="9600" b="1">
                    <a:solidFill>
                      <a:srgbClr val="C00000"/>
                    </a:solidFill>
                  </a:rPr>
                  <a:t>displayed formula </a:t>
                </a:r>
                <a:r>
                  <a:rPr lang="en-GB" sz="9600"/>
                  <a:t>is a type of structural formula that shows all the bonds between the atoms in the molecule, such as shown here for methane.</a:t>
                </a:r>
              </a:p>
              <a:p>
                <a:pPr marL="0" indent="0">
                  <a:lnSpc>
                    <a:spcPct val="128000"/>
                  </a:lnSpc>
                  <a:spcAft>
                    <a:spcPts val="1600"/>
                  </a:spcAft>
                  <a:buNone/>
                </a:pPr>
                <a:r>
                  <a:rPr lang="en-GB" sz="9600"/>
                  <a:t>A </a:t>
                </a:r>
                <a:r>
                  <a:rPr lang="en-GB" sz="9600" b="1">
                    <a:solidFill>
                      <a:srgbClr val="C00000"/>
                    </a:solidFill>
                  </a:rPr>
                  <a:t>functional group </a:t>
                </a:r>
                <a:r>
                  <a:rPr lang="en-GB" sz="9600"/>
                  <a:t>is a group of atoms that are responsible for the chemical properties of a compound, such as the </a:t>
                </a:r>
                <a14:m>
                  <m:oMath xmlns:m="http://schemas.openxmlformats.org/officeDocument/2006/math">
                    <m:r>
                      <a:rPr lang="en-GB" sz="96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sty m:val="p"/>
                      </m:rPr>
                      <a:rPr lang="en-GB" sz="9600" b="0" i="0" smtClean="0">
                        <a:latin typeface="Cambria Math" panose="02040503050406030204" pitchFamily="18" charset="0"/>
                      </a:rPr>
                      <m:t>OH</m:t>
                    </m:r>
                  </m:oMath>
                </a14:m>
                <a:r>
                  <a:rPr lang="en-GB" sz="9600"/>
                  <a:t> group in an alcohol.</a:t>
                </a:r>
              </a:p>
              <a:p>
                <a:pPr marL="0" indent="0">
                  <a:buNone/>
                </a:pPr>
                <a:endParaRPr lang="en-GB" sz="240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D0FF-1C6B-2C4F-E3C6-8158A50EB4E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875" t="-1695" r="-19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5358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D79C06-7675-26DB-AAEE-15FA771C8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D92A7-1815-2CF2-A246-D2632BD69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Unscrambled definitions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BC5AF8-7D12-A967-1977-95680E912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>
              <a:lnSpc>
                <a:spcPct val="108000"/>
              </a:lnSpc>
              <a:spcAft>
                <a:spcPts val="1600"/>
              </a:spcAft>
              <a:buNone/>
            </a:pPr>
            <a:r>
              <a:rPr lang="en-GB" sz="2400" dirty="0">
                <a:latin typeface="Century Gothic"/>
              </a:rPr>
              <a:t>An </a:t>
            </a:r>
            <a:r>
              <a:rPr lang="en-GB" sz="2400" b="1" dirty="0">
                <a:solidFill>
                  <a:srgbClr val="C00000"/>
                </a:solidFill>
                <a:latin typeface="Century Gothic"/>
              </a:rPr>
              <a:t>alkene</a:t>
            </a:r>
            <a:r>
              <a:rPr lang="en-GB" sz="2400" dirty="0">
                <a:latin typeface="Century Gothic"/>
              </a:rPr>
              <a:t> is a hydrocarbon with a </a:t>
            </a:r>
            <a:r>
              <a:rPr lang="en-GB" sz="2400" dirty="0">
                <a:latin typeface="Cambria Math"/>
                <a:ea typeface="Cambria Math"/>
              </a:rPr>
              <a:t>C=C</a:t>
            </a:r>
            <a:r>
              <a:rPr lang="en-GB" sz="2400" dirty="0">
                <a:latin typeface="Century Gothic"/>
              </a:rPr>
              <a:t> double bond which has the general formula </a:t>
            </a:r>
            <a:r>
              <a:rPr lang="en-GB" sz="2400" dirty="0">
                <a:latin typeface="Cambria Math"/>
                <a:ea typeface="Cambria Math"/>
              </a:rPr>
              <a:t>C</a:t>
            </a:r>
            <a:r>
              <a:rPr lang="en-GB" sz="2400" i="1" baseline="-25000" dirty="0">
                <a:latin typeface="Cambria Math"/>
                <a:ea typeface="Cambria Math"/>
              </a:rPr>
              <a:t>n</a:t>
            </a:r>
            <a:r>
              <a:rPr lang="en-GB" sz="2400" dirty="0">
                <a:latin typeface="Cambria Math"/>
                <a:ea typeface="Cambria Math"/>
              </a:rPr>
              <a:t>H</a:t>
            </a:r>
            <a:r>
              <a:rPr lang="en-GB" sz="2400" baseline="-25000" dirty="0">
                <a:latin typeface="Cambria Math"/>
                <a:ea typeface="Cambria Math"/>
              </a:rPr>
              <a:t>2</a:t>
            </a:r>
            <a:r>
              <a:rPr lang="en-GB" sz="2400" i="1" baseline="-25000" dirty="0">
                <a:latin typeface="Cambria Math"/>
                <a:ea typeface="Cambria Math"/>
              </a:rPr>
              <a:t>n</a:t>
            </a:r>
            <a:r>
              <a:rPr lang="en-GB" sz="2400" dirty="0">
                <a:latin typeface="Century Gothic"/>
              </a:rPr>
              <a:t> such as ethene and propene.</a:t>
            </a:r>
          </a:p>
          <a:p>
            <a:pPr marL="0" indent="0">
              <a:lnSpc>
                <a:spcPct val="108000"/>
              </a:lnSpc>
              <a:spcAft>
                <a:spcPts val="1600"/>
              </a:spcAft>
              <a:buNone/>
            </a:pPr>
            <a:r>
              <a:rPr lang="en-GB" sz="2400" dirty="0">
                <a:latin typeface="Century Gothic"/>
              </a:rPr>
              <a:t>An </a:t>
            </a:r>
            <a:r>
              <a:rPr lang="en-GB" sz="2400" b="1" dirty="0">
                <a:solidFill>
                  <a:srgbClr val="C00000"/>
                </a:solidFill>
                <a:latin typeface="Century Gothic"/>
              </a:rPr>
              <a:t>unsaturated hydrocarbon </a:t>
            </a:r>
            <a:r>
              <a:rPr lang="en-GB" sz="2400" dirty="0">
                <a:latin typeface="Century Gothic"/>
              </a:rPr>
              <a:t>is a hydrocarbon with a double or triple bond between one or more of the carbon atoms, such as an alkene.</a:t>
            </a:r>
          </a:p>
          <a:p>
            <a:pPr marL="0" indent="0">
              <a:lnSpc>
                <a:spcPct val="108000"/>
              </a:lnSpc>
              <a:spcAft>
                <a:spcPts val="1600"/>
              </a:spcAft>
              <a:buNone/>
            </a:pPr>
            <a:r>
              <a:rPr lang="en-GB" sz="2400" dirty="0">
                <a:latin typeface="Century Gothic"/>
              </a:rPr>
              <a:t>An </a:t>
            </a:r>
            <a:r>
              <a:rPr lang="en-GB" sz="2400" b="1" dirty="0">
                <a:solidFill>
                  <a:srgbClr val="C00000"/>
                </a:solidFill>
                <a:latin typeface="Century Gothic"/>
              </a:rPr>
              <a:t>alcohol</a:t>
            </a:r>
            <a:r>
              <a:rPr lang="en-GB" sz="2400" dirty="0">
                <a:latin typeface="Century Gothic"/>
              </a:rPr>
              <a:t> is an organic compound that contains an </a:t>
            </a:r>
            <a:r>
              <a:rPr lang="en-GB" sz="2400" dirty="0">
                <a:latin typeface="Cambria Math"/>
                <a:ea typeface="Cambria Math"/>
              </a:rPr>
              <a:t>-OH </a:t>
            </a:r>
            <a:r>
              <a:rPr lang="en-GB" sz="2400" dirty="0">
                <a:latin typeface="Century Gothic"/>
              </a:rPr>
              <a:t>functional group, such as methanol and ethanol.</a:t>
            </a:r>
          </a:p>
          <a:p>
            <a:pPr marL="0" indent="0">
              <a:lnSpc>
                <a:spcPct val="108000"/>
              </a:lnSpc>
              <a:spcAft>
                <a:spcPts val="1600"/>
              </a:spcAft>
              <a:buNone/>
            </a:pPr>
            <a:r>
              <a:rPr lang="en-GB" sz="2400" dirty="0">
                <a:latin typeface="Century Gothic"/>
              </a:rPr>
              <a:t>A </a:t>
            </a:r>
            <a:r>
              <a:rPr lang="en-GB" sz="2400" b="1" dirty="0">
                <a:solidFill>
                  <a:srgbClr val="C00000"/>
                </a:solidFill>
                <a:latin typeface="Century Gothic"/>
              </a:rPr>
              <a:t>carboxylic acid </a:t>
            </a:r>
            <a:r>
              <a:rPr lang="en-GB" sz="2400" dirty="0">
                <a:latin typeface="Century Gothic"/>
              </a:rPr>
              <a:t>is an organic compound that contains a </a:t>
            </a:r>
            <a:r>
              <a:rPr lang="en-GB" sz="2400" dirty="0">
                <a:latin typeface="Cambria Math"/>
                <a:ea typeface="Cambria Math"/>
              </a:rPr>
              <a:t>-COOH </a:t>
            </a:r>
            <a:r>
              <a:rPr lang="en-GB" sz="2400" dirty="0">
                <a:latin typeface="Century Gothic"/>
              </a:rPr>
              <a:t>functional group, such as </a:t>
            </a:r>
            <a:r>
              <a:rPr lang="en-GB" sz="2400" dirty="0" err="1">
                <a:latin typeface="Century Gothic"/>
              </a:rPr>
              <a:t>methanoic</a:t>
            </a:r>
            <a:r>
              <a:rPr lang="en-GB" sz="2400" dirty="0">
                <a:latin typeface="Century Gothic"/>
              </a:rPr>
              <a:t> acid and ethanoic acid.</a:t>
            </a:r>
          </a:p>
          <a:p>
            <a:pPr marL="0" indent="0">
              <a:buNone/>
            </a:pPr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69485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FAA759-39B6-F01F-F8B6-BE270690A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67" y="540000"/>
            <a:ext cx="10080000" cy="440661"/>
          </a:xfrm>
        </p:spPr>
        <p:txBody>
          <a:bodyPr/>
          <a:lstStyle/>
          <a:p>
            <a:r>
              <a:rPr lang="en-US"/>
              <a:t>Connection completion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CC063-9861-659E-3B93-A6513D701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967" y="1260000"/>
            <a:ext cx="10080000" cy="2304294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C00000"/>
                </a:solidFill>
              </a:rPr>
              <a:t>Choose the letter from the table below that contains the correct row of connective words to complete these sentences:</a:t>
            </a:r>
            <a:br>
              <a:rPr lang="en-GB" dirty="0"/>
            </a:br>
            <a:br>
              <a:rPr lang="en-GB" dirty="0"/>
            </a:br>
            <a:r>
              <a:rPr lang="en-GB" dirty="0"/>
              <a:t>Alkenes are unsaturated hydrocarbons ______________ they have a C=C double bond. It is ______________ this double bond that all alkenes have similar chemical properties and, ______________, the same general formula. </a:t>
            </a:r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CF2324-E413-6292-10D3-059C92975D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477137"/>
              </p:ext>
            </p:extLst>
          </p:nvPr>
        </p:nvGraphicFramePr>
        <p:xfrm>
          <a:off x="651967" y="3587237"/>
          <a:ext cx="9229151" cy="2732904"/>
        </p:xfrm>
        <a:graphic>
          <a:graphicData uri="http://schemas.openxmlformats.org/drawingml/2006/table">
            <a:tbl>
              <a:tblPr firstRow="1" firstCol="1" bandRow="1"/>
              <a:tblGrid>
                <a:gridCol w="1025689">
                  <a:extLst>
                    <a:ext uri="{9D8B030D-6E8A-4147-A177-3AD203B41FA5}">
                      <a16:colId xmlns:a16="http://schemas.microsoft.com/office/drawing/2014/main" val="982814004"/>
                    </a:ext>
                  </a:extLst>
                </a:gridCol>
                <a:gridCol w="2734146">
                  <a:extLst>
                    <a:ext uri="{9D8B030D-6E8A-4147-A177-3AD203B41FA5}">
                      <a16:colId xmlns:a16="http://schemas.microsoft.com/office/drawing/2014/main" val="4292821270"/>
                    </a:ext>
                  </a:extLst>
                </a:gridCol>
                <a:gridCol w="2734146">
                  <a:extLst>
                    <a:ext uri="{9D8B030D-6E8A-4147-A177-3AD203B41FA5}">
                      <a16:colId xmlns:a16="http://schemas.microsoft.com/office/drawing/2014/main" val="4277636959"/>
                    </a:ext>
                  </a:extLst>
                </a:gridCol>
                <a:gridCol w="2735170">
                  <a:extLst>
                    <a:ext uri="{9D8B030D-6E8A-4147-A177-3AD203B41FA5}">
                      <a16:colId xmlns:a16="http://schemas.microsoft.com/office/drawing/2014/main" val="4156917282"/>
                    </a:ext>
                  </a:extLst>
                </a:gridCol>
              </a:tblGrid>
              <a:tr h="683226">
                <a:tc>
                  <a:txBody>
                    <a:bodyPr/>
                    <a:lstStyle/>
                    <a:p>
                      <a:pPr marR="21590" indent="-226695" algn="ctr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22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</a:rPr>
                        <a:t>A</a:t>
                      </a:r>
                      <a:endParaRPr lang="en-GB" sz="2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since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 spite of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thus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4256580"/>
                  </a:ext>
                </a:extLst>
              </a:tr>
              <a:tr h="683226">
                <a:tc>
                  <a:txBody>
                    <a:bodyPr/>
                    <a:lstStyle/>
                    <a:p>
                      <a:pPr marR="21590"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</a:rPr>
                        <a:t>B</a:t>
                      </a:r>
                      <a:endParaRPr lang="en-GB" sz="2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because of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sometimes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7613683"/>
                  </a:ext>
                </a:extLst>
              </a:tr>
              <a:tr h="683226">
                <a:tc>
                  <a:txBody>
                    <a:bodyPr/>
                    <a:lstStyle/>
                    <a:p>
                      <a:pPr marR="21590"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</a:rPr>
                        <a:t>C</a:t>
                      </a:r>
                      <a:endParaRPr lang="en-GB" sz="2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even though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instead of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hence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91341"/>
                  </a:ext>
                </a:extLst>
              </a:tr>
              <a:tr h="683226">
                <a:tc>
                  <a:txBody>
                    <a:bodyPr/>
                    <a:lstStyle/>
                    <a:p>
                      <a:pPr marR="21590"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 b="1">
                          <a:solidFill>
                            <a:srgbClr val="C8102E"/>
                          </a:solidFill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</a:rPr>
                        <a:t>D</a:t>
                      </a:r>
                      <a:endParaRPr lang="en-GB" sz="2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0C0"/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because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due to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226695" algn="ctr">
                        <a:lnSpc>
                          <a:spcPct val="107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2200">
                          <a:effectLst/>
                          <a:latin typeface="Century Gothic" panose="020B0502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furthermore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07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6848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35224-A8A8-2E45-84A9-F49EACE91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Connection completion: completed sentences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4BF228-D223-1941-AD30-403DC2926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578116"/>
            <a:ext cx="9910285" cy="370176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600"/>
              </a:spcAft>
              <a:buNone/>
              <a:tabLst>
                <a:tab pos="230505" algn="l"/>
              </a:tabLst>
            </a:pPr>
            <a:r>
              <a:rPr lang="en-GB" sz="2400">
                <a:effectLst/>
                <a:ea typeface="Calibri" panose="020F0502020204030204" pitchFamily="34" charset="0"/>
              </a:rPr>
              <a:t>Alkenes are unsaturated hydrocarbons </a:t>
            </a:r>
            <a:r>
              <a:rPr lang="en-GB" sz="2400" b="1">
                <a:solidFill>
                  <a:srgbClr val="C8102E"/>
                </a:solidFill>
                <a:effectLst/>
                <a:ea typeface="Calibri" panose="020F0502020204030204" pitchFamily="34" charset="0"/>
              </a:rPr>
              <a:t>because</a:t>
            </a:r>
            <a:r>
              <a:rPr lang="en-GB" sz="2400">
                <a:effectLst/>
                <a:ea typeface="Calibri" panose="020F0502020204030204" pitchFamily="34" charset="0"/>
              </a:rPr>
              <a:t> they have a </a:t>
            </a:r>
            <a:r>
              <a:rPr lang="en-GB" sz="2400"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C=C</a:t>
            </a:r>
            <a:r>
              <a:rPr lang="en-GB" sz="2400">
                <a:effectLst/>
                <a:ea typeface="Calibri" panose="020F0502020204030204" pitchFamily="34" charset="0"/>
              </a:rPr>
              <a:t> double bond. It is </a:t>
            </a:r>
            <a:r>
              <a:rPr lang="en-GB" sz="2400" b="1">
                <a:solidFill>
                  <a:srgbClr val="C8102E"/>
                </a:solidFill>
                <a:effectLst/>
                <a:ea typeface="Calibri" panose="020F0502020204030204" pitchFamily="34" charset="0"/>
              </a:rPr>
              <a:t>due to</a:t>
            </a:r>
            <a:r>
              <a:rPr lang="en-GB" sz="2400">
                <a:effectLst/>
                <a:ea typeface="Calibri" panose="020F0502020204030204" pitchFamily="34" charset="0"/>
              </a:rPr>
              <a:t> this double bond that all alkenes have similar chemical properties and, </a:t>
            </a:r>
            <a:r>
              <a:rPr lang="en-GB" sz="2400" b="1">
                <a:solidFill>
                  <a:srgbClr val="C8102E"/>
                </a:solidFill>
                <a:effectLst/>
                <a:ea typeface="Calibri" panose="020F0502020204030204" pitchFamily="34" charset="0"/>
              </a:rPr>
              <a:t>furthermore</a:t>
            </a:r>
            <a:r>
              <a:rPr lang="en-GB" sz="2400">
                <a:effectLst/>
                <a:ea typeface="Calibri" panose="020F0502020204030204" pitchFamily="34" charset="0"/>
              </a:rPr>
              <a:t>, the same general formula. </a:t>
            </a:r>
            <a:endParaRPr lang="en-GB" sz="240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FEE63CE5-8A72-4242-81BD-5FB3FC7CB1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200" b="1" i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474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c7d88b2-bc5d-47d8-b067-5f30c82b40fb">
      <Terms xmlns="http://schemas.microsoft.com/office/infopath/2007/PartnerControls"/>
    </lcf76f155ced4ddcb4097134ff3c332f>
    <TaxCatchAll xmlns="9e3c562f-56b0-4bc9-96c8-d04b09868558" xsi:nil="true"/>
    <Editorialstage xmlns="5c7d88b2-bc5d-47d8-b067-5f30c82b40f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5D359969893149933A4D4A74E189F8" ma:contentTypeVersion="13" ma:contentTypeDescription="Create a new document." ma:contentTypeScope="" ma:versionID="00948aae249440f3e294fc71be633884">
  <xsd:schema xmlns:xsd="http://www.w3.org/2001/XMLSchema" xmlns:xs="http://www.w3.org/2001/XMLSchema" xmlns:p="http://schemas.microsoft.com/office/2006/metadata/properties" xmlns:ns2="5c7d88b2-bc5d-47d8-b067-5f30c82b40fb" xmlns:ns3="9e3c562f-56b0-4bc9-96c8-d04b09868558" targetNamespace="http://schemas.microsoft.com/office/2006/metadata/properties" ma:root="true" ma:fieldsID="4a3bcf4f1f21d38c3b01b4be5a40106a" ns2:_="" ns3:_="">
    <xsd:import namespace="5c7d88b2-bc5d-47d8-b067-5f30c82b40fb"/>
    <xsd:import namespace="9e3c562f-56b0-4bc9-96c8-d04b098685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Editorial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d88b2-bc5d-47d8-b067-5f30c82b4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d698d5-2c6c-40f3-87af-cb5c6c865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Editorialstage" ma:index="20" nillable="true" ma:displayName="Editorial stage" ma:format="Dropdown" ma:internalName="Editorialstage">
      <xsd:simpleType>
        <xsd:restriction base="dms:Choice">
          <xsd:enumeration value="Published"/>
          <xsd:enumeration value="Ready for editor check"/>
          <xsd:enumeration value="QA review received"/>
          <xsd:enumeration value="Received from author"/>
          <xsd:enumeration value="Ready for QA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c562f-56b0-4bc9-96c8-d04b098685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c6a42d3-65da-48b4-a118-af479a0fa813}" ma:internalName="TaxCatchAll" ma:showField="CatchAllData" ma:web="9e3c562f-56b0-4bc9-96c8-d04b0986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0AE845-DB6F-4835-A645-D7CFE18D4FB8}">
  <ds:schemaRefs>
    <ds:schemaRef ds:uri="9e3c562f-56b0-4bc9-96c8-d04b09868558"/>
    <ds:schemaRef ds:uri="http://schemas.microsoft.com/office/infopath/2007/PartnerControls"/>
    <ds:schemaRef ds:uri="http://purl.org/dc/elements/1.1/"/>
    <ds:schemaRef ds:uri="5c7d88b2-bc5d-47d8-b067-5f30c82b40fb"/>
    <ds:schemaRef ds:uri="http://purl.org/dc/terms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48C43FA-9224-4651-B12A-536F1B38A24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B84423-D11E-4052-8A87-8E7344D84D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7d88b2-bc5d-47d8-b067-5f30c82b40fb"/>
    <ds:schemaRef ds:uri="9e3c562f-56b0-4bc9-96c8-d04b098685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</Words>
  <Application>Microsoft Office PowerPoint</Application>
  <PresentationFormat>Widescreen</PresentationFormat>
  <Paragraphs>34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14–16 years</vt:lpstr>
      <vt:lpstr>Unscrambled definitions</vt:lpstr>
      <vt:lpstr>Unscrambled definitions continued</vt:lpstr>
      <vt:lpstr>Connection completion</vt:lpstr>
      <vt:lpstr>Connection completion: completed sentences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Unscrambling definitions organic compounds and reactions slides</dc:title>
  <dc:creator>Royal Society of Chemistry</dc:creator>
  <cp:keywords>unscrambling definitions; 14-16; alcohols; alkenes; carboxylic acids; condensation polymerisation and amino acids; representing organic compounds; vocabulary; chemistry; glossary, key terms, key words, language of science; communication</cp:keywords>
  <dc:description>From rsc.li/4js7w2I, teacher notes with answers and student sheet also available</dc:description>
  <cp:lastModifiedBy>Juliet Kennard</cp:lastModifiedBy>
  <cp:revision>3</cp:revision>
  <dcterms:created xsi:type="dcterms:W3CDTF">2021-04-13T16:26:00Z</dcterms:created>
  <dcterms:modified xsi:type="dcterms:W3CDTF">2026-01-07T09:51:23Z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0x010100E45D359969893149933A4D4A74E189F8</vt:lpwstr>
  </property>
  <property fmtid="{D5CDD505-2E9C-101B-9397-08002B2CF9AE}" pid="3" name="MediaServiceImageTags">
    <vt:lpwstr/>
  </property>
</Properties>
</file>