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4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8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9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20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1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22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3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25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26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27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28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9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30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3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449" r:id="rId3"/>
    <p:sldId id="612" r:id="rId4"/>
    <p:sldId id="545" r:id="rId5"/>
    <p:sldId id="502" r:id="rId6"/>
    <p:sldId id="505" r:id="rId7"/>
    <p:sldId id="507" r:id="rId8"/>
    <p:sldId id="508" r:id="rId9"/>
    <p:sldId id="509" r:id="rId10"/>
    <p:sldId id="510" r:id="rId11"/>
    <p:sldId id="511" r:id="rId12"/>
    <p:sldId id="512" r:id="rId13"/>
    <p:sldId id="519" r:id="rId14"/>
    <p:sldId id="532" r:id="rId15"/>
    <p:sldId id="393" r:id="rId16"/>
    <p:sldId id="554" r:id="rId17"/>
    <p:sldId id="614" r:id="rId18"/>
    <p:sldId id="396" r:id="rId19"/>
    <p:sldId id="553" r:id="rId20"/>
    <p:sldId id="398" r:id="rId21"/>
    <p:sldId id="399" r:id="rId22"/>
    <p:sldId id="401" r:id="rId23"/>
    <p:sldId id="402" r:id="rId24"/>
    <p:sldId id="403" r:id="rId25"/>
    <p:sldId id="404" r:id="rId26"/>
    <p:sldId id="410" r:id="rId27"/>
    <p:sldId id="613" r:id="rId28"/>
    <p:sldId id="471" r:id="rId29"/>
    <p:sldId id="472" r:id="rId30"/>
    <p:sldId id="473" r:id="rId31"/>
    <p:sldId id="474" r:id="rId32"/>
    <p:sldId id="475" r:id="rId33"/>
    <p:sldId id="476" r:id="rId34"/>
    <p:sldId id="477" r:id="rId35"/>
    <p:sldId id="478" r:id="rId36"/>
    <p:sldId id="479" r:id="rId37"/>
    <p:sldId id="480" r:id="rId38"/>
    <p:sldId id="481" r:id="rId39"/>
    <p:sldId id="483" r:id="rId40"/>
    <p:sldId id="484" r:id="rId41"/>
    <p:sldId id="485" r:id="rId42"/>
    <p:sldId id="486" r:id="rId43"/>
    <p:sldId id="488" r:id="rId44"/>
    <p:sldId id="592" r:id="rId45"/>
    <p:sldId id="593" r:id="rId46"/>
    <p:sldId id="594" r:id="rId47"/>
    <p:sldId id="595" r:id="rId48"/>
    <p:sldId id="596" r:id="rId49"/>
    <p:sldId id="600" r:id="rId50"/>
    <p:sldId id="611" r:id="rId51"/>
    <p:sldId id="606" r:id="rId52"/>
    <p:sldId id="608" r:id="rId53"/>
    <p:sldId id="562" r:id="rId54"/>
    <p:sldId id="599" r:id="rId55"/>
    <p:sldId id="603" r:id="rId56"/>
    <p:sldId id="610" r:id="rId57"/>
    <p:sldId id="576" r:id="rId58"/>
    <p:sldId id="581" r:id="rId59"/>
    <p:sldId id="604" r:id="rId60"/>
    <p:sldId id="605" r:id="rId61"/>
    <p:sldId id="589" r:id="rId62"/>
    <p:sldId id="590" r:id="rId63"/>
    <p:sldId id="602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72605" autoAdjust="0"/>
  </p:normalViewPr>
  <p:slideViewPr>
    <p:cSldViewPr>
      <p:cViewPr varScale="1">
        <p:scale>
          <a:sx n="35" d="100"/>
          <a:sy n="35" d="100"/>
        </p:scale>
        <p:origin x="1976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3472" units="cm"/>
          <inkml:channel name="Y" type="integer" max="13203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8521" units="1/cm"/>
          <inkml:channelProperty channel="Y" name="resolution" value="1000.2272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4-04-29T18:20:15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19038 15476 162 0,'0'0'62'15,"0"0"1"-15,0 0 2 16,-26-14-38-16,26 14-6 16,0 0-2-16,0 0-3 15,0 0-4-15,0 0-3 16,0 0-3-16,-24 5 0 16,24-5-1-16,0 0 1 15,0 0 1-15,0 0 2 0,-24 5 1 16,24-5 2-1,0 0 2-15,0 0 0 16,0 0 1-16,0 0 0 16,24-17-1-16,-24 17-1 0,21-24 0 15,-21 24-3-15,17-26-1 16,-17 26-2-16,5-23-2 16,-5 23-2-16,0 0-1 15,-22-14 0-15,22 14-2 16,-28 7 2-16,28-7 0 15,-31 21 0-15,31-21 1 16,-26 31 2-16,26-31 0 16,-16 30 1-16,16-30 1 15,-3 26 0-15,3-26 0 16,0 0 0-16,33 10-1 16,-33-10 0-16,43-19-1 15,-17 2-2-15,-2-6 0 0,2-3-2 16,-5 0 0-16,-5-3-1 15,-4 1 1-15,-7 2-1 16,-5 5 0-16,0 21-1 16,-28-29 1-16,28 29 0 15,-43-9 0-15,17 11-1 16,0 5 1-16,0 3 0 16,2 6 0-16,24-16 1 15,-33 33 1-15,33-33 1 16,-16 36 1-16,16-36 0 15,5 31 2-15,-5-31-1 16,30 16 0-16,-8-16 0 0,4-7-1 16,2-7-1-16,3-5-1 15,-3-5-1-15,3 1-1 16,-10-6 0-16,-9 1 0 16,-5 0 0-16,-9 4-1 15,-8 3 0-15,10 21 1 16,-40-29-1-16,9 22 1 15,-4 5-1-15,-3 4 1 16,0 5 0-16,-2 5 0 16,7 5 0-16,0-1 0 15,4 3-1-15,8 0 2 16,12 2 1-16,9-21 0 16,4 33 1-16,18-23 0 0,-1-3 1 15,10-5-1-15,4-4 1 16,5-7-1-1,-7-6-2-15,-2-4 1 16,-3-4-2-16,-6-3 0 0,-6-3 0 16,-4-1-1-16,-10-1 1 15,-6 3-1-15,-8 2 0 16,-7 4 0-16,-5 8 0 16,-4 7 0-16,-7 7 1 15,-6 12-1-15,8 7 1 16,-2 7 0-16,4 4 0 15,5 4 0-15,5 1 0 0,9-4 1 16,12 0 1-16,14-10 0 16,-14-21 1-1,50 12 1-15,-12-22-2 16,7-6 1-16,2-13-1 0,5-2 0 16,-10-11-1-16,-1 2-1 15,-13-3-1-15,-9 5 0 16,-10 3 0-16,-11 4 0 15,-15 7 0-15,-6 10 0 16,-10 5 0-16,-5 9 0 16,-2 7 0-16,-5 9 0 15,7 3 1-15,-2 10 0 16,11-1 0-16,3 1 0 0,10-1 1 16,11-7-1-16,5-21 0 15,12 29 0 1,-12-29 1-16,42 0-2 15,-16-12 2-15,10-7-2 0,-5-5 2 16,-1-4-1-16,-4 2 0 16,-9 0-3-16,-10 0-6 15,-7 26-17-15,-31-31-88 16,8 43-8-16,-29-5-9 16,16 19-10-16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E512-9F9E-4156-953E-8350C511CBA9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5C3C1-9691-443C-BBCF-BED84F38E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04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35C3C1-9691-443C-BBCF-BED84F38E7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24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91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4877559" cy="64473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r>
              <a:rPr lang="en-US" dirty="0" smtClean="0"/>
              <a:t>draw picture</a:t>
            </a:r>
          </a:p>
          <a:p>
            <a:r>
              <a:rPr lang="en-US" dirty="0" smtClean="0"/>
              <a:t>invariant broken</a:t>
            </a:r>
            <a:r>
              <a:rPr lang="en-US" baseline="0" dirty="0" smtClean="0"/>
              <a:t> just before last/first increments</a:t>
            </a:r>
          </a:p>
          <a:p>
            <a:r>
              <a:rPr lang="en-US" baseline="0" dirty="0" smtClean="0"/>
              <a:t>needs: make the list into a ring buffer, add code in writer to wait if list is 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176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4877559" cy="64473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r>
              <a:rPr lang="en-US" dirty="0" smtClean="0"/>
              <a:t>draw picture</a:t>
            </a:r>
          </a:p>
          <a:p>
            <a:r>
              <a:rPr lang="en-US" dirty="0" smtClean="0"/>
              <a:t>invariant broken</a:t>
            </a:r>
            <a:r>
              <a:rPr lang="en-US" baseline="0" dirty="0" smtClean="0"/>
              <a:t> just before last/first increments</a:t>
            </a:r>
          </a:p>
          <a:p>
            <a:r>
              <a:rPr lang="en-US" baseline="0" dirty="0" smtClean="0"/>
              <a:t>needs: make the list into a ring buffer, add code in writer to wait if list is full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12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3535140" cy="275399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r>
              <a:rPr lang="en-US" dirty="0" smtClean="0"/>
              <a:t>bug:</a:t>
            </a:r>
            <a:r>
              <a:rPr lang="en-US" baseline="0" dirty="0" smtClean="0"/>
              <a:t> can’t do busy waiting inside </a:t>
            </a:r>
            <a:r>
              <a:rPr lang="en-US" baseline="0" dirty="0" err="1" smtClean="0"/>
              <a:t>mutex</a:t>
            </a:r>
            <a:r>
              <a:rPr lang="en-US" baseline="0" dirty="0" smtClean="0"/>
              <a:t>… what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66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5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3535140" cy="275399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r>
              <a:rPr lang="en-US" dirty="0" smtClean="0"/>
              <a:t>bug:</a:t>
            </a:r>
            <a:r>
              <a:rPr lang="en-US" baseline="0" dirty="0" smtClean="0"/>
              <a:t> can’t do busy waiting inside </a:t>
            </a:r>
            <a:r>
              <a:rPr lang="en-US" baseline="0" dirty="0" err="1" smtClean="0"/>
              <a:t>mutex</a:t>
            </a:r>
            <a:r>
              <a:rPr lang="en-US" baseline="0" dirty="0" smtClean="0"/>
              <a:t>… what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66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97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8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5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181542" cy="275405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01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0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5"/>
            <a:ext cx="2484916" cy="275399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wrap="none" lIns="89855" tIns="44928" rIns="89855" bIns="44928">
            <a:spAutoFit/>
          </a:bodyPr>
          <a:lstStyle/>
          <a:p>
            <a:r>
              <a:rPr lang="en-US" dirty="0" smtClean="0"/>
              <a:t>Works, but wasteful sin</a:t>
            </a:r>
            <a:r>
              <a:rPr lang="en-US" baseline="0" dirty="0" smtClean="0"/>
              <a:t> will spin wait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(isolation e.g. virtual memory)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(parallelism e.g. during I/O)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799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2313"/>
            <a:ext cx="4799013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1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60890"/>
            <a:ext cx="5360988" cy="4314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5567" tIns="47784" rIns="95567" bIns="4778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93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A virtual machine of sorts</a:t>
            </a:r>
          </a:p>
          <a:p>
            <a:r>
              <a:rPr lang="en-US" dirty="0" smtClean="0"/>
              <a:t>Draw saved PTBR and Registers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2834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5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Draw OS on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666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1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1st  process = init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22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sz="2400" dirty="0" smtClean="0"/>
              <a:t>1. creates new address space (Copy-On-Write duplicate of parent’s)</a:t>
            </a:r>
          </a:p>
          <a:p>
            <a:r>
              <a:rPr lang="en-US" sz="2400" dirty="0" smtClean="0"/>
              <a:t>2. creates new execution state in OS process table (Exact copy of parent’s)</a:t>
            </a:r>
          </a:p>
          <a:p>
            <a:r>
              <a:rPr lang="en-US" sz="2400" dirty="0" smtClean="0"/>
              <a:t>3. returns child’s id to parent (</a:t>
            </a:r>
            <a:r>
              <a:rPr lang="en-US" sz="2400" dirty="0" smtClean="0">
                <a:latin typeface="Consolas" pitchFamily="49" charset="0"/>
              </a:rPr>
              <a:t>context[</a:t>
            </a:r>
            <a:r>
              <a:rPr lang="en-US" sz="2400" dirty="0" err="1" smtClean="0">
                <a:latin typeface="Consolas" pitchFamily="49" charset="0"/>
              </a:rPr>
              <a:t>parent_id</a:t>
            </a:r>
            <a:r>
              <a:rPr lang="en-US" sz="2400" dirty="0" smtClean="0">
                <a:latin typeface="Consolas" pitchFamily="49" charset="0"/>
              </a:rPr>
              <a:t>]-&gt;v0 = </a:t>
            </a:r>
            <a:r>
              <a:rPr lang="en-US" sz="2400" dirty="0" err="1" smtClean="0">
                <a:latin typeface="Consolas" pitchFamily="49" charset="0"/>
              </a:rPr>
              <a:t>child_id</a:t>
            </a:r>
            <a:r>
              <a:rPr lang="en-US" sz="2400" dirty="0" smtClean="0"/>
              <a:t>)</a:t>
            </a:r>
          </a:p>
          <a:p>
            <a:r>
              <a:rPr lang="en-US" sz="2400" smtClean="0"/>
              <a:t>4. returns </a:t>
            </a:r>
            <a:r>
              <a:rPr lang="en-US" sz="2400" dirty="0" smtClean="0"/>
              <a:t>zero to child (</a:t>
            </a:r>
            <a:r>
              <a:rPr lang="en-US" sz="2400" dirty="0" smtClean="0">
                <a:latin typeface="Consolas" pitchFamily="49" charset="0"/>
              </a:rPr>
              <a:t>context[</a:t>
            </a:r>
            <a:r>
              <a:rPr lang="en-US" sz="2400" dirty="0" err="1" smtClean="0">
                <a:latin typeface="Consolas" pitchFamily="49" charset="0"/>
              </a:rPr>
              <a:t>child_id</a:t>
            </a:r>
            <a:r>
              <a:rPr lang="en-US" sz="2400" dirty="0" smtClean="0">
                <a:latin typeface="Consolas" pitchFamily="49" charset="0"/>
              </a:rPr>
              <a:t>]-&gt;v0 = 0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865959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35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Draw OS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192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IPC = inter-process communication</a:t>
            </a:r>
          </a:p>
          <a:p>
            <a:r>
              <a:rPr lang="en-US" dirty="0" smtClean="0"/>
              <a:t>sockets, RMI, </a:t>
            </a:r>
            <a:r>
              <a:rPr lang="en-US" dirty="0" err="1" smtClean="0"/>
              <a:t>ipc</a:t>
            </a:r>
            <a:r>
              <a:rPr lang="en-US" dirty="0" smtClean="0"/>
              <a:t>, </a:t>
            </a:r>
            <a:r>
              <a:rPr lang="en-US" dirty="0" err="1" smtClean="0"/>
              <a:t>unix</a:t>
            </a:r>
            <a:r>
              <a:rPr lang="en-US" dirty="0" smtClean="0"/>
              <a:t>-domain sockets, pipes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3128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fork: allocate pages, mark as “shared”</a:t>
            </a:r>
          </a:p>
          <a:p>
            <a:r>
              <a:rPr lang="en-US" dirty="0" smtClean="0"/>
              <a:t>During fork: don’t set copy-on-write for these pages</a:t>
            </a:r>
          </a:p>
          <a:p>
            <a:r>
              <a:rPr lang="en-US" dirty="0" smtClean="0"/>
              <a:t>After fork: either can read/write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483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r>
              <a:rPr lang="en-US" dirty="0" smtClean="0"/>
              <a:t>d/Unit of scheduling/</a:t>
            </a:r>
          </a:p>
          <a:p>
            <a:r>
              <a:rPr lang="en-US" baseline="0" dirty="0" smtClean="0"/>
              <a:t>s/execution state/one or more threads/</a:t>
            </a:r>
          </a:p>
          <a:p>
            <a:r>
              <a:rPr lang="en-US" baseline="0" dirty="0" smtClean="0"/>
              <a:t>s/virtual CPU/virtual multi-core machine/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077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5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7" tIns="45714" rIns="91427" bIns="4571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5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The University of Adelaide, School of Computer Science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EF22F6E-5211-4BB6-8D85-DA8CABF2D85A}" type="datetime3">
              <a:rPr lang="en-US"/>
              <a:pPr/>
              <a:t>30 April 2014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Chapter 2 — Instructions: Language of the Computer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AD3334-59F5-44F0-91AD-B62AA51B1015}" type="slidenum">
              <a:rPr lang="en-US"/>
              <a:pPr/>
              <a:t>5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LL is like LW. You are loading into rt. But also marking a synchronization desire.</a:t>
            </a:r>
          </a:p>
          <a:p>
            <a:r>
              <a:rPr lang="en-AU" dirty="0" smtClean="0"/>
              <a:t>SC</a:t>
            </a:r>
            <a:r>
              <a:rPr lang="en-AU" baseline="0" dirty="0" smtClean="0"/>
              <a:t> is like SW, but also changes </a:t>
            </a:r>
            <a:r>
              <a:rPr lang="en-AU" baseline="0" dirty="0" err="1" smtClean="0"/>
              <a:t>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40362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2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43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54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54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43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just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08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25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56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0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LL just like LW</a:t>
            </a:r>
          </a:p>
          <a:p>
            <a:r>
              <a:rPr lang="en-US" dirty="0" smtClean="0"/>
              <a:t>SC jus like SW, but overwrites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src</a:t>
            </a:r>
            <a:r>
              <a:rPr lang="en-US" baseline="0" dirty="0" smtClean="0"/>
              <a:t> register with 1 “success” or 0 “fail”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567945-E7BC-4572-A0F0-E38AA3AAAEF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2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686800" cy="5638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ln>
            <a:solidFill>
              <a:schemeClr val="accent5">
                <a:lumMod val="60000"/>
                <a:lumOff val="40000"/>
              </a:schemeClr>
            </a:solidFill>
          </a:ln>
          <a:solidFill>
            <a:srgbClr val="00F6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60000"/>
            <a:lumOff val="40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notesSlide" Target="../notesSlides/notesSlide19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10" Type="http://schemas.openxmlformats.org/officeDocument/2006/relationships/tags" Target="../tags/tag57.xml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4" Type="http://schemas.openxmlformats.org/officeDocument/2006/relationships/notesSlide" Target="../notesSlides/notesSlid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notesSlide" Target="../notesSlides/notesSlid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Synchronization 3 and GPUs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57400"/>
          </a:xfrm>
        </p:spPr>
        <p:txBody>
          <a:bodyPr/>
          <a:lstStyle/>
          <a:p>
            <a:r>
              <a:rPr lang="en-US" b="1" smtClean="0"/>
              <a:t>CS </a:t>
            </a:r>
            <a:r>
              <a:rPr lang="en-US" b="1" dirty="0" smtClean="0"/>
              <a:t>3410, Spring 2014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5867400"/>
            <a:ext cx="3317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See P&amp;H Chapter: </a:t>
            </a:r>
            <a:r>
              <a:rPr lang="en-US" sz="2800" dirty="0" smtClean="0">
                <a:solidFill>
                  <a:schemeClr val="bg1"/>
                </a:solidFill>
              </a:rPr>
              <a:t>6.7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 </a:t>
            </a:r>
            <a:r>
              <a:rPr lang="en-US" sz="2400" dirty="0"/>
              <a:t>= 0; </a:t>
            </a:r>
          </a:p>
          <a:p>
            <a:r>
              <a:rPr lang="en-US" sz="2400" dirty="0" err="1">
                <a:latin typeface="Consolas" pitchFamily="49" charset="0"/>
              </a:rPr>
              <a:t>mutex_lock</a:t>
            </a:r>
            <a:r>
              <a:rPr lang="en-US" sz="2400" dirty="0">
                <a:latin typeface="Consolas" pitchFamily="49" charset="0"/>
              </a:rPr>
              <a:t>(</a:t>
            </a:r>
            <a:r>
              <a:rPr lang="en-US" sz="2400" dirty="0" err="1">
                <a:latin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</a:rPr>
              <a:t> *m) {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7597069"/>
              </p:ext>
            </p:extLst>
          </p:nvPr>
        </p:nvGraphicFramePr>
        <p:xfrm>
          <a:off x="76199" y="2209800"/>
          <a:ext cx="8915401" cy="3255264"/>
        </p:xfrm>
        <a:graphic>
          <a:graphicData uri="http://schemas.openxmlformats.org/drawingml/2006/table">
            <a:tbl>
              <a:tblPr/>
              <a:tblGrid>
                <a:gridCol w="712046"/>
                <a:gridCol w="1740556"/>
                <a:gridCol w="1733760"/>
                <a:gridCol w="919038"/>
                <a:gridCol w="941568"/>
                <a:gridCol w="994373"/>
                <a:gridCol w="949394"/>
                <a:gridCol w="924666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M[$a0]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try: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try: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SC $t0,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SC $t0, 0 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90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 </a:t>
            </a:r>
            <a:r>
              <a:rPr lang="en-US" sz="2400" dirty="0"/>
              <a:t>= 0; </a:t>
            </a:r>
          </a:p>
          <a:p>
            <a:r>
              <a:rPr lang="en-US" sz="2400" dirty="0" err="1">
                <a:latin typeface="Consolas" pitchFamily="49" charset="0"/>
              </a:rPr>
              <a:t>mutex_lock</a:t>
            </a:r>
            <a:r>
              <a:rPr lang="en-US" sz="2400" dirty="0">
                <a:latin typeface="Consolas" pitchFamily="49" charset="0"/>
              </a:rPr>
              <a:t>(</a:t>
            </a:r>
            <a:r>
              <a:rPr lang="en-US" sz="2400" dirty="0" err="1">
                <a:latin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</a:rPr>
              <a:t> *m) {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985520"/>
              </p:ext>
            </p:extLst>
          </p:nvPr>
        </p:nvGraphicFramePr>
        <p:xfrm>
          <a:off x="76199" y="2209800"/>
          <a:ext cx="8915401" cy="3255264"/>
        </p:xfrm>
        <a:graphic>
          <a:graphicData uri="http://schemas.openxmlformats.org/drawingml/2006/table">
            <a:tbl>
              <a:tblPr/>
              <a:tblGrid>
                <a:gridCol w="712046"/>
                <a:gridCol w="1740556"/>
                <a:gridCol w="1738399"/>
                <a:gridCol w="914399"/>
                <a:gridCol w="941568"/>
                <a:gridCol w="994373"/>
                <a:gridCol w="949394"/>
                <a:gridCol w="924666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M[$a0]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try: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try: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SC $t0,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SC $t0, 0 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7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 </a:t>
            </a:r>
            <a:r>
              <a:rPr lang="en-US" sz="2400" dirty="0"/>
              <a:t>= 0; </a:t>
            </a:r>
          </a:p>
          <a:p>
            <a:r>
              <a:rPr lang="en-US" sz="2400" dirty="0" err="1">
                <a:latin typeface="Consolas" pitchFamily="49" charset="0"/>
              </a:rPr>
              <a:t>mutex_lock</a:t>
            </a:r>
            <a:r>
              <a:rPr lang="en-US" sz="2400" dirty="0">
                <a:latin typeface="Consolas" pitchFamily="49" charset="0"/>
              </a:rPr>
              <a:t>(</a:t>
            </a:r>
            <a:r>
              <a:rPr lang="en-US" sz="2400" dirty="0" err="1">
                <a:latin typeface="Consolas" pitchFamily="49" charset="0"/>
              </a:rPr>
              <a:t>int</a:t>
            </a:r>
            <a:r>
              <a:rPr lang="en-US" sz="2400" dirty="0">
                <a:latin typeface="Consolas" pitchFamily="49" charset="0"/>
              </a:rPr>
              <a:t> *m) {</a:t>
            </a:r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92681"/>
              </p:ext>
            </p:extLst>
          </p:nvPr>
        </p:nvGraphicFramePr>
        <p:xfrm>
          <a:off x="76199" y="2209800"/>
          <a:ext cx="8915401" cy="3255264"/>
        </p:xfrm>
        <a:graphic>
          <a:graphicData uri="http://schemas.openxmlformats.org/drawingml/2006/table">
            <a:tbl>
              <a:tblPr/>
              <a:tblGrid>
                <a:gridCol w="712046"/>
                <a:gridCol w="1740556"/>
                <a:gridCol w="1733760"/>
                <a:gridCol w="919038"/>
                <a:gridCol w="941568"/>
                <a:gridCol w="994373"/>
                <a:gridCol w="949394"/>
                <a:gridCol w="924666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Time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Step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ThreadA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ThreadB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$t1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Mem</a:t>
                      </a: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 M[$a0]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try: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try: LI $t0, 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Helvetica" pitchFamily="34" charset="0"/>
                        </a:rPr>
                        <a:t>1</a:t>
                      </a:r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LL $t1,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BNEZ $t1,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SC $t0, 0($a0)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SC $t0, 0 ($a0)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BEQZ $t0, try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try: LI $t0,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A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F6FF"/>
                          </a:solidFill>
                          <a:effectLst/>
                          <a:latin typeface="Helvetica" pitchFamily="34" charset="0"/>
                        </a:rPr>
                        <a:t>Critical section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2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229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Need parallel abstraction like  for multicore</a:t>
            </a:r>
          </a:p>
          <a:p>
            <a:endParaRPr lang="en-US" dirty="0"/>
          </a:p>
          <a:p>
            <a:r>
              <a:rPr lang="en-US" dirty="0" smtClean="0"/>
              <a:t>Writing correct programs is hard</a:t>
            </a:r>
          </a:p>
          <a:p>
            <a:r>
              <a:rPr lang="en-US" dirty="0"/>
              <a:t>	</a:t>
            </a:r>
            <a:r>
              <a:rPr lang="en-US" dirty="0" smtClean="0"/>
              <a:t>Need to prevent data races</a:t>
            </a:r>
          </a:p>
          <a:p>
            <a:endParaRPr lang="en-US" dirty="0" smtClean="0"/>
          </a:p>
          <a:p>
            <a:r>
              <a:rPr lang="en-US" dirty="0" smtClean="0"/>
              <a:t>Need critical sections to prevent data races</a:t>
            </a:r>
          </a:p>
          <a:p>
            <a:r>
              <a:rPr lang="en-US" dirty="0"/>
              <a:t>	</a:t>
            </a:r>
            <a:r>
              <a:rPr lang="en-US" dirty="0" err="1" smtClean="0"/>
              <a:t>Mutex</a:t>
            </a:r>
            <a:r>
              <a:rPr lang="en-US" dirty="0" smtClean="0"/>
              <a:t>, mutual exclusion, implements critical section</a:t>
            </a:r>
          </a:p>
          <a:p>
            <a:r>
              <a:rPr lang="en-US" dirty="0"/>
              <a:t>	</a:t>
            </a:r>
            <a:r>
              <a:rPr lang="en-US" dirty="0" err="1" smtClean="0"/>
              <a:t>Mutex</a:t>
            </a:r>
            <a:r>
              <a:rPr lang="en-US" dirty="0" smtClean="0"/>
              <a:t> often implemented using a lock abstraction</a:t>
            </a:r>
          </a:p>
          <a:p>
            <a:endParaRPr lang="en-US" dirty="0" smtClean="0">
              <a:solidFill>
                <a:srgbClr val="00F6FF"/>
              </a:solidFill>
            </a:endParaRPr>
          </a:p>
          <a:p>
            <a:r>
              <a:rPr lang="en-US" dirty="0" smtClean="0">
                <a:solidFill>
                  <a:srgbClr val="00F6FF"/>
                </a:solidFill>
              </a:rPr>
              <a:t>Hardware provides synchronization </a:t>
            </a:r>
            <a:r>
              <a:rPr lang="en-US" dirty="0">
                <a:solidFill>
                  <a:srgbClr val="00F6FF"/>
                </a:solidFill>
              </a:rPr>
              <a:t>primitives </a:t>
            </a:r>
            <a:r>
              <a:rPr lang="en-US" dirty="0" smtClean="0">
                <a:solidFill>
                  <a:srgbClr val="00F6FF"/>
                </a:solidFill>
              </a:rPr>
              <a:t>such as LL and SC (load linked and store conditional) instructions to </a:t>
            </a:r>
            <a:r>
              <a:rPr lang="en-US" dirty="0">
                <a:solidFill>
                  <a:srgbClr val="00F6FF"/>
                </a:solidFill>
              </a:rPr>
              <a:t>efficiently implement </a:t>
            </a:r>
            <a:r>
              <a:rPr lang="en-US" dirty="0" smtClean="0">
                <a:solidFill>
                  <a:srgbClr val="00F6FF"/>
                </a:solidFill>
              </a:rPr>
              <a:t>locks</a:t>
            </a:r>
            <a:endParaRPr lang="en-US" dirty="0">
              <a:solidFill>
                <a:srgbClr val="00F6FF"/>
              </a:solidFill>
            </a:endParaRPr>
          </a:p>
          <a:p>
            <a:endParaRPr lang="en-US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Synchronization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Threads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Critical sections, race conditions, and </a:t>
            </a:r>
            <a:r>
              <a:rPr lang="en-US" dirty="0" err="1" smtClean="0">
                <a:sym typeface="Wingdings" pitchFamily="2" charset="2"/>
              </a:rPr>
              <a:t>mutexes</a:t>
            </a:r>
            <a:endParaRPr lang="en-US" dirty="0" smtClean="0">
              <a:sym typeface="Wingdings" pitchFamily="2" charset="2"/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Atomic Instructions</a:t>
            </a:r>
            <a:endParaRPr lang="en-US" dirty="0">
              <a:sym typeface="Wingdings" pitchFamily="2" charset="2"/>
            </a:endParaRP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HW support for synchronization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Using sync primitives to build concurrency-safe data structures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Example: thread-safe data structures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Language level synchronization</a:t>
            </a:r>
            <a:endParaRPr lang="en-US" dirty="0">
              <a:sym typeface="Wingdings" pitchFamily="2" charset="2"/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800" dirty="0" smtClean="0">
                <a:sym typeface="Wingdings" pitchFamily="2" charset="2"/>
              </a:rPr>
              <a:t>Threads and processes</a:t>
            </a:r>
          </a:p>
          <a:p>
            <a:pPr marL="0" indent="0"/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1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8200"/>
            <a:ext cx="8305800" cy="5638800"/>
          </a:xfrm>
        </p:spPr>
        <p:txBody>
          <a:bodyPr/>
          <a:lstStyle/>
          <a:p>
            <a:r>
              <a:rPr lang="en-US" dirty="0" smtClean="0"/>
              <a:t>How do we use synchronization primitives to build concurrency-safe data structure? </a:t>
            </a:r>
          </a:p>
          <a:p>
            <a:endParaRPr lang="en-US" dirty="0"/>
          </a:p>
          <a:p>
            <a:r>
              <a:rPr lang="en-US" dirty="0" smtClean="0"/>
              <a:t>Let’s look at a </a:t>
            </a:r>
            <a:r>
              <a:rPr lang="en-US" smtClean="0"/>
              <a:t>ring buffer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8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Attempt#1: Producer/Consumer</a:t>
            </a:r>
            <a:endParaRPr lang="en-US" dirty="0"/>
          </a:p>
        </p:txBody>
      </p:sp>
      <p:sp>
        <p:nvSpPr>
          <p:cNvPr id="52920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686800" cy="5715000"/>
          </a:xfrm>
          <a:ln>
            <a:noFill/>
          </a:ln>
        </p:spPr>
        <p:txBody>
          <a:bodyPr/>
          <a:lstStyle/>
          <a:p>
            <a:r>
              <a:rPr lang="en-US" dirty="0" smtClean="0"/>
              <a:t>Access to </a:t>
            </a:r>
            <a:r>
              <a:rPr lang="en-US" dirty="0" smtClean="0">
                <a:solidFill>
                  <a:srgbClr val="00F6FF"/>
                </a:solidFill>
              </a:rPr>
              <a:t>shared data </a:t>
            </a:r>
            <a:r>
              <a:rPr lang="en-US" dirty="0" smtClean="0"/>
              <a:t>must be synchronized</a:t>
            </a:r>
          </a:p>
          <a:p>
            <a:pPr lvl="1"/>
            <a:r>
              <a:rPr lang="en-US" dirty="0" smtClean="0"/>
              <a:t>goal: enforce </a:t>
            </a:r>
            <a:r>
              <a:rPr lang="en-US" dirty="0" err="1" smtClean="0"/>
              <a:t>datastructure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F6FF"/>
                </a:solidFill>
              </a:rPr>
              <a:t>invariants</a:t>
            </a:r>
          </a:p>
          <a:p>
            <a:endParaRPr lang="en-US" dirty="0"/>
          </a:p>
        </p:txBody>
      </p:sp>
      <p:sp>
        <p:nvSpPr>
          <p:cNvPr id="5292043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2079625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00F6FF"/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rgbClr val="00F6FF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rgbClr val="00F6FF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rgbClr val="E1E1E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</a:rPr>
              <a:t>// Need: check if list full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(t+1)%n;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20" name="Rectangle 19"/>
          <p:cNvSpPr/>
          <p:nvPr>
            <p:custDataLst>
              <p:tags r:id="rId4"/>
            </p:custDataLst>
          </p:nvPr>
        </p:nvSpPr>
        <p:spPr>
          <a:xfrm>
            <a:off x="4343400" y="3810000"/>
            <a:ext cx="480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while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(empty())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{ };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8822" y="2438400"/>
            <a:ext cx="2854378" cy="999093"/>
            <a:chOff x="2119667" y="2057400"/>
            <a:chExt cx="2854378" cy="999093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-112" charset="0"/>
                </a:rPr>
                <a:t>1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-112" charset="0"/>
                </a:rPr>
                <a:t>2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mic Sans MS" pitchFamily="-112" charset="0"/>
                </a:rPr>
                <a:t>3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66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2819400" y="2069068"/>
              <a:ext cx="699230" cy="369332"/>
            </a:xfrm>
            <a:prstGeom prst="rect">
              <a:avLst/>
            </a:prstGeom>
            <a:noFill/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3122967" y="2349261"/>
              <a:ext cx="12700" cy="300832"/>
            </a:xfrm>
            <a:prstGeom prst="line">
              <a:avLst/>
            </a:prstGeom>
            <a:noFill/>
            <a:ln w="12700">
              <a:solidFill>
                <a:srgbClr val="00F6FF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435115" y="2057400"/>
              <a:ext cx="538930" cy="369332"/>
            </a:xfrm>
            <a:prstGeom prst="rect">
              <a:avLst/>
            </a:prstGeom>
            <a:noFill/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tail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756145" y="2438400"/>
              <a:ext cx="0" cy="211693"/>
            </a:xfrm>
            <a:prstGeom prst="line">
              <a:avLst/>
            </a:prstGeom>
            <a:noFill/>
            <a:ln w="12700">
              <a:solidFill>
                <a:srgbClr val="00F6FF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905000" y="1066800"/>
            <a:ext cx="1997022" cy="533400"/>
          </a:xfrm>
          <a:prstGeom prst="roundRect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the invariant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ways to implement empty()</a:t>
            </a:r>
          </a:p>
          <a:p>
            <a:r>
              <a:rPr lang="en-US" dirty="0"/>
              <a:t>	</a:t>
            </a:r>
            <a:r>
              <a:rPr lang="en-US" dirty="0" smtClean="0"/>
              <a:t>1. h==t</a:t>
            </a:r>
          </a:p>
          <a:p>
            <a:r>
              <a:rPr lang="en-US" dirty="0"/>
              <a:t>	</a:t>
            </a:r>
            <a:r>
              <a:rPr lang="en-US" dirty="0" smtClean="0"/>
              <a:t>	but then the put has to be careful</a:t>
            </a:r>
          </a:p>
          <a:p>
            <a:r>
              <a:rPr lang="en-US" dirty="0"/>
              <a:t>	</a:t>
            </a:r>
            <a:r>
              <a:rPr lang="en-US" dirty="0" smtClean="0"/>
              <a:t>2. could be a separate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30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0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Attempt#1: Producer/Consumer</a:t>
            </a:r>
            <a:endParaRPr lang="en-US" dirty="0"/>
          </a:p>
        </p:txBody>
      </p:sp>
      <p:sp>
        <p:nvSpPr>
          <p:cNvPr id="5292043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1295400"/>
            <a:ext cx="4267200" cy="4473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00F6FF"/>
                </a:solidFill>
                <a:latin typeface="Consolas" pitchFamily="49" charset="0"/>
              </a:rPr>
              <a:t>// invariant: 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/>
            </a:r>
            <a:b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rgbClr val="00F6FF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rgbClr val="00F6FF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rgbClr val="E1E1E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h = 0, t = 0;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800" dirty="0" smtClean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// producer: add to list tail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void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put(char c)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{</a:t>
            </a:r>
            <a:r>
              <a:rPr lang="en-US" sz="2000" dirty="0" smtClean="0">
                <a:solidFill>
                  <a:srgbClr val="FF0000"/>
                </a:solidFill>
                <a:latin typeface="Consolas" pitchFamily="49" charset="0"/>
              </a:rPr>
              <a:t>......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A[t] 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=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t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(t+1)%n;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20" name="Rectangle 19"/>
          <p:cNvSpPr/>
          <p:nvPr>
            <p:custDataLst>
              <p:tags r:id="rId3"/>
            </p:custDataLst>
          </p:nvPr>
        </p:nvSpPr>
        <p:spPr>
          <a:xfrm>
            <a:off x="4419600" y="2870299"/>
            <a:ext cx="4800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while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(empty())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{ };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98822" y="1840468"/>
            <a:ext cx="2854378" cy="987425"/>
            <a:chOff x="2119667" y="2069068"/>
            <a:chExt cx="2854378" cy="987425"/>
          </a:xfrm>
        </p:grpSpPr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21196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526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2932467" y="2650093"/>
              <a:ext cx="406400" cy="406400"/>
            </a:xfrm>
            <a:prstGeom prst="rect">
              <a:avLst/>
            </a:prstGeom>
            <a:noFill/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3388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omic Sans MS" pitchFamily="-112" charset="0"/>
                </a:rPr>
                <a:t>2</a:t>
              </a: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3745267" y="2650093"/>
              <a:ext cx="406400" cy="406400"/>
            </a:xfrm>
            <a:prstGeom prst="rect">
              <a:avLst/>
            </a:prstGeom>
            <a:solidFill>
              <a:srgbClr val="4519E7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mic Sans MS" pitchFamily="-112" charset="0"/>
                </a:rPr>
                <a:t>3</a:t>
              </a:r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4151667" y="2650093"/>
              <a:ext cx="406400" cy="40640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66" charset="0"/>
                </a:rPr>
                <a:t>4</a:t>
              </a:r>
              <a:endParaRPr lang="en-US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284215" y="2069068"/>
              <a:ext cx="699230" cy="369332"/>
            </a:xfrm>
            <a:prstGeom prst="rect">
              <a:avLst/>
            </a:prstGeom>
            <a:noFill/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flipH="1">
              <a:off x="3587782" y="2349261"/>
              <a:ext cx="12700" cy="300832"/>
            </a:xfrm>
            <a:prstGeom prst="line">
              <a:avLst/>
            </a:prstGeom>
            <a:noFill/>
            <a:ln w="12700">
              <a:solidFill>
                <a:srgbClr val="00F6FF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435115" y="2145268"/>
              <a:ext cx="538930" cy="369332"/>
            </a:xfrm>
            <a:prstGeom prst="rect">
              <a:avLst/>
            </a:prstGeom>
            <a:noFill/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tail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756145" y="2438400"/>
              <a:ext cx="0" cy="211693"/>
            </a:xfrm>
            <a:prstGeom prst="line">
              <a:avLst/>
            </a:prstGeom>
            <a:noFill/>
            <a:ln w="12700">
              <a:solidFill>
                <a:srgbClr val="00F6FF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14"/>
            <p:cNvSpPr>
              <a:spLocks noChangeArrowheads="1"/>
            </p:cNvSpPr>
            <p:nvPr/>
          </p:nvSpPr>
          <p:spPr bwMode="auto">
            <a:xfrm>
              <a:off x="4558067" y="2650093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4724400" y="3611940"/>
            <a:ext cx="2895600" cy="381000"/>
          </a:xfrm>
          <a:prstGeom prst="roundRect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724400" y="4297740"/>
            <a:ext cx="1828800" cy="381000"/>
          </a:xfrm>
          <a:prstGeom prst="roundRect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5059740"/>
            <a:ext cx="847078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F6FF"/>
                </a:solidFill>
              </a:rPr>
              <a:t>Error: could miss an update to </a:t>
            </a:r>
            <a:r>
              <a:rPr lang="en-US" sz="2400" b="1" i="1" dirty="0" smtClean="0">
                <a:solidFill>
                  <a:srgbClr val="00F6FF"/>
                </a:solidFill>
              </a:rPr>
              <a:t>t</a:t>
            </a:r>
            <a:r>
              <a:rPr lang="en-US" sz="2400" dirty="0" smtClean="0">
                <a:solidFill>
                  <a:srgbClr val="00F6FF"/>
                </a:solidFill>
              </a:rPr>
              <a:t> or </a:t>
            </a:r>
            <a:r>
              <a:rPr lang="en-US" sz="2400" b="1" i="1" dirty="0" smtClean="0">
                <a:solidFill>
                  <a:srgbClr val="00F6FF"/>
                </a:solidFill>
              </a:rPr>
              <a:t>h</a:t>
            </a:r>
            <a:r>
              <a:rPr lang="en-US" sz="2400" dirty="0" smtClean="0">
                <a:solidFill>
                  <a:srgbClr val="00F6FF"/>
                </a:solidFill>
              </a:rPr>
              <a:t> due to lack of synchronization</a:t>
            </a:r>
          </a:p>
          <a:p>
            <a:r>
              <a:rPr lang="en-US" sz="2400" dirty="0" smtClean="0">
                <a:solidFill>
                  <a:srgbClr val="00F6FF"/>
                </a:solidFill>
              </a:rPr>
              <a:t>Current implementation will </a:t>
            </a:r>
            <a:r>
              <a:rPr lang="en-US" sz="2400" b="1" dirty="0" smtClean="0">
                <a:solidFill>
                  <a:srgbClr val="00F6FF"/>
                </a:solidFill>
              </a:rPr>
              <a:t>break invariant: </a:t>
            </a:r>
          </a:p>
          <a:p>
            <a:r>
              <a:rPr lang="en-US" sz="2400" dirty="0" smtClean="0">
                <a:solidFill>
                  <a:srgbClr val="00F6FF"/>
                </a:solidFill>
              </a:rPr>
              <a:t>    only produce if not full and only consume if not empty</a:t>
            </a:r>
          </a:p>
          <a:p>
            <a:r>
              <a:rPr lang="en-US" sz="2400" i="1" dirty="0" smtClean="0">
                <a:solidFill>
                  <a:srgbClr val="00F6FF"/>
                </a:solidFill>
              </a:rPr>
              <a:t>Nee</a:t>
            </a:r>
            <a:r>
              <a:rPr lang="en-US" sz="2400" b="1" i="1" dirty="0" smtClean="0">
                <a:solidFill>
                  <a:srgbClr val="00F6FF"/>
                </a:solidFill>
              </a:rPr>
              <a:t>d to synchronize access to shared data</a:t>
            </a:r>
            <a:endParaRPr lang="en-US" sz="2400" b="1" i="1" dirty="0">
              <a:solidFill>
                <a:srgbClr val="00F6FF"/>
              </a:solidFill>
            </a:endParaRPr>
          </a:p>
        </p:txBody>
      </p:sp>
      <p:cxnSp>
        <p:nvCxnSpPr>
          <p:cNvPr id="25" name="Straight Arrow Connector 24"/>
          <p:cNvCxnSpPr>
            <a:endCxn id="24" idx="1"/>
          </p:cNvCxnSpPr>
          <p:nvPr/>
        </p:nvCxnSpPr>
        <p:spPr>
          <a:xfrm flipV="1">
            <a:off x="3352800" y="4488240"/>
            <a:ext cx="1371600" cy="723900"/>
          </a:xfrm>
          <a:prstGeom prst="straightConnector1">
            <a:avLst/>
          </a:prstGeom>
          <a:ln>
            <a:solidFill>
              <a:srgbClr val="00F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3" idx="1"/>
          </p:cNvCxnSpPr>
          <p:nvPr/>
        </p:nvCxnSpPr>
        <p:spPr>
          <a:xfrm flipV="1">
            <a:off x="3352800" y="3802440"/>
            <a:ext cx="1371600" cy="1409700"/>
          </a:xfrm>
          <a:prstGeom prst="straightConnector1">
            <a:avLst/>
          </a:prstGeom>
          <a:ln>
            <a:solidFill>
              <a:srgbClr val="00F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Attempt#2: Protecting an invariant</a:t>
            </a:r>
            <a:endParaRPr lang="en-US" dirty="0"/>
          </a:p>
        </p:txBody>
      </p:sp>
      <p:sp>
        <p:nvSpPr>
          <p:cNvPr id="529408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1988" y="5622925"/>
            <a:ext cx="8126412" cy="930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800" dirty="0" smtClean="0">
                <a:solidFill>
                  <a:srgbClr val="00F6FF"/>
                </a:solidFill>
                <a:latin typeface="Calibri"/>
              </a:rPr>
              <a:t>Rule </a:t>
            </a:r>
            <a:r>
              <a:rPr lang="en-US" sz="2800" dirty="0">
                <a:solidFill>
                  <a:srgbClr val="00F6FF"/>
                </a:solidFill>
                <a:latin typeface="Calibri"/>
              </a:rPr>
              <a:t>of thumb: all </a:t>
            </a:r>
            <a:r>
              <a:rPr lang="en-US" sz="2800" dirty="0" smtClean="0">
                <a:solidFill>
                  <a:srgbClr val="00F6FF"/>
                </a:solidFill>
                <a:latin typeface="Calibri"/>
              </a:rPr>
              <a:t>access and updates </a:t>
            </a:r>
            <a:r>
              <a:rPr lang="en-US" sz="2800" dirty="0">
                <a:solidFill>
                  <a:srgbClr val="00F6FF"/>
                </a:solidFill>
                <a:latin typeface="Calibri"/>
              </a:rPr>
              <a:t>that can </a:t>
            </a:r>
            <a:r>
              <a:rPr lang="en-US" sz="2800" dirty="0" smtClean="0">
                <a:solidFill>
                  <a:srgbClr val="00F6FF"/>
                </a:solidFill>
                <a:latin typeface="Calibri"/>
              </a:rPr>
              <a:t>affect</a:t>
            </a:r>
            <a:br>
              <a:rPr lang="en-US" sz="2800" dirty="0" smtClean="0">
                <a:solidFill>
                  <a:srgbClr val="00F6FF"/>
                </a:solidFill>
                <a:latin typeface="Calibri"/>
              </a:rPr>
            </a:br>
            <a:r>
              <a:rPr lang="en-US" sz="2800" dirty="0" smtClean="0">
                <a:solidFill>
                  <a:srgbClr val="00F6FF"/>
                </a:solidFill>
                <a:latin typeface="Calibri"/>
              </a:rPr>
              <a:t>	invariant </a:t>
            </a:r>
            <a:r>
              <a:rPr lang="en-US" sz="2800" dirty="0">
                <a:solidFill>
                  <a:srgbClr val="00F6FF"/>
                </a:solidFill>
                <a:latin typeface="Calibri"/>
              </a:rPr>
              <a:t>become critical sections</a:t>
            </a:r>
            <a:endParaRPr lang="en-US" sz="2000" dirty="0">
              <a:solidFill>
                <a:srgbClr val="00F6FF"/>
              </a:solidFill>
              <a:latin typeface="Calibri"/>
            </a:endParaRPr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860425"/>
            <a:ext cx="4343400" cy="538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//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invariant: 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(protected by </a:t>
            </a: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mutex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 </a:t>
            </a:r>
            <a:r>
              <a:rPr lang="en-US" sz="2000" b="1" i="1" dirty="0" smtClean="0">
                <a:solidFill>
                  <a:srgbClr val="00F6FF"/>
                </a:solidFill>
                <a:latin typeface="Consolas" pitchFamily="49" charset="0"/>
              </a:rPr>
              <a:t>m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)</a:t>
            </a:r>
            <a:b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pthread_mutex_t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 *m = </a:t>
            </a: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pthread_mutex_create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();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h = 0, t = 0;</a:t>
            </a: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4419600" y="2613025"/>
            <a:ext cx="4800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while(empty())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{}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 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95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3362" y="838200"/>
            <a:ext cx="92964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Next 3 weeks</a:t>
            </a:r>
          </a:p>
          <a:p>
            <a:pPr lvl="1"/>
            <a:r>
              <a:rPr lang="en-US" dirty="0" smtClean="0"/>
              <a:t>Prelim2 Thu May 1</a:t>
            </a:r>
            <a:r>
              <a:rPr lang="en-US" baseline="30000" dirty="0" smtClean="0"/>
              <a:t>st</a:t>
            </a:r>
            <a:r>
              <a:rPr lang="en-US" dirty="0" smtClean="0"/>
              <a:t> : 7:30-9:30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Olin 155: </a:t>
            </a:r>
            <a:r>
              <a:rPr lang="en-US" dirty="0" err="1" smtClean="0"/>
              <a:t>Netid</a:t>
            </a:r>
            <a:r>
              <a:rPr lang="en-US" dirty="0" smtClean="0"/>
              <a:t> [a-g]*</a:t>
            </a:r>
          </a:p>
          <a:p>
            <a:pPr lvl="2"/>
            <a:r>
              <a:rPr lang="en-US" dirty="0" smtClean="0"/>
              <a:t>Uris G01: </a:t>
            </a:r>
            <a:r>
              <a:rPr lang="en-US" dirty="0" err="1" smtClean="0"/>
              <a:t>Netid</a:t>
            </a:r>
            <a:r>
              <a:rPr lang="en-US" dirty="0" smtClean="0"/>
              <a:t> [h-z]*</a:t>
            </a:r>
          </a:p>
          <a:p>
            <a:pPr lvl="1"/>
            <a:r>
              <a:rPr lang="en-US" dirty="0" smtClean="0"/>
              <a:t>Proj3 tournament: Mon May 5 5pm-7pm (Pizza!)</a:t>
            </a:r>
          </a:p>
          <a:p>
            <a:pPr lvl="1"/>
            <a:r>
              <a:rPr lang="en-US" dirty="0" smtClean="0"/>
              <a:t>Proj4 design doc meetings May 5-7 (doc ready for </a:t>
            </a:r>
            <a:r>
              <a:rPr lang="en-US" dirty="0" err="1" smtClean="0"/>
              <a:t>mtg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Final Project for class</a:t>
            </a:r>
          </a:p>
          <a:p>
            <a:pPr lvl="1"/>
            <a:r>
              <a:rPr lang="en-US" dirty="0" smtClean="0"/>
              <a:t>Proj4 due Wed May 14</a:t>
            </a:r>
          </a:p>
          <a:p>
            <a:pPr lvl="1"/>
            <a:r>
              <a:rPr lang="en-US" dirty="0" smtClean="0"/>
              <a:t>Proj4 demos: May 13 and 14</a:t>
            </a:r>
          </a:p>
          <a:p>
            <a:pPr lvl="1"/>
            <a:r>
              <a:rPr lang="en-US" dirty="0" err="1" smtClean="0"/>
              <a:t>Proj</a:t>
            </a:r>
            <a:r>
              <a:rPr lang="en-US" dirty="0" smtClean="0"/>
              <a:t> 4 release: in labs this week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Remember: No slip days for PA4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173038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015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0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Attempt#2: Protecting an invariant</a:t>
            </a:r>
            <a:endParaRPr lang="en-US" dirty="0"/>
          </a:p>
        </p:txBody>
      </p:sp>
      <p:sp>
        <p:nvSpPr>
          <p:cNvPr id="5294083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1988" y="5775325"/>
            <a:ext cx="8126412" cy="930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800" dirty="0" smtClean="0">
                <a:solidFill>
                  <a:srgbClr val="00F6FF"/>
                </a:solidFill>
                <a:latin typeface="Calibri"/>
              </a:rPr>
              <a:t>Rule </a:t>
            </a:r>
            <a:r>
              <a:rPr lang="en-US" sz="2800" dirty="0">
                <a:solidFill>
                  <a:srgbClr val="00F6FF"/>
                </a:solidFill>
                <a:latin typeface="Calibri"/>
              </a:rPr>
              <a:t>of thumb: all </a:t>
            </a:r>
            <a:r>
              <a:rPr lang="en-US" sz="2800" dirty="0" smtClean="0">
                <a:solidFill>
                  <a:srgbClr val="00F6FF"/>
                </a:solidFill>
                <a:latin typeface="Calibri"/>
              </a:rPr>
              <a:t>access and updates </a:t>
            </a:r>
            <a:r>
              <a:rPr lang="en-US" sz="2800" dirty="0">
                <a:solidFill>
                  <a:srgbClr val="00F6FF"/>
                </a:solidFill>
                <a:latin typeface="Calibri"/>
              </a:rPr>
              <a:t>that can </a:t>
            </a:r>
            <a:r>
              <a:rPr lang="en-US" sz="2800" dirty="0" smtClean="0">
                <a:solidFill>
                  <a:srgbClr val="00F6FF"/>
                </a:solidFill>
                <a:latin typeface="Calibri"/>
              </a:rPr>
              <a:t>affect</a:t>
            </a:r>
            <a:br>
              <a:rPr lang="en-US" sz="2800" dirty="0" smtClean="0">
                <a:solidFill>
                  <a:srgbClr val="00F6FF"/>
                </a:solidFill>
                <a:latin typeface="Calibri"/>
              </a:rPr>
            </a:br>
            <a:r>
              <a:rPr lang="en-US" sz="2800" dirty="0" smtClean="0">
                <a:solidFill>
                  <a:srgbClr val="00F6FF"/>
                </a:solidFill>
                <a:latin typeface="Calibri"/>
              </a:rPr>
              <a:t>	invariant </a:t>
            </a:r>
            <a:r>
              <a:rPr lang="en-US" sz="2800" dirty="0">
                <a:solidFill>
                  <a:srgbClr val="00F6FF"/>
                </a:solidFill>
                <a:latin typeface="Calibri"/>
              </a:rPr>
              <a:t>become critical sections</a:t>
            </a:r>
            <a:endParaRPr lang="en-US" sz="2000" dirty="0">
              <a:solidFill>
                <a:srgbClr val="00F6FF"/>
              </a:solidFill>
              <a:latin typeface="Calibri"/>
            </a:endParaRPr>
          </a:p>
        </p:txBody>
      </p:sp>
      <p:sp>
        <p:nvSpPr>
          <p:cNvPr id="6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762000"/>
            <a:ext cx="4343400" cy="538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lg" len="lg"/>
          </a:ln>
          <a:effectLst/>
        </p:spPr>
        <p:txBody>
          <a:bodyPr wrap="none">
            <a:no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//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invariant: 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(protected by </a:t>
            </a: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mutex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 </a:t>
            </a:r>
            <a:r>
              <a:rPr lang="en-US" sz="2000" b="1" i="1" dirty="0" smtClean="0">
                <a:solidFill>
                  <a:srgbClr val="00F6FF"/>
                </a:solidFill>
                <a:latin typeface="Consolas" pitchFamily="49" charset="0"/>
              </a:rPr>
              <a:t>m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)</a:t>
            </a:r>
            <a:b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data 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is in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A[h … t-1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pthread_mutex_t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 *m = </a:t>
            </a: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pthread_mutex_create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();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char A[100];</a:t>
            </a:r>
            <a:endParaRPr lang="en-US" sz="2000" dirty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err="1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000" dirty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h = 0, t = 0;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endParaRPr lang="en-US" sz="2000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4419600" y="2613025"/>
            <a:ext cx="48006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// consumer: take from list head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pthread_mutex_lock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while(empty())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{}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 char c = A[h];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0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pthread_mutex_unlock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(m);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spcBef>
                <a:spcPct val="20000"/>
              </a:spcBef>
              <a:buClr>
                <a:schemeClr val="tx2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0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95231" y="1915180"/>
            <a:ext cx="5191614" cy="523220"/>
          </a:xfrm>
          <a:prstGeom prst="rect">
            <a:avLst/>
          </a:prstGeom>
          <a:noFill/>
          <a:ln>
            <a:solidFill>
              <a:srgbClr val="00F6FF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BUG: Can’t wait while holding lock</a:t>
            </a:r>
            <a:endParaRPr lang="en-US" sz="2800" dirty="0">
              <a:solidFill>
                <a:srgbClr val="00F6FF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25194" y="3396343"/>
            <a:ext cx="3428206" cy="765110"/>
          </a:xfrm>
          <a:prstGeom prst="roundRect">
            <a:avLst/>
          </a:prstGeom>
          <a:noFill/>
          <a:ln>
            <a:solidFill>
              <a:srgbClr val="00F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086600" y="2379992"/>
            <a:ext cx="457200" cy="1016351"/>
          </a:xfrm>
          <a:prstGeom prst="straightConnector1">
            <a:avLst/>
          </a:prstGeom>
          <a:ln>
            <a:solidFill>
              <a:srgbClr val="00F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528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61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Guidelines for successful mutexing</a:t>
            </a:r>
            <a:endParaRPr lang="en-US"/>
          </a:p>
        </p:txBody>
      </p:sp>
      <p:sp>
        <p:nvSpPr>
          <p:cNvPr id="529613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Insufficient locking can cause </a:t>
            </a:r>
            <a:r>
              <a:rPr lang="en-US" dirty="0" smtClean="0">
                <a:solidFill>
                  <a:srgbClr val="00F6FF"/>
                </a:solidFill>
              </a:rPr>
              <a:t>races</a:t>
            </a:r>
          </a:p>
          <a:p>
            <a:pPr lvl="1"/>
            <a:r>
              <a:rPr lang="en-US" dirty="0" smtClean="0"/>
              <a:t>Skimping on </a:t>
            </a:r>
            <a:r>
              <a:rPr lang="en-US" dirty="0" err="1" smtClean="0"/>
              <a:t>mutexes</a:t>
            </a:r>
            <a:r>
              <a:rPr lang="en-US" dirty="0" smtClean="0"/>
              <a:t>? Just say no!</a:t>
            </a:r>
          </a:p>
          <a:p>
            <a:r>
              <a:rPr lang="en-US" dirty="0" smtClean="0"/>
              <a:t>But poorly designed locking can cause </a:t>
            </a:r>
            <a:r>
              <a:rPr lang="en-US" dirty="0" smtClean="0">
                <a:solidFill>
                  <a:srgbClr val="00F6FF"/>
                </a:solidFill>
              </a:rPr>
              <a:t>deadlock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Know why you are using </a:t>
            </a:r>
            <a:r>
              <a:rPr lang="en-US" dirty="0" err="1" smtClean="0"/>
              <a:t>mutexes</a:t>
            </a:r>
            <a:r>
              <a:rPr lang="en-US" dirty="0" smtClean="0"/>
              <a:t>!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cquire locks in a consistent order to avoid cycles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 lock/unlock like braces (match them lexically)</a:t>
            </a:r>
          </a:p>
          <a:p>
            <a:pPr lvl="2"/>
            <a:r>
              <a:rPr lang="en-US" dirty="0" smtClean="0"/>
              <a:t>lock(&amp;m); …; unlock(&amp;m)</a:t>
            </a:r>
          </a:p>
          <a:p>
            <a:pPr lvl="2"/>
            <a:r>
              <a:rPr lang="en-US" dirty="0" smtClean="0"/>
              <a:t>Watch out for return, </a:t>
            </a:r>
            <a:r>
              <a:rPr lang="en-US" dirty="0" err="1" smtClean="0"/>
              <a:t>goto</a:t>
            </a:r>
            <a:r>
              <a:rPr lang="en-US" dirty="0" smtClean="0"/>
              <a:t>, and function calls!</a:t>
            </a:r>
          </a:p>
          <a:p>
            <a:pPr lvl="2"/>
            <a:r>
              <a:rPr lang="en-US" dirty="0"/>
              <a:t>W</a:t>
            </a:r>
            <a:r>
              <a:rPr lang="en-US" dirty="0" smtClean="0"/>
              <a:t>atch out for exception/error conditions!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990600" y="2474893"/>
            <a:ext cx="27093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tabLst>
                <a:tab pos="742950" algn="l"/>
              </a:tabLst>
            </a:pPr>
            <a:r>
              <a:rPr lang="en-US" sz="2800" dirty="0" smtClean="0">
                <a:solidFill>
                  <a:srgbClr val="00F6FF"/>
                </a:solidFill>
                <a:latin typeface="Consolas" pitchFamily="49" charset="0"/>
              </a:rPr>
              <a:t>P1: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lock(m1);</a:t>
            </a:r>
            <a:b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lock(m2);</a:t>
            </a:r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3962400" y="2474893"/>
            <a:ext cx="276710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tabLst>
                <a:tab pos="800100" algn="l"/>
              </a:tabLst>
            </a:pPr>
            <a:r>
              <a:rPr lang="en-US" sz="2800" dirty="0" smtClean="0">
                <a:solidFill>
                  <a:srgbClr val="00F6FF"/>
                </a:solidFill>
                <a:latin typeface="Consolas" pitchFamily="49" charset="0"/>
              </a:rPr>
              <a:t>P2:</a:t>
            </a: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lock(m2);</a:t>
            </a:r>
            <a:b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</a:br>
            <a:r>
              <a:rPr lang="en-US" sz="2800" dirty="0" smtClean="0">
                <a:solidFill>
                  <a:schemeClr val="bg1"/>
                </a:solidFill>
                <a:latin typeface="Consolas" pitchFamily="49" charset="0"/>
              </a:rPr>
              <a:t>	lock(m1);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29687" y="2452481"/>
            <a:ext cx="12985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Circular </a:t>
            </a:r>
          </a:p>
          <a:p>
            <a:r>
              <a:rPr lang="en-US" sz="2800" dirty="0" smtClean="0">
                <a:solidFill>
                  <a:srgbClr val="00F6FF"/>
                </a:solidFill>
              </a:rPr>
              <a:t>Wait</a:t>
            </a:r>
            <a:endParaRPr lang="en-US" sz="2800" dirty="0">
              <a:solidFill>
                <a:srgbClr val="00F6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699996" y="2929534"/>
            <a:ext cx="1100604" cy="270866"/>
          </a:xfrm>
          <a:prstGeom prst="straightConnector1">
            <a:avLst/>
          </a:prstGeom>
          <a:ln>
            <a:solidFill>
              <a:srgbClr val="00F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99996" y="2743200"/>
            <a:ext cx="1100604" cy="457200"/>
          </a:xfrm>
          <a:prstGeom prst="straightConnector1">
            <a:avLst/>
          </a:prstGeom>
          <a:ln>
            <a:solidFill>
              <a:srgbClr val="00F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Attempt#3: Beyond </a:t>
            </a:r>
            <a:r>
              <a:rPr lang="en-US" dirty="0" err="1" smtClean="0"/>
              <a:t>mutexes</a:t>
            </a:r>
            <a:endParaRPr lang="en-US" dirty="0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if for 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478983" y="5758190"/>
            <a:ext cx="6498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Dilemma: Have to check while holding lock</a:t>
            </a:r>
          </a:p>
          <a:p>
            <a:r>
              <a:rPr lang="en-US" sz="2800" dirty="0">
                <a:solidFill>
                  <a:srgbClr val="00F6FF"/>
                </a:solidFill>
              </a:rPr>
              <a:t>	</a:t>
            </a:r>
            <a:endParaRPr lang="en-US" sz="2800" dirty="0" smtClean="0">
              <a:solidFill>
                <a:srgbClr val="00F6FF"/>
              </a:solidFill>
            </a:endParaRPr>
          </a:p>
        </p:txBody>
      </p:sp>
      <p:sp>
        <p:nvSpPr>
          <p:cNvPr id="23" name="Rectangle 22"/>
          <p:cNvSpPr/>
          <p:nvPr>
            <p:custDataLst>
              <p:tags r:id="rId3"/>
            </p:custDataLst>
          </p:nvPr>
        </p:nvSpPr>
        <p:spPr>
          <a:xfrm>
            <a:off x="1447800" y="2515612"/>
            <a:ext cx="5867400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while 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(empty()) 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{ };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lock 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4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unlock 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74324" y="4042188"/>
            <a:ext cx="3598862" cy="1452563"/>
            <a:chOff x="4983163" y="2835275"/>
            <a:chExt cx="3598862" cy="1452563"/>
          </a:xfrm>
        </p:grpSpPr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57372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29"/>
            <p:cNvSpPr>
              <a:spLocks noChangeArrowheads="1"/>
            </p:cNvSpPr>
            <p:nvPr/>
          </p:nvSpPr>
          <p:spPr bwMode="auto">
            <a:xfrm>
              <a:off x="61436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Rectangle 30"/>
            <p:cNvSpPr>
              <a:spLocks noChangeArrowheads="1"/>
            </p:cNvSpPr>
            <p:nvPr/>
          </p:nvSpPr>
          <p:spPr bwMode="auto">
            <a:xfrm>
              <a:off x="6550025" y="3881438"/>
              <a:ext cx="406400" cy="406400"/>
            </a:xfrm>
            <a:prstGeom prst="rect">
              <a:avLst/>
            </a:prstGeom>
            <a:noFill/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3" name="Rectangle 31"/>
            <p:cNvSpPr>
              <a:spLocks noChangeArrowheads="1"/>
            </p:cNvSpPr>
            <p:nvPr/>
          </p:nvSpPr>
          <p:spPr bwMode="auto">
            <a:xfrm>
              <a:off x="6956425" y="3881438"/>
              <a:ext cx="406400" cy="406400"/>
            </a:xfrm>
            <a:prstGeom prst="rect">
              <a:avLst/>
            </a:prstGeom>
            <a:noFill/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7362825" y="3881438"/>
              <a:ext cx="406400" cy="406400"/>
            </a:xfrm>
            <a:prstGeom prst="rect">
              <a:avLst/>
            </a:prstGeom>
            <a:noFill/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5" name="Rectangle 33"/>
            <p:cNvSpPr>
              <a:spLocks noChangeArrowheads="1"/>
            </p:cNvSpPr>
            <p:nvPr/>
          </p:nvSpPr>
          <p:spPr bwMode="auto">
            <a:xfrm>
              <a:off x="77692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6092825" y="2843355"/>
              <a:ext cx="699230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6740525" y="2835275"/>
              <a:ext cx="0" cy="1046163"/>
            </a:xfrm>
            <a:prstGeom prst="line">
              <a:avLst/>
            </a:prstGeom>
            <a:noFill/>
            <a:ln w="12700">
              <a:solidFill>
                <a:srgbClr val="00F6FF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6915150" y="3279775"/>
              <a:ext cx="0" cy="601663"/>
            </a:xfrm>
            <a:prstGeom prst="line">
              <a:avLst/>
            </a:prstGeom>
            <a:noFill/>
            <a:ln w="12700">
              <a:solidFill>
                <a:srgbClr val="00F6FF"/>
              </a:solidFill>
              <a:round/>
              <a:headEnd type="none" w="sm" len="sm"/>
              <a:tailEnd type="triangl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Rectangle 37"/>
            <p:cNvSpPr>
              <a:spLocks noChangeArrowheads="1"/>
            </p:cNvSpPr>
            <p:nvPr/>
          </p:nvSpPr>
          <p:spPr bwMode="auto">
            <a:xfrm>
              <a:off x="8175625" y="3881438"/>
              <a:ext cx="406400" cy="406400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F6FF"/>
              </a:solidFill>
              <a:miter lim="800000"/>
              <a:headEnd type="none" w="sm" len="sm"/>
              <a:tailEnd type="none" w="lg" len="lg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Text Box 38"/>
            <p:cNvSpPr txBox="1">
              <a:spLocks noChangeArrowheads="1"/>
            </p:cNvSpPr>
            <p:nvPr/>
          </p:nvSpPr>
          <p:spPr bwMode="auto">
            <a:xfrm>
              <a:off x="6775450" y="2835275"/>
              <a:ext cx="1288559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omic Sans MS" pitchFamily="-112" charset="0"/>
                </a:rPr>
                <a:t>tail==head</a:t>
              </a:r>
              <a:endParaRPr lang="en-US" dirty="0">
                <a:solidFill>
                  <a:schemeClr val="bg1"/>
                </a:solidFill>
                <a:latin typeface="Comic Sans MS" pitchFamily="-112" charset="0"/>
              </a:endParaRPr>
            </a:p>
          </p:txBody>
        </p:sp>
        <p:sp>
          <p:nvSpPr>
            <p:cNvPr id="21" name="Text Box 50"/>
            <p:cNvSpPr txBox="1">
              <a:spLocks noChangeArrowheads="1"/>
            </p:cNvSpPr>
            <p:nvPr/>
          </p:nvSpPr>
          <p:spPr bwMode="auto">
            <a:xfrm>
              <a:off x="4983163" y="3910013"/>
              <a:ext cx="836612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n-US" sz="1800" i="1">
                  <a:solidFill>
                    <a:schemeClr val="bg1"/>
                  </a:solidFill>
                  <a:latin typeface="Comic Sans MS" pitchFamily="-112" charset="0"/>
                </a:rPr>
                <a:t>empty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81600" y="2286000"/>
            <a:ext cx="38643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F6FF"/>
                </a:solidFill>
              </a:rPr>
              <a:t>Cannot check condition while</a:t>
            </a:r>
          </a:p>
          <a:p>
            <a:r>
              <a:rPr lang="en-US" sz="2400" dirty="0" smtClean="0">
                <a:solidFill>
                  <a:srgbClr val="00F6FF"/>
                </a:solidFill>
              </a:rPr>
              <a:t>Holding the lock,</a:t>
            </a:r>
          </a:p>
          <a:p>
            <a:r>
              <a:rPr lang="en-US" sz="2400" dirty="0" smtClean="0">
                <a:solidFill>
                  <a:srgbClr val="00F6FF"/>
                </a:solidFill>
              </a:rPr>
              <a:t>BUT, empty condition may no </a:t>
            </a:r>
          </a:p>
          <a:p>
            <a:r>
              <a:rPr lang="en-US" sz="2400" dirty="0" smtClean="0">
                <a:solidFill>
                  <a:srgbClr val="00F6FF"/>
                </a:solidFill>
              </a:rPr>
              <a:t>longer hold in critical section</a:t>
            </a:r>
            <a:endParaRPr lang="en-US" sz="2400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Attempt#3: Beyond </a:t>
            </a:r>
            <a:r>
              <a:rPr lang="en-US" dirty="0" err="1" smtClean="0"/>
              <a:t>mutexes</a:t>
            </a:r>
            <a:endParaRPr lang="en-US" dirty="0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if for 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7" name="Rectangle 6"/>
          <p:cNvSpPr/>
          <p:nvPr>
            <p:custDataLst>
              <p:tags r:id="rId3"/>
            </p:custDataLst>
          </p:nvPr>
        </p:nvSpPr>
        <p:spPr>
          <a:xfrm>
            <a:off x="1295400" y="2590800"/>
            <a:ext cx="5867400" cy="304698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lock 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while 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(empty()) 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{ };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char 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h</a:t>
            </a:r>
            <a:r>
              <a:rPr lang="en-US" sz="24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unlock 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8983" y="5758190"/>
            <a:ext cx="6498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Dilemma: Have to check while holding lock,</a:t>
            </a:r>
          </a:p>
          <a:p>
            <a:r>
              <a:rPr lang="en-US" sz="2800" dirty="0">
                <a:solidFill>
                  <a:srgbClr val="00F6FF"/>
                </a:solidFill>
              </a:rPr>
              <a:t>	</a:t>
            </a:r>
            <a:r>
              <a:rPr lang="en-US" sz="2800" dirty="0" smtClean="0">
                <a:solidFill>
                  <a:srgbClr val="00F6FF"/>
                </a:solidFill>
              </a:rPr>
              <a:t>but cannot wait while holding lock</a:t>
            </a:r>
          </a:p>
        </p:txBody>
      </p:sp>
    </p:spTree>
    <p:extLst>
      <p:ext uri="{BB962C8B-B14F-4D97-AF65-F5344CB8AC3E}">
        <p14:creationId xmlns:p14="http://schemas.microsoft.com/office/powerpoint/2010/main" val="39058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22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Attempt#4: Beyond </a:t>
            </a:r>
            <a:r>
              <a:rPr lang="en-US" dirty="0" err="1" smtClean="0"/>
              <a:t>mutexes</a:t>
            </a:r>
            <a:endParaRPr lang="en-US" dirty="0"/>
          </a:p>
        </p:txBody>
      </p:sp>
      <p:sp>
        <p:nvSpPr>
          <p:cNvPr id="53022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Writers must check for full buffer</a:t>
            </a:r>
            <a:br>
              <a:rPr lang="en-US" dirty="0" smtClean="0"/>
            </a:br>
            <a:r>
              <a:rPr lang="en-US" dirty="0" smtClean="0"/>
              <a:t>&amp; Readers must check if for empty buffer</a:t>
            </a:r>
          </a:p>
          <a:p>
            <a:pPr lvl="1"/>
            <a:r>
              <a:rPr lang="en-US" dirty="0" smtClean="0"/>
              <a:t>ideal: don’t busy wait… go to sleep instead</a:t>
            </a:r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3"/>
            </p:custDataLst>
          </p:nvPr>
        </p:nvSpPr>
        <p:spPr>
          <a:xfrm>
            <a:off x="1447800" y="2257485"/>
            <a:ext cx="5867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char get() {</a:t>
            </a:r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do 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lock (L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);</a:t>
            </a:r>
            <a:endParaRPr lang="en-US" sz="2400" dirty="0" smtClean="0">
              <a:solidFill>
                <a:srgbClr val="00F6FF"/>
              </a:solidFill>
              <a:latin typeface="Consolas" pitchFamily="49" charset="0"/>
            </a:endParaRP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		if (!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empty()) 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{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		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c = A[h];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	h</a:t>
            </a:r>
            <a:r>
              <a:rPr lang="en-US" sz="2400" dirty="0">
                <a:solidFill>
                  <a:srgbClr val="E1E1E1"/>
                </a:solidFill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= (h+1)%n;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	}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unlock (L);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} while (empty);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	return c;</a:t>
            </a:r>
          </a:p>
          <a:p>
            <a:pPr>
              <a:buClr>
                <a:schemeClr val="tx2"/>
              </a:buClr>
              <a:tabLst>
                <a:tab pos="292100" algn="l"/>
              </a:tabLst>
            </a:pPr>
            <a:r>
              <a:rPr lang="en-US" sz="2400" dirty="0" smtClean="0">
                <a:solidFill>
                  <a:srgbClr val="E1E1E1"/>
                </a:solidFill>
                <a:latin typeface="Consolas" pitchFamily="49" charset="0"/>
              </a:rPr>
              <a:t>}</a:t>
            </a:r>
            <a:endParaRPr lang="en-US" sz="2400" dirty="0">
              <a:solidFill>
                <a:srgbClr val="E1E1E1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5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Language-Level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838200"/>
            <a:ext cx="8686800" cy="5638800"/>
          </a:xfrm>
        </p:spPr>
        <p:txBody>
          <a:bodyPr/>
          <a:lstStyle/>
          <a:p>
            <a:endParaRPr lang="en-US" dirty="0">
              <a:solidFill>
                <a:srgbClr val="00F6FF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Condition variables</a:t>
            </a:r>
          </a:p>
          <a:p>
            <a:r>
              <a:rPr lang="en-US" dirty="0">
                <a:solidFill>
                  <a:srgbClr val="00F6FF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Wait for condition to be true</a:t>
            </a:r>
          </a:p>
          <a:p>
            <a:r>
              <a:rPr lang="en-US" dirty="0">
                <a:solidFill>
                  <a:srgbClr val="FFFFFF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Thread sleeps while waiting</a:t>
            </a:r>
          </a:p>
          <a:p>
            <a:r>
              <a:rPr lang="en-US" dirty="0">
                <a:solidFill>
                  <a:srgbClr val="FFFFFF"/>
                </a:solidFill>
                <a:sym typeface="Wingdings" pitchFamily="2" charset="2"/>
              </a:rPr>
              <a:t>	</a:t>
            </a:r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Can wake up one thread or all threads</a:t>
            </a:r>
          </a:p>
          <a:p>
            <a:endParaRPr lang="en-US" dirty="0">
              <a:solidFill>
                <a:srgbClr val="FFFFFF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Monitors, …</a:t>
            </a:r>
          </a:p>
          <a:p>
            <a:r>
              <a:rPr lang="en-US" dirty="0">
                <a:solidFill>
                  <a:srgbClr val="00F6FF"/>
                </a:solidFill>
                <a:sym typeface="Wingdings" pitchFamily="2" charset="2"/>
              </a:rPr>
              <a:t>	</a:t>
            </a:r>
            <a:endParaRPr lang="en-US" dirty="0" smtClean="0">
              <a:solidFill>
                <a:schemeClr val="bg1"/>
              </a:solidFill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03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F6FF"/>
                </a:solidFill>
              </a:rPr>
              <a:t>Hardware Primitives: </a:t>
            </a:r>
            <a:r>
              <a:rPr lang="en-US" dirty="0" smtClean="0"/>
              <a:t>test-and-set, LL/SC, barrier, ...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ym typeface="Wingdings" pitchFamily="2" charset="2"/>
              </a:rPr>
              <a:t>… used to build …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Synchronization primitives: </a:t>
            </a:r>
            <a:r>
              <a:rPr lang="en-US" dirty="0" err="1" smtClean="0">
                <a:sym typeface="Wingdings" pitchFamily="2" charset="2"/>
              </a:rPr>
              <a:t>mutex</a:t>
            </a:r>
            <a:r>
              <a:rPr lang="en-US" dirty="0" smtClean="0">
                <a:sym typeface="Wingdings" pitchFamily="2" charset="2"/>
              </a:rPr>
              <a:t>, semaphore, ...</a:t>
            </a:r>
          </a:p>
          <a:p>
            <a:r>
              <a:rPr lang="en-US" dirty="0" smtClean="0">
                <a:sym typeface="Wingdings" pitchFamily="2" charset="2"/>
              </a:rPr>
              <a:t>… used to build …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olidFill>
                  <a:srgbClr val="00F6FF"/>
                </a:solidFill>
                <a:sym typeface="Wingdings" pitchFamily="2" charset="2"/>
              </a:rPr>
              <a:t>Language Constructs: </a:t>
            </a:r>
            <a:r>
              <a:rPr lang="en-US" dirty="0" smtClean="0">
                <a:sym typeface="Wingdings" pitchFamily="2" charset="2"/>
              </a:rPr>
              <a:t>monitors, signals, ...</a:t>
            </a:r>
          </a:p>
          <a:p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038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09800"/>
            <a:ext cx="7772400" cy="3559175"/>
          </a:xfrm>
        </p:spPr>
        <p:txBody>
          <a:bodyPr/>
          <a:lstStyle/>
          <a:p>
            <a:pPr algn="ctr"/>
            <a:r>
              <a:rPr lang="en-US" dirty="0" smtClean="0"/>
              <a:t>Prelim 2 content TILL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53200" y="167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03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Abstraction of Processes</a:t>
            </a:r>
            <a:endParaRPr lang="en-US" dirty="0"/>
          </a:p>
        </p:txBody>
      </p:sp>
      <p:sp>
        <p:nvSpPr>
          <p:cNvPr id="522035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How do we cope with lots of activity?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Simplicity? Separation into </a:t>
            </a:r>
            <a:r>
              <a:rPr lang="en-US" dirty="0" smtClean="0">
                <a:solidFill>
                  <a:srgbClr val="00F6FF"/>
                </a:solidFill>
              </a:rPr>
              <a:t>processes</a:t>
            </a:r>
          </a:p>
          <a:p>
            <a:r>
              <a:rPr lang="en-US" dirty="0" smtClean="0"/>
              <a:t>Reliability? </a:t>
            </a:r>
            <a:r>
              <a:rPr lang="en-US" dirty="0" smtClean="0">
                <a:solidFill>
                  <a:srgbClr val="00F6FF"/>
                </a:solidFill>
              </a:rPr>
              <a:t>Isolation</a:t>
            </a:r>
          </a:p>
          <a:p>
            <a:r>
              <a:rPr lang="en-US" dirty="0" smtClean="0"/>
              <a:t>Speed? Program-level </a:t>
            </a:r>
            <a:r>
              <a:rPr lang="en-US" dirty="0" smtClean="0">
                <a:solidFill>
                  <a:srgbClr val="00F6FF"/>
                </a:solidFill>
              </a:rPr>
              <a:t>parallelism</a:t>
            </a:r>
            <a:endParaRPr lang="en-US" dirty="0">
              <a:solidFill>
                <a:srgbClr val="00F6FF"/>
              </a:solidFill>
            </a:endParaRPr>
          </a:p>
        </p:txBody>
      </p:sp>
      <p:sp>
        <p:nvSpPr>
          <p:cNvPr id="5220358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4350" y="1803400"/>
            <a:ext cx="2590800" cy="2057400"/>
          </a:xfrm>
          <a:prstGeom prst="ellipse">
            <a:avLst/>
          </a:prstGeom>
          <a:noFill/>
          <a:ln w="19050">
            <a:solidFill>
              <a:srgbClr val="FFFFFF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3600">
                <a:solidFill>
                  <a:schemeClr val="accent1"/>
                </a:solidFill>
                <a:latin typeface="Calibri"/>
              </a:rPr>
              <a:t>gcc</a:t>
            </a:r>
            <a:endParaRPr lang="en-US" sz="4400">
              <a:solidFill>
                <a:schemeClr val="accent1"/>
              </a:solidFill>
              <a:latin typeface="Calibri"/>
            </a:endParaRPr>
          </a:p>
        </p:txBody>
      </p:sp>
      <p:sp>
        <p:nvSpPr>
          <p:cNvPr id="5220359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09750" y="2336800"/>
            <a:ext cx="1381125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emacs</a:t>
            </a:r>
            <a:endParaRPr lang="en-US" sz="4400" dirty="0">
              <a:solidFill>
                <a:schemeClr val="accent3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0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71550" y="2184400"/>
            <a:ext cx="982663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nfsd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1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57350" y="3022600"/>
            <a:ext cx="692150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Calibri"/>
              </a:rPr>
              <a:t>lpr</a:t>
            </a:r>
            <a:endParaRPr lang="en-US" sz="4400" dirty="0">
              <a:solidFill>
                <a:schemeClr val="accent5">
                  <a:lumMod val="60000"/>
                  <a:lumOff val="40000"/>
                </a:schemeClr>
              </a:solidFill>
              <a:latin typeface="Calibri"/>
            </a:endParaRPr>
          </a:p>
        </p:txBody>
      </p:sp>
      <p:sp>
        <p:nvSpPr>
          <p:cNvPr id="5220362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90550" y="2717800"/>
            <a:ext cx="471488" cy="646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4"/>
                </a:solidFill>
                <a:latin typeface="Calibri"/>
              </a:rPr>
              <a:t>ls</a:t>
            </a:r>
            <a:endParaRPr lang="en-US" sz="4400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5220363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9150" y="2840038"/>
            <a:ext cx="1290638" cy="708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000" dirty="0">
                <a:solidFill>
                  <a:srgbClr val="FF5050"/>
                </a:solidFill>
                <a:latin typeface="Calibri"/>
              </a:rPr>
              <a:t>www</a:t>
            </a:r>
            <a:endParaRPr lang="en-US" sz="4000" dirty="0">
              <a:solidFill>
                <a:srgbClr val="CC0000"/>
              </a:solidFill>
              <a:latin typeface="Calibri"/>
            </a:endParaRPr>
          </a:p>
        </p:txBody>
      </p:sp>
      <p:sp>
        <p:nvSpPr>
          <p:cNvPr id="5220364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53894" y="1752600"/>
            <a:ext cx="1380506" cy="6463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3">
                    <a:lumMod val="40000"/>
                    <a:lumOff val="60000"/>
                  </a:schemeClr>
                </a:solidFill>
                <a:latin typeface="Calibri"/>
              </a:rPr>
              <a:t>emacs</a:t>
            </a:r>
            <a:endParaRPr lang="en-US" sz="4400" dirty="0">
              <a:solidFill>
                <a:schemeClr val="accent3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5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077444" y="2514600"/>
            <a:ext cx="2533650" cy="6463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6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alibri"/>
              </a:rPr>
              <a:t>nfsd</a:t>
            </a:r>
            <a:endParaRPr lang="en-US" sz="4400" dirty="0">
              <a:solidFill>
                <a:schemeClr val="accent2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6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756476" y="2514600"/>
            <a:ext cx="692818" cy="6463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5">
                    <a:lumMod val="40000"/>
                    <a:lumOff val="60000"/>
                  </a:schemeClr>
                </a:solidFill>
                <a:latin typeface="Calibri"/>
              </a:rPr>
              <a:t>lpr</a:t>
            </a:r>
            <a:endParaRPr lang="en-US" sz="4400" dirty="0">
              <a:solidFill>
                <a:schemeClr val="accent5">
                  <a:lumMod val="40000"/>
                  <a:lumOff val="60000"/>
                </a:schemeClr>
              </a:solidFill>
              <a:latin typeface="Calibri"/>
            </a:endParaRPr>
          </a:p>
        </p:txBody>
      </p:sp>
      <p:sp>
        <p:nvSpPr>
          <p:cNvPr id="5220367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96494" y="1752600"/>
            <a:ext cx="471604" cy="646331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3600" dirty="0" err="1">
                <a:solidFill>
                  <a:schemeClr val="accent4"/>
                </a:solidFill>
                <a:latin typeface="Calibri"/>
              </a:rPr>
              <a:t>ls</a:t>
            </a:r>
            <a:endParaRPr lang="en-US" sz="4400" dirty="0">
              <a:solidFill>
                <a:schemeClr val="accent4"/>
              </a:solidFill>
              <a:latin typeface="Calibri"/>
            </a:endParaRPr>
          </a:p>
        </p:txBody>
      </p:sp>
      <p:sp>
        <p:nvSpPr>
          <p:cNvPr id="5220368" name="Text Box 1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706094" y="1752600"/>
            <a:ext cx="1289905" cy="63168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noAutofit/>
          </a:bodyPr>
          <a:lstStyle/>
          <a:p>
            <a:pPr eaLnBrk="1" hangingPunct="1"/>
            <a:r>
              <a:rPr lang="en-US" sz="4000" dirty="0">
                <a:solidFill>
                  <a:srgbClr val="FF5050"/>
                </a:solidFill>
                <a:latin typeface="Calibri"/>
              </a:rPr>
              <a:t>www</a:t>
            </a:r>
            <a:endParaRPr lang="en-US" sz="4000" dirty="0">
              <a:solidFill>
                <a:srgbClr val="CC0000"/>
              </a:solidFill>
              <a:latin typeface="Calibri"/>
            </a:endParaRPr>
          </a:p>
        </p:txBody>
      </p:sp>
      <p:sp>
        <p:nvSpPr>
          <p:cNvPr id="522036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2895600"/>
            <a:ext cx="1524000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20370" name="Text Box 1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52600" y="1752600"/>
            <a:ext cx="817853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4400" dirty="0">
                <a:solidFill>
                  <a:schemeClr val="bg1"/>
                </a:solidFill>
                <a:latin typeface="Calibri"/>
              </a:rPr>
              <a:t>OS</a:t>
            </a:r>
          </a:p>
        </p:txBody>
      </p:sp>
      <p:sp>
        <p:nvSpPr>
          <p:cNvPr id="5220371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096494" y="3276600"/>
            <a:ext cx="3352800" cy="76200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4400" dirty="0">
                <a:solidFill>
                  <a:schemeClr val="bg1"/>
                </a:solidFill>
                <a:latin typeface="Calibri"/>
              </a:rPr>
              <a:t>OS</a:t>
            </a:r>
          </a:p>
        </p:txBody>
      </p:sp>
    </p:spTree>
    <p:extLst>
      <p:ext uri="{BB962C8B-B14F-4D97-AF65-F5344CB8AC3E}">
        <p14:creationId xmlns:p14="http://schemas.microsoft.com/office/powerpoint/2010/main" val="154892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03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0364" grpId="0" animBg="1"/>
      <p:bldP spid="5220365" grpId="0" animBg="1"/>
      <p:bldP spid="5220366" grpId="0" animBg="1"/>
      <p:bldP spid="5220367" grpId="0" animBg="1"/>
      <p:bldP spid="5220368" grpId="0" animBg="1"/>
      <p:bldP spid="5220369" grpId="0" animBg="1"/>
      <p:bldP spid="522037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 and Program</a:t>
            </a:r>
            <a:endParaRPr lang="en-US" dirty="0"/>
          </a:p>
        </p:txBody>
      </p:sp>
      <p:sp>
        <p:nvSpPr>
          <p:cNvPr id="5222403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960437"/>
            <a:ext cx="4267200" cy="54403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Process</a:t>
            </a:r>
          </a:p>
          <a:p>
            <a:r>
              <a:rPr lang="en-US" dirty="0" smtClean="0"/>
              <a:t>OS abstraction of a running computation</a:t>
            </a:r>
          </a:p>
          <a:p>
            <a:pPr lvl="1"/>
            <a:r>
              <a:rPr lang="en-US" dirty="0" smtClean="0"/>
              <a:t>The unit of execution</a:t>
            </a:r>
          </a:p>
          <a:p>
            <a:pPr lvl="1"/>
            <a:r>
              <a:rPr lang="en-US" dirty="0" smtClean="0"/>
              <a:t>The unit of scheduling</a:t>
            </a:r>
          </a:p>
          <a:p>
            <a:pPr lvl="1"/>
            <a:r>
              <a:rPr lang="en-US" dirty="0" smtClean="0"/>
              <a:t>Execution state</a:t>
            </a:r>
            <a:br>
              <a:rPr lang="en-US" dirty="0" smtClean="0"/>
            </a:br>
            <a:r>
              <a:rPr lang="en-US" dirty="0" smtClean="0"/>
              <a:t>+ address space</a:t>
            </a:r>
          </a:p>
          <a:p>
            <a:r>
              <a:rPr lang="en-US" dirty="0" smtClean="0"/>
              <a:t>From process perspective</a:t>
            </a:r>
          </a:p>
          <a:p>
            <a:pPr lvl="1"/>
            <a:r>
              <a:rPr lang="en-US" dirty="0" smtClean="0"/>
              <a:t>a virtual CPU</a:t>
            </a:r>
          </a:p>
          <a:p>
            <a:pPr lvl="1"/>
            <a:r>
              <a:rPr lang="en-US" dirty="0" smtClean="0"/>
              <a:t>some virtual memory</a:t>
            </a:r>
          </a:p>
          <a:p>
            <a:pPr lvl="1"/>
            <a:r>
              <a:rPr lang="en-US" dirty="0" smtClean="0"/>
              <a:t>a virtual keyboard, screen, 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960437"/>
            <a:ext cx="4343400" cy="5440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Program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“Blueprint” for a process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Passive entity (bits on disk)</a:t>
            </a:r>
          </a:p>
          <a:p>
            <a:pPr lvl="1"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Code + static data</a:t>
            </a:r>
          </a:p>
        </p:txBody>
      </p:sp>
      <p:grpSp>
        <p:nvGrpSpPr>
          <p:cNvPr id="35" name="Group 3"/>
          <p:cNvGrpSpPr>
            <a:grpSpLocks/>
          </p:cNvGrpSpPr>
          <p:nvPr/>
        </p:nvGrpSpPr>
        <p:grpSpPr bwMode="auto">
          <a:xfrm>
            <a:off x="4572000" y="3074193"/>
            <a:ext cx="1968500" cy="3338513"/>
            <a:chOff x="1252" y="1877"/>
            <a:chExt cx="1240" cy="2103"/>
          </a:xfrm>
        </p:grpSpPr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1252" y="1877"/>
              <a:ext cx="1240" cy="232"/>
            </a:xfrm>
            <a:prstGeom prst="rect">
              <a:avLst/>
            </a:prstGeom>
            <a:solidFill>
              <a:srgbClr val="CCFF33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>
              <a:off x="1574" y="1892"/>
              <a:ext cx="5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Header</a:t>
              </a:r>
            </a:p>
          </p:txBody>
        </p:sp>
        <p:sp>
          <p:nvSpPr>
            <p:cNvPr id="38" name="Rectangle 6"/>
            <p:cNvSpPr>
              <a:spLocks noChangeArrowheads="1"/>
            </p:cNvSpPr>
            <p:nvPr/>
          </p:nvSpPr>
          <p:spPr bwMode="auto">
            <a:xfrm>
              <a:off x="1252" y="2117"/>
              <a:ext cx="1240" cy="42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7"/>
            <p:cNvSpPr>
              <a:spLocks noChangeArrowheads="1"/>
            </p:cNvSpPr>
            <p:nvPr/>
          </p:nvSpPr>
          <p:spPr bwMode="auto">
            <a:xfrm>
              <a:off x="1622" y="2180"/>
              <a:ext cx="4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Code</a:t>
              </a:r>
            </a:p>
          </p:txBody>
        </p:sp>
        <p:sp>
          <p:nvSpPr>
            <p:cNvPr id="40" name="Rectangle 8"/>
            <p:cNvSpPr>
              <a:spLocks noChangeArrowheads="1"/>
            </p:cNvSpPr>
            <p:nvPr/>
          </p:nvSpPr>
          <p:spPr bwMode="auto">
            <a:xfrm>
              <a:off x="1252" y="2549"/>
              <a:ext cx="1240" cy="42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9"/>
            <p:cNvSpPr>
              <a:spLocks noChangeArrowheads="1"/>
            </p:cNvSpPr>
            <p:nvPr/>
          </p:nvSpPr>
          <p:spPr bwMode="auto">
            <a:xfrm>
              <a:off x="1334" y="2612"/>
              <a:ext cx="9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Initialized data</a:t>
              </a:r>
            </a:p>
          </p:txBody>
        </p:sp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>
              <a:off x="1252" y="2981"/>
              <a:ext cx="1240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auto">
            <a:xfrm>
              <a:off x="1670" y="299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BSS</a:t>
              </a: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auto">
            <a:xfrm>
              <a:off x="1252" y="3221"/>
              <a:ext cx="1240" cy="280"/>
            </a:xfrm>
            <a:prstGeom prst="rect">
              <a:avLst/>
            </a:prstGeom>
            <a:solidFill>
              <a:srgbClr val="FF9999">
                <a:alpha val="50000"/>
              </a:srgbClr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13"/>
            <p:cNvSpPr>
              <a:spLocks noChangeArrowheads="1"/>
            </p:cNvSpPr>
            <p:nvPr/>
          </p:nvSpPr>
          <p:spPr bwMode="auto">
            <a:xfrm>
              <a:off x="1382" y="3236"/>
              <a:ext cx="8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Symbol table</a:t>
              </a:r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auto">
            <a:xfrm>
              <a:off x="1252" y="3509"/>
              <a:ext cx="1240" cy="232"/>
            </a:xfrm>
            <a:prstGeom prst="rect">
              <a:avLst/>
            </a:prstGeom>
            <a:solidFill>
              <a:srgbClr val="00FF66">
                <a:alpha val="50000"/>
              </a:srgbClr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5"/>
            <p:cNvSpPr>
              <a:spLocks noChangeArrowheads="1"/>
            </p:cNvSpPr>
            <p:nvPr/>
          </p:nvSpPr>
          <p:spPr bwMode="auto">
            <a:xfrm>
              <a:off x="1334" y="3524"/>
              <a:ext cx="8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Line numbers</a:t>
              </a:r>
            </a:p>
          </p:txBody>
        </p:sp>
        <p:sp>
          <p:nvSpPr>
            <p:cNvPr id="48" name="Rectangle 16"/>
            <p:cNvSpPr>
              <a:spLocks noChangeArrowheads="1"/>
            </p:cNvSpPr>
            <p:nvPr/>
          </p:nvSpPr>
          <p:spPr bwMode="auto">
            <a:xfrm>
              <a:off x="1252" y="3749"/>
              <a:ext cx="1240" cy="231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7"/>
            <p:cNvSpPr>
              <a:spLocks noChangeArrowheads="1"/>
            </p:cNvSpPr>
            <p:nvPr/>
          </p:nvSpPr>
          <p:spPr bwMode="auto">
            <a:xfrm>
              <a:off x="1479" y="3764"/>
              <a:ext cx="5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Ext. refs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562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Academic Integrity</a:t>
            </a:r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5846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All submitted work must be your own</a:t>
            </a:r>
          </a:p>
          <a:p>
            <a:pPr lvl="1">
              <a:spcBef>
                <a:spcPts val="0"/>
              </a:spcBef>
            </a:pPr>
            <a:r>
              <a:rPr lang="en-US" dirty="0"/>
              <a:t>OK to study </a:t>
            </a:r>
            <a:r>
              <a:rPr lang="en-US" dirty="0" smtClean="0"/>
              <a:t>together, but do not share </a:t>
            </a:r>
            <a:r>
              <a:rPr lang="en-US" dirty="0" err="1" smtClean="0"/>
              <a:t>soln’s</a:t>
            </a:r>
            <a:endParaRPr lang="en-US" dirty="0" smtClean="0"/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5DD4FF"/>
                </a:solidFill>
              </a:rPr>
              <a:t>Cite your sources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Project </a:t>
            </a:r>
            <a:r>
              <a:rPr lang="en-US" dirty="0"/>
              <a:t>groups submit joint work</a:t>
            </a:r>
          </a:p>
          <a:p>
            <a:pPr lvl="1">
              <a:spcBef>
                <a:spcPts val="0"/>
              </a:spcBef>
            </a:pPr>
            <a:r>
              <a:rPr lang="en-US" dirty="0"/>
              <a:t>Same </a:t>
            </a:r>
            <a:r>
              <a:rPr lang="en-US" dirty="0" smtClean="0"/>
              <a:t>rules </a:t>
            </a:r>
            <a:r>
              <a:rPr lang="en-US" dirty="0"/>
              <a:t>apply to projects at the group level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Cannot </a:t>
            </a:r>
            <a:r>
              <a:rPr lang="en-US" dirty="0" smtClean="0"/>
              <a:t>use </a:t>
            </a:r>
            <a:r>
              <a:rPr lang="en-US" dirty="0"/>
              <a:t>of someone else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</a:t>
            </a:r>
            <a:r>
              <a:rPr lang="en-US" dirty="0" err="1" smtClean="0"/>
              <a:t>soln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Closed-book exams, no </a:t>
            </a:r>
            <a:r>
              <a:rPr lang="en-US" dirty="0" smtClean="0"/>
              <a:t>calculators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 marL="342900" lvl="1" indent="-342900">
              <a:spcBef>
                <a:spcPts val="0"/>
              </a:spcBef>
              <a:buFontTx/>
              <a:buChar char="•"/>
            </a:pPr>
            <a:r>
              <a:rPr lang="en-US" sz="3200" dirty="0" smtClean="0">
                <a:solidFill>
                  <a:schemeClr val="tx2"/>
                </a:solidFill>
              </a:rPr>
              <a:t>Stressed? Tempted? Lost?</a:t>
            </a:r>
          </a:p>
          <a:p>
            <a:pPr marL="742950" lvl="2" indent="-342900">
              <a:spcBef>
                <a:spcPts val="0"/>
              </a:spcBef>
              <a:buFontTx/>
              <a:buChar char="•"/>
            </a:pPr>
            <a:r>
              <a:rPr lang="en-US" dirty="0">
                <a:solidFill>
                  <a:srgbClr val="FFFFFF"/>
                </a:solidFill>
              </a:rPr>
              <a:t>Come see </a:t>
            </a:r>
            <a:r>
              <a:rPr lang="en-US" dirty="0" smtClean="0">
                <a:solidFill>
                  <a:schemeClr val="bg1"/>
                </a:solidFill>
              </a:rPr>
              <a:t>us</a:t>
            </a:r>
            <a:r>
              <a:rPr lang="en-US" dirty="0" smtClean="0">
                <a:solidFill>
                  <a:srgbClr val="5DD4FF"/>
                </a:solidFill>
              </a:rPr>
              <a:t> </a:t>
            </a:r>
            <a:r>
              <a:rPr lang="en-US" dirty="0">
                <a:solidFill>
                  <a:srgbClr val="5DD4FF"/>
                </a:solidFill>
              </a:rPr>
              <a:t>before </a:t>
            </a:r>
            <a:r>
              <a:rPr lang="en-US" dirty="0"/>
              <a:t>due date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5841716"/>
            <a:ext cx="7168320" cy="635284"/>
          </a:xfrm>
          <a:prstGeom prst="rect">
            <a:avLst/>
          </a:prstGeom>
          <a:noFill/>
          <a:ln w="36720">
            <a:solidFill>
              <a:srgbClr val="C00000"/>
            </a:solidFill>
            <a:round/>
            <a:headEnd/>
            <a:tailEnd/>
          </a:ln>
          <a:effectLst/>
        </p:spPr>
        <p:txBody>
          <a:bodyPr lIns="16326" tIns="41925" rIns="16326" bIns="16326" anchor="ctr"/>
          <a:lstStyle/>
          <a:p>
            <a:pPr algn="ctr">
              <a:spcAft>
                <a:spcPts val="1293"/>
              </a:spcAft>
              <a:tabLst>
                <a:tab pos="656582" algn="l"/>
                <a:tab pos="1313162" algn="l"/>
                <a:tab pos="1969745" algn="l"/>
                <a:tab pos="2626327" algn="l"/>
                <a:tab pos="3282907" algn="l"/>
                <a:tab pos="3939490" algn="l"/>
                <a:tab pos="4596072" algn="l"/>
                <a:tab pos="5252653" algn="l"/>
                <a:tab pos="5909234" algn="l"/>
                <a:tab pos="6565817" algn="l"/>
              </a:tabLst>
            </a:pPr>
            <a:r>
              <a:rPr lang="en-US" sz="2900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Plagiarism in any form will not be tolerated</a:t>
            </a:r>
          </a:p>
        </p:txBody>
      </p:sp>
    </p:spTree>
    <p:extLst>
      <p:ext uri="{BB962C8B-B14F-4D97-AF65-F5344CB8AC3E}">
        <p14:creationId xmlns:p14="http://schemas.microsoft.com/office/powerpoint/2010/main" val="38862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466" name="Rectangle 18"/>
          <p:cNvSpPr>
            <a:spLocks noChangeArrowheads="1"/>
          </p:cNvSpPr>
          <p:nvPr/>
        </p:nvSpPr>
        <p:spPr bwMode="auto">
          <a:xfrm>
            <a:off x="152400" y="841375"/>
            <a:ext cx="1968500" cy="6235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600">
              <a:latin typeface="Arial" charset="0"/>
            </a:endParaRPr>
          </a:p>
        </p:txBody>
      </p:sp>
      <p:grpSp>
        <p:nvGrpSpPr>
          <p:cNvPr id="5224467" name="Group 19"/>
          <p:cNvGrpSpPr>
            <a:grpSpLocks/>
          </p:cNvGrpSpPr>
          <p:nvPr/>
        </p:nvGrpSpPr>
        <p:grpSpPr bwMode="auto">
          <a:xfrm>
            <a:off x="152400" y="4873625"/>
            <a:ext cx="1968500" cy="2212975"/>
            <a:chOff x="4180" y="2688"/>
            <a:chExt cx="1240" cy="1394"/>
          </a:xfrm>
        </p:grpSpPr>
        <p:grpSp>
          <p:nvGrpSpPr>
            <p:cNvPr id="5224468" name="Group 20"/>
            <p:cNvGrpSpPr>
              <a:grpSpLocks/>
            </p:cNvGrpSpPr>
            <p:nvPr/>
          </p:nvGrpSpPr>
          <p:grpSpPr bwMode="auto">
            <a:xfrm>
              <a:off x="4180" y="3567"/>
              <a:ext cx="1240" cy="515"/>
              <a:chOff x="4180" y="3567"/>
              <a:chExt cx="1240" cy="515"/>
            </a:xfrm>
          </p:grpSpPr>
          <p:sp>
            <p:nvSpPr>
              <p:cNvPr id="5224469" name="Rectangle 21"/>
              <p:cNvSpPr>
                <a:spLocks noChangeArrowheads="1"/>
              </p:cNvSpPr>
              <p:nvPr/>
            </p:nvSpPr>
            <p:spPr bwMode="auto">
              <a:xfrm>
                <a:off x="4180" y="3567"/>
                <a:ext cx="1240" cy="515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470" name="Rectangle 22"/>
              <p:cNvSpPr>
                <a:spLocks noChangeArrowheads="1"/>
              </p:cNvSpPr>
              <p:nvPr/>
            </p:nvSpPr>
            <p:spPr bwMode="auto">
              <a:xfrm>
                <a:off x="4550" y="3643"/>
                <a:ext cx="42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Code</a:t>
                </a:r>
              </a:p>
            </p:txBody>
          </p:sp>
        </p:grpSp>
        <p:grpSp>
          <p:nvGrpSpPr>
            <p:cNvPr id="5224471" name="Group 23"/>
            <p:cNvGrpSpPr>
              <a:grpSpLocks/>
            </p:cNvGrpSpPr>
            <p:nvPr/>
          </p:nvGrpSpPr>
          <p:grpSpPr bwMode="auto">
            <a:xfrm>
              <a:off x="4180" y="3042"/>
              <a:ext cx="1240" cy="517"/>
              <a:chOff x="4180" y="3042"/>
              <a:chExt cx="1240" cy="517"/>
            </a:xfrm>
          </p:grpSpPr>
          <p:sp>
            <p:nvSpPr>
              <p:cNvPr id="5224472" name="Rectangle 24"/>
              <p:cNvSpPr>
                <a:spLocks noChangeArrowheads="1"/>
              </p:cNvSpPr>
              <p:nvPr/>
            </p:nvSpPr>
            <p:spPr bwMode="auto">
              <a:xfrm>
                <a:off x="4180" y="3042"/>
                <a:ext cx="1240" cy="517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473" name="Rectangle 25"/>
              <p:cNvSpPr>
                <a:spLocks noChangeArrowheads="1"/>
              </p:cNvSpPr>
              <p:nvPr/>
            </p:nvSpPr>
            <p:spPr bwMode="auto">
              <a:xfrm>
                <a:off x="4262" y="3120"/>
                <a:ext cx="93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Initialized data</a:t>
                </a:r>
              </a:p>
            </p:txBody>
          </p:sp>
        </p:grpSp>
        <p:grpSp>
          <p:nvGrpSpPr>
            <p:cNvPr id="5224474" name="Group 26"/>
            <p:cNvGrpSpPr>
              <a:grpSpLocks/>
            </p:cNvGrpSpPr>
            <p:nvPr/>
          </p:nvGrpSpPr>
          <p:grpSpPr bwMode="auto">
            <a:xfrm>
              <a:off x="4180" y="2688"/>
              <a:ext cx="1240" cy="345"/>
              <a:chOff x="4180" y="2688"/>
              <a:chExt cx="1240" cy="345"/>
            </a:xfrm>
          </p:grpSpPr>
          <p:sp>
            <p:nvSpPr>
              <p:cNvPr id="5224475" name="Rectangle 27"/>
              <p:cNvSpPr>
                <a:spLocks noChangeArrowheads="1"/>
              </p:cNvSpPr>
              <p:nvPr/>
            </p:nvSpPr>
            <p:spPr bwMode="auto">
              <a:xfrm>
                <a:off x="4180" y="2693"/>
                <a:ext cx="1240" cy="340"/>
              </a:xfrm>
              <a:prstGeom prst="rect">
                <a:avLst/>
              </a:prstGeom>
              <a:solidFill>
                <a:srgbClr val="FF99FF">
                  <a:alpha val="50000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476" name="Rectangle 28"/>
              <p:cNvSpPr>
                <a:spLocks noChangeArrowheads="1"/>
              </p:cNvSpPr>
              <p:nvPr/>
            </p:nvSpPr>
            <p:spPr bwMode="auto">
              <a:xfrm>
                <a:off x="4598" y="2688"/>
                <a:ext cx="401" cy="212"/>
              </a:xfrm>
              <a:prstGeom prst="rect">
                <a:avLst/>
              </a:prstGeom>
              <a:solidFill>
                <a:srgbClr val="FF99FF">
                  <a:alpha val="5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r>
                  <a:rPr lang="en-US" sz="1600">
                    <a:latin typeface="Arial" charset="0"/>
                  </a:rPr>
                  <a:t>BSS</a:t>
                </a:r>
              </a:p>
            </p:txBody>
          </p:sp>
        </p:grpSp>
      </p:grpSp>
      <p:sp>
        <p:nvSpPr>
          <p:cNvPr id="5224477" name="Rectangle 29"/>
          <p:cNvSpPr>
            <a:spLocks noChangeArrowheads="1"/>
          </p:cNvSpPr>
          <p:nvPr/>
        </p:nvSpPr>
        <p:spPr bwMode="auto">
          <a:xfrm>
            <a:off x="152400" y="4346575"/>
            <a:ext cx="1968500" cy="520700"/>
          </a:xfrm>
          <a:prstGeom prst="rect">
            <a:avLst/>
          </a:prstGeom>
          <a:solidFill>
            <a:srgbClr val="CCECFF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78" name="Rectangle 30"/>
          <p:cNvSpPr>
            <a:spLocks noChangeArrowheads="1"/>
          </p:cNvSpPr>
          <p:nvPr/>
        </p:nvSpPr>
        <p:spPr bwMode="auto">
          <a:xfrm>
            <a:off x="739775" y="4370388"/>
            <a:ext cx="669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latin typeface="Arial" charset="0"/>
              </a:rPr>
              <a:t>Heap</a:t>
            </a:r>
          </a:p>
        </p:txBody>
      </p:sp>
      <p:sp>
        <p:nvSpPr>
          <p:cNvPr id="5224479" name="AutoShape 31"/>
          <p:cNvSpPr>
            <a:spLocks noChangeArrowheads="1"/>
          </p:cNvSpPr>
          <p:nvPr/>
        </p:nvSpPr>
        <p:spPr bwMode="auto">
          <a:xfrm>
            <a:off x="914400" y="4041775"/>
            <a:ext cx="368300" cy="292100"/>
          </a:xfrm>
          <a:prstGeom prst="upArrow">
            <a:avLst>
              <a:gd name="adj1" fmla="val 75009"/>
              <a:gd name="adj2" fmla="val 4999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224480" name="Rectangle 32"/>
          <p:cNvSpPr>
            <a:spLocks noChangeArrowheads="1"/>
          </p:cNvSpPr>
          <p:nvPr/>
        </p:nvSpPr>
        <p:spPr bwMode="auto">
          <a:xfrm>
            <a:off x="152400" y="2593975"/>
            <a:ext cx="1968500" cy="520700"/>
          </a:xfrm>
          <a:prstGeom prst="rect">
            <a:avLst/>
          </a:prstGeom>
          <a:solidFill>
            <a:srgbClr val="66FFCC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81" name="AutoShape 33"/>
          <p:cNvSpPr>
            <a:spLocks noChangeArrowheads="1"/>
          </p:cNvSpPr>
          <p:nvPr/>
        </p:nvSpPr>
        <p:spPr bwMode="auto">
          <a:xfrm>
            <a:off x="914400" y="3127375"/>
            <a:ext cx="368300" cy="292100"/>
          </a:xfrm>
          <a:prstGeom prst="downArrow">
            <a:avLst>
              <a:gd name="adj1" fmla="val 75009"/>
              <a:gd name="adj2" fmla="val 5000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224482" name="Rectangle 34"/>
          <p:cNvSpPr>
            <a:spLocks noChangeArrowheads="1"/>
          </p:cNvSpPr>
          <p:nvPr/>
        </p:nvSpPr>
        <p:spPr bwMode="auto">
          <a:xfrm>
            <a:off x="739775" y="2617788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latin typeface="Arial" charset="0"/>
              </a:rPr>
              <a:t>Stack</a:t>
            </a:r>
          </a:p>
        </p:txBody>
      </p:sp>
      <p:sp>
        <p:nvSpPr>
          <p:cNvPr id="5224483" name="Rectangle 35"/>
          <p:cNvSpPr>
            <a:spLocks noChangeArrowheads="1"/>
          </p:cNvSpPr>
          <p:nvPr/>
        </p:nvSpPr>
        <p:spPr bwMode="auto">
          <a:xfrm>
            <a:off x="152400" y="1679575"/>
            <a:ext cx="1968500" cy="520700"/>
          </a:xfrm>
          <a:prstGeom prst="rect">
            <a:avLst/>
          </a:prstGeom>
          <a:solidFill>
            <a:srgbClr val="FFCC66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84" name="Rectangle 36"/>
          <p:cNvSpPr>
            <a:spLocks noChangeArrowheads="1"/>
          </p:cNvSpPr>
          <p:nvPr/>
        </p:nvSpPr>
        <p:spPr bwMode="auto">
          <a:xfrm>
            <a:off x="663575" y="1779588"/>
            <a:ext cx="70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latin typeface="Arial" charset="0"/>
              </a:rPr>
              <a:t>DLL’s</a:t>
            </a:r>
          </a:p>
        </p:txBody>
      </p:sp>
      <p:sp>
        <p:nvSpPr>
          <p:cNvPr id="5224485" name="Rectangle 37"/>
          <p:cNvSpPr>
            <a:spLocks noChangeArrowheads="1"/>
          </p:cNvSpPr>
          <p:nvPr/>
        </p:nvSpPr>
        <p:spPr bwMode="auto">
          <a:xfrm>
            <a:off x="152400" y="1069975"/>
            <a:ext cx="1968500" cy="368300"/>
          </a:xfrm>
          <a:prstGeom prst="rect">
            <a:avLst/>
          </a:prstGeom>
          <a:solidFill>
            <a:srgbClr val="CCFF66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86" name="Rectangle 38"/>
          <p:cNvSpPr>
            <a:spLocks noChangeArrowheads="1"/>
          </p:cNvSpPr>
          <p:nvPr/>
        </p:nvSpPr>
        <p:spPr bwMode="auto">
          <a:xfrm>
            <a:off x="130175" y="1017588"/>
            <a:ext cx="1855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1600">
                <a:latin typeface="Arial" charset="0"/>
              </a:rPr>
              <a:t>mapped segments</a:t>
            </a:r>
          </a:p>
        </p:txBody>
      </p:sp>
      <p:sp>
        <p:nvSpPr>
          <p:cNvPr id="4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Process and Program</a:t>
            </a:r>
            <a:endParaRPr lang="en-US" dirty="0"/>
          </a:p>
        </p:txBody>
      </p: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4572000" y="3074193"/>
            <a:ext cx="1968500" cy="3338513"/>
            <a:chOff x="1252" y="1877"/>
            <a:chExt cx="1240" cy="2103"/>
          </a:xfrm>
        </p:grpSpPr>
        <p:sp>
          <p:nvSpPr>
            <p:cNvPr id="45" name="Rectangle 4"/>
            <p:cNvSpPr>
              <a:spLocks noChangeArrowheads="1"/>
            </p:cNvSpPr>
            <p:nvPr/>
          </p:nvSpPr>
          <p:spPr bwMode="auto">
            <a:xfrm>
              <a:off x="1252" y="1877"/>
              <a:ext cx="1240" cy="232"/>
            </a:xfrm>
            <a:prstGeom prst="rect">
              <a:avLst/>
            </a:prstGeom>
            <a:solidFill>
              <a:srgbClr val="CCFF33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1574" y="1892"/>
              <a:ext cx="5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Header</a:t>
              </a:r>
            </a:p>
          </p:txBody>
        </p:sp>
        <p:sp>
          <p:nvSpPr>
            <p:cNvPr id="47" name="Rectangle 6"/>
            <p:cNvSpPr>
              <a:spLocks noChangeArrowheads="1"/>
            </p:cNvSpPr>
            <p:nvPr/>
          </p:nvSpPr>
          <p:spPr bwMode="auto">
            <a:xfrm>
              <a:off x="1252" y="2117"/>
              <a:ext cx="1240" cy="424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7"/>
            <p:cNvSpPr>
              <a:spLocks noChangeArrowheads="1"/>
            </p:cNvSpPr>
            <p:nvPr/>
          </p:nvSpPr>
          <p:spPr bwMode="auto">
            <a:xfrm>
              <a:off x="1622" y="2180"/>
              <a:ext cx="4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Code</a:t>
              </a:r>
            </a:p>
          </p:txBody>
        </p:sp>
        <p:sp>
          <p:nvSpPr>
            <p:cNvPr id="49" name="Rectangle 8"/>
            <p:cNvSpPr>
              <a:spLocks noChangeArrowheads="1"/>
            </p:cNvSpPr>
            <p:nvPr/>
          </p:nvSpPr>
          <p:spPr bwMode="auto">
            <a:xfrm>
              <a:off x="1252" y="2549"/>
              <a:ext cx="1240" cy="424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9"/>
            <p:cNvSpPr>
              <a:spLocks noChangeArrowheads="1"/>
            </p:cNvSpPr>
            <p:nvPr/>
          </p:nvSpPr>
          <p:spPr bwMode="auto">
            <a:xfrm>
              <a:off x="1334" y="2612"/>
              <a:ext cx="9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Initialized data</a:t>
              </a: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1252" y="2981"/>
              <a:ext cx="1240" cy="2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11"/>
            <p:cNvSpPr>
              <a:spLocks noChangeArrowheads="1"/>
            </p:cNvSpPr>
            <p:nvPr/>
          </p:nvSpPr>
          <p:spPr bwMode="auto">
            <a:xfrm>
              <a:off x="1670" y="299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BSS</a:t>
              </a:r>
            </a:p>
          </p:txBody>
        </p:sp>
        <p:sp>
          <p:nvSpPr>
            <p:cNvPr id="53" name="Rectangle 12"/>
            <p:cNvSpPr>
              <a:spLocks noChangeArrowheads="1"/>
            </p:cNvSpPr>
            <p:nvPr/>
          </p:nvSpPr>
          <p:spPr bwMode="auto">
            <a:xfrm>
              <a:off x="1252" y="3221"/>
              <a:ext cx="1240" cy="280"/>
            </a:xfrm>
            <a:prstGeom prst="rect">
              <a:avLst/>
            </a:prstGeom>
            <a:solidFill>
              <a:srgbClr val="FF9999">
                <a:alpha val="50000"/>
              </a:srgbClr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1382" y="3236"/>
              <a:ext cx="8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Symbol table</a:t>
              </a:r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1252" y="3509"/>
              <a:ext cx="1240" cy="232"/>
            </a:xfrm>
            <a:prstGeom prst="rect">
              <a:avLst/>
            </a:prstGeom>
            <a:solidFill>
              <a:srgbClr val="00FF66">
                <a:alpha val="50000"/>
              </a:srgbClr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1334" y="3524"/>
              <a:ext cx="8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Line numbers</a:t>
              </a:r>
            </a:p>
          </p:txBody>
        </p:sp>
        <p:sp>
          <p:nvSpPr>
            <p:cNvPr id="57" name="Rectangle 16"/>
            <p:cNvSpPr>
              <a:spLocks noChangeArrowheads="1"/>
            </p:cNvSpPr>
            <p:nvPr/>
          </p:nvSpPr>
          <p:spPr bwMode="auto">
            <a:xfrm>
              <a:off x="1252" y="3749"/>
              <a:ext cx="1240" cy="231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17"/>
            <p:cNvSpPr>
              <a:spLocks noChangeArrowheads="1"/>
            </p:cNvSpPr>
            <p:nvPr/>
          </p:nvSpPr>
          <p:spPr bwMode="auto">
            <a:xfrm>
              <a:off x="1479" y="3764"/>
              <a:ext cx="5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Ext. refs</a:t>
              </a:r>
            </a:p>
          </p:txBody>
        </p:sp>
      </p:grpSp>
      <p:sp>
        <p:nvSpPr>
          <p:cNvPr id="59" name="Content Placeholder 3"/>
          <p:cNvSpPr>
            <a:spLocks noGrp="1"/>
          </p:cNvSpPr>
          <p:nvPr>
            <p:ph sz="half" idx="4294967295"/>
            <p:custDataLst>
              <p:tags r:id="rId2"/>
            </p:custDataLst>
          </p:nvPr>
        </p:nvSpPr>
        <p:spPr>
          <a:xfrm>
            <a:off x="4648200" y="808037"/>
            <a:ext cx="4343400" cy="54403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Program</a:t>
            </a:r>
          </a:p>
        </p:txBody>
      </p:sp>
      <p:sp>
        <p:nvSpPr>
          <p:cNvPr id="60" name="Rectangle 3"/>
          <p:cNvSpPr>
            <a:spLocks noGrp="1" noChangeArrowheads="1"/>
          </p:cNvSpPr>
          <p:nvPr>
            <p:ph sz="half" idx="1"/>
            <p:custDataLst>
              <p:tags r:id="rId3"/>
            </p:custDataLst>
          </p:nvPr>
        </p:nvSpPr>
        <p:spPr>
          <a:xfrm>
            <a:off x="228600" y="228600"/>
            <a:ext cx="4267200" cy="54403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159231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466" grpId="0" animBg="1"/>
      <p:bldP spid="5224477" grpId="0" animBg="1"/>
      <p:bldP spid="5224478" grpId="0"/>
      <p:bldP spid="5224479" grpId="0" animBg="1"/>
      <p:bldP spid="5224480" grpId="0" animBg="1"/>
      <p:bldP spid="5224481" grpId="0" animBg="1"/>
      <p:bldP spid="5224482" grpId="0"/>
      <p:bldP spid="5224483" grpId="0" animBg="1"/>
      <p:bldP spid="5224484" grpId="0"/>
      <p:bldP spid="5224485" grpId="0" animBg="1"/>
      <p:bldP spid="522448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Role of the OS</a:t>
            </a:r>
            <a:endParaRPr lang="en-US" dirty="0"/>
          </a:p>
        </p:txBody>
      </p:sp>
      <p:sp>
        <p:nvSpPr>
          <p:cNvPr id="522649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ym typeface="Symbol" pitchFamily="18" charset="2"/>
              </a:rPr>
              <a:t>Role of the OS</a:t>
            </a:r>
          </a:p>
          <a:p>
            <a:r>
              <a:rPr lang="en-US" dirty="0" smtClean="0">
                <a:solidFill>
                  <a:srgbClr val="00F6FF"/>
                </a:solidFill>
                <a:sym typeface="Symbol" pitchFamily="18" charset="2"/>
              </a:rPr>
              <a:t>Context Switching</a:t>
            </a:r>
          </a:p>
          <a:p>
            <a:pPr lvl="1"/>
            <a:r>
              <a:rPr lang="en-US" dirty="0" smtClean="0">
                <a:sym typeface="Symbol" pitchFamily="18" charset="2"/>
              </a:rPr>
              <a:t>Provides illusion that every process owns a CPU</a:t>
            </a:r>
          </a:p>
          <a:p>
            <a:r>
              <a:rPr lang="en-US" dirty="0" smtClean="0">
                <a:solidFill>
                  <a:srgbClr val="00F6FF"/>
                </a:solidFill>
                <a:sym typeface="Symbol" pitchFamily="18" charset="2"/>
              </a:rPr>
              <a:t>Virtual Memory</a:t>
            </a:r>
          </a:p>
          <a:p>
            <a:pPr lvl="1"/>
            <a:r>
              <a:rPr lang="en-US" dirty="0" smtClean="0">
                <a:sym typeface="Symbol" pitchFamily="18" charset="2"/>
              </a:rPr>
              <a:t>Provides illusion that process owns some memory</a:t>
            </a:r>
          </a:p>
          <a:p>
            <a:r>
              <a:rPr lang="en-US" dirty="0" smtClean="0">
                <a:solidFill>
                  <a:srgbClr val="00F6FF"/>
                </a:solidFill>
                <a:sym typeface="Symbol" pitchFamily="18" charset="2"/>
              </a:rPr>
              <a:t>Device drivers &amp; system calls</a:t>
            </a:r>
          </a:p>
          <a:p>
            <a:pPr lvl="1"/>
            <a:r>
              <a:rPr lang="en-US" dirty="0" smtClean="0">
                <a:sym typeface="Symbol" pitchFamily="18" charset="2"/>
              </a:rPr>
              <a:t>Provides illusion that process owns a keyboard, …</a:t>
            </a:r>
          </a:p>
          <a:p>
            <a:r>
              <a:rPr lang="en-US" dirty="0" smtClean="0">
                <a:sym typeface="Symbol" pitchFamily="18" charset="2"/>
              </a:rPr>
              <a:t>To do: </a:t>
            </a:r>
          </a:p>
          <a:p>
            <a:r>
              <a:rPr lang="en-US" dirty="0" smtClean="0">
                <a:sym typeface="Symbol" pitchFamily="18" charset="2"/>
              </a:rPr>
              <a:t>  How to start a process?</a:t>
            </a:r>
          </a:p>
          <a:p>
            <a:r>
              <a:rPr lang="en-US" dirty="0" smtClean="0">
                <a:sym typeface="Symbol" pitchFamily="18" charset="2"/>
              </a:rPr>
              <a:t>  How do processes communicate / coordinate?</a:t>
            </a:r>
          </a:p>
          <a:p>
            <a:endParaRPr lang="en-US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436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05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How to create a process?</a:t>
            </a:r>
            <a:endParaRPr lang="en-US"/>
          </a:p>
        </p:txBody>
      </p:sp>
      <p:sp>
        <p:nvSpPr>
          <p:cNvPr id="523059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2971800"/>
          </a:xfrm>
        </p:spPr>
        <p:txBody>
          <a:bodyPr>
            <a:noAutofit/>
          </a:bodyPr>
          <a:lstStyle/>
          <a:p>
            <a:r>
              <a:rPr lang="en-US" dirty="0" smtClean="0"/>
              <a:t>Q: How to create a process? </a:t>
            </a:r>
          </a:p>
          <a:p>
            <a:r>
              <a:rPr lang="en-US" dirty="0" smtClean="0"/>
              <a:t>A: Double click</a:t>
            </a:r>
          </a:p>
          <a:p>
            <a:r>
              <a:rPr lang="en-US" dirty="0" smtClean="0"/>
              <a:t>After boot, OS starts the first process</a:t>
            </a:r>
            <a:endParaRPr lang="en-US" i="1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…which in turn creates other processes</a:t>
            </a:r>
          </a:p>
          <a:p>
            <a:pPr lvl="1"/>
            <a:r>
              <a:rPr lang="en-US" dirty="0" smtClean="0"/>
              <a:t>parent / child  </a:t>
            </a:r>
            <a:r>
              <a:rPr lang="en-US" dirty="0" smtClean="0">
                <a:sym typeface="Wingdings" pitchFamily="2" charset="2"/>
              </a:rPr>
              <a:t> 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F6FF"/>
                </a:solidFill>
              </a:rPr>
              <a:t>process tree</a:t>
            </a:r>
            <a:endParaRPr lang="en-US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3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pstree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841712"/>
            <a:ext cx="8534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$ </a:t>
            </a: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pstree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 | view -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init-+-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NetworkManager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-+-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dhclient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|-apache2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|-chrome-+-chrome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        `-chrome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|-chrome---chrome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clementine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|-clock-applet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cron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cupsd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firefox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---run-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mozilla.sh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---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firefox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-bin-+-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plugin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-cont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|-gnome-screensaver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grep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in.tftpd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ntpd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`-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sshd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---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sshd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---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sshd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---bash-+-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gcc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---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gcc</a:t>
            </a:r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---cc1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                          |-</a:t>
            </a:r>
            <a:r>
              <a:rPr lang="en-US" sz="2000" dirty="0" err="1" smtClean="0">
                <a:solidFill>
                  <a:schemeClr val="bg1"/>
                </a:solidFill>
                <a:latin typeface="Consolas" pitchFamily="49" charset="0"/>
              </a:rPr>
              <a:t>pstree</a:t>
            </a:r>
            <a:endParaRPr lang="en-US" sz="2000" dirty="0" smtClean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                          |-vim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itchFamily="49" charset="0"/>
              </a:rPr>
              <a:t>                                 `-view</a:t>
            </a:r>
            <a:endParaRPr lang="en-US" sz="2000" dirty="0">
              <a:solidFill>
                <a:schemeClr val="bg1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85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Processes Under UNIX</a:t>
            </a:r>
            <a:endParaRPr lang="en-US"/>
          </a:p>
        </p:txBody>
      </p:sp>
      <p:sp>
        <p:nvSpPr>
          <p:cNvPr id="523264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685800" y="914400"/>
            <a:ext cx="8686800" cy="5638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Init is a special case. For others…</a:t>
            </a:r>
          </a:p>
          <a:p>
            <a:r>
              <a:rPr lang="en-US" sz="2400" dirty="0" smtClean="0"/>
              <a:t>Q: How does parent process create child process?</a:t>
            </a:r>
          </a:p>
          <a:p>
            <a:r>
              <a:rPr lang="en-US" sz="2400" dirty="0" smtClean="0"/>
              <a:t>A</a:t>
            </a:r>
            <a:r>
              <a:rPr lang="en-US" sz="2400" dirty="0" smtClean="0">
                <a:solidFill>
                  <a:srgbClr val="00F6FF"/>
                </a:solidFill>
              </a:rPr>
              <a:t>: fork() system call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sz="3200" dirty="0" smtClean="0"/>
          </a:p>
          <a:p>
            <a:pPr lvl="1">
              <a:buNone/>
            </a:pPr>
            <a:endParaRPr lang="en-US" sz="2800" dirty="0" smtClean="0"/>
          </a:p>
          <a:p>
            <a:r>
              <a:rPr lang="en-US" sz="2400" dirty="0" err="1" smtClean="0"/>
              <a:t>int</a:t>
            </a:r>
            <a:r>
              <a:rPr lang="en-US" sz="2400" dirty="0" smtClean="0"/>
              <a:t> fork() returns TWICE!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527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4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Example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main(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 ac, char **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av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) {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 x =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getpid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(); // get current process ID from OS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char *hi =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av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[1]; // get greeting from command line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“I’m process %d\n”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, x);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</a:t>
            </a:r>
            <a:r>
              <a:rPr lang="en-US" sz="2000" b="1" dirty="0" err="1" smtClean="0">
                <a:solidFill>
                  <a:srgbClr val="00F6FF"/>
                </a:solidFill>
                <a:latin typeface="Consolas" pitchFamily="49" charset="0"/>
              </a:rPr>
              <a:t>int</a:t>
            </a:r>
            <a:r>
              <a:rPr lang="en-US" sz="2000" b="1" dirty="0" smtClean="0">
                <a:solidFill>
                  <a:srgbClr val="00F6FF"/>
                </a:solidFill>
                <a:latin typeface="Consolas" pitchFamily="49" charset="0"/>
              </a:rPr>
              <a:t> id = fork();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if (id == 0)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	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“%s from %d\n”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, hi,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getpid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());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	else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      	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printf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</a:t>
            </a:r>
            <a:r>
              <a:rPr lang="en-US" sz="20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“%s from %d, child is %d\n”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, hi,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getpid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(), id);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}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$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gcc</a:t>
            </a:r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 -o strange </a:t>
            </a:r>
            <a:r>
              <a:rPr lang="en-US" sz="2000" b="1" dirty="0" err="1" smtClean="0">
                <a:solidFill>
                  <a:srgbClr val="FFFFFF"/>
                </a:solidFill>
                <a:latin typeface="Consolas" pitchFamily="49" charset="0"/>
              </a:rPr>
              <a:t>strange.c</a:t>
            </a:r>
            <a:endParaRPr lang="en-US" sz="2000" b="1" dirty="0" smtClean="0">
              <a:solidFill>
                <a:srgbClr val="FFFFFF"/>
              </a:solidFill>
              <a:latin typeface="Consolas" pitchFamily="49" charset="0"/>
            </a:endParaRP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$ ./strange “Hey”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I’m process 23511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Hey from 23512</a:t>
            </a:r>
          </a:p>
          <a:p>
            <a:r>
              <a:rPr lang="en-US" sz="2000" b="1" dirty="0" smtClean="0">
                <a:solidFill>
                  <a:srgbClr val="FFFFFF"/>
                </a:solidFill>
                <a:latin typeface="Consolas" pitchFamily="49" charset="0"/>
              </a:rPr>
              <a:t>Hey from 23511, child is 23512</a:t>
            </a:r>
          </a:p>
        </p:txBody>
      </p:sp>
    </p:spTree>
    <p:extLst>
      <p:ext uri="{BB962C8B-B14F-4D97-AF65-F5344CB8AC3E}">
        <p14:creationId xmlns:p14="http://schemas.microsoft.com/office/powerpoint/2010/main" val="18451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Inter-process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838200"/>
            <a:ext cx="8077200" cy="5638800"/>
          </a:xfrm>
        </p:spPr>
        <p:txBody>
          <a:bodyPr/>
          <a:lstStyle/>
          <a:p>
            <a:r>
              <a:rPr lang="en-US" dirty="0" smtClean="0"/>
              <a:t>Parent can pass information to child</a:t>
            </a:r>
          </a:p>
          <a:p>
            <a:pPr lvl="1"/>
            <a:r>
              <a:rPr lang="en-US" dirty="0" smtClean="0"/>
              <a:t>In fact, </a:t>
            </a:r>
            <a:r>
              <a:rPr lang="en-US" i="1" dirty="0" smtClean="0"/>
              <a:t>all parent data </a:t>
            </a:r>
            <a:r>
              <a:rPr lang="en-US" dirty="0" smtClean="0"/>
              <a:t>is passed to child</a:t>
            </a:r>
          </a:p>
          <a:p>
            <a:pPr lvl="1"/>
            <a:r>
              <a:rPr lang="en-US" dirty="0" smtClean="0"/>
              <a:t>But isolated after (copy-on-write ensures changes are invisible)</a:t>
            </a:r>
          </a:p>
          <a:p>
            <a:r>
              <a:rPr lang="en-US" dirty="0" smtClean="0"/>
              <a:t>Q: How to continue communicating?</a:t>
            </a:r>
          </a:p>
          <a:p>
            <a:r>
              <a:rPr lang="en-US" dirty="0" smtClean="0"/>
              <a:t>A: Invent OS “IPC channels” : send(</a:t>
            </a:r>
            <a:r>
              <a:rPr lang="en-US" dirty="0" err="1" smtClean="0"/>
              <a:t>msg</a:t>
            </a:r>
            <a:r>
              <a:rPr lang="en-US" dirty="0" smtClean="0"/>
              <a:t>), </a:t>
            </a:r>
            <a:r>
              <a:rPr lang="en-US" dirty="0" err="1" smtClean="0"/>
              <a:t>recv</a:t>
            </a:r>
            <a:r>
              <a:rPr lang="en-US" dirty="0" smtClean="0"/>
              <a:t>(), …</a:t>
            </a:r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316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Inter-process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Parent can pass information to child</a:t>
            </a:r>
          </a:p>
          <a:p>
            <a:pPr lvl="1"/>
            <a:r>
              <a:rPr lang="en-US" dirty="0" smtClean="0"/>
              <a:t>In fact, </a:t>
            </a:r>
            <a:r>
              <a:rPr lang="en-US" i="1" dirty="0" smtClean="0"/>
              <a:t>all parent data </a:t>
            </a:r>
            <a:r>
              <a:rPr lang="en-US" dirty="0" smtClean="0"/>
              <a:t>is passed to child</a:t>
            </a:r>
          </a:p>
          <a:p>
            <a:pPr lvl="1"/>
            <a:r>
              <a:rPr lang="en-US" dirty="0" smtClean="0"/>
              <a:t>But isolated after (C-O-W ensures changes are invisible)</a:t>
            </a:r>
          </a:p>
          <a:p>
            <a:r>
              <a:rPr lang="en-US" dirty="0" smtClean="0"/>
              <a:t>Q: How to continue communicating?</a:t>
            </a:r>
          </a:p>
          <a:p>
            <a:r>
              <a:rPr lang="en-US" dirty="0" smtClean="0"/>
              <a:t>A: Shared (Virtual) Memory!</a:t>
            </a:r>
          </a:p>
          <a:p>
            <a:endParaRPr lang="en-US" dirty="0" smtClean="0"/>
          </a:p>
          <a:p>
            <a:pPr lvl="1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6633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Processes and 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4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Processes and Threads</a:t>
            </a:r>
            <a:endParaRPr lang="en-US" dirty="0"/>
          </a:p>
        </p:txBody>
      </p:sp>
      <p:sp>
        <p:nvSpPr>
          <p:cNvPr id="5222403" name="Rectangle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>
          <a:xfrm>
            <a:off x="228600" y="808037"/>
            <a:ext cx="4267200" cy="5440363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Process</a:t>
            </a:r>
          </a:p>
          <a:p>
            <a:r>
              <a:rPr lang="en-US" dirty="0" smtClean="0"/>
              <a:t>OS abstraction of a running computation</a:t>
            </a:r>
          </a:p>
          <a:p>
            <a:pPr lvl="1"/>
            <a:r>
              <a:rPr lang="en-US" dirty="0" smtClean="0"/>
              <a:t>The unit of execution</a:t>
            </a:r>
          </a:p>
          <a:p>
            <a:pPr lvl="1"/>
            <a:r>
              <a:rPr lang="en-US" dirty="0" smtClean="0"/>
              <a:t>The unit of scheduling</a:t>
            </a:r>
          </a:p>
          <a:p>
            <a:pPr lvl="1"/>
            <a:r>
              <a:rPr lang="en-US" dirty="0" smtClean="0"/>
              <a:t>Execution state</a:t>
            </a:r>
            <a:br>
              <a:rPr lang="en-US" dirty="0" smtClean="0"/>
            </a:br>
            <a:r>
              <a:rPr lang="en-US" dirty="0" smtClean="0"/>
              <a:t>+ address space</a:t>
            </a:r>
          </a:p>
          <a:p>
            <a:r>
              <a:rPr lang="en-US" dirty="0" smtClean="0"/>
              <a:t>From process perspective</a:t>
            </a:r>
          </a:p>
          <a:p>
            <a:pPr lvl="1"/>
            <a:r>
              <a:rPr lang="en-US" dirty="0" smtClean="0"/>
              <a:t>a virtual CPU</a:t>
            </a:r>
          </a:p>
          <a:p>
            <a:pPr lvl="1"/>
            <a:r>
              <a:rPr lang="en-US" dirty="0" smtClean="0"/>
              <a:t>some virtual memory</a:t>
            </a:r>
          </a:p>
          <a:p>
            <a:pPr lvl="1"/>
            <a:r>
              <a:rPr lang="en-US" dirty="0" smtClean="0"/>
              <a:t>a virtual keyboard, screen, 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808037"/>
            <a:ext cx="4343400" cy="54403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F6FF"/>
                </a:solidFill>
              </a:rPr>
              <a:t>Thread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OS abstraction of a single thread of control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alibri"/>
              </a:rPr>
              <a:t>The unit of scheduling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alibri"/>
              </a:rPr>
              <a:t>Lives in one single process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From thread perspective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latin typeface="Calibri"/>
              </a:rPr>
              <a:t>one virtual CPU core on a virtual multi-core machine</a:t>
            </a:r>
          </a:p>
        </p:txBody>
      </p:sp>
    </p:spTree>
    <p:extLst>
      <p:ext uri="{BB962C8B-B14F-4D97-AF65-F5344CB8AC3E}">
        <p14:creationId xmlns:p14="http://schemas.microsoft.com/office/powerpoint/2010/main" val="109514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474" y="990600"/>
            <a:ext cx="8686800" cy="5638800"/>
          </a:xfrm>
        </p:spPr>
        <p:txBody>
          <a:bodyPr>
            <a:normAutofit/>
          </a:bodyPr>
          <a:lstStyle/>
          <a:p>
            <a:pPr marL="573088" lvl="1" indent="-457200"/>
            <a:r>
              <a:rPr lang="en-US" dirty="0" smtClean="0">
                <a:sym typeface="Wingdings" pitchFamily="2" charset="2"/>
              </a:rPr>
              <a:t>Threads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Critical sections, race conditions, and </a:t>
            </a:r>
            <a:r>
              <a:rPr lang="en-US" dirty="0" err="1" smtClean="0">
                <a:sym typeface="Wingdings" pitchFamily="2" charset="2"/>
              </a:rPr>
              <a:t>mutexes</a:t>
            </a:r>
            <a:endParaRPr lang="en-US" dirty="0" smtClean="0">
              <a:sym typeface="Wingdings" pitchFamily="2" charset="2"/>
            </a:endParaRP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Atomic Instructions</a:t>
            </a:r>
            <a:endParaRPr lang="en-US" dirty="0">
              <a:sym typeface="Wingdings" pitchFamily="2" charset="2"/>
            </a:endParaRP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HW support for synchronization</a:t>
            </a:r>
          </a:p>
          <a:p>
            <a:pPr marL="1031875" lvl="2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Using sync primitives to build concurrency-safe data structures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Example: thread-safe data structures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Language level synchronization</a:t>
            </a:r>
            <a:endParaRPr lang="en-US" dirty="0">
              <a:sym typeface="Wingdings" pitchFamily="2" charset="2"/>
            </a:endParaRPr>
          </a:p>
          <a:p>
            <a:pPr marL="573088" lvl="1" indent="-457200">
              <a:buFont typeface="Arial"/>
              <a:buChar char="•"/>
            </a:pPr>
            <a:r>
              <a:rPr lang="en-US" sz="2800" dirty="0" smtClean="0">
                <a:sym typeface="Wingdings" pitchFamily="2" charset="2"/>
              </a:rPr>
              <a:t>Threads and processes</a:t>
            </a:r>
          </a:p>
          <a:p>
            <a:pPr marL="0" indent="0"/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00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1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Multithreaded Processes</a:t>
            </a:r>
            <a:endParaRPr lang="en-US"/>
          </a:p>
        </p:txBody>
      </p:sp>
      <p:pic>
        <p:nvPicPr>
          <p:cNvPr id="525107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375" t="11751" r="375" b="11751"/>
          <a:stretch>
            <a:fillRect/>
          </a:stretch>
        </p:blipFill>
        <p:spPr bwMode="auto">
          <a:xfrm>
            <a:off x="1114425" y="1817688"/>
            <a:ext cx="7135813" cy="412591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70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14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smtClean="0"/>
              <a:t>Threads</a:t>
            </a:r>
            <a:endParaRPr lang="en-US"/>
          </a:p>
        </p:txBody>
      </p:sp>
      <p:sp>
        <p:nvSpPr>
          <p:cNvPr id="535142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76200" y="609600"/>
            <a:ext cx="9144000" cy="56388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onsolas" pitchFamily="49" charset="0"/>
              </a:rPr>
              <a:t>#include &lt;</a:t>
            </a:r>
            <a:r>
              <a:rPr lang="en-US" sz="2000" dirty="0" err="1" smtClean="0">
                <a:latin typeface="Consolas" pitchFamily="49" charset="0"/>
              </a:rPr>
              <a:t>pthread.h</a:t>
            </a:r>
            <a:r>
              <a:rPr lang="en-US" sz="2000" dirty="0" smtClean="0">
                <a:latin typeface="Consolas" pitchFamily="49" charset="0"/>
              </a:rPr>
              <a:t>&gt; </a:t>
            </a:r>
          </a:p>
          <a:p>
            <a:r>
              <a:rPr lang="en-US" sz="2000" dirty="0" err="1" smtClean="0">
                <a:latin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</a:rPr>
              <a:t> counter = 0;</a:t>
            </a:r>
          </a:p>
          <a:p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smtClean="0">
                <a:latin typeface="Consolas" pitchFamily="49" charset="0"/>
              </a:rPr>
              <a:t>void </a:t>
            </a:r>
            <a:r>
              <a:rPr lang="en-US" sz="2000" dirty="0" err="1" smtClean="0">
                <a:latin typeface="Consolas" pitchFamily="49" charset="0"/>
              </a:rPr>
              <a:t>PrintHello</a:t>
            </a:r>
            <a:r>
              <a:rPr lang="en-US" sz="2000" dirty="0" smtClean="0">
                <a:latin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</a:rPr>
              <a:t> </a:t>
            </a:r>
            <a:r>
              <a:rPr lang="en-US" sz="2000" dirty="0" err="1" smtClean="0">
                <a:latin typeface="Consolas" pitchFamily="49" charset="0"/>
              </a:rPr>
              <a:t>arg</a:t>
            </a:r>
            <a:r>
              <a:rPr lang="en-US" sz="2000" dirty="0" smtClean="0">
                <a:latin typeface="Consolas" pitchFamily="49" charset="0"/>
              </a:rPr>
              <a:t>) {</a:t>
            </a:r>
          </a:p>
          <a:p>
            <a:r>
              <a:rPr lang="en-US" sz="2000" dirty="0" smtClean="0">
                <a:latin typeface="Consolas" pitchFamily="49" charset="0"/>
              </a:rPr>
              <a:t>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r>
              <a:rPr lang="en-US" sz="2000" dirty="0" smtClean="0">
                <a:latin typeface="Consolas" pitchFamily="49" charset="0"/>
              </a:rPr>
              <a:t>(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“I’m thread %d, counter is %d\n”</a:t>
            </a:r>
            <a:r>
              <a:rPr lang="en-US" sz="2000" dirty="0" smtClean="0">
                <a:latin typeface="Consolas" pitchFamily="49" charset="0"/>
              </a:rPr>
              <a:t>, </a:t>
            </a:r>
            <a:r>
              <a:rPr lang="en-US" sz="2000" dirty="0" err="1" smtClean="0">
                <a:latin typeface="Consolas" pitchFamily="49" charset="0"/>
              </a:rPr>
              <a:t>arg</a:t>
            </a:r>
            <a:r>
              <a:rPr lang="en-US" sz="2000" dirty="0" smtClean="0">
                <a:latin typeface="Consolas" pitchFamily="49" charset="0"/>
              </a:rPr>
              <a:t>, counter++);</a:t>
            </a:r>
          </a:p>
          <a:p>
            <a:r>
              <a:rPr lang="en-US" sz="2000" dirty="0" smtClean="0">
                <a:latin typeface="Consolas" pitchFamily="49" charset="0"/>
              </a:rPr>
              <a:t>	... do some work ...</a:t>
            </a:r>
          </a:p>
          <a:p>
            <a:r>
              <a:rPr lang="en-US" sz="20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pthread_exit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(NULL); </a:t>
            </a:r>
          </a:p>
          <a:p>
            <a:r>
              <a:rPr lang="en-US" sz="2000" dirty="0" smtClean="0">
                <a:latin typeface="Consolas" pitchFamily="49" charset="0"/>
              </a:rPr>
              <a:t>}</a:t>
            </a:r>
          </a:p>
          <a:p>
            <a:endParaRPr lang="en-US" sz="2000" dirty="0" smtClean="0">
              <a:latin typeface="Consolas" pitchFamily="49" charset="0"/>
            </a:endParaRPr>
          </a:p>
          <a:p>
            <a:r>
              <a:rPr lang="en-US" sz="2000" dirty="0" err="1" smtClean="0">
                <a:latin typeface="Consolas" pitchFamily="49" charset="0"/>
              </a:rPr>
              <a:t>int</a:t>
            </a:r>
            <a:r>
              <a:rPr lang="en-US" sz="2000" dirty="0" smtClean="0">
                <a:latin typeface="Consolas" pitchFamily="49" charset="0"/>
              </a:rPr>
              <a:t> main () { </a:t>
            </a:r>
          </a:p>
          <a:p>
            <a:r>
              <a:rPr lang="en-US" sz="2000" dirty="0">
                <a:latin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</a:rPr>
              <a:t>  for (t = 0; t &lt; 4; t++) {</a:t>
            </a:r>
          </a:p>
          <a:p>
            <a:r>
              <a:rPr lang="en-US" sz="2000" dirty="0" smtClean="0">
                <a:latin typeface="Consolas" pitchFamily="49" charset="0"/>
              </a:rPr>
              <a:t>    	</a:t>
            </a:r>
            <a:r>
              <a:rPr lang="en-US" sz="2000" dirty="0" err="1" smtClean="0">
                <a:latin typeface="Consolas" pitchFamily="49" charset="0"/>
              </a:rPr>
              <a:t>printf</a:t>
            </a:r>
            <a:r>
              <a:rPr lang="en-US" sz="2000" dirty="0" smtClean="0">
                <a:latin typeface="Consolas" pitchFamily="49" charset="0"/>
              </a:rPr>
              <a:t>(</a:t>
            </a:r>
            <a:r>
              <a:rPr lang="en-US" sz="20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Consolas" pitchFamily="49" charset="0"/>
              </a:rPr>
              <a:t>“in main: creating thread %d\n"</a:t>
            </a:r>
            <a:r>
              <a:rPr lang="en-US" sz="2000" dirty="0" smtClean="0">
                <a:latin typeface="Consolas" pitchFamily="49" charset="0"/>
              </a:rPr>
              <a:t>, t); </a:t>
            </a:r>
          </a:p>
          <a:p>
            <a:r>
              <a:rPr lang="en-US" sz="2000" dirty="0" smtClean="0">
                <a:latin typeface="Consolas" pitchFamily="49" charset="0"/>
              </a:rPr>
              <a:t>    	</a:t>
            </a: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pthread_create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(NULL, NULL, </a:t>
            </a: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PrintHello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, t);</a:t>
            </a:r>
          </a:p>
          <a:p>
            <a:r>
              <a:rPr lang="en-US" sz="2000" dirty="0" smtClean="0">
                <a:latin typeface="Consolas" pitchFamily="49" charset="0"/>
              </a:rPr>
              <a:t>   } </a:t>
            </a:r>
          </a:p>
          <a:p>
            <a:r>
              <a:rPr lang="en-US" sz="2000" dirty="0" smtClean="0">
                <a:latin typeface="Consolas" pitchFamily="49" charset="0"/>
              </a:rPr>
              <a:t>   </a:t>
            </a:r>
            <a:r>
              <a:rPr lang="en-US" sz="2000" dirty="0" err="1" smtClean="0">
                <a:solidFill>
                  <a:srgbClr val="00F6FF"/>
                </a:solidFill>
                <a:latin typeface="Consolas" pitchFamily="49" charset="0"/>
              </a:rPr>
              <a:t>pthread_exit</a:t>
            </a:r>
            <a:r>
              <a:rPr lang="en-US" sz="2000" dirty="0" smtClean="0">
                <a:solidFill>
                  <a:srgbClr val="00F6FF"/>
                </a:solidFill>
                <a:latin typeface="Consolas" pitchFamily="49" charset="0"/>
              </a:rPr>
              <a:t>(NULL);</a:t>
            </a:r>
            <a:r>
              <a:rPr lang="en-US" sz="2000" dirty="0" smtClean="0">
                <a:latin typeface="Consolas" pitchFamily="49" charset="0"/>
              </a:rPr>
              <a:t> </a:t>
            </a:r>
          </a:p>
          <a:p>
            <a:r>
              <a:rPr lang="en-US" sz="2000" dirty="0" smtClean="0">
                <a:latin typeface="Consolas" pitchFamily="49" charset="0"/>
              </a:rPr>
              <a:t>} </a:t>
            </a:r>
            <a:endParaRPr lang="en-US" sz="2000" dirty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2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14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Threads versus Fork</a:t>
            </a:r>
            <a:endParaRPr lang="en-US" dirty="0"/>
          </a:p>
        </p:txBody>
      </p:sp>
      <p:sp>
        <p:nvSpPr>
          <p:cNvPr id="5353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2800" dirty="0" smtClean="0">
                <a:latin typeface="Consolas" pitchFamily="49" charset="0"/>
              </a:rPr>
              <a:t>in main: creating thread 0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I’m thread 0, </a:t>
            </a:r>
            <a:r>
              <a:rPr lang="en-US" sz="2800" dirty="0" smtClean="0">
                <a:solidFill>
                  <a:srgbClr val="00F6FF"/>
                </a:solidFill>
                <a:latin typeface="Consolas" pitchFamily="49" charset="0"/>
              </a:rPr>
              <a:t>counter is 0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in main: creating thread 1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I’m thread 1, </a:t>
            </a:r>
            <a:r>
              <a:rPr lang="en-US" sz="2800" dirty="0" smtClean="0">
                <a:solidFill>
                  <a:srgbClr val="00F6FF"/>
                </a:solidFill>
                <a:latin typeface="Consolas" pitchFamily="49" charset="0"/>
              </a:rPr>
              <a:t>counter is 1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in main: creating thread 2</a:t>
            </a:r>
            <a:endParaRPr lang="en-US" sz="2800" dirty="0" smtClean="0"/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in main: creating thread 3</a:t>
            </a:r>
            <a:endParaRPr lang="en-US" sz="2800" dirty="0" smtClean="0"/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I’m thread 3, </a:t>
            </a:r>
            <a:r>
              <a:rPr lang="en-US" sz="2800" dirty="0" smtClean="0">
                <a:solidFill>
                  <a:srgbClr val="00F6FF"/>
                </a:solidFill>
                <a:latin typeface="Consolas" pitchFamily="49" charset="0"/>
              </a:rPr>
              <a:t>counter is 2</a:t>
            </a:r>
          </a:p>
          <a:p>
            <a:pPr marL="0" indent="0"/>
            <a:r>
              <a:rPr lang="en-US" sz="2800" dirty="0" smtClean="0">
                <a:latin typeface="Consolas" pitchFamily="49" charset="0"/>
              </a:rPr>
              <a:t>I’m thread 2, </a:t>
            </a:r>
            <a:r>
              <a:rPr lang="en-US" sz="2800" dirty="0" smtClean="0">
                <a:solidFill>
                  <a:srgbClr val="00F6FF"/>
                </a:solidFill>
                <a:latin typeface="Consolas" pitchFamily="49" charset="0"/>
              </a:rPr>
              <a:t>counter is 3</a:t>
            </a:r>
            <a:endParaRPr lang="en-US" dirty="0" smtClean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8674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rgbClr val="00F6FF"/>
                </a:solidFill>
              </a:rPr>
              <a:t>Processes and Threads are the abstraction that we use to write parallel programs</a:t>
            </a:r>
          </a:p>
          <a:p>
            <a:endParaRPr lang="en-US" dirty="0">
              <a:solidFill>
                <a:srgbClr val="00F6FF"/>
              </a:solidFill>
            </a:endParaRPr>
          </a:p>
          <a:p>
            <a:r>
              <a:rPr lang="en-US" dirty="0" smtClean="0">
                <a:solidFill>
                  <a:srgbClr val="00F6FF"/>
                </a:solidFill>
              </a:rPr>
              <a:t>Fork and Join and </a:t>
            </a:r>
            <a:r>
              <a:rPr lang="en-US" dirty="0" err="1" smtClean="0">
                <a:solidFill>
                  <a:srgbClr val="00F6FF"/>
                </a:solidFill>
              </a:rPr>
              <a:t>Interprocesses</a:t>
            </a:r>
            <a:r>
              <a:rPr lang="en-US" dirty="0" smtClean="0">
                <a:solidFill>
                  <a:srgbClr val="00F6FF"/>
                </a:solidFill>
              </a:rPr>
              <a:t> communication (IPC) can be used to coordinate processes</a:t>
            </a:r>
          </a:p>
          <a:p>
            <a:endParaRPr lang="en-US" dirty="0">
              <a:solidFill>
                <a:srgbClr val="00F6FF"/>
              </a:solidFill>
            </a:endParaRPr>
          </a:p>
          <a:p>
            <a:r>
              <a:rPr lang="en-US" smtClean="0">
                <a:solidFill>
                  <a:srgbClr val="00F6FF"/>
                </a:solidFill>
              </a:rPr>
              <a:t>Threads </a:t>
            </a:r>
            <a:r>
              <a:rPr lang="en-US" dirty="0" smtClean="0">
                <a:solidFill>
                  <a:srgbClr val="00F6FF"/>
                </a:solidFill>
              </a:rPr>
              <a:t>are used to coordinate use of shared memory within </a:t>
            </a:r>
            <a:r>
              <a:rPr lang="en-US" smtClean="0">
                <a:solidFill>
                  <a:srgbClr val="00F6FF"/>
                </a:solidFill>
              </a:rPr>
              <a:t>a process</a:t>
            </a:r>
            <a:endParaRPr lang="en-US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9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supercomputer in your laptop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GPU: Graphics processing unit</a:t>
            </a:r>
          </a:p>
          <a:p>
            <a:endParaRPr lang="en-US" dirty="0"/>
          </a:p>
          <a:p>
            <a:r>
              <a:rPr lang="en-US" dirty="0" smtClean="0"/>
              <a:t>Very basic till about 1999</a:t>
            </a:r>
          </a:p>
          <a:p>
            <a:r>
              <a:rPr lang="en-US" dirty="0"/>
              <a:t>	</a:t>
            </a:r>
            <a:r>
              <a:rPr lang="en-US" dirty="0" smtClean="0"/>
              <a:t>Specialized device to accelerate display</a:t>
            </a:r>
            <a:endParaRPr lang="en-US" dirty="0"/>
          </a:p>
          <a:p>
            <a:r>
              <a:rPr lang="en-US" dirty="0" smtClean="0"/>
              <a:t>Then started changing into a full processor</a:t>
            </a:r>
          </a:p>
          <a:p>
            <a:endParaRPr lang="en-US" dirty="0"/>
          </a:p>
          <a:p>
            <a:r>
              <a:rPr lang="en-US" dirty="0" smtClean="0"/>
              <a:t>2000-…: Frontier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5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51514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295400"/>
            <a:ext cx="75438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25450" y="990600"/>
            <a:ext cx="4984750" cy="2055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60000"/>
                  <a:lumOff val="40000"/>
                </a:schemeClr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CPU: Central Processing Unit</a:t>
            </a:r>
          </a:p>
          <a:p>
            <a:r>
              <a:rPr lang="en-US" sz="2800" dirty="0" smtClean="0"/>
              <a:t>GPU: Graphics Processing Unit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3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752" b="6752"/>
          <a:stretch>
            <a:fillRect/>
          </a:stretch>
        </p:blipFill>
        <p:spPr>
          <a:xfrm>
            <a:off x="228600" y="838200"/>
            <a:ext cx="8686800" cy="5638800"/>
          </a:xfrm>
        </p:spPr>
      </p:pic>
    </p:spTree>
    <p:extLst>
      <p:ext uri="{BB962C8B-B14F-4D97-AF65-F5344CB8AC3E}">
        <p14:creationId xmlns:p14="http://schemas.microsoft.com/office/powerpoint/2010/main" val="19182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73038" y="581025"/>
            <a:ext cx="8686800" cy="533400"/>
          </a:xfrm>
        </p:spPr>
        <p:txBody>
          <a:bodyPr/>
          <a:lstStyle/>
          <a:p>
            <a:r>
              <a:rPr lang="en-US" sz="4000" dirty="0"/>
              <a:t>GPUs: Faster than Moore</a:t>
            </a:r>
            <a:r>
              <a:rPr lang="ja-JP" altLang="en-US" sz="4000" dirty="0"/>
              <a:t>’</a:t>
            </a:r>
            <a:r>
              <a:rPr lang="en-US" sz="4000" dirty="0"/>
              <a:t>s </a:t>
            </a:r>
            <a:r>
              <a:rPr lang="en-US" sz="4000" dirty="0" smtClean="0"/>
              <a:t>Law</a:t>
            </a:r>
            <a:br>
              <a:rPr lang="en-US" sz="4000" dirty="0" smtClean="0"/>
            </a:br>
            <a:r>
              <a:rPr lang="en-US" sz="4000" dirty="0" smtClean="0"/>
              <a:t>Moore’s Law is for Wimps?!</a:t>
            </a:r>
            <a:endParaRPr lang="en-US" sz="4000" dirty="0"/>
          </a:p>
        </p:txBody>
      </p:sp>
      <p:sp>
        <p:nvSpPr>
          <p:cNvPr id="20482" name="AutoShape 2"/>
          <p:cNvSpPr>
            <a:spLocks/>
          </p:cNvSpPr>
          <p:nvPr/>
        </p:nvSpPr>
        <p:spPr bwMode="auto">
          <a:xfrm>
            <a:off x="2709863" y="2670175"/>
            <a:ext cx="2368550" cy="6492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B619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483" name="AutoShape 3"/>
          <p:cNvSpPr>
            <a:spLocks/>
          </p:cNvSpPr>
          <p:nvPr/>
        </p:nvSpPr>
        <p:spPr bwMode="auto">
          <a:xfrm>
            <a:off x="2857500" y="2743200"/>
            <a:ext cx="2146300" cy="504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5522913" y="2525713"/>
            <a:ext cx="3362325" cy="2019300"/>
          </a:xfrm>
          <a:prstGeom prst="line">
            <a:avLst/>
          </a:prstGeom>
          <a:noFill/>
          <a:ln w="76200" cap="flat" cmpd="sng">
            <a:solidFill>
              <a:srgbClr val="FF7C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485" name="AutoShape 5"/>
          <p:cNvSpPr>
            <a:spLocks/>
          </p:cNvSpPr>
          <p:nvPr/>
        </p:nvSpPr>
        <p:spPr bwMode="auto">
          <a:xfrm>
            <a:off x="4362450" y="3681413"/>
            <a:ext cx="76200" cy="877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7C00"/>
          </a:solidFill>
          <a:ln w="9525" cap="flat" cmpd="sng">
            <a:solidFill>
              <a:srgbClr val="FF7C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4325938" y="3681413"/>
            <a:ext cx="74612" cy="757237"/>
            <a:chOff x="0" y="0"/>
            <a:chExt cx="74613" cy="757238"/>
          </a:xfrm>
        </p:grpSpPr>
        <p:sp>
          <p:nvSpPr>
            <p:cNvPr id="20487" name="AutoShape 7"/>
            <p:cNvSpPr>
              <a:spLocks/>
            </p:cNvSpPr>
            <p:nvPr/>
          </p:nvSpPr>
          <p:spPr bwMode="auto">
            <a:xfrm>
              <a:off x="0" y="0"/>
              <a:ext cx="74613" cy="10817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7C00"/>
            </a:solidFill>
            <a:ln w="9525" cap="flat" cmpd="sng">
              <a:solidFill>
                <a:srgbClr val="FF7C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0488" name="AutoShape 8"/>
            <p:cNvSpPr>
              <a:spLocks/>
            </p:cNvSpPr>
            <p:nvPr/>
          </p:nvSpPr>
          <p:spPr bwMode="auto">
            <a:xfrm>
              <a:off x="0" y="216353"/>
              <a:ext cx="74613" cy="1081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7C00"/>
            </a:solidFill>
            <a:ln w="9525" cap="flat" cmpd="sng">
              <a:solidFill>
                <a:srgbClr val="FF7C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0489" name="AutoShape 9"/>
            <p:cNvSpPr>
              <a:spLocks/>
            </p:cNvSpPr>
            <p:nvPr/>
          </p:nvSpPr>
          <p:spPr bwMode="auto">
            <a:xfrm>
              <a:off x="0" y="432707"/>
              <a:ext cx="74613" cy="1081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7C00"/>
            </a:solidFill>
            <a:ln w="9525" cap="flat" cmpd="sng">
              <a:solidFill>
                <a:srgbClr val="FF7C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sp>
          <p:nvSpPr>
            <p:cNvPr id="20490" name="AutoShape 10"/>
            <p:cNvSpPr>
              <a:spLocks/>
            </p:cNvSpPr>
            <p:nvPr/>
          </p:nvSpPr>
          <p:spPr bwMode="auto">
            <a:xfrm>
              <a:off x="0" y="649060"/>
              <a:ext cx="74613" cy="10817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solidFill>
              <a:srgbClr val="FF7C00"/>
            </a:solidFill>
            <a:ln w="9525" cap="flat" cmpd="sng">
              <a:solidFill>
                <a:srgbClr val="FF7C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20491" name="Line 11"/>
          <p:cNvSpPr>
            <a:spLocks noChangeShapeType="1"/>
          </p:cNvSpPr>
          <p:nvPr/>
        </p:nvSpPr>
        <p:spPr bwMode="auto">
          <a:xfrm flipV="1">
            <a:off x="1735138" y="3670300"/>
            <a:ext cx="2614612" cy="1512888"/>
          </a:xfrm>
          <a:prstGeom prst="line">
            <a:avLst/>
          </a:prstGeom>
          <a:noFill/>
          <a:ln w="101600" cap="flat" cmpd="sng">
            <a:solidFill>
              <a:srgbClr val="FF7C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1647825" y="4810125"/>
            <a:ext cx="234950" cy="228600"/>
            <a:chOff x="0" y="0"/>
            <a:chExt cx="234950" cy="228600"/>
          </a:xfrm>
        </p:grpSpPr>
        <p:sp>
          <p:nvSpPr>
            <p:cNvPr id="20493" name="AutoShape 13"/>
            <p:cNvSpPr>
              <a:spLocks/>
            </p:cNvSpPr>
            <p:nvPr/>
          </p:nvSpPr>
          <p:spPr bwMode="auto">
            <a:xfrm>
              <a:off x="0" y="0"/>
              <a:ext cx="234950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0494" name="Picture 14" descr="image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65" y="12031"/>
              <a:ext cx="173122" cy="168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0495" name="AutoShape 15"/>
          <p:cNvSpPr>
            <a:spLocks/>
          </p:cNvSpPr>
          <p:nvPr/>
        </p:nvSpPr>
        <p:spPr bwMode="auto">
          <a:xfrm>
            <a:off x="1697038" y="1878013"/>
            <a:ext cx="6232525" cy="504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A9A9A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V="1">
            <a:off x="4349750" y="2635250"/>
            <a:ext cx="3271838" cy="1898650"/>
          </a:xfrm>
          <a:prstGeom prst="line">
            <a:avLst/>
          </a:prstGeom>
          <a:noFill/>
          <a:ln w="101600" cap="flat" cmpd="sng">
            <a:solidFill>
              <a:srgbClr val="FF7C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497" name="AutoShape 17"/>
          <p:cNvSpPr>
            <a:spLocks/>
          </p:cNvSpPr>
          <p:nvPr/>
        </p:nvSpPr>
        <p:spPr bwMode="auto">
          <a:xfrm>
            <a:off x="192088" y="3138488"/>
            <a:ext cx="466725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Peak </a:t>
            </a:r>
            <a:endParaRPr lang="en-US"/>
          </a:p>
        </p:txBody>
      </p:sp>
      <p:sp>
        <p:nvSpPr>
          <p:cNvPr id="20498" name="AutoShape 18"/>
          <p:cNvSpPr>
            <a:spLocks/>
          </p:cNvSpPr>
          <p:nvPr/>
        </p:nvSpPr>
        <p:spPr bwMode="auto">
          <a:xfrm>
            <a:off x="192088" y="3319463"/>
            <a:ext cx="107950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Performance </a:t>
            </a:r>
            <a:endParaRPr lang="en-US"/>
          </a:p>
        </p:txBody>
      </p:sp>
      <p:sp>
        <p:nvSpPr>
          <p:cNvPr id="20499" name="AutoShape 19"/>
          <p:cNvSpPr>
            <a:spLocks/>
          </p:cNvSpPr>
          <p:nvPr/>
        </p:nvSpPr>
        <p:spPr bwMode="auto">
          <a:xfrm>
            <a:off x="192088" y="3500438"/>
            <a:ext cx="687387" cy="2286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(</a:t>
            </a:r>
            <a:r>
              <a:rPr lang="en-US" sz="1400" b="0">
                <a:latin typeface="Symbol" charset="0"/>
                <a:cs typeface="Symbol" charset="0"/>
                <a:sym typeface="Symbol" charset="0"/>
              </a:rPr>
              <a:t>Δ</a:t>
            </a: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's/sec)</a:t>
            </a:r>
            <a:endParaRPr lang="en-US"/>
          </a:p>
        </p:txBody>
      </p:sp>
      <p:sp>
        <p:nvSpPr>
          <p:cNvPr id="20500" name="AutoShape 20"/>
          <p:cNvSpPr>
            <a:spLocks/>
          </p:cNvSpPr>
          <p:nvPr/>
        </p:nvSpPr>
        <p:spPr bwMode="auto">
          <a:xfrm>
            <a:off x="4560888" y="5591175"/>
            <a:ext cx="371475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Year</a:t>
            </a:r>
            <a:endParaRPr lang="en-US"/>
          </a:p>
        </p:txBody>
      </p:sp>
      <p:sp>
        <p:nvSpPr>
          <p:cNvPr id="20501" name="AutoShape 21"/>
          <p:cNvSpPr>
            <a:spLocks/>
          </p:cNvSpPr>
          <p:nvPr/>
        </p:nvSpPr>
        <p:spPr bwMode="auto">
          <a:xfrm>
            <a:off x="1203325" y="4978400"/>
            <a:ext cx="48895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HP CRX</a:t>
            </a:r>
            <a:endParaRPr lang="en-US"/>
          </a:p>
        </p:txBody>
      </p:sp>
      <p:sp>
        <p:nvSpPr>
          <p:cNvPr id="20502" name="AutoShape 22"/>
          <p:cNvSpPr>
            <a:spLocks/>
          </p:cNvSpPr>
          <p:nvPr/>
        </p:nvSpPr>
        <p:spPr bwMode="auto">
          <a:xfrm>
            <a:off x="1870075" y="5133975"/>
            <a:ext cx="434975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 Iris</a:t>
            </a:r>
            <a:endParaRPr lang="en-US"/>
          </a:p>
        </p:txBody>
      </p:sp>
      <p:sp>
        <p:nvSpPr>
          <p:cNvPr id="20503" name="AutoShape 23"/>
          <p:cNvSpPr>
            <a:spLocks/>
          </p:cNvSpPr>
          <p:nvPr/>
        </p:nvSpPr>
        <p:spPr bwMode="auto">
          <a:xfrm>
            <a:off x="2462213" y="4833938"/>
            <a:ext cx="442912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 GT</a:t>
            </a:r>
            <a:endParaRPr lang="en-US"/>
          </a:p>
        </p:txBody>
      </p:sp>
      <p:sp>
        <p:nvSpPr>
          <p:cNvPr id="20504" name="AutoShape 24"/>
          <p:cNvSpPr>
            <a:spLocks/>
          </p:cNvSpPr>
          <p:nvPr/>
        </p:nvSpPr>
        <p:spPr bwMode="auto">
          <a:xfrm>
            <a:off x="2586038" y="4305300"/>
            <a:ext cx="4826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HP VRX</a:t>
            </a:r>
            <a:endParaRPr lang="en-US"/>
          </a:p>
        </p:txBody>
      </p:sp>
      <p:sp>
        <p:nvSpPr>
          <p:cNvPr id="20505" name="AutoShape 25"/>
          <p:cNvSpPr>
            <a:spLocks/>
          </p:cNvSpPr>
          <p:nvPr/>
        </p:nvSpPr>
        <p:spPr bwMode="auto">
          <a:xfrm>
            <a:off x="3090863" y="4630738"/>
            <a:ext cx="873125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Stellar GS1000</a:t>
            </a:r>
            <a:endParaRPr lang="en-US"/>
          </a:p>
        </p:txBody>
      </p:sp>
      <p:sp>
        <p:nvSpPr>
          <p:cNvPr id="20506" name="AutoShape 26"/>
          <p:cNvSpPr>
            <a:spLocks/>
          </p:cNvSpPr>
          <p:nvPr/>
        </p:nvSpPr>
        <p:spPr bwMode="auto">
          <a:xfrm>
            <a:off x="2857500" y="4040188"/>
            <a:ext cx="5334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 VGX</a:t>
            </a:r>
            <a:endParaRPr lang="en-US"/>
          </a:p>
        </p:txBody>
      </p:sp>
      <p:sp>
        <p:nvSpPr>
          <p:cNvPr id="20507" name="AutoShape 27"/>
          <p:cNvSpPr>
            <a:spLocks/>
          </p:cNvSpPr>
          <p:nvPr/>
        </p:nvSpPr>
        <p:spPr bwMode="auto">
          <a:xfrm>
            <a:off x="3449638" y="4256088"/>
            <a:ext cx="557212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HP TVRX</a:t>
            </a:r>
            <a:endParaRPr lang="en-US"/>
          </a:p>
        </p:txBody>
      </p:sp>
      <p:sp>
        <p:nvSpPr>
          <p:cNvPr id="20508" name="AutoShape 28"/>
          <p:cNvSpPr>
            <a:spLocks/>
          </p:cNvSpPr>
          <p:nvPr/>
        </p:nvSpPr>
        <p:spPr bwMode="auto">
          <a:xfrm>
            <a:off x="3090863" y="3802063"/>
            <a:ext cx="814387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 SkyWriter</a:t>
            </a:r>
            <a:endParaRPr lang="en-US"/>
          </a:p>
        </p:txBody>
      </p:sp>
      <p:sp>
        <p:nvSpPr>
          <p:cNvPr id="20509" name="AutoShape 29"/>
          <p:cNvSpPr>
            <a:spLocks/>
          </p:cNvSpPr>
          <p:nvPr/>
        </p:nvSpPr>
        <p:spPr bwMode="auto">
          <a:xfrm>
            <a:off x="4065588" y="4041775"/>
            <a:ext cx="2667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 </a:t>
            </a:r>
            <a:endParaRPr lang="en-US"/>
          </a:p>
        </p:txBody>
      </p:sp>
      <p:sp>
        <p:nvSpPr>
          <p:cNvPr id="20510" name="AutoShape 30"/>
          <p:cNvSpPr>
            <a:spLocks/>
          </p:cNvSpPr>
          <p:nvPr/>
        </p:nvSpPr>
        <p:spPr bwMode="auto">
          <a:xfrm>
            <a:off x="4462463" y="4533900"/>
            <a:ext cx="2667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E&amp;S</a:t>
            </a:r>
            <a:endParaRPr lang="en-US"/>
          </a:p>
        </p:txBody>
      </p:sp>
      <p:sp>
        <p:nvSpPr>
          <p:cNvPr id="20511" name="AutoShape 31"/>
          <p:cNvSpPr>
            <a:spLocks/>
          </p:cNvSpPr>
          <p:nvPr/>
        </p:nvSpPr>
        <p:spPr bwMode="auto">
          <a:xfrm>
            <a:off x="4462463" y="4665663"/>
            <a:ext cx="301625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F300</a:t>
            </a:r>
            <a:endParaRPr lang="en-US"/>
          </a:p>
        </p:txBody>
      </p:sp>
      <p:sp>
        <p:nvSpPr>
          <p:cNvPr id="20512" name="AutoShape 32"/>
          <p:cNvSpPr>
            <a:spLocks/>
          </p:cNvSpPr>
          <p:nvPr/>
        </p:nvSpPr>
        <p:spPr bwMode="auto">
          <a:xfrm>
            <a:off x="2808288" y="1938338"/>
            <a:ext cx="4013200" cy="3714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13" name="AutoShape 33"/>
          <p:cNvSpPr>
            <a:spLocks/>
          </p:cNvSpPr>
          <p:nvPr/>
        </p:nvSpPr>
        <p:spPr bwMode="auto">
          <a:xfrm>
            <a:off x="2935288" y="2030413"/>
            <a:ext cx="3856037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000000"/>
              </a:buClr>
              <a:buFont typeface="Helvetica" charset="0"/>
              <a:buNone/>
            </a:pPr>
            <a:r>
              <a:rPr lang="en-US" sz="140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One-pixel polygons (~10M polygons @ 30Hz) </a:t>
            </a:r>
            <a:endParaRPr lang="en-US"/>
          </a:p>
        </p:txBody>
      </p:sp>
      <p:sp>
        <p:nvSpPr>
          <p:cNvPr id="20514" name="AutoShape 34"/>
          <p:cNvSpPr>
            <a:spLocks/>
          </p:cNvSpPr>
          <p:nvPr/>
        </p:nvSpPr>
        <p:spPr bwMode="auto">
          <a:xfrm>
            <a:off x="4856163" y="4256088"/>
            <a:ext cx="266700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</a:t>
            </a:r>
          </a:p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RE2</a:t>
            </a:r>
            <a:endParaRPr lang="en-US"/>
          </a:p>
        </p:txBody>
      </p:sp>
      <p:sp>
        <p:nvSpPr>
          <p:cNvPr id="20515" name="Line 35"/>
          <p:cNvSpPr>
            <a:spLocks noChangeShapeType="1"/>
          </p:cNvSpPr>
          <p:nvPr/>
        </p:nvSpPr>
        <p:spPr bwMode="auto">
          <a:xfrm flipV="1">
            <a:off x="4503738" y="3933825"/>
            <a:ext cx="1587" cy="492125"/>
          </a:xfrm>
          <a:prstGeom prst="line">
            <a:avLst/>
          </a:prstGeom>
          <a:noFill/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16" name="AutoShape 36"/>
          <p:cNvSpPr>
            <a:spLocks/>
          </p:cNvSpPr>
          <p:nvPr/>
        </p:nvSpPr>
        <p:spPr bwMode="auto">
          <a:xfrm>
            <a:off x="4065588" y="4173538"/>
            <a:ext cx="258762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RE1</a:t>
            </a:r>
            <a:endParaRPr lang="en-US"/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 flipV="1">
            <a:off x="4787900" y="3943350"/>
            <a:ext cx="1588" cy="276225"/>
          </a:xfrm>
          <a:prstGeom prst="line">
            <a:avLst/>
          </a:prstGeom>
          <a:noFill/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18" name="AutoShape 38"/>
          <p:cNvSpPr>
            <a:spLocks/>
          </p:cNvSpPr>
          <p:nvPr/>
        </p:nvSpPr>
        <p:spPr bwMode="auto">
          <a:xfrm>
            <a:off x="5302250" y="3994150"/>
            <a:ext cx="498475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Megatek</a:t>
            </a:r>
            <a:endParaRPr lang="en-US"/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>
            <a:off x="1697038" y="5351463"/>
            <a:ext cx="6648450" cy="1587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0" name="Line 40"/>
          <p:cNvSpPr>
            <a:spLocks noChangeShapeType="1"/>
          </p:cNvSpPr>
          <p:nvPr/>
        </p:nvSpPr>
        <p:spPr bwMode="auto">
          <a:xfrm>
            <a:off x="2586038" y="5351463"/>
            <a:ext cx="1587" cy="10795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1" name="Line 41"/>
          <p:cNvSpPr>
            <a:spLocks noChangeShapeType="1"/>
          </p:cNvSpPr>
          <p:nvPr/>
        </p:nvSpPr>
        <p:spPr bwMode="auto">
          <a:xfrm>
            <a:off x="3473450" y="5351463"/>
            <a:ext cx="1588" cy="10795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4362450" y="5351463"/>
            <a:ext cx="1588" cy="10795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3" name="Line 43"/>
          <p:cNvSpPr>
            <a:spLocks noChangeShapeType="1"/>
          </p:cNvSpPr>
          <p:nvPr/>
        </p:nvSpPr>
        <p:spPr bwMode="auto">
          <a:xfrm>
            <a:off x="5253038" y="5351463"/>
            <a:ext cx="1587" cy="10795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4" name="Line 44"/>
          <p:cNvSpPr>
            <a:spLocks noChangeShapeType="1"/>
          </p:cNvSpPr>
          <p:nvPr/>
        </p:nvSpPr>
        <p:spPr bwMode="auto">
          <a:xfrm>
            <a:off x="6140450" y="5351463"/>
            <a:ext cx="1588" cy="10795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5" name="Line 45"/>
          <p:cNvSpPr>
            <a:spLocks noChangeShapeType="1"/>
          </p:cNvSpPr>
          <p:nvPr/>
        </p:nvSpPr>
        <p:spPr bwMode="auto">
          <a:xfrm>
            <a:off x="7029450" y="5351463"/>
            <a:ext cx="1588" cy="10795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26" name="AutoShape 46"/>
          <p:cNvSpPr>
            <a:spLocks/>
          </p:cNvSpPr>
          <p:nvPr/>
        </p:nvSpPr>
        <p:spPr bwMode="auto">
          <a:xfrm>
            <a:off x="1598613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86</a:t>
            </a:r>
            <a:endParaRPr lang="en-US"/>
          </a:p>
        </p:txBody>
      </p:sp>
      <p:sp>
        <p:nvSpPr>
          <p:cNvPr id="20527" name="AutoShape 47"/>
          <p:cNvSpPr>
            <a:spLocks/>
          </p:cNvSpPr>
          <p:nvPr/>
        </p:nvSpPr>
        <p:spPr bwMode="auto">
          <a:xfrm>
            <a:off x="2487613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88</a:t>
            </a:r>
            <a:endParaRPr lang="en-US"/>
          </a:p>
        </p:txBody>
      </p:sp>
      <p:sp>
        <p:nvSpPr>
          <p:cNvPr id="20528" name="AutoShape 48"/>
          <p:cNvSpPr>
            <a:spLocks/>
          </p:cNvSpPr>
          <p:nvPr/>
        </p:nvSpPr>
        <p:spPr bwMode="auto">
          <a:xfrm>
            <a:off x="3375025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90</a:t>
            </a:r>
            <a:endParaRPr lang="en-US"/>
          </a:p>
        </p:txBody>
      </p:sp>
      <p:sp>
        <p:nvSpPr>
          <p:cNvPr id="20529" name="AutoShape 49"/>
          <p:cNvSpPr>
            <a:spLocks/>
          </p:cNvSpPr>
          <p:nvPr/>
        </p:nvSpPr>
        <p:spPr bwMode="auto">
          <a:xfrm>
            <a:off x="4264025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92</a:t>
            </a:r>
            <a:endParaRPr lang="en-US"/>
          </a:p>
        </p:txBody>
      </p:sp>
      <p:sp>
        <p:nvSpPr>
          <p:cNvPr id="20530" name="AutoShape 50"/>
          <p:cNvSpPr>
            <a:spLocks/>
          </p:cNvSpPr>
          <p:nvPr/>
        </p:nvSpPr>
        <p:spPr bwMode="auto">
          <a:xfrm>
            <a:off x="5153025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94</a:t>
            </a:r>
            <a:endParaRPr lang="en-US"/>
          </a:p>
        </p:txBody>
      </p:sp>
      <p:sp>
        <p:nvSpPr>
          <p:cNvPr id="20531" name="AutoShape 51"/>
          <p:cNvSpPr>
            <a:spLocks/>
          </p:cNvSpPr>
          <p:nvPr/>
        </p:nvSpPr>
        <p:spPr bwMode="auto">
          <a:xfrm>
            <a:off x="6042025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96</a:t>
            </a:r>
            <a:endParaRPr lang="en-US"/>
          </a:p>
        </p:txBody>
      </p:sp>
      <p:sp>
        <p:nvSpPr>
          <p:cNvPr id="20532" name="AutoShape 52"/>
          <p:cNvSpPr>
            <a:spLocks/>
          </p:cNvSpPr>
          <p:nvPr/>
        </p:nvSpPr>
        <p:spPr bwMode="auto">
          <a:xfrm>
            <a:off x="6931025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98</a:t>
            </a:r>
            <a:endParaRPr lang="en-US"/>
          </a:p>
        </p:txBody>
      </p:sp>
      <p:sp>
        <p:nvSpPr>
          <p:cNvPr id="20533" name="AutoShape 53"/>
          <p:cNvSpPr>
            <a:spLocks/>
          </p:cNvSpPr>
          <p:nvPr/>
        </p:nvSpPr>
        <p:spPr bwMode="auto">
          <a:xfrm>
            <a:off x="7818438" y="54467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00</a:t>
            </a:r>
            <a:endParaRPr lang="en-US"/>
          </a:p>
        </p:txBody>
      </p:sp>
      <p:sp>
        <p:nvSpPr>
          <p:cNvPr id="20534" name="Line 54"/>
          <p:cNvSpPr>
            <a:spLocks noChangeShapeType="1"/>
          </p:cNvSpPr>
          <p:nvPr/>
        </p:nvSpPr>
        <p:spPr bwMode="auto">
          <a:xfrm flipH="1">
            <a:off x="1585913" y="5351463"/>
            <a:ext cx="111125" cy="1587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35" name="Line 55"/>
          <p:cNvSpPr>
            <a:spLocks noChangeShapeType="1"/>
          </p:cNvSpPr>
          <p:nvPr/>
        </p:nvSpPr>
        <p:spPr bwMode="auto">
          <a:xfrm flipH="1">
            <a:off x="1585913" y="4702175"/>
            <a:ext cx="111125" cy="1588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36" name="Line 56"/>
          <p:cNvSpPr>
            <a:spLocks noChangeShapeType="1"/>
          </p:cNvSpPr>
          <p:nvPr/>
        </p:nvSpPr>
        <p:spPr bwMode="auto">
          <a:xfrm flipH="1">
            <a:off x="1585913" y="4054475"/>
            <a:ext cx="111125" cy="1588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37" name="Line 57"/>
          <p:cNvSpPr>
            <a:spLocks noChangeShapeType="1"/>
          </p:cNvSpPr>
          <p:nvPr/>
        </p:nvSpPr>
        <p:spPr bwMode="auto">
          <a:xfrm flipH="1">
            <a:off x="1585913" y="3403600"/>
            <a:ext cx="111125" cy="1588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38" name="Line 58"/>
          <p:cNvSpPr>
            <a:spLocks noChangeShapeType="1"/>
          </p:cNvSpPr>
          <p:nvPr/>
        </p:nvSpPr>
        <p:spPr bwMode="auto">
          <a:xfrm flipH="1">
            <a:off x="1585913" y="2754313"/>
            <a:ext cx="111125" cy="1587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39" name="AutoShape 59"/>
          <p:cNvSpPr>
            <a:spLocks/>
          </p:cNvSpPr>
          <p:nvPr/>
        </p:nvSpPr>
        <p:spPr bwMode="auto">
          <a:xfrm>
            <a:off x="1290638" y="523081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10</a:t>
            </a:r>
            <a:endParaRPr lang="en-US"/>
          </a:p>
        </p:txBody>
      </p:sp>
      <p:sp>
        <p:nvSpPr>
          <p:cNvPr id="20540" name="AutoShape 60"/>
          <p:cNvSpPr>
            <a:spLocks/>
          </p:cNvSpPr>
          <p:nvPr/>
        </p:nvSpPr>
        <p:spPr bwMode="auto">
          <a:xfrm>
            <a:off x="1474788" y="5194300"/>
            <a:ext cx="1270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4</a:t>
            </a:r>
            <a:endParaRPr lang="en-US"/>
          </a:p>
        </p:txBody>
      </p:sp>
      <p:sp>
        <p:nvSpPr>
          <p:cNvPr id="20541" name="AutoShape 61"/>
          <p:cNvSpPr>
            <a:spLocks/>
          </p:cNvSpPr>
          <p:nvPr/>
        </p:nvSpPr>
        <p:spPr bwMode="auto">
          <a:xfrm>
            <a:off x="1290638" y="4581525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10</a:t>
            </a:r>
            <a:endParaRPr lang="en-US"/>
          </a:p>
        </p:txBody>
      </p:sp>
      <p:sp>
        <p:nvSpPr>
          <p:cNvPr id="20542" name="AutoShape 62"/>
          <p:cNvSpPr>
            <a:spLocks/>
          </p:cNvSpPr>
          <p:nvPr/>
        </p:nvSpPr>
        <p:spPr bwMode="auto">
          <a:xfrm>
            <a:off x="1474788" y="4546600"/>
            <a:ext cx="1270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5</a:t>
            </a:r>
            <a:endParaRPr lang="en-US"/>
          </a:p>
        </p:txBody>
      </p:sp>
      <p:sp>
        <p:nvSpPr>
          <p:cNvPr id="20543" name="AutoShape 63"/>
          <p:cNvSpPr>
            <a:spLocks/>
          </p:cNvSpPr>
          <p:nvPr/>
        </p:nvSpPr>
        <p:spPr bwMode="auto">
          <a:xfrm>
            <a:off x="1290638" y="3933825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10</a:t>
            </a:r>
            <a:endParaRPr lang="en-US"/>
          </a:p>
        </p:txBody>
      </p:sp>
      <p:sp>
        <p:nvSpPr>
          <p:cNvPr id="20544" name="AutoShape 64"/>
          <p:cNvSpPr>
            <a:spLocks/>
          </p:cNvSpPr>
          <p:nvPr/>
        </p:nvSpPr>
        <p:spPr bwMode="auto">
          <a:xfrm>
            <a:off x="1474788" y="3897313"/>
            <a:ext cx="1270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6</a:t>
            </a:r>
            <a:endParaRPr lang="en-US"/>
          </a:p>
        </p:txBody>
      </p:sp>
      <p:sp>
        <p:nvSpPr>
          <p:cNvPr id="20545" name="AutoShape 65"/>
          <p:cNvSpPr>
            <a:spLocks/>
          </p:cNvSpPr>
          <p:nvPr/>
        </p:nvSpPr>
        <p:spPr bwMode="auto">
          <a:xfrm>
            <a:off x="1290638" y="3282950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10</a:t>
            </a:r>
            <a:endParaRPr lang="en-US"/>
          </a:p>
        </p:txBody>
      </p:sp>
      <p:sp>
        <p:nvSpPr>
          <p:cNvPr id="20546" name="AutoShape 66"/>
          <p:cNvSpPr>
            <a:spLocks/>
          </p:cNvSpPr>
          <p:nvPr/>
        </p:nvSpPr>
        <p:spPr bwMode="auto">
          <a:xfrm>
            <a:off x="1474788" y="3248025"/>
            <a:ext cx="1270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7</a:t>
            </a:r>
            <a:endParaRPr lang="en-US"/>
          </a:p>
        </p:txBody>
      </p:sp>
      <p:sp>
        <p:nvSpPr>
          <p:cNvPr id="20547" name="AutoShape 67"/>
          <p:cNvSpPr>
            <a:spLocks/>
          </p:cNvSpPr>
          <p:nvPr/>
        </p:nvSpPr>
        <p:spPr bwMode="auto">
          <a:xfrm>
            <a:off x="1290638" y="2635250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10</a:t>
            </a:r>
            <a:endParaRPr lang="en-US"/>
          </a:p>
        </p:txBody>
      </p:sp>
      <p:sp>
        <p:nvSpPr>
          <p:cNvPr id="20548" name="AutoShape 68"/>
          <p:cNvSpPr>
            <a:spLocks/>
          </p:cNvSpPr>
          <p:nvPr/>
        </p:nvSpPr>
        <p:spPr bwMode="auto">
          <a:xfrm>
            <a:off x="1474788" y="2598738"/>
            <a:ext cx="1270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8</a:t>
            </a:r>
            <a:endParaRPr lang="en-US"/>
          </a:p>
        </p:txBody>
      </p:sp>
      <p:sp>
        <p:nvSpPr>
          <p:cNvPr id="20549" name="AutoShape 69"/>
          <p:cNvSpPr>
            <a:spLocks/>
          </p:cNvSpPr>
          <p:nvPr/>
        </p:nvSpPr>
        <p:spPr bwMode="auto">
          <a:xfrm>
            <a:off x="1290638" y="1985963"/>
            <a:ext cx="20955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 b="0">
                <a:latin typeface="Helvetica" charset="0"/>
                <a:cs typeface="Helvetica" charset="0"/>
                <a:sym typeface="Helvetica" charset="0"/>
              </a:rPr>
              <a:t>10</a:t>
            </a:r>
            <a:endParaRPr lang="en-US"/>
          </a:p>
        </p:txBody>
      </p:sp>
      <p:sp>
        <p:nvSpPr>
          <p:cNvPr id="20550" name="AutoShape 70"/>
          <p:cNvSpPr>
            <a:spLocks/>
          </p:cNvSpPr>
          <p:nvPr/>
        </p:nvSpPr>
        <p:spPr bwMode="auto">
          <a:xfrm>
            <a:off x="1474788" y="1949450"/>
            <a:ext cx="127000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9</a:t>
            </a:r>
            <a:endParaRPr lang="en-US"/>
          </a:p>
        </p:txBody>
      </p:sp>
      <p:sp>
        <p:nvSpPr>
          <p:cNvPr id="20551" name="Line 71"/>
          <p:cNvSpPr>
            <a:spLocks noChangeShapeType="1"/>
          </p:cNvSpPr>
          <p:nvPr/>
        </p:nvSpPr>
        <p:spPr bwMode="auto">
          <a:xfrm>
            <a:off x="1684338" y="2370138"/>
            <a:ext cx="6221412" cy="1587"/>
          </a:xfrm>
          <a:prstGeom prst="line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52" name="Line 72"/>
          <p:cNvSpPr>
            <a:spLocks noChangeShapeType="1"/>
          </p:cNvSpPr>
          <p:nvPr/>
        </p:nvSpPr>
        <p:spPr bwMode="auto">
          <a:xfrm>
            <a:off x="1697038" y="1878013"/>
            <a:ext cx="1587" cy="358140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53" name="AutoShape 73"/>
          <p:cNvSpPr>
            <a:spLocks/>
          </p:cNvSpPr>
          <p:nvPr/>
        </p:nvSpPr>
        <p:spPr bwMode="auto">
          <a:xfrm>
            <a:off x="869950" y="4810125"/>
            <a:ext cx="765175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UNC Pxpl4</a:t>
            </a:r>
            <a:endParaRPr lang="en-US"/>
          </a:p>
        </p:txBody>
      </p:sp>
      <p:grpSp>
        <p:nvGrpSpPr>
          <p:cNvPr id="20554" name="Group 74"/>
          <p:cNvGrpSpPr>
            <a:grpSpLocks/>
          </p:cNvGrpSpPr>
          <p:nvPr/>
        </p:nvGrpSpPr>
        <p:grpSpPr bwMode="auto">
          <a:xfrm>
            <a:off x="3806825" y="3571875"/>
            <a:ext cx="234950" cy="230188"/>
            <a:chOff x="0" y="0"/>
            <a:chExt cx="234950" cy="228601"/>
          </a:xfrm>
        </p:grpSpPr>
        <p:sp>
          <p:nvSpPr>
            <p:cNvPr id="20555" name="AutoShape 75"/>
            <p:cNvSpPr>
              <a:spLocks/>
            </p:cNvSpPr>
            <p:nvPr/>
          </p:nvSpPr>
          <p:spPr bwMode="auto">
            <a:xfrm>
              <a:off x="0" y="0"/>
              <a:ext cx="234950" cy="2286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0556" name="Picture 76" descr="imag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1" y="0"/>
              <a:ext cx="160756" cy="168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0557" name="AutoShape 77"/>
          <p:cNvSpPr>
            <a:spLocks/>
          </p:cNvSpPr>
          <p:nvPr/>
        </p:nvSpPr>
        <p:spPr bwMode="auto">
          <a:xfrm>
            <a:off x="2981325" y="3560763"/>
            <a:ext cx="765175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UNC Pxpl5</a:t>
            </a:r>
            <a:endParaRPr lang="en-US"/>
          </a:p>
        </p:txBody>
      </p:sp>
      <p:grpSp>
        <p:nvGrpSpPr>
          <p:cNvPr id="20558" name="Group 78"/>
          <p:cNvGrpSpPr>
            <a:grpSpLocks/>
          </p:cNvGrpSpPr>
          <p:nvPr/>
        </p:nvGrpSpPr>
        <p:grpSpPr bwMode="auto">
          <a:xfrm>
            <a:off x="6473825" y="2814638"/>
            <a:ext cx="234950" cy="228600"/>
            <a:chOff x="0" y="0"/>
            <a:chExt cx="234950" cy="228600"/>
          </a:xfrm>
        </p:grpSpPr>
        <p:sp>
          <p:nvSpPr>
            <p:cNvPr id="20559" name="AutoShape 79"/>
            <p:cNvSpPr>
              <a:spLocks/>
            </p:cNvSpPr>
            <p:nvPr/>
          </p:nvSpPr>
          <p:spPr bwMode="auto">
            <a:xfrm>
              <a:off x="0" y="0"/>
              <a:ext cx="234950" cy="2286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A8D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  <p:pic>
          <p:nvPicPr>
            <p:cNvPr id="20560" name="Picture 80" descr="image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31" y="0"/>
              <a:ext cx="160756" cy="168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20561" name="AutoShape 81"/>
          <p:cNvSpPr>
            <a:spLocks/>
          </p:cNvSpPr>
          <p:nvPr/>
        </p:nvSpPr>
        <p:spPr bwMode="auto">
          <a:xfrm>
            <a:off x="5153025" y="2803525"/>
            <a:ext cx="1287463" cy="177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200" b="0">
                <a:latin typeface="Helvetica" charset="0"/>
                <a:cs typeface="Helvetica" charset="0"/>
                <a:sym typeface="Helvetica" charset="0"/>
              </a:rPr>
              <a:t>UNC/HP PixelFlow</a:t>
            </a:r>
            <a:endParaRPr lang="en-US"/>
          </a:p>
        </p:txBody>
      </p:sp>
      <p:sp>
        <p:nvSpPr>
          <p:cNvPr id="20562" name="AutoShape 82"/>
          <p:cNvSpPr>
            <a:spLocks/>
          </p:cNvSpPr>
          <p:nvPr/>
        </p:nvSpPr>
        <p:spPr bwMode="auto">
          <a:xfrm>
            <a:off x="1820863" y="4329113"/>
            <a:ext cx="742950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Flat </a:t>
            </a:r>
          </a:p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shading </a:t>
            </a:r>
            <a:endParaRPr lang="en-US"/>
          </a:p>
        </p:txBody>
      </p:sp>
      <p:sp>
        <p:nvSpPr>
          <p:cNvPr id="20563" name="AutoShape 83"/>
          <p:cNvSpPr>
            <a:spLocks/>
          </p:cNvSpPr>
          <p:nvPr/>
        </p:nvSpPr>
        <p:spPr bwMode="auto">
          <a:xfrm>
            <a:off x="3152775" y="4905375"/>
            <a:ext cx="801688" cy="431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Gouraud</a:t>
            </a:r>
          </a:p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shading  </a:t>
            </a:r>
            <a:endParaRPr lang="en-US"/>
          </a:p>
        </p:txBody>
      </p:sp>
      <p:sp>
        <p:nvSpPr>
          <p:cNvPr id="20564" name="AutoShape 84"/>
          <p:cNvSpPr>
            <a:spLocks/>
          </p:cNvSpPr>
          <p:nvPr/>
        </p:nvSpPr>
        <p:spPr bwMode="auto">
          <a:xfrm>
            <a:off x="4313238" y="4870450"/>
            <a:ext cx="1019175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Antialiasing</a:t>
            </a:r>
            <a:endParaRPr lang="en-US"/>
          </a:p>
        </p:txBody>
      </p:sp>
      <p:sp>
        <p:nvSpPr>
          <p:cNvPr id="20565" name="AutoShape 85"/>
          <p:cNvSpPr>
            <a:spLocks/>
          </p:cNvSpPr>
          <p:nvPr/>
        </p:nvSpPr>
        <p:spPr bwMode="auto">
          <a:xfrm>
            <a:off x="2955925" y="2778125"/>
            <a:ext cx="1797050" cy="279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000000"/>
              </a:buClr>
              <a:buFont typeface="Helvetica" charset="0"/>
              <a:buNone/>
            </a:pPr>
            <a:r>
              <a:rPr lang="en-US" sz="18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Slope ~2.4x/year </a:t>
            </a:r>
            <a:endParaRPr lang="en-US"/>
          </a:p>
        </p:txBody>
      </p:sp>
      <p:sp>
        <p:nvSpPr>
          <p:cNvPr id="20566" name="AutoShape 86"/>
          <p:cNvSpPr>
            <a:spLocks/>
          </p:cNvSpPr>
          <p:nvPr/>
        </p:nvSpPr>
        <p:spPr bwMode="auto">
          <a:xfrm>
            <a:off x="2955925" y="3019425"/>
            <a:ext cx="2066925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000000"/>
              </a:buClr>
              <a:buFont typeface="Helvetica" charset="0"/>
              <a:buNone/>
            </a:pPr>
            <a:r>
              <a:rPr lang="en-US" sz="14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rPr>
              <a:t>(Moore's Law ~ 1.7x/year)</a:t>
            </a:r>
            <a:endParaRPr lang="en-US"/>
          </a:p>
        </p:txBody>
      </p:sp>
      <p:sp>
        <p:nvSpPr>
          <p:cNvPr id="20567" name="AutoShape 87"/>
          <p:cNvSpPr>
            <a:spLocks/>
          </p:cNvSpPr>
          <p:nvPr/>
        </p:nvSpPr>
        <p:spPr bwMode="auto">
          <a:xfrm>
            <a:off x="5845175" y="3127375"/>
            <a:ext cx="2667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 </a:t>
            </a:r>
            <a:endParaRPr lang="en-US"/>
          </a:p>
        </p:txBody>
      </p:sp>
      <p:sp>
        <p:nvSpPr>
          <p:cNvPr id="20568" name="AutoShape 88"/>
          <p:cNvSpPr>
            <a:spLocks/>
          </p:cNvSpPr>
          <p:nvPr/>
        </p:nvSpPr>
        <p:spPr bwMode="auto">
          <a:xfrm>
            <a:off x="5905500" y="3259138"/>
            <a:ext cx="1397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IR</a:t>
            </a:r>
            <a:endParaRPr lang="en-US"/>
          </a:p>
        </p:txBody>
      </p:sp>
      <p:sp>
        <p:nvSpPr>
          <p:cNvPr id="20569" name="AutoShape 89"/>
          <p:cNvSpPr>
            <a:spLocks/>
          </p:cNvSpPr>
          <p:nvPr/>
        </p:nvSpPr>
        <p:spPr bwMode="auto">
          <a:xfrm>
            <a:off x="6300788" y="3343275"/>
            <a:ext cx="2667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E&amp;S</a:t>
            </a:r>
            <a:endParaRPr lang="en-US"/>
          </a:p>
        </p:txBody>
      </p:sp>
      <p:sp>
        <p:nvSpPr>
          <p:cNvPr id="20570" name="AutoShape 90"/>
          <p:cNvSpPr>
            <a:spLocks/>
          </p:cNvSpPr>
          <p:nvPr/>
        </p:nvSpPr>
        <p:spPr bwMode="auto">
          <a:xfrm>
            <a:off x="6300788" y="3476625"/>
            <a:ext cx="52705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Harmony</a:t>
            </a:r>
            <a:endParaRPr lang="en-US"/>
          </a:p>
        </p:txBody>
      </p:sp>
      <p:sp>
        <p:nvSpPr>
          <p:cNvPr id="20571" name="AutoShape 91"/>
          <p:cNvSpPr>
            <a:spLocks/>
          </p:cNvSpPr>
          <p:nvPr/>
        </p:nvSpPr>
        <p:spPr bwMode="auto">
          <a:xfrm>
            <a:off x="7299325" y="2887663"/>
            <a:ext cx="2667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 </a:t>
            </a:r>
            <a:endParaRPr lang="en-US"/>
          </a:p>
        </p:txBody>
      </p:sp>
      <p:sp>
        <p:nvSpPr>
          <p:cNvPr id="20572" name="AutoShape 92"/>
          <p:cNvSpPr>
            <a:spLocks/>
          </p:cNvSpPr>
          <p:nvPr/>
        </p:nvSpPr>
        <p:spPr bwMode="auto">
          <a:xfrm>
            <a:off x="7177088" y="2982913"/>
            <a:ext cx="604837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R-Monster</a:t>
            </a:r>
            <a:endParaRPr lang="en-US"/>
          </a:p>
        </p:txBody>
      </p:sp>
      <p:sp>
        <p:nvSpPr>
          <p:cNvPr id="20573" name="AutoShape 93"/>
          <p:cNvSpPr>
            <a:spLocks/>
          </p:cNvSpPr>
          <p:nvPr/>
        </p:nvSpPr>
        <p:spPr bwMode="auto">
          <a:xfrm>
            <a:off x="5807075" y="4486275"/>
            <a:ext cx="746125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Division VPX</a:t>
            </a:r>
            <a:endParaRPr lang="en-US"/>
          </a:p>
        </p:txBody>
      </p:sp>
      <p:sp>
        <p:nvSpPr>
          <p:cNvPr id="20574" name="AutoShape 94"/>
          <p:cNvSpPr>
            <a:spLocks/>
          </p:cNvSpPr>
          <p:nvPr/>
        </p:nvSpPr>
        <p:spPr bwMode="auto">
          <a:xfrm>
            <a:off x="5757863" y="4162425"/>
            <a:ext cx="809625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E&amp;S Freedom</a:t>
            </a:r>
            <a:endParaRPr lang="en-US"/>
          </a:p>
        </p:txBody>
      </p:sp>
      <p:sp>
        <p:nvSpPr>
          <p:cNvPr id="20575" name="AutoShape 95"/>
          <p:cNvSpPr>
            <a:spLocks/>
          </p:cNvSpPr>
          <p:nvPr/>
        </p:nvSpPr>
        <p:spPr bwMode="auto">
          <a:xfrm>
            <a:off x="5868988" y="3729038"/>
            <a:ext cx="64770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Accel/VSIS</a:t>
            </a:r>
            <a:endParaRPr lang="en-US"/>
          </a:p>
        </p:txBody>
      </p:sp>
      <p:sp>
        <p:nvSpPr>
          <p:cNvPr id="20576" name="AutoShape 96"/>
          <p:cNvSpPr>
            <a:spLocks/>
          </p:cNvSpPr>
          <p:nvPr/>
        </p:nvSpPr>
        <p:spPr bwMode="auto">
          <a:xfrm>
            <a:off x="6646863" y="3836988"/>
            <a:ext cx="442912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Voodoo</a:t>
            </a:r>
            <a:endParaRPr lang="en-US"/>
          </a:p>
        </p:txBody>
      </p:sp>
      <p:sp>
        <p:nvSpPr>
          <p:cNvPr id="20577" name="AutoShape 97"/>
          <p:cNvSpPr>
            <a:spLocks/>
          </p:cNvSpPr>
          <p:nvPr/>
        </p:nvSpPr>
        <p:spPr bwMode="auto">
          <a:xfrm>
            <a:off x="7115175" y="3644900"/>
            <a:ext cx="273050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Glint</a:t>
            </a:r>
            <a:endParaRPr lang="en-US"/>
          </a:p>
        </p:txBody>
      </p:sp>
      <p:sp>
        <p:nvSpPr>
          <p:cNvPr id="20578" name="Line 98"/>
          <p:cNvSpPr>
            <a:spLocks noChangeShapeType="1"/>
          </p:cNvSpPr>
          <p:nvPr/>
        </p:nvSpPr>
        <p:spPr bwMode="auto">
          <a:xfrm flipH="1" flipV="1">
            <a:off x="4537075" y="3248025"/>
            <a:ext cx="827088" cy="588963"/>
          </a:xfrm>
          <a:prstGeom prst="line">
            <a:avLst/>
          </a:prstGeom>
          <a:noFill/>
          <a:ln w="28575" cap="flat" cmpd="sng">
            <a:solidFill>
              <a:srgbClr val="D77A00"/>
            </a:solidFill>
            <a:prstDash val="solid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579" name="AutoShape 99"/>
          <p:cNvSpPr>
            <a:spLocks/>
          </p:cNvSpPr>
          <p:nvPr/>
        </p:nvSpPr>
        <p:spPr bwMode="auto">
          <a:xfrm>
            <a:off x="5226050" y="3390900"/>
            <a:ext cx="492125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Division</a:t>
            </a:r>
          </a:p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Pxpl6</a:t>
            </a:r>
            <a:endParaRPr lang="en-US"/>
          </a:p>
        </p:txBody>
      </p:sp>
      <p:sp>
        <p:nvSpPr>
          <p:cNvPr id="20580" name="AutoShape 100"/>
          <p:cNvSpPr>
            <a:spLocks/>
          </p:cNvSpPr>
          <p:nvPr/>
        </p:nvSpPr>
        <p:spPr bwMode="auto">
          <a:xfrm>
            <a:off x="6780213" y="4184650"/>
            <a:ext cx="1079500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PC Graphics</a:t>
            </a:r>
            <a:endParaRPr lang="en-US"/>
          </a:p>
        </p:txBody>
      </p:sp>
      <p:sp>
        <p:nvSpPr>
          <p:cNvPr id="20581" name="AutoShape 101"/>
          <p:cNvSpPr>
            <a:spLocks/>
          </p:cNvSpPr>
          <p:nvPr/>
        </p:nvSpPr>
        <p:spPr bwMode="auto">
          <a:xfrm>
            <a:off x="4930775" y="4594225"/>
            <a:ext cx="739775" cy="215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400">
                <a:latin typeface="Helvetica" charset="0"/>
                <a:cs typeface="Helvetica" charset="0"/>
                <a:sym typeface="Helvetica" charset="0"/>
              </a:rPr>
              <a:t>Textures</a:t>
            </a:r>
            <a:endParaRPr lang="en-US"/>
          </a:p>
        </p:txBody>
      </p:sp>
      <p:sp>
        <p:nvSpPr>
          <p:cNvPr id="20582" name="AutoShape 102"/>
          <p:cNvSpPr>
            <a:spLocks/>
          </p:cNvSpPr>
          <p:nvPr/>
        </p:nvSpPr>
        <p:spPr bwMode="auto">
          <a:xfrm>
            <a:off x="7594600" y="3463925"/>
            <a:ext cx="379413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SGI</a:t>
            </a:r>
          </a:p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Cobalt</a:t>
            </a:r>
            <a:endParaRPr lang="en-US"/>
          </a:p>
        </p:txBody>
      </p:sp>
      <p:sp>
        <p:nvSpPr>
          <p:cNvPr id="20583" name="AutoShape 103"/>
          <p:cNvSpPr>
            <a:spLocks/>
          </p:cNvSpPr>
          <p:nvPr/>
        </p:nvSpPr>
        <p:spPr bwMode="auto">
          <a:xfrm>
            <a:off x="7065963" y="3282950"/>
            <a:ext cx="644525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Nvidia TNT</a:t>
            </a:r>
            <a:endParaRPr lang="en-US"/>
          </a:p>
        </p:txBody>
      </p:sp>
      <p:sp>
        <p:nvSpPr>
          <p:cNvPr id="20584" name="AutoShape 104"/>
          <p:cNvSpPr>
            <a:spLocks/>
          </p:cNvSpPr>
          <p:nvPr/>
        </p:nvSpPr>
        <p:spPr bwMode="auto">
          <a:xfrm>
            <a:off x="6843713" y="3390900"/>
            <a:ext cx="449262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3DLabs</a:t>
            </a:r>
            <a:endParaRPr lang="en-US"/>
          </a:p>
        </p:txBody>
      </p:sp>
      <p:sp>
        <p:nvSpPr>
          <p:cNvPr id="20585" name="AutoShape 105"/>
          <p:cNvSpPr>
            <a:spLocks/>
          </p:cNvSpPr>
          <p:nvPr/>
        </p:nvSpPr>
        <p:spPr bwMode="auto">
          <a:xfrm>
            <a:off x="1570038" y="5942013"/>
            <a:ext cx="5984875" cy="241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D77A00"/>
              </a:buClr>
              <a:buFont typeface="Helvetica" charset="0"/>
              <a:buNone/>
            </a:pPr>
            <a:r>
              <a:rPr lang="en-US" sz="1600">
                <a:solidFill>
                  <a:srgbClr val="D77A00"/>
                </a:solidFill>
                <a:latin typeface="Helvetica" charset="0"/>
                <a:cs typeface="Helvetica" charset="0"/>
                <a:sym typeface="Helvetica" charset="0"/>
              </a:rPr>
              <a:t>Graph courtesy of Professor John Poulton  (from Eric Haines)</a:t>
            </a:r>
            <a:endParaRPr lang="en-US"/>
          </a:p>
        </p:txBody>
      </p:sp>
      <p:sp>
        <p:nvSpPr>
          <p:cNvPr id="20586" name="AutoShape 106"/>
          <p:cNvSpPr>
            <a:spLocks/>
          </p:cNvSpPr>
          <p:nvPr/>
        </p:nvSpPr>
        <p:spPr bwMode="auto">
          <a:xfrm>
            <a:off x="1690688" y="5040313"/>
            <a:ext cx="93662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87" name="AutoShape 107"/>
          <p:cNvSpPr>
            <a:spLocks/>
          </p:cNvSpPr>
          <p:nvPr/>
        </p:nvSpPr>
        <p:spPr bwMode="auto">
          <a:xfrm>
            <a:off x="1704975" y="5186363"/>
            <a:ext cx="90488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88" name="AutoShape 108"/>
          <p:cNvSpPr>
            <a:spLocks/>
          </p:cNvSpPr>
          <p:nvPr/>
        </p:nvSpPr>
        <p:spPr bwMode="auto">
          <a:xfrm>
            <a:off x="2532063" y="4710113"/>
            <a:ext cx="90487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89" name="AutoShape 109"/>
          <p:cNvSpPr>
            <a:spLocks/>
          </p:cNvSpPr>
          <p:nvPr/>
        </p:nvSpPr>
        <p:spPr bwMode="auto">
          <a:xfrm>
            <a:off x="2921000" y="4448175"/>
            <a:ext cx="90488" cy="87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0" name="AutoShape 110"/>
          <p:cNvSpPr>
            <a:spLocks/>
          </p:cNvSpPr>
          <p:nvPr/>
        </p:nvSpPr>
        <p:spPr bwMode="auto">
          <a:xfrm>
            <a:off x="2897188" y="4568825"/>
            <a:ext cx="90487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1" name="AutoShape 111"/>
          <p:cNvSpPr>
            <a:spLocks/>
          </p:cNvSpPr>
          <p:nvPr/>
        </p:nvSpPr>
        <p:spPr bwMode="auto">
          <a:xfrm>
            <a:off x="3394075" y="3998913"/>
            <a:ext cx="90488" cy="8731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2" name="AutoShape 112"/>
          <p:cNvSpPr>
            <a:spLocks/>
          </p:cNvSpPr>
          <p:nvPr/>
        </p:nvSpPr>
        <p:spPr bwMode="auto">
          <a:xfrm>
            <a:off x="3454400" y="4102100"/>
            <a:ext cx="90488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3" name="AutoShape 113"/>
          <p:cNvSpPr>
            <a:spLocks/>
          </p:cNvSpPr>
          <p:nvPr/>
        </p:nvSpPr>
        <p:spPr bwMode="auto">
          <a:xfrm>
            <a:off x="3851275" y="3854450"/>
            <a:ext cx="93663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4" name="AutoShape 114"/>
          <p:cNvSpPr>
            <a:spLocks/>
          </p:cNvSpPr>
          <p:nvPr/>
        </p:nvSpPr>
        <p:spPr bwMode="auto">
          <a:xfrm>
            <a:off x="4265613" y="4052888"/>
            <a:ext cx="90487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5" name="AutoShape 115"/>
          <p:cNvSpPr>
            <a:spLocks/>
          </p:cNvSpPr>
          <p:nvPr/>
        </p:nvSpPr>
        <p:spPr bwMode="auto">
          <a:xfrm>
            <a:off x="4459288" y="3863975"/>
            <a:ext cx="93662" cy="873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6" name="AutoShape 116"/>
          <p:cNvSpPr>
            <a:spLocks/>
          </p:cNvSpPr>
          <p:nvPr/>
        </p:nvSpPr>
        <p:spPr bwMode="auto">
          <a:xfrm>
            <a:off x="4737100" y="3876675"/>
            <a:ext cx="90488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7" name="AutoShape 117"/>
          <p:cNvSpPr>
            <a:spLocks/>
          </p:cNvSpPr>
          <p:nvPr/>
        </p:nvSpPr>
        <p:spPr bwMode="auto">
          <a:xfrm>
            <a:off x="4746625" y="4183063"/>
            <a:ext cx="90488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8" name="AutoShape 118"/>
          <p:cNvSpPr>
            <a:spLocks/>
          </p:cNvSpPr>
          <p:nvPr/>
        </p:nvSpPr>
        <p:spPr bwMode="auto">
          <a:xfrm>
            <a:off x="4460875" y="4381500"/>
            <a:ext cx="93663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599" name="AutoShape 119"/>
          <p:cNvSpPr>
            <a:spLocks/>
          </p:cNvSpPr>
          <p:nvPr/>
        </p:nvSpPr>
        <p:spPr bwMode="auto">
          <a:xfrm>
            <a:off x="5164138" y="3956050"/>
            <a:ext cx="93662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0" name="AutoShape 120"/>
          <p:cNvSpPr>
            <a:spLocks/>
          </p:cNvSpPr>
          <p:nvPr/>
        </p:nvSpPr>
        <p:spPr bwMode="auto">
          <a:xfrm>
            <a:off x="5634038" y="3686175"/>
            <a:ext cx="90487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1" name="AutoShape 121"/>
          <p:cNvSpPr>
            <a:spLocks/>
          </p:cNvSpPr>
          <p:nvPr/>
        </p:nvSpPr>
        <p:spPr bwMode="auto">
          <a:xfrm>
            <a:off x="5565775" y="4311650"/>
            <a:ext cx="90488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2" name="AutoShape 122"/>
          <p:cNvSpPr>
            <a:spLocks/>
          </p:cNvSpPr>
          <p:nvPr/>
        </p:nvSpPr>
        <p:spPr bwMode="auto">
          <a:xfrm>
            <a:off x="5634038" y="4460875"/>
            <a:ext cx="90487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3" name="AutoShape 123"/>
          <p:cNvSpPr>
            <a:spLocks/>
          </p:cNvSpPr>
          <p:nvPr/>
        </p:nvSpPr>
        <p:spPr bwMode="auto">
          <a:xfrm>
            <a:off x="6137275" y="3392488"/>
            <a:ext cx="93663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4" name="AutoShape 124"/>
          <p:cNvSpPr>
            <a:spLocks/>
          </p:cNvSpPr>
          <p:nvPr/>
        </p:nvSpPr>
        <p:spPr bwMode="auto">
          <a:xfrm>
            <a:off x="6067425" y="3392488"/>
            <a:ext cx="90488" cy="8731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5" name="AutoShape 125"/>
          <p:cNvSpPr>
            <a:spLocks/>
          </p:cNvSpPr>
          <p:nvPr/>
        </p:nvSpPr>
        <p:spPr bwMode="auto">
          <a:xfrm>
            <a:off x="6521450" y="3738563"/>
            <a:ext cx="90488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6" name="AutoShape 126"/>
          <p:cNvSpPr>
            <a:spLocks/>
          </p:cNvSpPr>
          <p:nvPr/>
        </p:nvSpPr>
        <p:spPr bwMode="auto">
          <a:xfrm>
            <a:off x="6507163" y="3859213"/>
            <a:ext cx="93662" cy="87312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8"/>
                  <a:pt x="6724" y="20638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7" name="AutoShape 127"/>
          <p:cNvSpPr>
            <a:spLocks/>
          </p:cNvSpPr>
          <p:nvPr/>
        </p:nvSpPr>
        <p:spPr bwMode="auto">
          <a:xfrm>
            <a:off x="6977063" y="3633788"/>
            <a:ext cx="90487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8" name="AutoShape 128"/>
          <p:cNvSpPr>
            <a:spLocks/>
          </p:cNvSpPr>
          <p:nvPr/>
        </p:nvSpPr>
        <p:spPr bwMode="auto">
          <a:xfrm>
            <a:off x="7221538" y="3465513"/>
            <a:ext cx="93662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09" name="AutoShape 129"/>
          <p:cNvSpPr>
            <a:spLocks/>
          </p:cNvSpPr>
          <p:nvPr/>
        </p:nvSpPr>
        <p:spPr bwMode="auto">
          <a:xfrm>
            <a:off x="7278688" y="3468688"/>
            <a:ext cx="93662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10" name="AutoShape 130"/>
          <p:cNvSpPr>
            <a:spLocks/>
          </p:cNvSpPr>
          <p:nvPr/>
        </p:nvSpPr>
        <p:spPr bwMode="auto">
          <a:xfrm>
            <a:off x="7454900" y="3517900"/>
            <a:ext cx="90488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11" name="AutoShape 131"/>
          <p:cNvSpPr>
            <a:spLocks/>
          </p:cNvSpPr>
          <p:nvPr/>
        </p:nvSpPr>
        <p:spPr bwMode="auto">
          <a:xfrm>
            <a:off x="7048500" y="2863850"/>
            <a:ext cx="93663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8" y="6724"/>
                  <a:pt x="20638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12" name="AutoShape 132"/>
          <p:cNvSpPr>
            <a:spLocks/>
          </p:cNvSpPr>
          <p:nvPr/>
        </p:nvSpPr>
        <p:spPr bwMode="auto">
          <a:xfrm>
            <a:off x="7812088" y="3249613"/>
            <a:ext cx="506412" cy="1524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GeForce</a:t>
            </a:r>
            <a:endParaRPr lang="en-US"/>
          </a:p>
        </p:txBody>
      </p:sp>
      <p:sp>
        <p:nvSpPr>
          <p:cNvPr id="20613" name="Line 133"/>
          <p:cNvSpPr>
            <a:spLocks noChangeShapeType="1"/>
          </p:cNvSpPr>
          <p:nvPr/>
        </p:nvSpPr>
        <p:spPr bwMode="auto">
          <a:xfrm flipH="1">
            <a:off x="1585913" y="2106613"/>
            <a:ext cx="111125" cy="1587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20614" name="AutoShape 134"/>
          <p:cNvSpPr>
            <a:spLocks/>
          </p:cNvSpPr>
          <p:nvPr/>
        </p:nvSpPr>
        <p:spPr bwMode="auto">
          <a:xfrm>
            <a:off x="7735888" y="3173413"/>
            <a:ext cx="90487" cy="90487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15" name="Line 135"/>
          <p:cNvSpPr>
            <a:spLocks noChangeShapeType="1"/>
          </p:cNvSpPr>
          <p:nvPr/>
        </p:nvSpPr>
        <p:spPr bwMode="auto">
          <a:xfrm>
            <a:off x="7888288" y="5351463"/>
            <a:ext cx="1587" cy="107950"/>
          </a:xfrm>
          <a:prstGeom prst="line">
            <a:avLst/>
          </a:prstGeom>
          <a:noFill/>
          <a:ln w="12700" cap="flat" cmpd="sng">
            <a:solidFill>
              <a:srgbClr val="FF284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defTabSz="457200"/>
            <a:endParaRPr lang="en-US" sz="1200" b="0">
              <a:solidFill>
                <a:srgbClr val="000000"/>
              </a:solidFill>
              <a:latin typeface="Helvetica" charset="0"/>
              <a:cs typeface="Helvetica" charset="0"/>
              <a:sym typeface="Helvetica" charset="0"/>
            </a:endParaRPr>
          </a:p>
        </p:txBody>
      </p:sp>
      <p:grpSp>
        <p:nvGrpSpPr>
          <p:cNvPr id="20616" name="Group 136"/>
          <p:cNvGrpSpPr>
            <a:grpSpLocks/>
          </p:cNvGrpSpPr>
          <p:nvPr/>
        </p:nvGrpSpPr>
        <p:grpSpPr bwMode="auto">
          <a:xfrm>
            <a:off x="8447088" y="1814513"/>
            <a:ext cx="739775" cy="3581400"/>
            <a:chOff x="0" y="0"/>
            <a:chExt cx="739775" cy="3581400"/>
          </a:xfrm>
        </p:grpSpPr>
        <p:sp>
          <p:nvSpPr>
            <p:cNvPr id="20617" name="Line 137"/>
            <p:cNvSpPr>
              <a:spLocks noChangeShapeType="1"/>
            </p:cNvSpPr>
            <p:nvPr/>
          </p:nvSpPr>
          <p:spPr bwMode="auto">
            <a:xfrm>
              <a:off x="228600" y="0"/>
              <a:ext cx="1588" cy="3581400"/>
            </a:xfrm>
            <a:prstGeom prst="line">
              <a:avLst/>
            </a:prstGeom>
            <a:noFill/>
            <a:ln w="12700" cap="flat" cmpd="sng">
              <a:solidFill>
                <a:srgbClr val="FF284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defTabSz="457200"/>
              <a:endParaRPr lang="en-US" sz="12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618" name="Line 138"/>
            <p:cNvSpPr>
              <a:spLocks noChangeShapeType="1"/>
            </p:cNvSpPr>
            <p:nvPr/>
          </p:nvSpPr>
          <p:spPr bwMode="auto">
            <a:xfrm flipH="1">
              <a:off x="241300" y="2824162"/>
              <a:ext cx="111125" cy="1588"/>
            </a:xfrm>
            <a:prstGeom prst="line">
              <a:avLst/>
            </a:prstGeom>
            <a:noFill/>
            <a:ln w="12700" cap="flat" cmpd="sng">
              <a:solidFill>
                <a:srgbClr val="FF284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defTabSz="457200"/>
              <a:endParaRPr lang="en-US" sz="12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619" name="Line 139"/>
            <p:cNvSpPr>
              <a:spLocks noChangeShapeType="1"/>
            </p:cNvSpPr>
            <p:nvPr/>
          </p:nvSpPr>
          <p:spPr bwMode="auto">
            <a:xfrm flipH="1">
              <a:off x="241300" y="2176462"/>
              <a:ext cx="111125" cy="1588"/>
            </a:xfrm>
            <a:prstGeom prst="line">
              <a:avLst/>
            </a:prstGeom>
            <a:noFill/>
            <a:ln w="12700" cap="flat" cmpd="sng">
              <a:solidFill>
                <a:srgbClr val="FF284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defTabSz="457200"/>
              <a:endParaRPr lang="en-US" sz="12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620" name="Line 140"/>
            <p:cNvSpPr>
              <a:spLocks noChangeShapeType="1"/>
            </p:cNvSpPr>
            <p:nvPr/>
          </p:nvSpPr>
          <p:spPr bwMode="auto">
            <a:xfrm flipH="1">
              <a:off x="241300" y="1525587"/>
              <a:ext cx="111125" cy="1588"/>
            </a:xfrm>
            <a:prstGeom prst="line">
              <a:avLst/>
            </a:prstGeom>
            <a:noFill/>
            <a:ln w="12700" cap="flat" cmpd="sng">
              <a:solidFill>
                <a:srgbClr val="FF284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defTabSz="457200"/>
              <a:endParaRPr lang="en-US" sz="12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621" name="Line 141"/>
            <p:cNvSpPr>
              <a:spLocks noChangeShapeType="1"/>
            </p:cNvSpPr>
            <p:nvPr/>
          </p:nvSpPr>
          <p:spPr bwMode="auto">
            <a:xfrm flipH="1">
              <a:off x="241300" y="876300"/>
              <a:ext cx="111125" cy="1588"/>
            </a:xfrm>
            <a:prstGeom prst="line">
              <a:avLst/>
            </a:prstGeom>
            <a:noFill/>
            <a:ln w="12700" cap="flat" cmpd="sng">
              <a:solidFill>
                <a:srgbClr val="FF284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defTabSz="457200"/>
              <a:endParaRPr lang="en-US" sz="12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622" name="Line 142"/>
            <p:cNvSpPr>
              <a:spLocks noChangeShapeType="1"/>
            </p:cNvSpPr>
            <p:nvPr/>
          </p:nvSpPr>
          <p:spPr bwMode="auto">
            <a:xfrm flipH="1">
              <a:off x="241300" y="228600"/>
              <a:ext cx="111125" cy="1588"/>
            </a:xfrm>
            <a:prstGeom prst="line">
              <a:avLst/>
            </a:prstGeom>
            <a:noFill/>
            <a:ln w="12700" cap="flat" cmpd="sng">
              <a:solidFill>
                <a:srgbClr val="FF284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 defTabSz="457200"/>
              <a:endParaRPr lang="en-US" sz="1200" b="0">
                <a:solidFill>
                  <a:srgbClr val="000000"/>
                </a:solidFill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20623" name="AutoShape 143"/>
            <p:cNvSpPr>
              <a:spLocks/>
            </p:cNvSpPr>
            <p:nvPr/>
          </p:nvSpPr>
          <p:spPr bwMode="auto">
            <a:xfrm>
              <a:off x="428625" y="3352800"/>
              <a:ext cx="210468" cy="215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400" b="0">
                  <a:latin typeface="Helvetica" charset="0"/>
                  <a:cs typeface="Helvetica" charset="0"/>
                  <a:sym typeface="Helvetica" charset="0"/>
                </a:rPr>
                <a:t>10</a:t>
              </a:r>
              <a:endParaRPr lang="en-US"/>
            </a:p>
          </p:txBody>
        </p:sp>
        <p:sp>
          <p:nvSpPr>
            <p:cNvPr id="20624" name="AutoShape 144"/>
            <p:cNvSpPr>
              <a:spLocks/>
            </p:cNvSpPr>
            <p:nvPr/>
          </p:nvSpPr>
          <p:spPr bwMode="auto">
            <a:xfrm>
              <a:off x="612775" y="3316287"/>
              <a:ext cx="127000" cy="1778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200" b="0">
                  <a:latin typeface="Helvetica" charset="0"/>
                  <a:cs typeface="Helvetica" charset="0"/>
                  <a:sym typeface="Helvetica" charset="0"/>
                </a:rPr>
                <a:t>4</a:t>
              </a:r>
              <a:endParaRPr lang="en-US"/>
            </a:p>
          </p:txBody>
        </p:sp>
        <p:sp>
          <p:nvSpPr>
            <p:cNvPr id="20625" name="AutoShape 145"/>
            <p:cNvSpPr>
              <a:spLocks/>
            </p:cNvSpPr>
            <p:nvPr/>
          </p:nvSpPr>
          <p:spPr bwMode="auto">
            <a:xfrm>
              <a:off x="428625" y="2703512"/>
              <a:ext cx="210468" cy="215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400" b="0">
                  <a:latin typeface="Helvetica" charset="0"/>
                  <a:cs typeface="Helvetica" charset="0"/>
                  <a:sym typeface="Helvetica" charset="0"/>
                </a:rPr>
                <a:t>10</a:t>
              </a:r>
              <a:endParaRPr lang="en-US"/>
            </a:p>
          </p:txBody>
        </p:sp>
        <p:sp>
          <p:nvSpPr>
            <p:cNvPr id="20626" name="AutoShape 146"/>
            <p:cNvSpPr>
              <a:spLocks/>
            </p:cNvSpPr>
            <p:nvPr/>
          </p:nvSpPr>
          <p:spPr bwMode="auto">
            <a:xfrm>
              <a:off x="612775" y="2668587"/>
              <a:ext cx="127000" cy="1778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200" b="0">
                  <a:latin typeface="Helvetica" charset="0"/>
                  <a:cs typeface="Helvetica" charset="0"/>
                  <a:sym typeface="Helvetica" charset="0"/>
                </a:rPr>
                <a:t>5</a:t>
              </a:r>
              <a:endParaRPr lang="en-US"/>
            </a:p>
          </p:txBody>
        </p:sp>
        <p:sp>
          <p:nvSpPr>
            <p:cNvPr id="20627" name="AutoShape 147"/>
            <p:cNvSpPr>
              <a:spLocks/>
            </p:cNvSpPr>
            <p:nvPr/>
          </p:nvSpPr>
          <p:spPr bwMode="auto">
            <a:xfrm>
              <a:off x="428625" y="2055812"/>
              <a:ext cx="210468" cy="215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400" b="0">
                  <a:latin typeface="Helvetica" charset="0"/>
                  <a:cs typeface="Helvetica" charset="0"/>
                  <a:sym typeface="Helvetica" charset="0"/>
                </a:rPr>
                <a:t>10</a:t>
              </a:r>
              <a:endParaRPr lang="en-US"/>
            </a:p>
          </p:txBody>
        </p:sp>
        <p:sp>
          <p:nvSpPr>
            <p:cNvPr id="20628" name="AutoShape 148"/>
            <p:cNvSpPr>
              <a:spLocks/>
            </p:cNvSpPr>
            <p:nvPr/>
          </p:nvSpPr>
          <p:spPr bwMode="auto">
            <a:xfrm>
              <a:off x="612775" y="2019300"/>
              <a:ext cx="127000" cy="177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200" b="0">
                  <a:latin typeface="Helvetica" charset="0"/>
                  <a:cs typeface="Helvetica" charset="0"/>
                  <a:sym typeface="Helvetica" charset="0"/>
                </a:rPr>
                <a:t>6</a:t>
              </a:r>
              <a:endParaRPr lang="en-US"/>
            </a:p>
          </p:txBody>
        </p:sp>
        <p:sp>
          <p:nvSpPr>
            <p:cNvPr id="20629" name="AutoShape 149"/>
            <p:cNvSpPr>
              <a:spLocks/>
            </p:cNvSpPr>
            <p:nvPr/>
          </p:nvSpPr>
          <p:spPr bwMode="auto">
            <a:xfrm>
              <a:off x="428625" y="1404937"/>
              <a:ext cx="210468" cy="215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400" b="0">
                  <a:latin typeface="Helvetica" charset="0"/>
                  <a:cs typeface="Helvetica" charset="0"/>
                  <a:sym typeface="Helvetica" charset="0"/>
                </a:rPr>
                <a:t>10</a:t>
              </a:r>
              <a:endParaRPr lang="en-US"/>
            </a:p>
          </p:txBody>
        </p:sp>
        <p:sp>
          <p:nvSpPr>
            <p:cNvPr id="20630" name="AutoShape 150"/>
            <p:cNvSpPr>
              <a:spLocks/>
            </p:cNvSpPr>
            <p:nvPr/>
          </p:nvSpPr>
          <p:spPr bwMode="auto">
            <a:xfrm>
              <a:off x="612775" y="1370012"/>
              <a:ext cx="127000" cy="1778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200" b="0">
                  <a:latin typeface="Helvetica" charset="0"/>
                  <a:cs typeface="Helvetica" charset="0"/>
                  <a:sym typeface="Helvetica" charset="0"/>
                </a:rPr>
                <a:t>7</a:t>
              </a:r>
              <a:endParaRPr lang="en-US"/>
            </a:p>
          </p:txBody>
        </p:sp>
        <p:sp>
          <p:nvSpPr>
            <p:cNvPr id="20631" name="AutoShape 151"/>
            <p:cNvSpPr>
              <a:spLocks/>
            </p:cNvSpPr>
            <p:nvPr/>
          </p:nvSpPr>
          <p:spPr bwMode="auto">
            <a:xfrm>
              <a:off x="428625" y="757237"/>
              <a:ext cx="210468" cy="2159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400" b="0">
                  <a:latin typeface="Helvetica" charset="0"/>
                  <a:cs typeface="Helvetica" charset="0"/>
                  <a:sym typeface="Helvetica" charset="0"/>
                </a:rPr>
                <a:t>10</a:t>
              </a:r>
              <a:endParaRPr lang="en-US"/>
            </a:p>
          </p:txBody>
        </p:sp>
        <p:sp>
          <p:nvSpPr>
            <p:cNvPr id="20632" name="AutoShape 152"/>
            <p:cNvSpPr>
              <a:spLocks/>
            </p:cNvSpPr>
            <p:nvPr/>
          </p:nvSpPr>
          <p:spPr bwMode="auto">
            <a:xfrm>
              <a:off x="612775" y="720725"/>
              <a:ext cx="127000" cy="177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200" b="0">
                  <a:latin typeface="Helvetica" charset="0"/>
                  <a:cs typeface="Helvetica" charset="0"/>
                  <a:sym typeface="Helvetica" charset="0"/>
                </a:rPr>
                <a:t>8</a:t>
              </a:r>
              <a:endParaRPr lang="en-US"/>
            </a:p>
          </p:txBody>
        </p:sp>
        <p:sp>
          <p:nvSpPr>
            <p:cNvPr id="20633" name="AutoShape 153"/>
            <p:cNvSpPr>
              <a:spLocks/>
            </p:cNvSpPr>
            <p:nvPr/>
          </p:nvSpPr>
          <p:spPr bwMode="auto">
            <a:xfrm>
              <a:off x="428625" y="107950"/>
              <a:ext cx="210468" cy="215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400" b="0">
                  <a:latin typeface="Helvetica" charset="0"/>
                  <a:cs typeface="Helvetica" charset="0"/>
                  <a:sym typeface="Helvetica" charset="0"/>
                </a:rPr>
                <a:t>10</a:t>
              </a:r>
              <a:endParaRPr lang="en-US"/>
            </a:p>
          </p:txBody>
        </p:sp>
        <p:sp>
          <p:nvSpPr>
            <p:cNvPr id="20634" name="AutoShape 154"/>
            <p:cNvSpPr>
              <a:spLocks/>
            </p:cNvSpPr>
            <p:nvPr/>
          </p:nvSpPr>
          <p:spPr bwMode="auto">
            <a:xfrm>
              <a:off x="612775" y="71437"/>
              <a:ext cx="127000" cy="1778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0">
                <a:buClr>
                  <a:srgbClr val="FFFFFF"/>
                </a:buClr>
                <a:buFont typeface="Helvetica" charset="0"/>
                <a:buNone/>
              </a:pPr>
              <a:r>
                <a:rPr lang="en-US" sz="1200" b="0">
                  <a:latin typeface="Helvetica" charset="0"/>
                  <a:cs typeface="Helvetica" charset="0"/>
                  <a:sym typeface="Helvetica" charset="0"/>
                </a:rPr>
                <a:t>9</a:t>
              </a:r>
              <a:endParaRPr lang="en-US"/>
            </a:p>
          </p:txBody>
        </p:sp>
        <p:sp>
          <p:nvSpPr>
            <p:cNvPr id="20635" name="AutoShape 155"/>
            <p:cNvSpPr>
              <a:spLocks/>
            </p:cNvSpPr>
            <p:nvPr/>
          </p:nvSpPr>
          <p:spPr bwMode="auto">
            <a:xfrm>
              <a:off x="0" y="1143000"/>
              <a:ext cx="92075" cy="9048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FFB00"/>
            </a:solidFill>
            <a:ln w="12700" cap="flat" cmpd="sng">
              <a:solidFill>
                <a:srgbClr val="FFFB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/>
            </a:p>
          </p:txBody>
        </p:sp>
      </p:grpSp>
      <p:sp>
        <p:nvSpPr>
          <p:cNvPr id="20636" name="AutoShape 156"/>
          <p:cNvSpPr>
            <a:spLocks/>
          </p:cNvSpPr>
          <p:nvPr/>
        </p:nvSpPr>
        <p:spPr bwMode="auto">
          <a:xfrm>
            <a:off x="7808913" y="2716213"/>
            <a:ext cx="703262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algn="ctr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ATI </a:t>
            </a:r>
          </a:p>
          <a:p>
            <a:pPr marL="0" algn="ctr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Radeon 256</a:t>
            </a:r>
            <a:endParaRPr lang="en-US"/>
          </a:p>
        </p:txBody>
      </p:sp>
      <p:sp>
        <p:nvSpPr>
          <p:cNvPr id="20637" name="AutoShape 157"/>
          <p:cNvSpPr>
            <a:spLocks/>
          </p:cNvSpPr>
          <p:nvPr/>
        </p:nvSpPr>
        <p:spPr bwMode="auto">
          <a:xfrm>
            <a:off x="8859838" y="2019300"/>
            <a:ext cx="90487" cy="90488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</a:path>
            </a:pathLst>
          </a:custGeom>
          <a:solidFill>
            <a:srgbClr val="FFFB00"/>
          </a:solidFill>
          <a:ln w="12700" cap="flat" cmpd="sng">
            <a:solidFill>
              <a:srgbClr val="FFFB00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638" name="AutoShape 158"/>
          <p:cNvSpPr>
            <a:spLocks/>
          </p:cNvSpPr>
          <p:nvPr/>
        </p:nvSpPr>
        <p:spPr bwMode="auto">
          <a:xfrm>
            <a:off x="8607425" y="1636713"/>
            <a:ext cx="400050" cy="3048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0" algn="ctr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nVidia</a:t>
            </a:r>
          </a:p>
          <a:p>
            <a:pPr marL="0" algn="ctr">
              <a:buClr>
                <a:srgbClr val="FFFFFF"/>
              </a:buClr>
              <a:buFont typeface="Helvetica" charset="0"/>
              <a:buNone/>
            </a:pPr>
            <a:r>
              <a:rPr lang="en-US" sz="1000" b="0">
                <a:latin typeface="Helvetica" charset="0"/>
                <a:cs typeface="Helvetica" charset="0"/>
                <a:sym typeface="Helvetica" charset="0"/>
              </a:rPr>
              <a:t>G70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61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129588" cy="889000"/>
          </a:xfrm>
        </p:spPr>
        <p:txBody>
          <a:bodyPr/>
          <a:lstStyle/>
          <a:p>
            <a:r>
              <a:rPr lang="en-US"/>
              <a:t>Programmable Hardware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4675" y="898525"/>
            <a:ext cx="7734300" cy="6121400"/>
          </a:xfrm>
        </p:spPr>
        <p:txBody>
          <a:bodyPr/>
          <a:lstStyle/>
          <a:p>
            <a:pPr marL="347663" indent="-304800" defTabSz="914400">
              <a:lnSpc>
                <a:spcPct val="90000"/>
              </a:lnSpc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Started in 1999</a:t>
            </a:r>
          </a:p>
          <a:p>
            <a:pPr marL="347663" indent="-304800" defTabSz="914400">
              <a:lnSpc>
                <a:spcPct val="90000"/>
              </a:lnSpc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Flexible, programmable</a:t>
            </a:r>
          </a:p>
          <a:p>
            <a:pPr marL="754063" lvl="1" indent="-304800" defTabSz="914400">
              <a:lnSpc>
                <a:spcPct val="90000"/>
              </a:lnSpc>
              <a:spcBef>
                <a:spcPts val="600"/>
              </a:spcBef>
              <a:buClr>
                <a:srgbClr val="44FDFF"/>
              </a:buClr>
              <a:buFontTx/>
              <a:buChar char="–"/>
            </a:pPr>
            <a:r>
              <a:rPr lang="en-US" sz="24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Vertex, Geometry, Fragment Shaders</a:t>
            </a:r>
          </a:p>
          <a:p>
            <a:pPr marL="347663" indent="-304800" defTabSz="914400">
              <a:lnSpc>
                <a:spcPct val="90000"/>
              </a:lnSpc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And much faster, of course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1999 GeForce256:          0.35 Gigapixel peak fill rate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2001 GeForce3:              0.8   Gigapixel peak fill rate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2003 GeForceFX Ultra:   2.0   Gigapixel peak fill rate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ATI Radeon 9800 Pro :    3.0   Gigapixel peak fill rate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2006 NV60:                       ...    Gigapixel peak fill rate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2009 GeForce GTX 285:  10   Gigapixel peak fill rate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0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2011 </a:t>
            </a:r>
          </a:p>
          <a:p>
            <a:pPr marL="1465263" lvl="3" indent="-203200" defTabSz="914400">
              <a:lnSpc>
                <a:spcPct val="90000"/>
              </a:lnSpc>
              <a:spcBef>
                <a:spcPts val="400"/>
              </a:spcBef>
              <a:buFontTx/>
              <a:buChar char="–"/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GeForce GTC 590:  56 Gigapixel peak fill rate</a:t>
            </a:r>
          </a:p>
          <a:p>
            <a:pPr marL="1465263" lvl="3" indent="-203200" defTabSz="914400">
              <a:lnSpc>
                <a:spcPct val="90000"/>
              </a:lnSpc>
              <a:spcBef>
                <a:spcPts val="400"/>
              </a:spcBef>
              <a:buFontTx/>
              <a:buChar char="–"/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Radeon HD 6990: 2x26.5 </a:t>
            </a:r>
          </a:p>
          <a:p>
            <a:pPr marL="1109663" lvl="2" indent="-254000" defTabSz="914400">
              <a:lnSpc>
                <a:spcPct val="90000"/>
              </a:lnSpc>
              <a:spcBef>
                <a:spcPts val="500"/>
              </a:spcBef>
              <a:buClr>
                <a:srgbClr val="44FDFF"/>
              </a:buClr>
              <a:buFontTx/>
              <a:buChar char="•"/>
            </a:pPr>
            <a:r>
              <a:rPr lang="en-US" sz="2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2012</a:t>
            </a:r>
          </a:p>
          <a:p>
            <a:pPr marL="1465263" lvl="3" indent="-203200" defTabSz="914400">
              <a:lnSpc>
                <a:spcPct val="90000"/>
              </a:lnSpc>
              <a:spcBef>
                <a:spcPts val="400"/>
              </a:spcBef>
              <a:buFontTx/>
              <a:buChar char="–"/>
            </a:pPr>
            <a:r>
              <a:rPr lang="en-US" sz="18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GeForce GTC 690: 62 Gigapixel/s peak fill rate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876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Synchronization in MIPS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990600"/>
            <a:ext cx="86868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AU" sz="2800" dirty="0" smtClean="0"/>
              <a:t>Load linked: 		</a:t>
            </a:r>
            <a:r>
              <a:rPr lang="en-AU" sz="2800" dirty="0" smtClean="0">
                <a:solidFill>
                  <a:srgbClr val="00F6FF"/>
                </a:solidFill>
                <a:latin typeface="Lucida Console" pitchFamily="49" charset="0"/>
              </a:rPr>
              <a:t>LL </a:t>
            </a:r>
            <a:r>
              <a:rPr lang="en-US" sz="2800" dirty="0" err="1" smtClean="0">
                <a:solidFill>
                  <a:srgbClr val="00F6FF"/>
                </a:solidFill>
                <a:latin typeface="Lucida Console" pitchFamily="49" charset="0"/>
              </a:rPr>
              <a:t>rt</a:t>
            </a:r>
            <a:r>
              <a:rPr lang="en-US" sz="2800" dirty="0" smtClean="0">
                <a:solidFill>
                  <a:srgbClr val="00F6FF"/>
                </a:solidFill>
                <a:latin typeface="Lucida Console" pitchFamily="49" charset="0"/>
              </a:rPr>
              <a:t>, offset(</a:t>
            </a:r>
            <a:r>
              <a:rPr lang="en-US" sz="2800" dirty="0" err="1" smtClean="0">
                <a:solidFill>
                  <a:srgbClr val="00F6FF"/>
                </a:solidFill>
                <a:latin typeface="Lucida Console" pitchFamily="49" charset="0"/>
              </a:rPr>
              <a:t>rs</a:t>
            </a:r>
            <a:r>
              <a:rPr lang="en-US" sz="2800" dirty="0" smtClean="0">
                <a:solidFill>
                  <a:srgbClr val="00F6FF"/>
                </a:solidFill>
                <a:latin typeface="Lucida Console" pitchFamily="49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en-AU" sz="2800" dirty="0" smtClean="0"/>
              <a:t>Store conditional:	</a:t>
            </a:r>
            <a:r>
              <a:rPr lang="en-AU" sz="2800" dirty="0" smtClean="0">
                <a:solidFill>
                  <a:srgbClr val="00F6FF"/>
                </a:solidFill>
                <a:latin typeface="Lucida Console" pitchFamily="49" charset="0"/>
              </a:rPr>
              <a:t>SC </a:t>
            </a:r>
            <a:r>
              <a:rPr lang="en-AU" sz="2800" dirty="0" err="1" smtClean="0">
                <a:solidFill>
                  <a:srgbClr val="00F6FF"/>
                </a:solidFill>
                <a:latin typeface="Lucida Console" pitchFamily="49" charset="0"/>
              </a:rPr>
              <a:t>rt</a:t>
            </a:r>
            <a:r>
              <a:rPr lang="en-AU" sz="2800" dirty="0" smtClean="0">
                <a:solidFill>
                  <a:srgbClr val="00F6FF"/>
                </a:solidFill>
                <a:latin typeface="Lucida Console" pitchFamily="49" charset="0"/>
              </a:rPr>
              <a:t>, </a:t>
            </a:r>
            <a:r>
              <a:rPr lang="en-US" sz="2800" dirty="0" smtClean="0">
                <a:solidFill>
                  <a:srgbClr val="00F6FF"/>
                </a:solidFill>
                <a:latin typeface="Lucida Console" pitchFamily="49" charset="0"/>
              </a:rPr>
              <a:t>offset(</a:t>
            </a:r>
            <a:r>
              <a:rPr lang="en-US" sz="2800" dirty="0" err="1" smtClean="0">
                <a:solidFill>
                  <a:srgbClr val="00F6FF"/>
                </a:solidFill>
                <a:latin typeface="Lucida Console" pitchFamily="49" charset="0"/>
              </a:rPr>
              <a:t>rs</a:t>
            </a:r>
            <a:r>
              <a:rPr lang="en-US" sz="2800" dirty="0" smtClean="0">
                <a:solidFill>
                  <a:srgbClr val="00F6FF"/>
                </a:solidFill>
                <a:latin typeface="Lucida Console" pitchFamily="49" charset="0"/>
              </a:rPr>
              <a:t>)</a:t>
            </a:r>
          </a:p>
          <a:p>
            <a:pPr lvl="1">
              <a:lnSpc>
                <a:spcPct val="90000"/>
              </a:lnSpc>
              <a:buClr>
                <a:srgbClr val="00F6FF"/>
              </a:buClr>
            </a:pPr>
            <a:r>
              <a:rPr lang="en-AU" sz="2400" dirty="0" smtClean="0"/>
              <a:t>Succeeds if location not changed since the </a:t>
            </a:r>
            <a:r>
              <a:rPr lang="en-AU" sz="2400" dirty="0" smtClean="0">
                <a:latin typeface="Lucida Console" pitchFamily="49" charset="0"/>
              </a:rPr>
              <a:t>LL</a:t>
            </a:r>
          </a:p>
          <a:p>
            <a:pPr lvl="2">
              <a:lnSpc>
                <a:spcPct val="90000"/>
              </a:lnSpc>
              <a:buClr>
                <a:srgbClr val="00F6FF"/>
              </a:buClr>
            </a:pPr>
            <a:r>
              <a:rPr lang="en-AU" sz="2000" dirty="0" smtClean="0"/>
              <a:t>Returns 1 in </a:t>
            </a:r>
            <a:r>
              <a:rPr lang="en-AU" sz="2000" dirty="0" err="1" smtClean="0"/>
              <a:t>rt</a:t>
            </a:r>
            <a:endParaRPr lang="en-AU" sz="2000" dirty="0" smtClean="0"/>
          </a:p>
          <a:p>
            <a:pPr lvl="1">
              <a:lnSpc>
                <a:spcPct val="90000"/>
              </a:lnSpc>
              <a:buClr>
                <a:srgbClr val="00F6FF"/>
              </a:buClr>
            </a:pPr>
            <a:r>
              <a:rPr lang="en-AU" sz="2400" dirty="0" smtClean="0"/>
              <a:t>Fails if location is changed</a:t>
            </a:r>
          </a:p>
          <a:p>
            <a:pPr lvl="2">
              <a:lnSpc>
                <a:spcPct val="90000"/>
              </a:lnSpc>
              <a:buClr>
                <a:srgbClr val="00F6FF"/>
              </a:buClr>
            </a:pPr>
            <a:r>
              <a:rPr lang="en-AU" sz="2000" dirty="0" smtClean="0"/>
              <a:t>Returns 0 in </a:t>
            </a:r>
            <a:r>
              <a:rPr lang="en-AU" sz="2000" dirty="0" err="1" smtClean="0"/>
              <a:t>rt</a:t>
            </a:r>
            <a:endParaRPr lang="en-AU" sz="2000" dirty="0" smtClean="0"/>
          </a:p>
          <a:p>
            <a:pPr lvl="2">
              <a:lnSpc>
                <a:spcPct val="90000"/>
              </a:lnSpc>
            </a:pP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" y="3657600"/>
            <a:ext cx="8189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Any time a processor intervenes and modifies the value in memory between the LL and SC instruction, the SC returns 0 in $t0</a:t>
            </a:r>
          </a:p>
          <a:p>
            <a:r>
              <a:rPr lang="en-US" sz="2800" dirty="0">
                <a:solidFill>
                  <a:srgbClr val="00F6FF"/>
                </a:solidFill>
              </a:rPr>
              <a:t>	</a:t>
            </a:r>
            <a:r>
              <a:rPr lang="en-US" sz="2800" dirty="0" smtClean="0">
                <a:solidFill>
                  <a:srgbClr val="00F6FF"/>
                </a:solidFill>
              </a:rPr>
              <a:t>Use this value 0 to try again</a:t>
            </a:r>
          </a:p>
        </p:txBody>
      </p:sp>
    </p:spTree>
    <p:extLst>
      <p:ext uri="{BB962C8B-B14F-4D97-AF65-F5344CB8AC3E}">
        <p14:creationId xmlns:p14="http://schemas.microsoft.com/office/powerpoint/2010/main" val="315088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GPU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-2717" r="12223" b="15802"/>
          <a:stretch/>
        </p:blipFill>
        <p:spPr>
          <a:xfrm>
            <a:off x="49843" y="719137"/>
            <a:ext cx="9044313" cy="576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Around 2000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function pipeline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3" t="28148" r="15000" b="17037"/>
          <a:stretch/>
        </p:blipFill>
        <p:spPr>
          <a:xfrm>
            <a:off x="381000" y="2057400"/>
            <a:ext cx="8153400" cy="40767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748920" y="5367240"/>
              <a:ext cx="138960" cy="21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35600" y="5353560"/>
                <a:ext cx="165960" cy="23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688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Around 2005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Programmable vertex and pixel processors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5" t="-1471" r="11742" b="1471"/>
          <a:stretch/>
        </p:blipFill>
        <p:spPr>
          <a:xfrm>
            <a:off x="1143000" y="1447800"/>
            <a:ext cx="7162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4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2006: Unified Architecture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2" y="943938"/>
            <a:ext cx="8399352" cy="5914063"/>
            <a:chOff x="1887649" y="2107997"/>
            <a:chExt cx="5368703" cy="3780155"/>
          </a:xfrm>
        </p:grpSpPr>
        <p:sp>
          <p:nvSpPr>
            <p:cNvPr id="7" name="TextBox 6"/>
            <p:cNvSpPr txBox="1"/>
            <p:nvPr/>
          </p:nvSpPr>
          <p:spPr>
            <a:xfrm>
              <a:off x="4052360" y="5625744"/>
              <a:ext cx="1039281" cy="255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/>
                <a:t>nVIDIA</a:t>
              </a:r>
              <a:r>
                <a:rPr lang="en-US" sz="2000" dirty="0"/>
                <a:t> </a:t>
              </a:r>
              <a:r>
                <a:rPr lang="en-US" sz="2000" dirty="0" err="1" smtClean="0"/>
                <a:t>Kepler</a:t>
              </a:r>
              <a:endParaRPr lang="en-US" sz="2000" dirty="0"/>
            </a:p>
          </p:txBody>
        </p:sp>
        <p:pic>
          <p:nvPicPr>
            <p:cNvPr id="9" name="Content Placeholder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649" y="2107997"/>
              <a:ext cx="5368703" cy="3780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654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7663" indent="-304800" defTabSz="914400"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Parallelism: thousands of cores</a:t>
            </a:r>
            <a:endParaRPr lang="en-US" sz="3000" dirty="0">
              <a:solidFill>
                <a:srgbClr val="FFFFFF"/>
              </a:solidFill>
              <a:latin typeface="Arial" charset="0"/>
              <a:cs typeface="Arial" charset="0"/>
              <a:sym typeface="Arial" charset="0"/>
            </a:endParaRPr>
          </a:p>
          <a:p>
            <a:pPr marL="347663" indent="-304800" defTabSz="914400"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Pipelining</a:t>
            </a:r>
          </a:p>
          <a:p>
            <a:pPr marL="347663" indent="-304800" defTabSz="914400"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Hardware multithreading</a:t>
            </a:r>
          </a:p>
          <a:p>
            <a:pPr marL="347663" indent="-304800" defTabSz="914400"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Not </a:t>
            </a:r>
            <a:r>
              <a:rPr lang="en-US" sz="3000" dirty="0" err="1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multiscale</a:t>
            </a:r>
            <a:r>
              <a:rPr lang="en-US" sz="30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caching</a:t>
            </a:r>
          </a:p>
          <a:p>
            <a:pPr marL="1090613" lvl="1" indent="-304800"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26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Streaming caches</a:t>
            </a:r>
          </a:p>
          <a:p>
            <a:pPr marL="347663" indent="-304800" defTabSz="914400">
              <a:spcBef>
                <a:spcPts val="700"/>
              </a:spcBef>
              <a:buClr>
                <a:srgbClr val="43FDFF"/>
              </a:buClr>
              <a:buFont typeface="Times" charset="0"/>
              <a:buChar char="•"/>
            </a:pPr>
            <a:r>
              <a:rPr lang="en-US" sz="3000" dirty="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Throughput, not latency</a:t>
            </a:r>
            <a:endParaRPr lang="en-US" dirty="0"/>
          </a:p>
        </p:txBody>
      </p:sp>
      <p:pic>
        <p:nvPicPr>
          <p:cNvPr id="21507" name="Picture 3" descr="dropped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6322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2774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Flynn’s Taxonomy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371003"/>
              </p:ext>
            </p:extLst>
          </p:nvPr>
        </p:nvGraphicFramePr>
        <p:xfrm>
          <a:off x="838200" y="1676400"/>
          <a:ext cx="7620000" cy="3352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10000"/>
                <a:gridCol w="3810000"/>
              </a:tblGrid>
              <a:tr h="1188721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Single</a:t>
                      </a:r>
                      <a:r>
                        <a:rPr lang="en-US" sz="3200" baseline="0" dirty="0" smtClean="0"/>
                        <a:t> Instruction Single Data </a:t>
                      </a:r>
                    </a:p>
                    <a:p>
                      <a:r>
                        <a:rPr lang="en-US" sz="3200" baseline="0" dirty="0" smtClean="0"/>
                        <a:t> (SISD)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smtClean="0"/>
                        <a:t>Multiple Instruction Single Data</a:t>
                      </a:r>
                    </a:p>
                    <a:p>
                      <a:r>
                        <a:rPr lang="en-US" sz="2800" smtClean="0"/>
                        <a:t>(MISD)</a:t>
                      </a:r>
                    </a:p>
                    <a:p>
                      <a:endParaRPr lang="en-US" sz="2800" dirty="0"/>
                    </a:p>
                  </a:txBody>
                  <a:tcPr/>
                </a:tc>
              </a:tr>
              <a:tr h="1044875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Single Instruction</a:t>
                      </a:r>
                      <a:r>
                        <a:rPr lang="en-US" sz="3200" baseline="0" dirty="0" smtClean="0"/>
                        <a:t> </a:t>
                      </a:r>
                      <a:r>
                        <a:rPr lang="en-US" sz="3200" dirty="0" smtClean="0"/>
                        <a:t>Multiple</a:t>
                      </a:r>
                      <a:r>
                        <a:rPr lang="en-US" sz="3200" baseline="0" dirty="0" smtClean="0"/>
                        <a:t> Data</a:t>
                      </a:r>
                    </a:p>
                    <a:p>
                      <a:r>
                        <a:rPr lang="en-US" sz="3200" baseline="0" dirty="0" smtClean="0"/>
                        <a:t>(SIMD)</a:t>
                      </a:r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Multiple</a:t>
                      </a:r>
                      <a:r>
                        <a:rPr lang="en-US" sz="3200" baseline="0" dirty="0" smtClean="0"/>
                        <a:t> Instruction Multiple Data</a:t>
                      </a:r>
                    </a:p>
                    <a:p>
                      <a:r>
                        <a:rPr lang="en-US" sz="3200" baseline="0" dirty="0" smtClean="0"/>
                        <a:t>(MIMD)</a:t>
                      </a:r>
                      <a:endParaRPr lang="en-US" sz="32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9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14" y="152400"/>
            <a:ext cx="8686800" cy="533400"/>
          </a:xfrm>
        </p:spPr>
        <p:txBody>
          <a:bodyPr/>
          <a:lstStyle/>
          <a:p>
            <a:r>
              <a:rPr lang="en-US" dirty="0" smtClean="0"/>
              <a:t>MIMD array of SIMD </a:t>
            </a:r>
            <a:r>
              <a:rPr lang="en-US" dirty="0" err="1" smtClean="0"/>
              <a:t>procs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2" y="943938"/>
            <a:ext cx="8399352" cy="5914063"/>
            <a:chOff x="1887649" y="2107997"/>
            <a:chExt cx="5368703" cy="3780155"/>
          </a:xfrm>
        </p:grpSpPr>
        <p:sp>
          <p:nvSpPr>
            <p:cNvPr id="7" name="TextBox 6"/>
            <p:cNvSpPr txBox="1"/>
            <p:nvPr/>
          </p:nvSpPr>
          <p:spPr>
            <a:xfrm>
              <a:off x="4052360" y="5625744"/>
              <a:ext cx="1039281" cy="255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err="1"/>
                <a:t>nVIDIA</a:t>
              </a:r>
              <a:r>
                <a:rPr lang="en-US" sz="2000" dirty="0"/>
                <a:t> </a:t>
              </a:r>
              <a:r>
                <a:rPr lang="en-US" sz="2000" dirty="0" err="1" smtClean="0"/>
                <a:t>Kepler</a:t>
              </a:r>
              <a:endParaRPr lang="en-US" sz="2000" dirty="0"/>
            </a:p>
          </p:txBody>
        </p:sp>
        <p:pic>
          <p:nvPicPr>
            <p:cNvPr id="9" name="Content Placeholder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7649" y="2107997"/>
              <a:ext cx="5368703" cy="37801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669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Grids, Blocks, and Threads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Shuang Zhao, Cornell University,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44" y="1940137"/>
            <a:ext cx="4629512" cy="411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1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 Memory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Shuang Zhao, Cornell University, 2014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044" y="1940137"/>
            <a:ext cx="4629512" cy="411231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211030" y="3538248"/>
            <a:ext cx="2792927" cy="369332"/>
            <a:chOff x="6328230" y="3538248"/>
            <a:chExt cx="2792927" cy="369332"/>
          </a:xfrm>
        </p:grpSpPr>
        <p:cxnSp>
          <p:nvCxnSpPr>
            <p:cNvPr id="8" name="Straight Arrow Connector 7"/>
            <p:cNvCxnSpPr/>
            <p:nvPr/>
          </p:nvCxnSpPr>
          <p:spPr>
            <a:xfrm flipH="1">
              <a:off x="6328230" y="3722914"/>
              <a:ext cx="83457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162800" y="3538248"/>
              <a:ext cx="19583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Fastest, per-thread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11030" y="3067529"/>
            <a:ext cx="2563890" cy="369332"/>
            <a:chOff x="6328230" y="3538248"/>
            <a:chExt cx="2563890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6328230" y="3722914"/>
              <a:ext cx="83457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162800" y="3538248"/>
              <a:ext cx="1729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Faster, per-block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211030" y="4831015"/>
            <a:ext cx="2317348" cy="369332"/>
            <a:chOff x="6328230" y="3538248"/>
            <a:chExt cx="2317348" cy="369332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6328230" y="3722914"/>
              <a:ext cx="83457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162800" y="3538248"/>
              <a:ext cx="1482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Slower, global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211030" y="5349402"/>
            <a:ext cx="2716817" cy="369332"/>
            <a:chOff x="6328230" y="3538248"/>
            <a:chExt cx="2716817" cy="369332"/>
          </a:xfrm>
        </p:grpSpPr>
        <p:cxnSp>
          <p:nvCxnSpPr>
            <p:cNvPr id="20" name="Straight Arrow Connector 19"/>
            <p:cNvCxnSpPr/>
            <p:nvPr/>
          </p:nvCxnSpPr>
          <p:spPr>
            <a:xfrm flipH="1">
              <a:off x="6328230" y="3722914"/>
              <a:ext cx="834570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7162800" y="3538248"/>
              <a:ext cx="1882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Read-only, cached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68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Heterogeneous Computing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Shuang Zhao, Cornell University, 2014</a:t>
            </a:r>
            <a:endParaRPr lang="en-US" dirty="0"/>
          </a:p>
        </p:txBody>
      </p:sp>
      <p:pic>
        <p:nvPicPr>
          <p:cNvPr id="2050" name="Picture 2" descr="http://ic.tweakimg.net/ext/i/129404344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734" y="2389000"/>
            <a:ext cx="2917371" cy="251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vidia.com/docs/IO/83975/Tesla_C2050-C2070_1929-3qtr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049" y="2386891"/>
            <a:ext cx="3031217" cy="251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0135" y="5081129"/>
            <a:ext cx="33345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2D050"/>
                </a:solidFill>
              </a:rPr>
              <a:t>Host: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dirty="0" smtClean="0"/>
              <a:t>the CPU and its memory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30164" y="5081129"/>
            <a:ext cx="3558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F0"/>
                </a:solidFill>
              </a:rPr>
              <a:t>Device: </a:t>
            </a:r>
            <a:r>
              <a:rPr lang="en-US" sz="2000" dirty="0" smtClean="0"/>
              <a:t>the GPU and its memory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583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990600"/>
            <a:ext cx="8915400" cy="5638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Linked load / Store Conditional</a:t>
            </a:r>
          </a:p>
          <a:p>
            <a:r>
              <a:rPr lang="en-US" sz="2400" dirty="0" smtClean="0"/>
              <a:t>m = 0; // 0 means lock is free; otherwise, if m ==1, then lock locked</a:t>
            </a:r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m) {</a:t>
            </a:r>
          </a:p>
          <a:p>
            <a:r>
              <a:rPr lang="en-US" sz="2400" dirty="0" smtClean="0">
                <a:latin typeface="Consolas" pitchFamily="49" charset="0"/>
              </a:rPr>
              <a:t>   while(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(&amp;m)){}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err="1">
                <a:latin typeface="Consolas" pitchFamily="49" charset="0"/>
              </a:rPr>
              <a:t>i</a:t>
            </a:r>
            <a:r>
              <a:rPr lang="en-US" sz="2400" dirty="0" err="1" smtClean="0">
                <a:latin typeface="Consolas" pitchFamily="49" charset="0"/>
              </a:rPr>
              <a:t>nt</a:t>
            </a:r>
            <a:r>
              <a:rPr lang="en-US" sz="2400" dirty="0" smtClean="0">
                <a:latin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  <a:endParaRPr lang="en-US" sz="2400" dirty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	old = *m;</a:t>
            </a:r>
          </a:p>
          <a:p>
            <a:r>
              <a:rPr lang="en-US" sz="2400" dirty="0" smtClean="0">
                <a:latin typeface="Consolas" pitchFamily="49" charset="0"/>
              </a:rPr>
              <a:t>	*</a:t>
            </a:r>
            <a:r>
              <a:rPr lang="en-US" sz="2400" dirty="0">
                <a:latin typeface="Consolas" pitchFamily="49" charset="0"/>
              </a:rPr>
              <a:t>m = </a:t>
            </a:r>
            <a:r>
              <a:rPr lang="en-US" sz="2400" dirty="0" smtClean="0">
                <a:latin typeface="Consolas" pitchFamily="49" charset="0"/>
              </a:rPr>
              <a:t>1;</a:t>
            </a:r>
          </a:p>
          <a:p>
            <a:r>
              <a:rPr lang="en-US" sz="2400" dirty="0" smtClean="0">
                <a:latin typeface="Consolas" pitchFamily="49" charset="0"/>
              </a:rPr>
              <a:t>	return </a:t>
            </a:r>
            <a:r>
              <a:rPr lang="en-US" sz="2400" dirty="0">
                <a:latin typeface="Consolas" pitchFamily="49" charset="0"/>
              </a:rPr>
              <a:t>old</a:t>
            </a:r>
            <a:r>
              <a:rPr lang="en-US" sz="2400" dirty="0" smtClean="0">
                <a:latin typeface="Consolas" pitchFamily="49" charset="0"/>
              </a:rPr>
              <a:t>;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sz="2400" dirty="0">
              <a:latin typeface="Consolas" pitchFamily="49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2667000" y="4114800"/>
            <a:ext cx="304800" cy="838200"/>
          </a:xfrm>
          <a:prstGeom prst="rightBrace">
            <a:avLst/>
          </a:prstGeom>
          <a:ln>
            <a:solidFill>
              <a:srgbClr val="00F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/>
          <p:cNvSpPr/>
          <p:nvPr/>
        </p:nvSpPr>
        <p:spPr>
          <a:xfrm flipH="1">
            <a:off x="914400" y="4114800"/>
            <a:ext cx="304800" cy="838200"/>
          </a:xfrm>
          <a:prstGeom prst="rightBrace">
            <a:avLst/>
          </a:prstGeom>
          <a:ln>
            <a:solidFill>
              <a:srgbClr val="00F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83523" y="4122003"/>
            <a:ext cx="1804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F6FF"/>
                </a:solidFill>
              </a:rPr>
              <a:t>LL       Atomic</a:t>
            </a:r>
          </a:p>
          <a:p>
            <a:r>
              <a:rPr lang="en-US" sz="2400" dirty="0" smtClean="0">
                <a:solidFill>
                  <a:srgbClr val="00F6FF"/>
                </a:solidFill>
              </a:rPr>
              <a:t>SC</a:t>
            </a:r>
            <a:endParaRPr lang="en-US" sz="2400" dirty="0">
              <a:solidFill>
                <a:srgbClr val="00F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96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using CUDA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914400"/>
            <a:ext cx="4082869" cy="4023360"/>
          </a:xfrm>
        </p:spPr>
        <p:txBody>
          <a:bodyPr>
            <a:normAutofit/>
          </a:bodyPr>
          <a:lstStyle/>
          <a:p>
            <a:endParaRPr lang="en-US" dirty="0" smtClean="0">
              <a:solidFill>
                <a:srgbClr val="00F6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 smtClean="0">
                <a:solidFill>
                  <a:srgbClr val="00F6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Compute Unified Device Architecture</a:t>
            </a:r>
          </a:p>
          <a:p>
            <a:endParaRPr lang="en-US" sz="1800" dirty="0" smtClean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do_something_on_host</a:t>
            </a:r>
            <a:r>
              <a:rPr lang="en-US" sz="18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8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smtClean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kernel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&lt;&lt;&lt;</a:t>
            </a:r>
            <a:r>
              <a:rPr lang="en-US" sz="1800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nBlk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nTid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&gt;&gt;&gt;(</a:t>
            </a:r>
            <a:r>
              <a:rPr lang="en-US" sz="1800" dirty="0" err="1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1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r>
              <a:rPr lang="en-US" sz="1800" dirty="0" err="1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cudaDeviceSynchronize</a:t>
            </a:r>
            <a:r>
              <a:rPr lang="en-US" sz="1800" dirty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800" dirty="0" smtClean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do_something_else_on_host</a:t>
            </a:r>
            <a:r>
              <a:rPr lang="en-US" sz="1800" dirty="0" smtClean="0">
                <a:solidFill>
                  <a:srgbClr val="92D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sz="18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solidFill>
                <a:srgbClr val="92D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Shuang Zhao, Cornell University, 2014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3848254" y="1555097"/>
            <a:ext cx="4343091" cy="1427238"/>
            <a:chOff x="3967424" y="1845734"/>
            <a:chExt cx="4343091" cy="1427238"/>
          </a:xfrm>
        </p:grpSpPr>
        <p:grpSp>
          <p:nvGrpSpPr>
            <p:cNvPr id="20" name="Group 19"/>
            <p:cNvGrpSpPr/>
            <p:nvPr/>
          </p:nvGrpSpPr>
          <p:grpSpPr>
            <a:xfrm>
              <a:off x="6741884" y="1845734"/>
              <a:ext cx="1568631" cy="1246829"/>
              <a:chOff x="6676571" y="1845734"/>
              <a:chExt cx="1568631" cy="1246829"/>
            </a:xfrm>
          </p:grpSpPr>
          <p:pic>
            <p:nvPicPr>
              <p:cNvPr id="5" name="Picture 2" descr="http://ic.tweakimg.net/ext/i/1294043445.jpe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8205" y="1845734"/>
                <a:ext cx="1446997" cy="1246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>
                <a:off x="6676571" y="1959429"/>
                <a:ext cx="0" cy="1037771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/>
            <p:nvPr/>
          </p:nvCxnSpPr>
          <p:spPr>
            <a:xfrm flipV="1">
              <a:off x="3967424" y="2469148"/>
              <a:ext cx="2520243" cy="803824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644296" y="2990799"/>
            <a:ext cx="3666219" cy="1245946"/>
            <a:chOff x="4671367" y="3362477"/>
            <a:chExt cx="3666219" cy="1245946"/>
          </a:xfrm>
        </p:grpSpPr>
        <p:grpSp>
          <p:nvGrpSpPr>
            <p:cNvPr id="21" name="Group 20"/>
            <p:cNvGrpSpPr/>
            <p:nvPr/>
          </p:nvGrpSpPr>
          <p:grpSpPr>
            <a:xfrm>
              <a:off x="6074226" y="3362477"/>
              <a:ext cx="2263360" cy="1245946"/>
              <a:chOff x="6008913" y="3362477"/>
              <a:chExt cx="2263360" cy="1245946"/>
            </a:xfrm>
          </p:grpSpPr>
          <p:pic>
            <p:nvPicPr>
              <p:cNvPr id="13" name="Picture 4" descr="http://www.nvidia.com/docs/IO/83975/Tesla_C2050-C2070_1929-3qtr_larg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1133" y="3362477"/>
                <a:ext cx="1501140" cy="1245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6676571" y="3362477"/>
                <a:ext cx="0" cy="1037771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6582228" y="3362477"/>
                <a:ext cx="0" cy="1037771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6487886" y="3362477"/>
                <a:ext cx="0" cy="1037771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6008913" y="3362477"/>
                <a:ext cx="0" cy="1037771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/>
              <p:cNvSpPr txBox="1"/>
              <p:nvPr/>
            </p:nvSpPr>
            <p:spPr>
              <a:xfrm>
                <a:off x="6120368" y="3596848"/>
                <a:ext cx="367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…</a:t>
                </a:r>
                <a:endParaRPr lang="en-US" sz="2000" b="1" dirty="0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>
                <a:off x="6120368" y="3362477"/>
                <a:ext cx="0" cy="1037771"/>
              </a:xfrm>
              <a:prstGeom prst="straightConnector1">
                <a:avLst/>
              </a:prstGeom>
              <a:ln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Arrow Connector 26"/>
            <p:cNvCxnSpPr/>
            <p:nvPr/>
          </p:nvCxnSpPr>
          <p:spPr>
            <a:xfrm flipV="1">
              <a:off x="4671367" y="3701143"/>
              <a:ext cx="1224053" cy="1483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908544" y="4331610"/>
            <a:ext cx="4282801" cy="1959566"/>
            <a:chOff x="4027714" y="4165600"/>
            <a:chExt cx="4282801" cy="1959566"/>
          </a:xfrm>
        </p:grpSpPr>
        <p:grpSp>
          <p:nvGrpSpPr>
            <p:cNvPr id="22" name="Group 21"/>
            <p:cNvGrpSpPr/>
            <p:nvPr/>
          </p:nvGrpSpPr>
          <p:grpSpPr>
            <a:xfrm>
              <a:off x="6741884" y="4878337"/>
              <a:ext cx="1568631" cy="1246829"/>
              <a:chOff x="6676571" y="1845734"/>
              <a:chExt cx="1568631" cy="1246829"/>
            </a:xfrm>
          </p:grpSpPr>
          <p:pic>
            <p:nvPicPr>
              <p:cNvPr id="23" name="Picture 2" descr="http://ic.tweakimg.net/ext/i/1294043445.jpe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8205" y="1845734"/>
                <a:ext cx="1446997" cy="1246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4" name="Straight Arrow Connector 23"/>
              <p:cNvCxnSpPr/>
              <p:nvPr/>
            </p:nvCxnSpPr>
            <p:spPr>
              <a:xfrm>
                <a:off x="6676571" y="1959429"/>
                <a:ext cx="0" cy="1037771"/>
              </a:xfrm>
              <a:prstGeom prst="straightConnector1">
                <a:avLst/>
              </a:prstGeom>
              <a:ln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0" name="Straight Arrow Connector 29"/>
            <p:cNvCxnSpPr/>
            <p:nvPr/>
          </p:nvCxnSpPr>
          <p:spPr>
            <a:xfrm>
              <a:off x="4027714" y="4165600"/>
              <a:ext cx="2459953" cy="1166911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4528061" y="4608423"/>
              <a:ext cx="1959606" cy="987643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5638645" y="4345508"/>
            <a:ext cx="1515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Highly parallel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0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Thread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Threads in a block are partitioned into </a:t>
            </a:r>
            <a:r>
              <a:rPr lang="en-US" sz="2800" dirty="0" smtClean="0">
                <a:solidFill>
                  <a:srgbClr val="00F6FF"/>
                </a:solidFill>
              </a:rPr>
              <a:t>warps</a:t>
            </a:r>
          </a:p>
          <a:p>
            <a:pPr lvl="1"/>
            <a:r>
              <a:rPr lang="en-US" sz="2400" dirty="0" smtClean="0">
                <a:solidFill>
                  <a:srgbClr val="00F6FF"/>
                </a:solidFill>
              </a:rPr>
              <a:t>All threads in a warp </a:t>
            </a:r>
            <a:r>
              <a:rPr lang="en-US" sz="2400" dirty="0">
                <a:solidFill>
                  <a:srgbClr val="00F6FF"/>
                </a:solidFill>
              </a:rPr>
              <a:t>execute </a:t>
            </a:r>
            <a:r>
              <a:rPr lang="en-US" sz="2400" dirty="0" smtClean="0">
                <a:solidFill>
                  <a:srgbClr val="00F6FF"/>
                </a:solidFill>
              </a:rPr>
              <a:t>in a </a:t>
            </a:r>
            <a:r>
              <a:rPr lang="en-US" sz="2400" b="1" dirty="0">
                <a:solidFill>
                  <a:srgbClr val="00F6FF"/>
                </a:solidFill>
              </a:rPr>
              <a:t>S</a:t>
            </a:r>
            <a:r>
              <a:rPr lang="en-US" sz="2400" dirty="0">
                <a:solidFill>
                  <a:srgbClr val="00F6FF"/>
                </a:solidFill>
              </a:rPr>
              <a:t>ingle </a:t>
            </a:r>
            <a:r>
              <a:rPr lang="en-US" sz="2400" b="1" dirty="0" smtClean="0">
                <a:solidFill>
                  <a:srgbClr val="00F6FF"/>
                </a:solidFill>
              </a:rPr>
              <a:t>I</a:t>
            </a:r>
            <a:r>
              <a:rPr lang="en-US" sz="2400" dirty="0" smtClean="0">
                <a:solidFill>
                  <a:srgbClr val="00F6FF"/>
                </a:solidFill>
              </a:rPr>
              <a:t>nstruction </a:t>
            </a:r>
            <a:r>
              <a:rPr lang="en-US" sz="2400" b="1" dirty="0">
                <a:solidFill>
                  <a:srgbClr val="00F6FF"/>
                </a:solidFill>
              </a:rPr>
              <a:t>M</a:t>
            </a:r>
            <a:r>
              <a:rPr lang="en-US" sz="2400" dirty="0">
                <a:solidFill>
                  <a:srgbClr val="00F6FF"/>
                </a:solidFill>
              </a:rPr>
              <a:t>ultiple </a:t>
            </a:r>
            <a:r>
              <a:rPr lang="en-US" sz="2400" b="1" dirty="0" smtClean="0">
                <a:solidFill>
                  <a:srgbClr val="00F6FF"/>
                </a:solidFill>
              </a:rPr>
              <a:t>D</a:t>
            </a:r>
            <a:r>
              <a:rPr lang="en-US" sz="2400" dirty="0" smtClean="0">
                <a:solidFill>
                  <a:srgbClr val="00F6FF"/>
                </a:solidFill>
              </a:rPr>
              <a:t>ata, or SIMD</a:t>
            </a:r>
            <a:r>
              <a:rPr lang="en-US" sz="2400" dirty="0">
                <a:solidFill>
                  <a:srgbClr val="00F6FF"/>
                </a:solidFill>
              </a:rPr>
              <a:t>,</a:t>
            </a:r>
            <a:r>
              <a:rPr lang="en-US" sz="2400" dirty="0" smtClean="0">
                <a:solidFill>
                  <a:srgbClr val="00F6FF"/>
                </a:solidFill>
              </a:rPr>
              <a:t> fashion</a:t>
            </a:r>
            <a:endParaRPr lang="en-US" sz="2400" dirty="0">
              <a:solidFill>
                <a:srgbClr val="00F6FF"/>
              </a:solidFill>
            </a:endParaRPr>
          </a:p>
          <a:p>
            <a:pPr lvl="1"/>
            <a:r>
              <a:rPr lang="en-US" sz="2400" dirty="0" smtClean="0"/>
              <a:t>All paths of conditional branches will be taken</a:t>
            </a:r>
          </a:p>
          <a:p>
            <a:pPr lvl="1"/>
            <a:r>
              <a:rPr lang="en-US" sz="2400" dirty="0" smtClean="0"/>
              <a:t>Warp size varies, many graphics cards have 32</a:t>
            </a:r>
          </a:p>
          <a:p>
            <a:r>
              <a:rPr lang="en-US" sz="2800" dirty="0" smtClean="0"/>
              <a:t>NO guaranteed execution ordering between warps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Shuang Zhao, Cornell University,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8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Divergence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Threads in one warp execute very different branches</a:t>
            </a:r>
          </a:p>
          <a:p>
            <a:r>
              <a:rPr lang="en-US" sz="2800" dirty="0" smtClean="0"/>
              <a:t>Significantly harms the performance!</a:t>
            </a:r>
          </a:p>
          <a:p>
            <a:endParaRPr lang="en-US" sz="2800" dirty="0" smtClean="0"/>
          </a:p>
          <a:p>
            <a:r>
              <a:rPr lang="en-US" sz="2800" dirty="0" smtClean="0"/>
              <a:t>Simple solution:</a:t>
            </a:r>
            <a:endParaRPr lang="en-US" sz="2800" dirty="0"/>
          </a:p>
          <a:p>
            <a:pPr lvl="1"/>
            <a:r>
              <a:rPr lang="en-US" sz="2400" dirty="0"/>
              <a:t>Reordering the threads so that all threads in each block are more likely to take the same </a:t>
            </a:r>
            <a:r>
              <a:rPr lang="en-US" sz="2400" dirty="0" smtClean="0"/>
              <a:t>branch</a:t>
            </a:r>
          </a:p>
          <a:p>
            <a:pPr lvl="1"/>
            <a:r>
              <a:rPr lang="en-US" sz="2400" dirty="0" smtClean="0"/>
              <a:t>Not always possible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Shuang Zhao, Cornell University,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image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473200"/>
            <a:ext cx="869950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79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00F6FF"/>
                </a:solidFill>
              </a:rPr>
              <a:t>Linked load / Store Conditional</a:t>
            </a:r>
          </a:p>
          <a:p>
            <a:r>
              <a:rPr lang="en-US" sz="2400" dirty="0"/>
              <a:t>m = 0; </a:t>
            </a:r>
            <a:endParaRPr lang="en-US" sz="2400" dirty="0" smtClean="0"/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while(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(m)){}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>
                <a:latin typeface="Consolas" pitchFamily="49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Consolas" pitchFamily="49" charset="0"/>
              </a:rPr>
              <a:t>try: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LI $t0, 1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LL $t1, </a:t>
            </a:r>
            <a:r>
              <a:rPr lang="en-US" sz="2400" dirty="0">
                <a:solidFill>
                  <a:srgbClr val="00F6FF"/>
                </a:solidFill>
                <a:latin typeface="Consolas" pitchFamily="49" charset="0"/>
              </a:rPr>
              <a:t>0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($a0)</a:t>
            </a:r>
          </a:p>
          <a:p>
            <a:r>
              <a:rPr lang="en-US" sz="2400" dirty="0">
                <a:solidFill>
                  <a:srgbClr val="00F6FF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SC $t0, 0($a0)</a:t>
            </a:r>
          </a:p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00B050"/>
                </a:solidFill>
                <a:latin typeface="Consolas" pitchFamily="49" charset="0"/>
              </a:rPr>
              <a:t>BEQZ $t0, try</a:t>
            </a:r>
          </a:p>
          <a:p>
            <a:r>
              <a:rPr lang="en-US" sz="2400" dirty="0" smtClean="0">
                <a:latin typeface="Consolas" pitchFamily="49" charset="0"/>
              </a:rPr>
              <a:t>	</a:t>
            </a:r>
            <a:r>
              <a:rPr lang="en-US" sz="2400" dirty="0">
                <a:latin typeface="Consolas" pitchFamily="49" charset="0"/>
              </a:rPr>
              <a:t>M</a:t>
            </a:r>
            <a:r>
              <a:rPr lang="en-US" sz="2400" dirty="0" smtClean="0">
                <a:latin typeface="Consolas" pitchFamily="49" charset="0"/>
              </a:rPr>
              <a:t>OVE $v0, $t1</a:t>
            </a:r>
          </a:p>
          <a:p>
            <a:r>
              <a:rPr lang="en-US" sz="2400" dirty="0" smtClean="0">
                <a:latin typeface="Consolas" pitchFamily="49" charset="0"/>
              </a:rPr>
              <a:t>}</a:t>
            </a:r>
            <a:endParaRPr lang="en-US" sz="2400" dirty="0"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8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85800" y="838200"/>
            <a:ext cx="8001000" cy="56388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m </a:t>
            </a:r>
            <a:r>
              <a:rPr lang="en-US" sz="2400" dirty="0"/>
              <a:t>= 0; </a:t>
            </a:r>
            <a:endParaRPr lang="en-US" sz="2400" dirty="0" smtClean="0"/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: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	LI $t0, 1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LL $t1, </a:t>
            </a:r>
            <a:r>
              <a:rPr lang="en-US" sz="2400" dirty="0">
                <a:solidFill>
                  <a:srgbClr val="00F6FF"/>
                </a:solidFill>
                <a:latin typeface="Consolas" pitchFamily="49" charset="0"/>
              </a:rPr>
              <a:t>0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($a0)</a:t>
            </a:r>
          </a:p>
          <a:p>
            <a:r>
              <a:rPr lang="en-US" sz="2400" dirty="0" smtClean="0">
                <a:latin typeface="Consolas" pitchFamily="49" charset="0"/>
              </a:rPr>
              <a:t>		BNEZ $t1</a:t>
            </a:r>
            <a:r>
              <a:rPr lang="en-US" sz="2400" dirty="0">
                <a:latin typeface="Consolas" pitchFamily="49" charset="0"/>
              </a:rPr>
              <a:t>,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SC $t0, 0($a0)</a:t>
            </a:r>
          </a:p>
          <a:p>
            <a:r>
              <a:rPr lang="en-US" sz="2400" dirty="0" smtClean="0">
                <a:latin typeface="Consolas" pitchFamily="49" charset="0"/>
              </a:rPr>
              <a:t>		BEQZ $t0,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r>
              <a:rPr lang="en-US" sz="2400" dirty="0" err="1" smtClean="0">
                <a:latin typeface="Consolas" pitchFamily="49" charset="0"/>
              </a:rPr>
              <a:t>mutex_unlock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*m = 0;</a:t>
            </a:r>
          </a:p>
          <a:p>
            <a:r>
              <a:rPr lang="en-US" sz="2400" dirty="0"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8250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</a:t>
            </a:r>
            <a:r>
              <a:rPr lang="en-US" dirty="0" err="1" smtClean="0"/>
              <a:t>utex</a:t>
            </a:r>
            <a:r>
              <a:rPr lang="en-US" dirty="0" smtClean="0"/>
              <a:t> from LL and 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m </a:t>
            </a:r>
            <a:r>
              <a:rPr lang="en-US" sz="2400" dirty="0"/>
              <a:t>= 0; </a:t>
            </a:r>
            <a:endParaRPr lang="en-US" sz="2400" dirty="0" smtClean="0"/>
          </a:p>
          <a:p>
            <a:r>
              <a:rPr lang="en-US" sz="2400" dirty="0" err="1" smtClean="0">
                <a:latin typeface="Consolas" pitchFamily="49" charset="0"/>
              </a:rPr>
              <a:t>mutex_lock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 smtClean="0">
                <a:latin typeface="Consolas" pitchFamily="49" charset="0"/>
              </a:rPr>
              <a:t>  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r>
              <a:rPr lang="en-US" sz="2400" dirty="0" smtClean="0">
                <a:latin typeface="Consolas" pitchFamily="49" charset="0"/>
              </a:rPr>
              <a:t>: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	LI $t0, 1</a:t>
            </a:r>
          </a:p>
          <a:p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	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LL $t1, </a:t>
            </a:r>
            <a:r>
              <a:rPr lang="en-US" sz="2400" dirty="0">
                <a:solidFill>
                  <a:srgbClr val="00F6FF"/>
                </a:solidFill>
                <a:latin typeface="Consolas" pitchFamily="49" charset="0"/>
              </a:rPr>
              <a:t>0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($a0)</a:t>
            </a:r>
          </a:p>
          <a:p>
            <a:r>
              <a:rPr lang="en-US" sz="2400" dirty="0" smtClean="0">
                <a:latin typeface="Consolas" pitchFamily="49" charset="0"/>
              </a:rPr>
              <a:t>		BNEZ </a:t>
            </a:r>
            <a:r>
              <a:rPr lang="en-US" sz="2400" dirty="0">
                <a:latin typeface="Consolas" pitchFamily="49" charset="0"/>
              </a:rPr>
              <a:t>$t1, </a:t>
            </a:r>
            <a:r>
              <a:rPr lang="en-US" sz="2400" dirty="0" err="1">
                <a:latin typeface="Consolas" pitchFamily="49" charset="0"/>
              </a:rPr>
              <a:t>test_and_set</a:t>
            </a:r>
            <a:endParaRPr lang="en-US" sz="2400" dirty="0" smtClean="0">
              <a:solidFill>
                <a:schemeClr val="accent1"/>
              </a:solidFill>
              <a:latin typeface="Consolas" pitchFamily="49" charset="0"/>
            </a:endParaRPr>
          </a:p>
          <a:p>
            <a:r>
              <a:rPr lang="en-US" sz="2400" dirty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chemeClr val="accent1"/>
                </a:solidFill>
                <a:latin typeface="Consolas" pitchFamily="49" charset="0"/>
              </a:rPr>
              <a:t>	</a:t>
            </a:r>
            <a:r>
              <a:rPr lang="en-US" sz="2400" dirty="0" smtClean="0">
                <a:solidFill>
                  <a:srgbClr val="00F6FF"/>
                </a:solidFill>
                <a:latin typeface="Consolas" pitchFamily="49" charset="0"/>
              </a:rPr>
              <a:t>SC $t0, 0($a0)</a:t>
            </a:r>
          </a:p>
          <a:p>
            <a:r>
              <a:rPr lang="en-US" sz="2400" dirty="0" smtClean="0">
                <a:latin typeface="Consolas" pitchFamily="49" charset="0"/>
              </a:rPr>
              <a:t>		BEQZ $t0, </a:t>
            </a:r>
            <a:r>
              <a:rPr lang="en-US" sz="2400" dirty="0" err="1" smtClean="0">
                <a:latin typeface="Consolas" pitchFamily="49" charset="0"/>
              </a:rPr>
              <a:t>test_and_set</a:t>
            </a:r>
            <a:endParaRPr lang="en-US" sz="2400" dirty="0" smtClean="0">
              <a:latin typeface="Consolas" pitchFamily="49" charset="0"/>
            </a:endParaRPr>
          </a:p>
          <a:p>
            <a:r>
              <a:rPr lang="en-US" sz="2400" dirty="0" smtClean="0">
                <a:latin typeface="Consolas" pitchFamily="49" charset="0"/>
              </a:rPr>
              <a:t>}</a:t>
            </a:r>
          </a:p>
          <a:p>
            <a:r>
              <a:rPr lang="en-US" sz="2400" dirty="0" err="1" smtClean="0">
                <a:latin typeface="Consolas" pitchFamily="49" charset="0"/>
              </a:rPr>
              <a:t>mutex_unlock</a:t>
            </a:r>
            <a:r>
              <a:rPr lang="en-US" sz="2400" dirty="0" smtClean="0">
                <a:latin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</a:rPr>
              <a:t> *m) {</a:t>
            </a:r>
          </a:p>
          <a:p>
            <a:r>
              <a:rPr lang="en-US" sz="2400" dirty="0">
                <a:latin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</a:rPr>
              <a:t>SW $zero, 0($a0)</a:t>
            </a:r>
          </a:p>
          <a:p>
            <a:r>
              <a:rPr lang="en-US" sz="2400" dirty="0">
                <a:latin typeface="Consolas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1295400"/>
            <a:ext cx="25517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This is called a </a:t>
            </a:r>
          </a:p>
          <a:p>
            <a:r>
              <a:rPr lang="en-US" sz="2800" dirty="0" smtClean="0">
                <a:solidFill>
                  <a:srgbClr val="00F6FF"/>
                </a:solidFill>
              </a:rPr>
              <a:t>Spin lock</a:t>
            </a:r>
          </a:p>
          <a:p>
            <a:r>
              <a:rPr lang="en-US" sz="2800" dirty="0" smtClean="0"/>
              <a:t>Aka </a:t>
            </a:r>
            <a:r>
              <a:rPr lang="en-US" sz="2800" dirty="0" smtClean="0">
                <a:solidFill>
                  <a:srgbClr val="00F6FF"/>
                </a:solidFill>
              </a:rPr>
              <a:t>spin waiting</a:t>
            </a:r>
            <a:endParaRPr lang="en-US" sz="2800" dirty="0">
              <a:solidFill>
                <a:srgbClr val="00F6FF"/>
              </a:solidFill>
            </a:endParaRP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4572000" y="1987898"/>
            <a:ext cx="1143000" cy="526702"/>
          </a:xfrm>
          <a:prstGeom prst="straightConnector1">
            <a:avLst/>
          </a:prstGeom>
          <a:ln w="25400">
            <a:solidFill>
              <a:srgbClr val="00F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46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17874</TotalTime>
  <Words>2796</Words>
  <Application>Microsoft Office PowerPoint</Application>
  <PresentationFormat>On-screen Show (4:3)</PresentationFormat>
  <Paragraphs>867</Paragraphs>
  <Slides>63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4" baseType="lpstr">
      <vt:lpstr>ＭＳ Ｐゴシック</vt:lpstr>
      <vt:lpstr>Arial</vt:lpstr>
      <vt:lpstr>Calibri</vt:lpstr>
      <vt:lpstr>Comic Sans MS</vt:lpstr>
      <vt:lpstr>Consolas</vt:lpstr>
      <vt:lpstr>Helvetica</vt:lpstr>
      <vt:lpstr>Lucida Console</vt:lpstr>
      <vt:lpstr>Symbol</vt:lpstr>
      <vt:lpstr>Times</vt:lpstr>
      <vt:lpstr>Wingdings</vt:lpstr>
      <vt:lpstr>Office Theme</vt:lpstr>
      <vt:lpstr>Synchronization 3 and GPUs</vt:lpstr>
      <vt:lpstr>Administrivia</vt:lpstr>
      <vt:lpstr>Academic Integrity</vt:lpstr>
      <vt:lpstr>Synchronization</vt:lpstr>
      <vt:lpstr>Synchronization in MIPS </vt:lpstr>
      <vt:lpstr>Mutex from LL and SC</vt:lpstr>
      <vt:lpstr>Mutex from LL and SC</vt:lpstr>
      <vt:lpstr>Mutex from LL and SC</vt:lpstr>
      <vt:lpstr>Mutex from LL and SC</vt:lpstr>
      <vt:lpstr>Mutex from LL and SC</vt:lpstr>
      <vt:lpstr>Mutex from LL and SC</vt:lpstr>
      <vt:lpstr>Mutex from LL and SC</vt:lpstr>
      <vt:lpstr>Summary</vt:lpstr>
      <vt:lpstr>Topics</vt:lpstr>
      <vt:lpstr>Next Goal</vt:lpstr>
      <vt:lpstr>Attempt#1: Producer/Consumer</vt:lpstr>
      <vt:lpstr>Testing the invariant</vt:lpstr>
      <vt:lpstr>Attempt#1: Producer/Consumer</vt:lpstr>
      <vt:lpstr>Attempt#2: Protecting an invariant</vt:lpstr>
      <vt:lpstr>Attempt#2: Protecting an invariant</vt:lpstr>
      <vt:lpstr>Guidelines for successful mutexing</vt:lpstr>
      <vt:lpstr>Attempt#3: Beyond mutexes</vt:lpstr>
      <vt:lpstr>Attempt#3: Beyond mutexes</vt:lpstr>
      <vt:lpstr>Attempt#4: Beyond mutexes</vt:lpstr>
      <vt:lpstr>Language-Level Synchronization</vt:lpstr>
      <vt:lpstr>Summary</vt:lpstr>
      <vt:lpstr>Prelim 2 content TILL HERE</vt:lpstr>
      <vt:lpstr>Abstraction of Processes</vt:lpstr>
      <vt:lpstr>Process and Program</vt:lpstr>
      <vt:lpstr>Process and Program</vt:lpstr>
      <vt:lpstr>Role of the OS</vt:lpstr>
      <vt:lpstr>How to create a process?</vt:lpstr>
      <vt:lpstr>pstree example</vt:lpstr>
      <vt:lpstr>Processes Under UNIX</vt:lpstr>
      <vt:lpstr>Example</vt:lpstr>
      <vt:lpstr>Inter-process Communication</vt:lpstr>
      <vt:lpstr>Inter-process Communication</vt:lpstr>
      <vt:lpstr>Processes and Threads</vt:lpstr>
      <vt:lpstr>Processes and Threads</vt:lpstr>
      <vt:lpstr>Multithreaded Processes</vt:lpstr>
      <vt:lpstr>Threads</vt:lpstr>
      <vt:lpstr>Threads versus Fork</vt:lpstr>
      <vt:lpstr>Summary</vt:lpstr>
      <vt:lpstr>GPUs</vt:lpstr>
      <vt:lpstr>The supercomputer in your laptop</vt:lpstr>
      <vt:lpstr>Parallelism</vt:lpstr>
      <vt:lpstr>PowerPoint Presentation</vt:lpstr>
      <vt:lpstr>GPUs: Faster than Moore’s Law Moore’s Law is for Wimps?!</vt:lpstr>
      <vt:lpstr>Programmable Hardware</vt:lpstr>
      <vt:lpstr>Evolution of GPU</vt:lpstr>
      <vt:lpstr>Around 2000</vt:lpstr>
      <vt:lpstr>Around 2005</vt:lpstr>
      <vt:lpstr>Post 2006: Unified Architecture</vt:lpstr>
      <vt:lpstr>Why?</vt:lpstr>
      <vt:lpstr>Flynn’s Taxonomy</vt:lpstr>
      <vt:lpstr>MIMD array of SIMD procs</vt:lpstr>
      <vt:lpstr>Grids, Blocks, and Threads</vt:lpstr>
      <vt:lpstr>CUDA Memory</vt:lpstr>
      <vt:lpstr>Heterogeneous Computing</vt:lpstr>
      <vt:lpstr>Programming using CUDA</vt:lpstr>
      <vt:lpstr>Hardware Thread Organization</vt:lpstr>
      <vt:lpstr>Branch Divergence</vt:lpstr>
      <vt:lpstr>PowerPoint Presentation</vt:lpstr>
    </vt:vector>
  </TitlesOfParts>
  <Company>Cornell University Computing and Information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Weatherspoon;Kavita Bala</dc:creator>
  <cp:lastModifiedBy>Kavita Bala</cp:lastModifiedBy>
  <cp:revision>2652</cp:revision>
  <cp:lastPrinted>2014-03-20T10:15:12Z</cp:lastPrinted>
  <dcterms:created xsi:type="dcterms:W3CDTF">2012-11-28T14:27:55Z</dcterms:created>
  <dcterms:modified xsi:type="dcterms:W3CDTF">2014-04-30T11:16:18Z</dcterms:modified>
</cp:coreProperties>
</file>