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9" r:id="rId1"/>
  </p:sldMasterIdLst>
  <p:notesMasterIdLst>
    <p:notesMasterId r:id="rId24"/>
  </p:notesMasterIdLst>
  <p:sldIdLst>
    <p:sldId id="256" r:id="rId2"/>
    <p:sldId id="457" r:id="rId3"/>
    <p:sldId id="550" r:id="rId4"/>
    <p:sldId id="507" r:id="rId5"/>
    <p:sldId id="538" r:id="rId6"/>
    <p:sldId id="511" r:id="rId7"/>
    <p:sldId id="513" r:id="rId8"/>
    <p:sldId id="514" r:id="rId9"/>
    <p:sldId id="515" r:id="rId10"/>
    <p:sldId id="516" r:id="rId11"/>
    <p:sldId id="537" r:id="rId12"/>
    <p:sldId id="555" r:id="rId13"/>
    <p:sldId id="558" r:id="rId14"/>
    <p:sldId id="520" r:id="rId15"/>
    <p:sldId id="545" r:id="rId16"/>
    <p:sldId id="546" r:id="rId17"/>
    <p:sldId id="523" r:id="rId18"/>
    <p:sldId id="525" r:id="rId19"/>
    <p:sldId id="530" r:id="rId20"/>
    <p:sldId id="531" r:id="rId21"/>
    <p:sldId id="532" r:id="rId22"/>
    <p:sldId id="533" r:id="rId23"/>
  </p:sldIdLst>
  <p:sldSz cx="9144000" cy="6858000" type="screen4x3"/>
  <p:notesSz cx="6858000" cy="9144000"/>
  <p:embeddedFontLst>
    <p:embeddedFont>
      <p:font typeface="cmr10"/>
      <p:regular r:id="rId25"/>
    </p:embeddedFont>
    <p:embeddedFont>
      <p:font typeface="Microsoft Sans Serif" pitchFamily="34" charset="0"/>
      <p:regular r:id="rId26"/>
    </p:embeddedFont>
  </p:embeddedFontLst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mr1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mr1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mr1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mr1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mr1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mr1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mr1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mr1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mr1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FF6969"/>
    <a:srgbClr val="AE0ECE"/>
    <a:srgbClr val="FF5353"/>
    <a:srgbClr val="FF2D2D"/>
    <a:srgbClr val="C80000"/>
    <a:srgbClr val="FF8181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3" autoAdjust="0"/>
    <p:restoredTop sz="83697" autoAdjust="0"/>
  </p:normalViewPr>
  <p:slideViewPr>
    <p:cSldViewPr snapToObjects="1">
      <p:cViewPr>
        <p:scale>
          <a:sx n="66" d="100"/>
          <a:sy n="66" d="100"/>
        </p:scale>
        <p:origin x="-2202" y="-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9360358-3A7C-4871-9875-38A74D209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36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mr1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mr1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mr1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mr1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mr1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9pPr>
          </a:lstStyle>
          <a:p>
            <a:pPr eaLnBrk="1" hangingPunct="1">
              <a:defRPr/>
            </a:pPr>
            <a:fld id="{42ABCC4A-F8BB-4E91-A2CC-E21C28EB48B2}" type="slidenum">
              <a:rPr lang="en-US" smtClean="0">
                <a:latin typeface="Arial" charset="0"/>
              </a:rPr>
              <a:pPr eaLnBrk="1" hangingPunct="1">
                <a:defRPr/>
              </a:pPr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CA" dirty="0" smtClean="0"/>
              <a:t>Eliminate most tedious part of algorithm design and end use</a:t>
            </a:r>
          </a:p>
          <a:p>
            <a:pPr lvl="1"/>
            <a:r>
              <a:rPr lang="en-CA" dirty="0" smtClean="0"/>
              <a:t>Save development time &amp; improve performance</a:t>
            </a:r>
            <a:endParaRPr lang="en-US" dirty="0" smtClean="0"/>
          </a:p>
          <a:p>
            <a:pPr lvl="2"/>
            <a:endParaRPr lang="en-US" dirty="0" smtClean="0">
              <a:latin typeface="Arial" charset="0"/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3333CC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3333CC"/>
                </a:solidFill>
              </a:rPr>
              <a:t>The Algorithm Configuration (AC) problem</a:t>
            </a:r>
            <a:r>
              <a:rPr lang="en-US" dirty="0" smtClean="0"/>
              <a:t>:</a:t>
            </a:r>
          </a:p>
          <a:p>
            <a:pPr lvl="1"/>
            <a:r>
              <a:rPr lang="en-CA" dirty="0" smtClean="0"/>
              <a:t>Given:</a:t>
            </a:r>
          </a:p>
          <a:p>
            <a:pPr lvl="2"/>
            <a:r>
              <a:rPr lang="en-CA" dirty="0" smtClean="0"/>
              <a:t>Runnable algorithm A, its parameters and their domains</a:t>
            </a:r>
          </a:p>
          <a:p>
            <a:pPr lvl="2"/>
            <a:r>
              <a:rPr lang="en-CA" dirty="0" smtClean="0"/>
              <a:t>Distribution D over problem instances I = {I</a:t>
            </a:r>
            <a:r>
              <a:rPr lang="en-CA" baseline="-25000" dirty="0" smtClean="0"/>
              <a:t>1</a:t>
            </a:r>
            <a:r>
              <a:rPr lang="en-CA" dirty="0" smtClean="0"/>
              <a:t>, I</a:t>
            </a:r>
            <a:r>
              <a:rPr lang="en-CA" baseline="-25000" dirty="0" smtClean="0"/>
              <a:t>2</a:t>
            </a:r>
            <a:r>
              <a:rPr lang="en-CA" dirty="0" smtClean="0"/>
              <a:t>, I</a:t>
            </a:r>
            <a:r>
              <a:rPr lang="en-CA" baseline="-25000" dirty="0" smtClean="0"/>
              <a:t>3</a:t>
            </a:r>
            <a:r>
              <a:rPr lang="en-CA" dirty="0" smtClean="0"/>
              <a:t>, …}</a:t>
            </a:r>
          </a:p>
          <a:p>
            <a:pPr lvl="2"/>
            <a:r>
              <a:rPr lang="en-CA" dirty="0" smtClean="0"/>
              <a:t>Performance metric m</a:t>
            </a:r>
          </a:p>
          <a:p>
            <a:pPr lvl="1"/>
            <a:r>
              <a:rPr lang="en-CA" dirty="0" smtClean="0"/>
              <a:t>Find:</a:t>
            </a:r>
          </a:p>
          <a:p>
            <a:pPr lvl="2"/>
            <a:r>
              <a:rPr lang="en-CA" dirty="0" smtClean="0"/>
              <a:t>Parameter setting (“configuration") </a:t>
            </a:r>
            <a:r>
              <a:rPr lang="en-CA" b="1" dirty="0" smtClean="0">
                <a:sym typeface="Symbol" pitchFamily="18" charset="2"/>
              </a:rPr>
              <a:t>* </a:t>
            </a:r>
            <a:r>
              <a:rPr lang="en-CA" dirty="0" smtClean="0"/>
              <a:t>of A optimizing m on D</a:t>
            </a:r>
          </a:p>
          <a:p>
            <a:endParaRPr lang="en-CA" dirty="0" smtClean="0">
              <a:latin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mr1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mr1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mr1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mr1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mr1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</a:defRPr>
            </a:lvl9pPr>
          </a:lstStyle>
          <a:p>
            <a:pPr eaLnBrk="1" hangingPunct="1">
              <a:defRPr/>
            </a:pPr>
            <a:fld id="{E5D44886-9541-456E-8523-473463BA6C9B}" type="slidenum">
              <a:rPr lang="en-US" smtClean="0">
                <a:latin typeface="Arial" charset="0"/>
              </a:rPr>
              <a:pPr eaLnBrk="1" hangingPunct="1">
                <a:defRPr/>
              </a:pPr>
              <a:t>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Fixed number of 8 local worker processes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60358-3A7C-4871-9875-38A74D209B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17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3333CC"/>
                </a:solidFill>
              </a:rPr>
              <a:t>Random restarts (multiple independent runs in sequence)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Commonly used in local search and tree search</a:t>
            </a:r>
          </a:p>
          <a:p>
            <a:pPr lvl="2"/>
            <a:r>
              <a:rPr lang="en-US" dirty="0" smtClean="0"/>
              <a:t>Can substantially speed up some SLS algorithms 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</a:rPr>
              <a:t>Hoos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 &amp; 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</a:rPr>
              <a:t>St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üt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</a:rPr>
              <a:t>zle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, JAR’00]</a:t>
            </a:r>
          </a:p>
          <a:p>
            <a:pPr lvl="2"/>
            <a:r>
              <a:rPr lang="en-US" dirty="0" smtClean="0"/>
              <a:t>Can exploit heavy tails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[Gomes &amp; Selman, J ALGO’00]</a:t>
            </a:r>
            <a:endParaRPr lang="en-CA" sz="160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60358-3A7C-4871-9875-38A74D209B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59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(“some runs are very poor”)</a:t>
            </a:r>
          </a:p>
          <a:p>
            <a:pPr lvl="1"/>
            <a:r>
              <a:rPr lang="en-US" dirty="0" smtClean="0">
                <a:solidFill>
                  <a:srgbClr val="3333CC"/>
                </a:solidFill>
              </a:rPr>
              <a:t>Is it a good idea to perform these parallel runs?</a:t>
            </a:r>
            <a:endParaRPr lang="en-US" dirty="0" smtClean="0"/>
          </a:p>
          <a:p>
            <a:pPr lvl="1"/>
            <a:r>
              <a:rPr lang="en-US" dirty="0" smtClean="0"/>
              <a:t>So far: only informal observations</a:t>
            </a:r>
          </a:p>
          <a:p>
            <a:pPr lvl="2"/>
            <a:r>
              <a:rPr lang="en-US" dirty="0" smtClean="0"/>
              <a:t>Does it make effective use of parallel resources?</a:t>
            </a:r>
          </a:p>
          <a:p>
            <a:pPr lvl="2"/>
            <a:r>
              <a:rPr lang="en-US" dirty="0" smtClean="0"/>
              <a:t>Does it make </a:t>
            </a:r>
            <a:r>
              <a:rPr lang="en-US" dirty="0" err="1" smtClean="0"/>
              <a:t>ParamILS</a:t>
            </a:r>
            <a:r>
              <a:rPr lang="en-US" dirty="0" smtClean="0"/>
              <a:t> more robust?</a:t>
            </a:r>
          </a:p>
          <a:p>
            <a:pPr lvl="1"/>
            <a:r>
              <a:rPr lang="en-US" dirty="0" smtClean="0"/>
              <a:t>How well does this strategy work for other configurators?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60358-3A7C-4871-9875-38A74D209B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56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that are likely good 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but that the model is uncertain about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 want a diverse set of configurations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That are predicted to be good (low predictive mean </a:t>
            </a:r>
            <a:r>
              <a:rPr lang="en-US" dirty="0" smtClean="0">
                <a:latin typeface="Arial" pitchFamily="34" charset="0"/>
                <a:cs typeface="Arial" pitchFamily="34" charset="0"/>
                <a:sym typeface="Symbol"/>
              </a:rPr>
              <a:t>)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Symbol"/>
              </a:rPr>
              <a:t>For which predictions are uncertain (high predictive variance </a:t>
            </a:r>
            <a:r>
              <a:rPr lang="en-US" baseline="30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pPr marL="457200" lvl="1" indent="0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 leverage existing work on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parallelizing model-based optimization</a:t>
            </a:r>
          </a:p>
          <a:p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Simple criterion: sample values of </a:t>
            </a:r>
            <a:r>
              <a:rPr lang="en-US" dirty="0" smtClean="0">
                <a:latin typeface="Arial" pitchFamily="34" charset="0"/>
                <a:cs typeface="Arial" pitchFamily="34" charset="0"/>
                <a:sym typeface="Symbol"/>
              </a:rPr>
              <a:t>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minimize </a:t>
            </a:r>
            <a:r>
              <a:rPr lang="en-US" dirty="0" smtClean="0">
                <a:latin typeface="Arial" pitchFamily="34" charset="0"/>
                <a:cs typeface="Arial" pitchFamily="34" charset="0"/>
                <a:sym typeface="Symbol"/>
              </a:rPr>
              <a:t>-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[Jones, ‘01]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60358-3A7C-4871-9875-38A74D209B5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71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60358-3A7C-4871-9875-38A74D209B5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58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1600 CPUs !!</a:t>
            </a:r>
            <a:endParaRPr lang="en-CA" dirty="0" smtClean="0"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60358-3A7C-4871-9875-38A74D209B5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46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>
                <a:solidFill>
                  <a:srgbClr val="3333CC"/>
                </a:solidFill>
              </a:rPr>
              <a:t>Further use of SMAC’s models</a:t>
            </a:r>
          </a:p>
          <a:p>
            <a:pPr lvl="1"/>
            <a:r>
              <a:rPr lang="en-US" dirty="0" smtClean="0"/>
              <a:t>Adaptive selection of most useful instances</a:t>
            </a:r>
          </a:p>
          <a:p>
            <a:pPr lvl="1"/>
            <a:r>
              <a:rPr lang="en-US" dirty="0" smtClean="0"/>
              <a:t>Automated analysis to identify important algorithm components </a:t>
            </a:r>
          </a:p>
          <a:p>
            <a:pPr lvl="2"/>
            <a:r>
              <a:rPr lang="en-US" dirty="0" smtClean="0"/>
              <a:t>Help algorithm designer focus their efforts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60358-3A7C-4871-9875-38A74D209B5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Microsoft Sans Serif" pitchFamily="34" charset="0"/>
                <a:cs typeface="Microsoft Sans Serif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17C9D-CF6F-4E50-9F56-9AD651D06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90B8A-5E8C-4E34-9216-6FB18EAAF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6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AD82D-FEAB-4D51-BB95-20131BB5C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78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309F4-C318-44CA-A5E6-DDC264197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65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90600"/>
            <a:ext cx="8534400" cy="5334000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4A8B9-9CED-464B-8DAE-28BDBC1B2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60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7338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C4151-4F4F-4547-ACDD-765048A17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0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H="1">
            <a:off x="193675" y="6453188"/>
            <a:ext cx="879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CA" sz="4000" dirty="0">
                <a:solidFill>
                  <a:srgbClr val="5151C5"/>
                </a:solidFill>
                <a:latin typeface="Microsoft Sans Serif" pitchFamily="34" charset="0"/>
                <a:ea typeface="+mj-ea"/>
                <a:cs typeface="Microsoft Sans Serif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icrosoft Sans Serif" pitchFamily="34" charset="0"/>
                <a:cs typeface="Microsoft Sans Serif" pitchFamily="34" charset="0"/>
              </a:defRPr>
            </a:lvl1pPr>
            <a:lvl2pPr>
              <a:defRPr>
                <a:latin typeface="Microsoft Sans Serif" pitchFamily="34" charset="0"/>
                <a:cs typeface="Microsoft Sans Serif" pitchFamily="34" charset="0"/>
              </a:defRPr>
            </a:lvl2pPr>
            <a:lvl3pPr>
              <a:defRPr sz="1800">
                <a:latin typeface="Microsoft Sans Serif" pitchFamily="34" charset="0"/>
                <a:cs typeface="Microsoft Sans Serif" pitchFamily="34" charset="0"/>
              </a:defRPr>
            </a:lvl3pPr>
            <a:lvl4pPr>
              <a:defRPr>
                <a:latin typeface="Microsoft Sans Serif" pitchFamily="34" charset="0"/>
                <a:cs typeface="Microsoft Sans Serif" pitchFamily="34" charset="0"/>
              </a:defRPr>
            </a:lvl4pPr>
            <a:lvl5pPr>
              <a:defRPr>
                <a:latin typeface="Microsoft Sans Serif" pitchFamily="34" charset="0"/>
                <a:cs typeface="Microsoft Sans Serif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97638"/>
            <a:ext cx="2362200" cy="34925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B5E6EA-A616-47B3-99B2-4F63A5251D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85219-5A83-41B7-BA2B-CB866DDED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2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3548E-4C9B-46F2-8258-D6BFF45BA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4955F-1B88-4F2B-B3F7-299104BD2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9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011DE-BA3F-4902-86CA-E0DB242F2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2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9A349-9986-41F2-B98C-282B089A0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CE500-CD51-41DE-BB2D-899A07A6E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4A06D-AC83-4BB6-A6CB-20A825F63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1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534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362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mr10" pitchFamily="34" charset="0"/>
                <a:cs typeface="+mn-cs"/>
              </a:defRPr>
            </a:lvl1pPr>
          </a:lstStyle>
          <a:p>
            <a:pPr>
              <a:defRPr/>
            </a:pPr>
            <a:fld id="{E27E5217-F7B5-4BE4-BF05-F99BC0711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88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090613"/>
            <a:ext cx="8382000" cy="14700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3333CC"/>
                </a:solidFill>
              </a:rPr>
              <a:t>Parallel Algorithm Configuration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19413"/>
            <a:ext cx="9144000" cy="3505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r>
              <a:rPr lang="en-US" sz="2000" dirty="0" smtClean="0">
                <a:solidFill>
                  <a:schemeClr val="accent2"/>
                </a:solidFill>
              </a:rPr>
              <a:t>Frank </a:t>
            </a:r>
            <a:r>
              <a:rPr lang="en-US" sz="2000" dirty="0" err="1" smtClean="0">
                <a:solidFill>
                  <a:schemeClr val="accent2"/>
                </a:solidFill>
              </a:rPr>
              <a:t>Hutter</a:t>
            </a:r>
            <a:r>
              <a:rPr lang="en-US" sz="2000" dirty="0" smtClean="0"/>
              <a:t>, </a:t>
            </a:r>
            <a:r>
              <a:rPr lang="en-US" sz="2000" dirty="0" err="1" smtClean="0"/>
              <a:t>Holger</a:t>
            </a:r>
            <a:r>
              <a:rPr lang="en-US" sz="2000" dirty="0" smtClean="0"/>
              <a:t> </a:t>
            </a:r>
            <a:r>
              <a:rPr lang="en-US" sz="2000" dirty="0" err="1" smtClean="0"/>
              <a:t>Hoos</a:t>
            </a:r>
            <a:r>
              <a:rPr lang="en-US" sz="2000" dirty="0" smtClean="0"/>
              <a:t>, Kevin </a:t>
            </a:r>
            <a:r>
              <a:rPr lang="en-US" sz="2000" dirty="0" err="1" smtClean="0"/>
              <a:t>Leyton</a:t>
            </a:r>
            <a:r>
              <a:rPr lang="en-US" sz="2000" dirty="0" smtClean="0"/>
              <a:t>-Brown</a:t>
            </a:r>
          </a:p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endParaRPr lang="en-US" sz="1050" dirty="0" smtClean="0"/>
          </a:p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endParaRPr lang="en-US" sz="700" i="1" dirty="0" smtClean="0"/>
          </a:p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r>
              <a:rPr lang="en-US" sz="2000" i="1" dirty="0" smtClean="0"/>
              <a:t>University of British Columbia, Vancouver, Canada</a:t>
            </a:r>
          </a:p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  <a:tabLst>
                <a:tab pos="2525713" algn="ctr"/>
                <a:tab pos="6400800" algn="ctr"/>
              </a:tabLst>
            </a:pPr>
            <a:endParaRPr lang="en-US" sz="2000" i="1" dirty="0" smtClean="0"/>
          </a:p>
        </p:txBody>
      </p:sp>
    </p:spTree>
  </p:cSld>
  <p:clrMapOvr>
    <a:masterClrMapping/>
  </p:clrMapOvr>
  <p:transition advTm="955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</a:t>
            </a:r>
            <a:r>
              <a:rPr lang="en-US" dirty="0" smtClean="0"/>
              <a:t>Setup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0600"/>
            <a:ext cx="8763000" cy="5334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endParaRPr lang="en-US" sz="2400" dirty="0" smtClean="0"/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5 configuration scenarios from previous work </a:t>
            </a:r>
            <a:br>
              <a:rPr lang="en-US" sz="2400" dirty="0" smtClean="0"/>
            </a:b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</a:rPr>
              <a:t>Hutter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 et al.,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CPAIOR’10]</a:t>
            </a:r>
            <a:endParaRPr lang="en-US" dirty="0" smtClean="0"/>
          </a:p>
          <a:p>
            <a:pPr lvl="1"/>
            <a:r>
              <a:rPr lang="en-US" dirty="0" smtClean="0"/>
              <a:t>Optimize </a:t>
            </a:r>
            <a:r>
              <a:rPr lang="en-US" dirty="0" smtClean="0">
                <a:solidFill>
                  <a:srgbClr val="FF0000"/>
                </a:solidFill>
              </a:rPr>
              <a:t>solution quality </a:t>
            </a:r>
            <a:r>
              <a:rPr lang="en-US" dirty="0" smtClean="0"/>
              <a:t>that CPLEX achieves in a fixed time limit</a:t>
            </a:r>
          </a:p>
          <a:p>
            <a:pPr lvl="1"/>
            <a:r>
              <a:rPr lang="en-US" dirty="0" smtClean="0"/>
              <a:t>2010: </a:t>
            </a:r>
            <a:r>
              <a:rPr lang="en-US" dirty="0" err="1" smtClean="0"/>
              <a:t>ParamILS</a:t>
            </a:r>
            <a:r>
              <a:rPr lang="en-US" dirty="0" smtClean="0"/>
              <a:t> achieved substantial improvements</a:t>
            </a:r>
          </a:p>
          <a:p>
            <a:pPr lvl="1"/>
            <a:r>
              <a:rPr lang="en-US" dirty="0" smtClean="0"/>
              <a:t>Side effect of this paper: SMAC &amp; d-SMAC even a bit better</a:t>
            </a:r>
          </a:p>
          <a:p>
            <a:pPr lvl="1"/>
            <a:endParaRPr lang="en-US" sz="1400" dirty="0" smtClean="0"/>
          </a:p>
          <a:p>
            <a:r>
              <a:rPr lang="en-US" dirty="0" smtClean="0"/>
              <a:t>We studied k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 err="1" smtClean="0"/>
              <a:t>ParamILS</a:t>
            </a:r>
            <a:r>
              <a:rPr lang="en-CA" dirty="0" smtClean="0"/>
              <a:t>, </a:t>
            </a:r>
            <a:r>
              <a:rPr lang="en-US" dirty="0" smtClean="0"/>
              <a:t>k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</a:t>
            </a:r>
            <a:r>
              <a:rPr lang="en-US" dirty="0" smtClean="0"/>
              <a:t>SMAC, k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d-SMAC</a:t>
            </a:r>
            <a:endParaRPr lang="en-CA" dirty="0"/>
          </a:p>
          <a:p>
            <a:pPr lvl="1"/>
            <a:r>
              <a:rPr lang="en-US" dirty="0" smtClean="0"/>
              <a:t>200 runs for each underlying configurator on each scenario</a:t>
            </a:r>
          </a:p>
          <a:p>
            <a:pPr lvl="1"/>
            <a:endParaRPr lang="en-US" sz="900" dirty="0" smtClean="0"/>
          </a:p>
          <a:p>
            <a:pPr lvl="1"/>
            <a:r>
              <a:rPr lang="en-US" dirty="0" smtClean="0"/>
              <a:t>To quantify performance of one run of (e.g.) k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 err="1" smtClean="0"/>
              <a:t>ParamILS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Draw </a:t>
            </a:r>
            <a:r>
              <a:rPr lang="en-US" dirty="0" smtClean="0">
                <a:solidFill>
                  <a:srgbClr val="FF0000"/>
                </a:solidFill>
              </a:rPr>
              <a:t>bootstrap sample</a:t>
            </a:r>
            <a:r>
              <a:rPr lang="en-US" dirty="0" smtClean="0"/>
              <a:t> of k runs from the 200 </a:t>
            </a:r>
            <a:r>
              <a:rPr lang="en-US" dirty="0" err="1" smtClean="0"/>
              <a:t>ParamILS</a:t>
            </a:r>
            <a:r>
              <a:rPr lang="en-US" dirty="0" smtClean="0"/>
              <a:t> runs</a:t>
            </a:r>
          </a:p>
          <a:p>
            <a:pPr lvl="2"/>
            <a:r>
              <a:rPr lang="en-US" dirty="0" smtClean="0"/>
              <a:t>Out of these k runs, pick the one with best training performance</a:t>
            </a:r>
          </a:p>
          <a:p>
            <a:pPr lvl="2"/>
            <a:r>
              <a:rPr lang="en-US" dirty="0" smtClean="0"/>
              <a:t>Return its test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4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speedups for k </a:t>
            </a:r>
            <a:r>
              <a:rPr lang="en-US" dirty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 err="1" smtClean="0"/>
              <a:t>ParamILS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4653136"/>
            <a:ext cx="7276885" cy="15121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Small (or no) speedup for </a:t>
            </a:r>
            <a:r>
              <a:rPr lang="en-US" dirty="0" smtClean="0"/>
              <a:t>small time budgets</a:t>
            </a:r>
          </a:p>
          <a:p>
            <a:pPr lvl="1"/>
            <a:r>
              <a:rPr lang="en-US" dirty="0" smtClean="0"/>
              <a:t>Each run starts with the default configuration</a:t>
            </a:r>
          </a:p>
          <a:p>
            <a:pPr marL="0" indent="0">
              <a:buNone/>
            </a:pPr>
            <a:r>
              <a:rPr lang="en-US" dirty="0" smtClean="0"/>
              <a:t>Substantial speedups for large </a:t>
            </a:r>
            <a:r>
              <a:rPr lang="en-US" dirty="0"/>
              <a:t>time budgets</a:t>
            </a:r>
          </a:p>
          <a:p>
            <a:pPr lvl="1"/>
            <a:r>
              <a:rPr lang="en-US" dirty="0" smtClean="0"/>
              <a:t>5.6-fold speedup from 4-fold parallelization?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420901" cy="332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99792" y="4221088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Configuration scenario: Regions 200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283968" y="1664804"/>
            <a:ext cx="3600400" cy="0"/>
          </a:xfrm>
          <a:prstGeom prst="line">
            <a:avLst/>
          </a:prstGeom>
          <a:ln>
            <a:solidFill>
              <a:schemeClr val="tx1"/>
            </a:solidFill>
            <a:headEnd type="arrow" w="lg" len="sm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64088" y="1439198"/>
            <a:ext cx="12346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5.6-fold speedup</a:t>
            </a:r>
            <a:endParaRPr lang="en-CA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73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 of total CPU time spent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" y="4647728"/>
            <a:ext cx="9144000" cy="18776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ParamILS often better </a:t>
            </a:r>
            <a:r>
              <a:rPr lang="en-US" dirty="0"/>
              <a:t>than </a:t>
            </a:r>
            <a:r>
              <a:rPr lang="en-US" dirty="0" smtClean="0"/>
              <a:t>1</a:t>
            </a:r>
            <a:r>
              <a:rPr lang="en-US" dirty="0" smtClean="0">
                <a:sym typeface="Symbol"/>
              </a:rPr>
              <a:t>P</a:t>
            </a:r>
            <a:r>
              <a:rPr lang="en-US" dirty="0" smtClean="0"/>
              <a:t>aramILS, even on a single core</a:t>
            </a:r>
            <a:endParaRPr lang="en-US" dirty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I.e. &gt; 4-fold wall clock speedups with k=4</a:t>
            </a:r>
            <a:endParaRPr lang="en-US" sz="105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00" dirty="0" smtClean="0"/>
          </a:p>
          <a:p>
            <a:pPr marL="0" indent="0">
              <a:buNone/>
            </a:pPr>
            <a:r>
              <a:rPr lang="en-US" dirty="0" smtClean="0"/>
              <a:t>Almost </a:t>
            </a:r>
            <a:r>
              <a:rPr lang="en-US" dirty="0"/>
              <a:t>perfect speedups </a:t>
            </a:r>
            <a:r>
              <a:rPr lang="en-US" dirty="0" smtClean="0"/>
              <a:t>up to k=16; then diminishing returns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420901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915816" y="4211796"/>
            <a:ext cx="3540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Configuration scenario: CORLAT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26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 of total CPU time spent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99592" y="4590420"/>
            <a:ext cx="7920880" cy="164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 smtClean="0"/>
              <a:t>Multiple independent runs are not as effective in SMAC</a:t>
            </a:r>
            <a:endParaRPr lang="en-US" dirty="0"/>
          </a:p>
          <a:p>
            <a:pPr lvl="1"/>
            <a:r>
              <a:rPr lang="en-US" dirty="0"/>
              <a:t>SMAC is </a:t>
            </a:r>
            <a:r>
              <a:rPr lang="en-US" dirty="0">
                <a:solidFill>
                  <a:srgbClr val="FF0000"/>
                </a:solidFill>
              </a:rPr>
              <a:t>more </a:t>
            </a:r>
            <a:r>
              <a:rPr lang="en-US" dirty="0" smtClean="0">
                <a:solidFill>
                  <a:srgbClr val="FF0000"/>
                </a:solidFill>
              </a:rPr>
              <a:t>robust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</a:rPr>
              <a:t>Hutter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 et al., LION’11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]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It has lower variance</a:t>
            </a:r>
          </a:p>
          <a:p>
            <a:pPr lvl="1"/>
            <a:r>
              <a:rPr lang="en-US" dirty="0"/>
              <a:t>Parallelization by independent runs doesn’t help as much</a:t>
            </a:r>
            <a:endParaRPr lang="en-CA" dirty="0"/>
          </a:p>
        </p:txBody>
      </p:sp>
      <p:sp>
        <p:nvSpPr>
          <p:cNvPr id="11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420901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915816" y="4211796"/>
            <a:ext cx="3540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Configuration scenario: CORLAT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94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55496" cy="5334000"/>
          </a:xfrm>
        </p:spPr>
        <p:txBody>
          <a:bodyPr/>
          <a:lstStyle/>
          <a:p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Multiple independent configuration runs: an empirical study</a:t>
            </a:r>
          </a:p>
          <a:p>
            <a:endParaRPr lang="en-US" dirty="0"/>
          </a:p>
          <a:p>
            <a:r>
              <a:rPr lang="en-US" dirty="0" smtClean="0"/>
              <a:t>Distributed variant of model-based configuration: </a:t>
            </a:r>
            <a:r>
              <a:rPr lang="en-US" dirty="0"/>
              <a:t>d-SMAC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Conclusions</a:t>
            </a:r>
            <a:endParaRPr lang="en-CA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9pPr>
          </a:lstStyle>
          <a:p>
            <a:pPr eaLnBrk="1" hangingPunct="1"/>
            <a:fld id="{E0C7CB64-1BA7-4FB7-80D9-F8D26654621F}" type="slidenum">
              <a:rPr lang="en-US" smtClean="0">
                <a:latin typeface="Arial" charset="0"/>
              </a:rPr>
              <a:pPr eaLnBrk="1" hangingPunct="1"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SMAC in a nutshell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91680" y="2700536"/>
            <a:ext cx="273630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Construct model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1" y="3780656"/>
            <a:ext cx="468052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Select new target algorithm runs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31840" y="327660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1560" y="4860776"/>
            <a:ext cx="482453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Execute new target algorithm runs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131841" y="435672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131840" y="543684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3528" y="5940896"/>
            <a:ext cx="2808312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3528" y="2196480"/>
            <a:ext cx="0" cy="37528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23528" y="2196480"/>
            <a:ext cx="2808312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31840" y="219648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30904" y="4149080"/>
            <a:ext cx="3005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Could parallelize this stage.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But the two other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sequential steps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would become chokepoints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>
            <a:endCxn id="16" idx="3"/>
          </p:cNvCxnSpPr>
          <p:nvPr/>
        </p:nvCxnSpPr>
        <p:spPr>
          <a:xfrm flipH="1">
            <a:off x="5436096" y="4608748"/>
            <a:ext cx="494808" cy="5400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013827"/>
            <a:ext cx="62792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Algorithm performance data: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(configuration, instance, performance) tuples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68854" y="2638653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Regression model predicts performance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of new (configuration, instance) pairs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8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6" grpId="0" animBg="1"/>
      <p:bldP spid="18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in distributed SMAC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91680" y="2708920"/>
            <a:ext cx="273630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Construct model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1" y="3789040"/>
            <a:ext cx="468052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Select new target algorithm runs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31840" y="3284984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23528" y="1124744"/>
            <a:ext cx="5112568" cy="4896544"/>
            <a:chOff x="323528" y="1124744"/>
            <a:chExt cx="5112568" cy="4896544"/>
          </a:xfrm>
        </p:grpSpPr>
        <p:sp>
          <p:nvSpPr>
            <p:cNvPr id="16" name="Rectangle 15"/>
            <p:cNvSpPr/>
            <p:nvPr/>
          </p:nvSpPr>
          <p:spPr>
            <a:xfrm>
              <a:off x="611560" y="4869160"/>
              <a:ext cx="482453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Wait for workers and get results</a:t>
              </a:r>
              <a:endParaRPr lang="en-C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131841" y="4365104"/>
              <a:ext cx="0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323528" y="6021288"/>
              <a:ext cx="280831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323528" y="1124744"/>
              <a:ext cx="0" cy="48965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323528" y="1124744"/>
              <a:ext cx="280831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3131840" y="1124744"/>
              <a:ext cx="0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11560" y="1628800"/>
              <a:ext cx="4824536" cy="5760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Start new target algorithm runs</a:t>
              </a:r>
              <a:endParaRPr lang="en-C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3131840" y="5445224"/>
              <a:ext cx="1" cy="57606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131840" y="2204864"/>
              <a:ext cx="0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/>
          <p:cNvCxnSpPr/>
          <p:nvPr/>
        </p:nvCxnSpPr>
        <p:spPr>
          <a:xfrm>
            <a:off x="5436096" y="1916832"/>
            <a:ext cx="1872208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308304" y="1916832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436096" y="5157192"/>
            <a:ext cx="187220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7308304" y="4869160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6084168" y="2357264"/>
            <a:ext cx="1080120" cy="711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460704" y="2348880"/>
            <a:ext cx="1071736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084168" y="3797424"/>
            <a:ext cx="1080120" cy="711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7460704" y="3789040"/>
            <a:ext cx="1071736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471120" y="3140968"/>
            <a:ext cx="115310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Worker 1</a:t>
            </a:r>
            <a:endParaRPr lang="en-CA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933456" y="3140968"/>
            <a:ext cx="110304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Worker k</a:t>
            </a:r>
            <a:endParaRPr lang="en-CA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7308304" y="2420888"/>
            <a:ext cx="8384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308304" y="3861048"/>
            <a:ext cx="8384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 Placeholder 2"/>
          <p:cNvSpPr txBox="1">
            <a:spLocks/>
          </p:cNvSpPr>
          <p:nvPr/>
        </p:nvSpPr>
        <p:spPr bwMode="auto">
          <a:xfrm>
            <a:off x="6601346" y="2276872"/>
            <a:ext cx="1643062" cy="6429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9600" kern="0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0072" y="5795972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Note: synchronous parallelization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30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3600" dirty="0" smtClean="0"/>
              <a:t>Selecting multiple promising configurations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334000"/>
          </a:xfrm>
        </p:spPr>
        <p:txBody>
          <a:bodyPr/>
          <a:lstStyle/>
          <a:p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We leverage existing work on 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latin typeface="Arial" pitchFamily="34" charset="0"/>
                <a:cs typeface="Arial" pitchFamily="34" charset="0"/>
              </a:rPr>
              <a:t>parallelizing model-based optimization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Tx/>
              <a:buChar char="•"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Simple </a:t>
            </a:r>
            <a:r>
              <a:rPr lang="en-US" dirty="0">
                <a:latin typeface="Arial" pitchFamily="34" charset="0"/>
                <a:cs typeface="Arial" pitchFamily="34" charset="0"/>
              </a:rPr>
              <a:t>criterion from </a:t>
            </a:r>
            <a:r>
              <a:rPr lang="it-IT" sz="1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[Jones, ‘01]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Yields a diverse set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configurations 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 (detail for experts only: we minimize </a:t>
            </a:r>
            <a:r>
              <a:rPr lang="en-US" sz="1800" dirty="0">
                <a:latin typeface="Arial" pitchFamily="34" charset="0"/>
                <a:cs typeface="Arial" pitchFamily="34" charset="0"/>
                <a:sym typeface="Symbol"/>
              </a:rPr>
              <a:t>- with sampled values of 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Symbol"/>
              </a:rPr>
              <a:t>)</a:t>
            </a:r>
          </a:p>
          <a:p>
            <a:pPr lvl="1"/>
            <a:endParaRPr lang="en-US" sz="700" dirty="0">
              <a:latin typeface="Arial" pitchFamily="34" charset="0"/>
              <a:cs typeface="Arial" pitchFamily="34" charset="0"/>
              <a:sym typeface="Symbol"/>
            </a:endParaRPr>
          </a:p>
          <a:p>
            <a:pPr marL="457200" lvl="1" indent="0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Other approaches could be worth trying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E.g. </a:t>
            </a:r>
            <a:r>
              <a:rPr lang="it-IT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it-IT" sz="1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Ginsbourger, Riche, Carraro, ‘10</a:t>
            </a:r>
            <a:r>
              <a:rPr lang="it-IT" sz="1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Very related </a:t>
            </a:r>
            <a:r>
              <a:rPr lang="en-US" dirty="0">
                <a:latin typeface="Arial" pitchFamily="34" charset="0"/>
                <a:cs typeface="Arial" pitchFamily="34" charset="0"/>
              </a:rPr>
              <a:t>talk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tomorrow </a:t>
            </a:r>
            <a:r>
              <a:rPr lang="en-US" dirty="0">
                <a:latin typeface="Arial" pitchFamily="34" charset="0"/>
                <a:cs typeface="Arial" pitchFamily="34" charset="0"/>
              </a:rPr>
              <a:t>@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11:55am: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Expected improvements for the </a:t>
            </a:r>
            <a:r>
              <a:rPr lang="en-U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asynchronous parallel global optimization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of expensive functions: potentials and challenges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Janis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Janusevskis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Rodolphe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Le Riche, and David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Ginsbourger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4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52400"/>
            <a:ext cx="8915400" cy="685800"/>
          </a:xfrm>
        </p:spPr>
        <p:txBody>
          <a:bodyPr/>
          <a:lstStyle/>
          <a:p>
            <a:r>
              <a:rPr lang="en-US" sz="3600" dirty="0" smtClean="0"/>
              <a:t>d-SMAC with different numbers of workers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653136"/>
            <a:ext cx="8534400" cy="1838152"/>
          </a:xfrm>
        </p:spPr>
        <p:txBody>
          <a:bodyPr/>
          <a:lstStyle/>
          <a:p>
            <a:r>
              <a:rPr lang="en-US" dirty="0" smtClean="0"/>
              <a:t>Speedups even for short runs!</a:t>
            </a:r>
          </a:p>
          <a:p>
            <a:r>
              <a:rPr lang="en-US" dirty="0" smtClean="0"/>
              <a:t>Almost perfect speedups with up to 16 workers</a:t>
            </a:r>
          </a:p>
          <a:p>
            <a:r>
              <a:rPr lang="en-US" dirty="0" smtClean="0"/>
              <a:t>Overall speedup factor with 64 workers: 21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– 52</a:t>
            </a:r>
            <a:r>
              <a:rPr lang="en-US" dirty="0" smtClean="0">
                <a:sym typeface="Symbol"/>
              </a:rPr>
              <a:t></a:t>
            </a:r>
          </a:p>
          <a:p>
            <a:pPr lvl="1"/>
            <a:r>
              <a:rPr lang="en-US" dirty="0" smtClean="0">
                <a:sym typeface="Symbol"/>
              </a:rPr>
              <a:t>Reduces 5h run to 6 – 15 min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51" y="1052736"/>
            <a:ext cx="7603873" cy="3372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H="1">
            <a:off x="5796137" y="1832470"/>
            <a:ext cx="1728191" cy="0"/>
          </a:xfrm>
          <a:prstGeom prst="line">
            <a:avLst/>
          </a:prstGeom>
          <a:ln>
            <a:solidFill>
              <a:schemeClr val="tx1"/>
            </a:solidFill>
            <a:headEnd type="arrow" w="lg" len="sm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44208" y="1832470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6.2-fold</a:t>
            </a:r>
            <a:endParaRPr lang="en-CA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5076057" y="2002908"/>
            <a:ext cx="1014385" cy="0"/>
          </a:xfrm>
          <a:prstGeom prst="line">
            <a:avLst/>
          </a:prstGeom>
          <a:ln>
            <a:solidFill>
              <a:schemeClr val="tx1"/>
            </a:solidFill>
            <a:headEnd type="arrow" w="lg" len="sm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57814" y="2002908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2.9-fold</a:t>
            </a:r>
            <a:endParaRPr lang="en-CA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4211961" y="1904478"/>
            <a:ext cx="792087" cy="0"/>
          </a:xfrm>
          <a:prstGeom prst="line">
            <a:avLst/>
          </a:prstGeom>
          <a:ln>
            <a:solidFill>
              <a:schemeClr val="tx1"/>
            </a:solidFill>
            <a:headEnd type="arrow" w="lg" len="sm"/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55976" y="1904478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2.6-fold</a:t>
            </a:r>
            <a:endParaRPr lang="en-CA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3200" dirty="0" smtClean="0"/>
              <a:t>Should we perform independent runs of d-SMAC?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797152"/>
            <a:ext cx="8534400" cy="1152128"/>
          </a:xfrm>
        </p:spPr>
        <p:txBody>
          <a:bodyPr/>
          <a:lstStyle/>
          <a:p>
            <a:r>
              <a:rPr lang="en-US" dirty="0" smtClean="0"/>
              <a:t>Typically best to use all cores in a single d-SMAC(64) run</a:t>
            </a:r>
          </a:p>
          <a:p>
            <a:r>
              <a:rPr lang="en-US" dirty="0" smtClean="0"/>
              <a:t>4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</a:t>
            </a:r>
            <a:r>
              <a:rPr lang="en-US" dirty="0" smtClean="0"/>
              <a:t>d-SMAC(16) comes close:</a:t>
            </a:r>
            <a:br>
              <a:rPr lang="en-US" dirty="0" smtClean="0"/>
            </a:br>
            <a:r>
              <a:rPr lang="en-US" dirty="0" smtClean="0"/>
              <a:t>no statistical difference </a:t>
            </a:r>
            <a:r>
              <a:rPr lang="en-US" dirty="0"/>
              <a:t>to </a:t>
            </a:r>
            <a:r>
              <a:rPr lang="en-US" dirty="0" smtClean="0"/>
              <a:t>1 </a:t>
            </a:r>
            <a:r>
              <a:rPr lang="en-US" dirty="0">
                <a:sym typeface="Symbol"/>
              </a:rPr>
              <a:t> </a:t>
            </a:r>
            <a:r>
              <a:rPr lang="en-US" dirty="0" smtClean="0"/>
              <a:t>SMAC(64) in 3 of 5 scenarios</a:t>
            </a:r>
            <a:endParaRPr lang="en-CA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12" y="1113002"/>
            <a:ext cx="7092280" cy="332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26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Algorithm configuration</a:t>
            </a:r>
            <a:endParaRPr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334000"/>
          </a:xfrm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>
                <a:solidFill>
                  <a:srgbClr val="3333CC"/>
                </a:solidFill>
              </a:rPr>
              <a:t>Most heuristic algorithms have parameters</a:t>
            </a:r>
            <a:endParaRPr lang="en-CA" dirty="0" smtClean="0">
              <a:solidFill>
                <a:srgbClr val="3333CC"/>
              </a:solidFill>
            </a:endParaRPr>
          </a:p>
          <a:p>
            <a:pPr lvl="1"/>
            <a:r>
              <a:rPr lang="en-US" dirty="0" smtClean="0"/>
              <a:t>E.g. IBM ILOG CPLEX: </a:t>
            </a:r>
          </a:p>
          <a:p>
            <a:pPr lvl="2"/>
            <a:r>
              <a:rPr lang="en-US" dirty="0" smtClean="0"/>
              <a:t>Preprocessing, underlying LP solver &amp; its parameters,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/>
              <a:t>types of cuts, etc. </a:t>
            </a:r>
          </a:p>
          <a:p>
            <a:pPr lvl="2"/>
            <a:r>
              <a:rPr lang="en-US" dirty="0" smtClean="0"/>
              <a:t>76 parameters: mostly categorical + some numerical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3333CC"/>
                </a:solidFill>
              </a:rPr>
              <a:t>A</a:t>
            </a:r>
            <a:r>
              <a:rPr lang="en-CA" dirty="0" err="1">
                <a:solidFill>
                  <a:srgbClr val="3333CC"/>
                </a:solidFill>
              </a:rPr>
              <a:t>utomatically</a:t>
            </a:r>
            <a:r>
              <a:rPr lang="en-CA" dirty="0">
                <a:solidFill>
                  <a:srgbClr val="3333CC"/>
                </a:solidFill>
              </a:rPr>
              <a:t> </a:t>
            </a:r>
            <a:r>
              <a:rPr lang="en-CA" dirty="0" smtClean="0">
                <a:solidFill>
                  <a:srgbClr val="3333CC"/>
                </a:solidFill>
              </a:rPr>
              <a:t>find </a:t>
            </a:r>
            <a:r>
              <a:rPr lang="en-CA" dirty="0">
                <a:solidFill>
                  <a:srgbClr val="3333CC"/>
                </a:solidFill>
              </a:rPr>
              <a:t>good instantiation of </a:t>
            </a:r>
            <a:r>
              <a:rPr lang="en-CA" dirty="0" smtClean="0">
                <a:solidFill>
                  <a:srgbClr val="3333CC"/>
                </a:solidFill>
              </a:rPr>
              <a:t>parameters</a:t>
            </a:r>
            <a:endParaRPr lang="en-US" dirty="0" smtClean="0">
              <a:solidFill>
                <a:srgbClr val="3333CC"/>
              </a:solidFill>
            </a:endParaRPr>
          </a:p>
          <a:p>
            <a:pPr lvl="1"/>
            <a:endParaRPr lang="en-US" sz="500" dirty="0" smtClean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9pPr>
          </a:lstStyle>
          <a:p>
            <a:pPr eaLnBrk="1" hangingPunct="1"/>
            <a:fld id="{26E55967-E366-490D-B1E9-088C9F4CE558}" type="slidenum">
              <a:rPr lang="en-US" smtClean="0">
                <a:latin typeface="Arial" charset="0"/>
              </a:rPr>
              <a:pPr eaLnBrk="1" hangingPunct="1"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Experiments </a:t>
            </a:r>
            <a:r>
              <a:rPr lang="en-US" sz="3200" dirty="0" smtClean="0"/>
              <a:t>for a harder instance distribution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3351353" cy="50428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Symbol"/>
              </a:rPr>
              <a:t>d-</a:t>
            </a:r>
            <a:r>
              <a:rPr lang="en-US" dirty="0" smtClean="0"/>
              <a:t>SMAC(64) takes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40 minutes</a:t>
            </a:r>
            <a:r>
              <a:rPr lang="en-US" dirty="0" smtClean="0"/>
              <a:t> to find better results </a:t>
            </a:r>
            <a:br>
              <a:rPr lang="en-US" dirty="0" smtClean="0"/>
            </a:br>
            <a:r>
              <a:rPr lang="en-US" dirty="0" smtClean="0"/>
              <a:t>than the other</a:t>
            </a:r>
            <a:br>
              <a:rPr lang="en-US" dirty="0" smtClean="0"/>
            </a:br>
            <a:r>
              <a:rPr lang="en-US" dirty="0" smtClean="0"/>
              <a:t>configurators in </a:t>
            </a:r>
            <a:r>
              <a:rPr lang="en-US" dirty="0" smtClean="0">
                <a:solidFill>
                  <a:srgbClr val="FF0000"/>
                </a:solidFill>
              </a:rPr>
              <a:t>2 days</a:t>
            </a:r>
          </a:p>
          <a:p>
            <a:endParaRPr lang="en-US" dirty="0" smtClean="0"/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25</a:t>
            </a:r>
            <a:r>
              <a:rPr lang="en-US" dirty="0" smtClean="0">
                <a:sym typeface="Symbol"/>
              </a:rPr>
              <a:t>d-</a:t>
            </a:r>
            <a:r>
              <a:rPr lang="en-US" dirty="0" smtClean="0"/>
              <a:t>SMAC(64) </a:t>
            </a:r>
            <a:br>
              <a:rPr lang="en-US" dirty="0" smtClean="0"/>
            </a:br>
            <a:r>
              <a:rPr lang="en-US" dirty="0" smtClean="0"/>
              <a:t>takes </a:t>
            </a:r>
            <a:r>
              <a:rPr lang="en-US" dirty="0" smtClean="0">
                <a:solidFill>
                  <a:srgbClr val="FF0000"/>
                </a:solidFill>
              </a:rPr>
              <a:t>2 hours </a:t>
            </a:r>
            <a:r>
              <a:rPr lang="en-US" dirty="0" smtClean="0"/>
              <a:t>to find </a:t>
            </a:r>
            <a:br>
              <a:rPr lang="en-US" dirty="0" smtClean="0"/>
            </a:br>
            <a:r>
              <a:rPr lang="en-US" dirty="0" smtClean="0"/>
              <a:t>better results than </a:t>
            </a:r>
            <a:r>
              <a:rPr lang="en-US" dirty="0"/>
              <a:t>25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ParamILS </a:t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2 days</a:t>
            </a:r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954" y="3717032"/>
            <a:ext cx="5240517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953" y="1138239"/>
            <a:ext cx="5240517" cy="243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5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3352"/>
            <a:ext cx="8763000" cy="5334000"/>
          </a:xfrm>
        </p:spPr>
        <p:txBody>
          <a:bodyPr/>
          <a:lstStyle/>
          <a:p>
            <a:pPr>
              <a:lnSpc>
                <a:spcPts val="23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Parallelization </a:t>
            </a:r>
            <a:r>
              <a:rPr lang="en-US" dirty="0">
                <a:solidFill>
                  <a:srgbClr val="FF0000"/>
                </a:solidFill>
              </a:rPr>
              <a:t>can speed up algorithm configuration</a:t>
            </a:r>
          </a:p>
          <a:p>
            <a:pPr lvl="1"/>
            <a:endParaRPr lang="en-US" sz="1050" dirty="0" smtClean="0"/>
          </a:p>
          <a:p>
            <a:pPr lvl="1"/>
            <a:endParaRPr lang="en-US" sz="100" dirty="0"/>
          </a:p>
          <a:p>
            <a:r>
              <a:rPr lang="en-US" dirty="0">
                <a:solidFill>
                  <a:srgbClr val="3333CC"/>
                </a:solidFill>
              </a:rPr>
              <a:t>Multiple independent </a:t>
            </a:r>
            <a:r>
              <a:rPr lang="en-US" dirty="0" smtClean="0">
                <a:solidFill>
                  <a:srgbClr val="3333CC"/>
                </a:solidFill>
              </a:rPr>
              <a:t>runs of configurators</a:t>
            </a:r>
            <a:endParaRPr lang="en-US" dirty="0">
              <a:solidFill>
                <a:srgbClr val="3333CC"/>
              </a:solidFill>
            </a:endParaRPr>
          </a:p>
          <a:p>
            <a:pPr lvl="1"/>
            <a:r>
              <a:rPr lang="en-US" dirty="0"/>
              <a:t>Larger gains for high-variance </a:t>
            </a:r>
            <a:r>
              <a:rPr lang="en-US" dirty="0" err="1"/>
              <a:t>ParamILS</a:t>
            </a:r>
            <a:r>
              <a:rPr lang="en-US" dirty="0"/>
              <a:t> than </a:t>
            </a:r>
            <a:r>
              <a:rPr lang="en-US" dirty="0" smtClean="0"/>
              <a:t>lower-variance </a:t>
            </a:r>
            <a:r>
              <a:rPr lang="en-US" dirty="0"/>
              <a:t>SMAC</a:t>
            </a:r>
          </a:p>
          <a:p>
            <a:pPr lvl="1"/>
            <a:r>
              <a:rPr lang="en-US" dirty="0" smtClean="0"/>
              <a:t>4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err="1" smtClean="0">
                <a:sym typeface="Symbol"/>
              </a:rPr>
              <a:t>ParamILS</a:t>
            </a:r>
            <a:r>
              <a:rPr lang="en-US" dirty="0" smtClean="0">
                <a:sym typeface="Symbol"/>
              </a:rPr>
              <a:t> better than </a:t>
            </a:r>
            <a:r>
              <a:rPr lang="en-US" dirty="0" smtClean="0"/>
              <a:t>1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err="1" smtClean="0">
                <a:sym typeface="Symbol"/>
              </a:rPr>
              <a:t>ParamILS</a:t>
            </a:r>
            <a:r>
              <a:rPr lang="en-US" dirty="0" smtClean="0">
                <a:sym typeface="Symbol"/>
              </a:rPr>
              <a:t> even on a single CPU</a:t>
            </a:r>
          </a:p>
          <a:p>
            <a:pPr lvl="1"/>
            <a:r>
              <a:rPr lang="en-US" dirty="0" smtClean="0"/>
              <a:t>Almost </a:t>
            </a:r>
            <a:r>
              <a:rPr lang="en-US" dirty="0"/>
              <a:t>perfect speedups with up to </a:t>
            </a:r>
            <a:r>
              <a:rPr lang="en-US" dirty="0" smtClean="0"/>
              <a:t>16 </a:t>
            </a:r>
            <a:r>
              <a:rPr lang="en-US" dirty="0">
                <a:sym typeface="Symbol"/>
              </a:rPr>
              <a:t> </a:t>
            </a:r>
            <a:r>
              <a:rPr lang="en-US" dirty="0" err="1">
                <a:sym typeface="Symbol"/>
              </a:rPr>
              <a:t>ParamILS</a:t>
            </a:r>
            <a:endParaRPr lang="en-US" dirty="0" smtClean="0"/>
          </a:p>
          <a:p>
            <a:pPr lvl="1"/>
            <a:r>
              <a:rPr lang="en-US" dirty="0" smtClean="0"/>
              <a:t>Small time budgets: no speedups</a:t>
            </a:r>
            <a:endParaRPr lang="en-US" dirty="0"/>
          </a:p>
          <a:p>
            <a:pPr lvl="1"/>
            <a:endParaRPr lang="en-US" sz="1400" dirty="0"/>
          </a:p>
          <a:p>
            <a:r>
              <a:rPr lang="en-US" dirty="0" smtClean="0">
                <a:solidFill>
                  <a:srgbClr val="3333CC"/>
                </a:solidFill>
              </a:rPr>
              <a:t>Distributing </a:t>
            </a:r>
            <a:r>
              <a:rPr lang="en-US" dirty="0">
                <a:solidFill>
                  <a:srgbClr val="3333CC"/>
                </a:solidFill>
              </a:rPr>
              <a:t>target algorithm runs </a:t>
            </a:r>
            <a:r>
              <a:rPr lang="en-US" dirty="0" smtClean="0">
                <a:solidFill>
                  <a:srgbClr val="3333CC"/>
                </a:solidFill>
              </a:rPr>
              <a:t>in d-SMAC</a:t>
            </a:r>
            <a:endParaRPr lang="en-US" dirty="0">
              <a:solidFill>
                <a:srgbClr val="3333CC"/>
              </a:solidFill>
            </a:endParaRPr>
          </a:p>
          <a:p>
            <a:pPr lvl="1"/>
            <a:r>
              <a:rPr lang="en-US" dirty="0" smtClean="0"/>
              <a:t>Almost perfect speedups with up to 16 parallel workers</a:t>
            </a:r>
          </a:p>
          <a:p>
            <a:pPr lvl="2"/>
            <a:r>
              <a:rPr lang="en-US" dirty="0" smtClean="0"/>
              <a:t>Even for short d-SMAC runs</a:t>
            </a:r>
          </a:p>
          <a:p>
            <a:pPr lvl="1"/>
            <a:r>
              <a:rPr lang="en-US" dirty="0" smtClean="0"/>
              <a:t>Up to 50-fold speedups with 64 workers</a:t>
            </a:r>
          </a:p>
          <a:p>
            <a:pPr lvl="2"/>
            <a:r>
              <a:rPr lang="en-US" dirty="0" smtClean="0"/>
              <a:t>Reductions in wall clock time:        5h </a:t>
            </a:r>
            <a:r>
              <a:rPr lang="en-US" sz="900" dirty="0" smtClean="0"/>
              <a:t> </a:t>
            </a:r>
            <a:r>
              <a:rPr lang="en-US" dirty="0" smtClean="0">
                <a:sym typeface="Symbol"/>
              </a:rPr>
              <a:t>  6 </a:t>
            </a:r>
            <a:r>
              <a:rPr lang="en-US" dirty="0">
                <a:sym typeface="Symbol"/>
              </a:rPr>
              <a:t>min</a:t>
            </a:r>
            <a:r>
              <a:rPr lang="en-US" dirty="0" smtClean="0">
                <a:sym typeface="Symbol"/>
              </a:rPr>
              <a:t> -15 min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                            </a:t>
            </a:r>
            <a:r>
              <a:rPr lang="en-US" dirty="0" smtClean="0"/>
              <a:t>2 days </a:t>
            </a:r>
            <a:r>
              <a:rPr lang="en-US" dirty="0" smtClean="0">
                <a:sym typeface="Symbol"/>
              </a:rPr>
              <a:t> 40min - 2h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4"/>
            <a:ext cx="8686800" cy="1057320"/>
          </a:xfrm>
        </p:spPr>
        <p:txBody>
          <a:bodyPr/>
          <a:lstStyle/>
          <a:p>
            <a:r>
              <a:rPr lang="en-US" dirty="0"/>
              <a:t>Future </a:t>
            </a:r>
            <a:r>
              <a:rPr lang="en-US" dirty="0" smtClean="0"/>
              <a:t>Work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8800"/>
            <a:ext cx="8534400" cy="4824536"/>
          </a:xfrm>
        </p:spPr>
        <p:txBody>
          <a:bodyPr/>
          <a:lstStyle/>
          <a:p>
            <a:pPr>
              <a:buFontTx/>
              <a:buNone/>
            </a:pPr>
            <a:endParaRPr lang="en-US" sz="1800" dirty="0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CA" smtClean="0">
                <a:solidFill>
                  <a:srgbClr val="3333CC"/>
                </a:solidFill>
              </a:rPr>
              <a:t>Asynchronous </a:t>
            </a:r>
            <a:r>
              <a:rPr lang="en-CA" dirty="0">
                <a:solidFill>
                  <a:srgbClr val="3333CC"/>
                </a:solidFill>
              </a:rPr>
              <a:t>parallelization</a:t>
            </a:r>
          </a:p>
          <a:p>
            <a:pPr lvl="1"/>
            <a:r>
              <a:rPr lang="en-US" dirty="0"/>
              <a:t>Required for runtime minimization, </a:t>
            </a:r>
            <a:br>
              <a:rPr lang="en-US" dirty="0"/>
            </a:br>
            <a:r>
              <a:rPr lang="en-US" dirty="0"/>
              <a:t>where target algorithm runs have vastly different </a:t>
            </a:r>
            <a:r>
              <a:rPr lang="en-US" dirty="0" smtClean="0"/>
              <a:t>runtimes</a:t>
            </a:r>
            <a:endParaRPr lang="en-US" dirty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r>
              <a:rPr lang="en-CA" dirty="0">
                <a:solidFill>
                  <a:srgbClr val="3333CC"/>
                </a:solidFill>
              </a:rPr>
              <a:t>Ease of use</a:t>
            </a:r>
          </a:p>
          <a:p>
            <a:pPr lvl="1"/>
            <a:r>
              <a:rPr lang="en-US" dirty="0" smtClean="0"/>
              <a:t>We needed to start cluster workers manually</a:t>
            </a:r>
          </a:p>
          <a:p>
            <a:pPr lvl="1"/>
            <a:r>
              <a:rPr lang="en-US" dirty="0" smtClean="0"/>
              <a:t>Goal:  direct support for clusters, Amazon EC2, HAL, etc.</a:t>
            </a:r>
          </a:p>
          <a:p>
            <a:endParaRPr lang="en-CA" sz="1600" dirty="0">
              <a:solidFill>
                <a:schemeClr val="accent2"/>
              </a:solidFill>
            </a:endParaRPr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2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Related work on parameter optimization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0600"/>
            <a:ext cx="8763000" cy="5334000"/>
          </a:xfrm>
        </p:spPr>
        <p:txBody>
          <a:bodyPr/>
          <a:lstStyle/>
          <a:p>
            <a:pPr marL="0" indent="0">
              <a:buNone/>
              <a:defRPr/>
            </a:pPr>
            <a:endParaRPr lang="en-US" dirty="0" smtClean="0">
              <a:solidFill>
                <a:srgbClr val="3333CC"/>
              </a:solidFill>
            </a:endParaRP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3333CC"/>
                </a:solidFill>
              </a:rPr>
              <a:t>Optimization of numerical algorithm parameters</a:t>
            </a:r>
            <a:endParaRPr lang="en-US" dirty="0">
              <a:solidFill>
                <a:srgbClr val="3333CC"/>
              </a:solidFill>
            </a:endParaRPr>
          </a:p>
          <a:p>
            <a:pPr>
              <a:defRPr/>
            </a:pPr>
            <a:r>
              <a:rPr lang="en-CA" dirty="0" smtClean="0"/>
              <a:t>Population-based</a:t>
            </a:r>
            <a:r>
              <a:rPr lang="en-CA" dirty="0"/>
              <a:t>, e.g. CMA-ES </a:t>
            </a:r>
            <a:r>
              <a:rPr lang="en-CA" sz="1800" dirty="0">
                <a:solidFill>
                  <a:schemeClr val="accent3">
                    <a:lumMod val="50000"/>
                  </a:schemeClr>
                </a:solidFill>
              </a:rPr>
              <a:t>[Hansen et al, '95-present]</a:t>
            </a:r>
            <a:endParaRPr lang="en-US" sz="18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 smtClean="0"/>
              <a:t>Model-based approaches: SPO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</a:rPr>
              <a:t>Bartz-Beielstein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 et al., CEC’05]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 smtClean="0"/>
              <a:t>Experimental Design: CALIBRA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</a:rPr>
              <a:t>Adenso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 &amp; Laguna, OR’06]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3333CC"/>
                </a:solidFill>
              </a:rPr>
              <a:t>General algorithm configuration (also categorical parameters)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Racing: I/F-Race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</a:rPr>
              <a:t>Birattari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 et al., GECCO’02, MH’07, EMOAA’09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]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/>
              <a:t>Iterated Local </a:t>
            </a:r>
            <a:r>
              <a:rPr lang="en-US" dirty="0" smtClean="0"/>
              <a:t>Search: </a:t>
            </a:r>
            <a:r>
              <a:rPr lang="en-US" dirty="0" err="1"/>
              <a:t>ParamILS</a:t>
            </a:r>
            <a:r>
              <a:rPr lang="en-US" dirty="0"/>
              <a:t>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</a:rPr>
              <a:t>Hutter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 et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al.,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AAAI’07 &amp; JAIR ’09]</a:t>
            </a:r>
            <a:endParaRPr lang="en-US" sz="22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/>
              <a:t>Genetic </a:t>
            </a:r>
            <a:r>
              <a:rPr lang="en-US" dirty="0" smtClean="0"/>
              <a:t>algorithms: </a:t>
            </a:r>
            <a:r>
              <a:rPr lang="en-US" dirty="0"/>
              <a:t>GGA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</a:rPr>
              <a:t>Ansotegui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 et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al.,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CP’09]</a:t>
            </a:r>
          </a:p>
          <a:p>
            <a:r>
              <a:rPr lang="en-US" dirty="0" smtClean="0"/>
              <a:t>Model-based approaches: SMAC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</a:rPr>
              <a:t>Hutter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 et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al.,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LION’11]</a:t>
            </a:r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9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20650" y="115888"/>
            <a:ext cx="8915400" cy="685800"/>
          </a:xfrm>
        </p:spPr>
        <p:txBody>
          <a:bodyPr/>
          <a:lstStyle/>
          <a:p>
            <a:r>
              <a:rPr lang="en-US" dirty="0" smtClean="0"/>
              <a:t>Algorithm configuration works</a:t>
            </a:r>
            <a:endParaRPr dirty="0" smtClean="0"/>
          </a:p>
        </p:txBody>
      </p:sp>
      <p:sp>
        <p:nvSpPr>
          <p:cNvPr id="51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9pPr>
          </a:lstStyle>
          <a:p>
            <a:pPr eaLnBrk="1" hangingPunct="1"/>
            <a:fld id="{36208977-D8A2-4296-B6DB-3BDB09B4A1C7}" type="slidenum">
              <a:rPr lang="en-US" smtClean="0">
                <a:latin typeface="Arial" charset="0"/>
              </a:rPr>
              <a:pPr eaLnBrk="1" hangingPunct="1"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7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285720" y="2039491"/>
          <a:ext cx="8569325" cy="2763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334"/>
                <a:gridCol w="2054508"/>
                <a:gridCol w="1500198"/>
                <a:gridCol w="2854285"/>
              </a:tblGrid>
              <a:tr h="639999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Problem</a:t>
                      </a:r>
                      <a:endParaRPr lang="en-CA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Algorithm name</a:t>
                      </a:r>
                      <a:b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 #parameters</a:t>
                      </a:r>
                      <a:endParaRPr lang="en-CA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Speedups</a:t>
                      </a:r>
                      <a:endParaRPr lang="en-CA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Reference</a:t>
                      </a:r>
                      <a:endParaRPr lang="en-CA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SAT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Spear  (26)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× 4.5 – 500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[</a:t>
                      </a:r>
                      <a:r>
                        <a:rPr lang="en-CA" sz="18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Hutter</a:t>
                      </a:r>
                      <a:r>
                        <a:rPr lang="en-CA" sz="1800" dirty="0" smtClean="0"/>
                        <a:t> </a:t>
                      </a:r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et al., ’07b]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SAT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SATenstein</a:t>
                      </a:r>
                      <a:r>
                        <a:rPr lang="en-US" sz="1800" dirty="0" smtClean="0"/>
                        <a:t>  (41)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× 1.6 </a:t>
                      </a:r>
                      <a:r>
                        <a:rPr lang="en-US" sz="1800" baseline="0" dirty="0" smtClean="0"/>
                        <a:t>– 218x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[</a:t>
                      </a:r>
                      <a:r>
                        <a:rPr lang="en-CA" sz="18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KhudaBukhsh</a:t>
                      </a:r>
                      <a:r>
                        <a:rPr lang="en-CA" sz="1800" dirty="0" smtClean="0"/>
                        <a:t> </a:t>
                      </a:r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et al., ‘09]</a:t>
                      </a:r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r>
                        <a:rPr lang="en-C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Most probable explanation (MPE)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GLS+  (5)</a:t>
                      </a:r>
                      <a:endParaRPr lang="en-CA" sz="1800" dirty="0" smtClean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Symbol"/>
                        </a:rPr>
                        <a:t>  </a:t>
                      </a:r>
                      <a:r>
                        <a:rPr lang="en-US" sz="1800" dirty="0" smtClean="0"/>
                        <a:t>× </a:t>
                      </a:r>
                      <a:r>
                        <a:rPr lang="en-US" sz="1800" dirty="0" smtClean="0">
                          <a:sym typeface="Symbol"/>
                        </a:rPr>
                        <a:t>360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[</a:t>
                      </a:r>
                      <a:r>
                        <a:rPr lang="en-CA" sz="18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Hutter</a:t>
                      </a:r>
                      <a:r>
                        <a:rPr lang="en-CA" sz="1800" dirty="0" smtClean="0"/>
                        <a:t> </a:t>
                      </a:r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et al., ’07a]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MIP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CPLEX  (76)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× 2 – 52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[</a:t>
                      </a:r>
                      <a:r>
                        <a:rPr lang="en-US" sz="18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Hutter</a:t>
                      </a:r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et al., ‘10]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</a:tr>
              <a:tr h="3707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AI Planning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LPG  (62)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× 3  – 118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[</a:t>
                      </a:r>
                      <a:r>
                        <a:rPr lang="en-US" sz="18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Vallati</a:t>
                      </a:r>
                      <a:r>
                        <a:rPr lang="en-US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et al., ‘11]</a:t>
                      </a:r>
                      <a:endParaRPr lang="en-CA" sz="1800" dirty="0"/>
                    </a:p>
                  </a:txBody>
                  <a:tcPr marL="91444" marR="91444"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2900" dirty="0" smtClean="0"/>
              <a:t>Can parallelization speed up algorithm configuration?</a:t>
            </a:r>
            <a:endParaRPr lang="en-CA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334000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3333CC"/>
                </a:solidFill>
              </a:rPr>
              <a:t>Multiple independent runs of the configurator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sz="2200" dirty="0" smtClean="0"/>
              <a:t>Our </a:t>
            </a:r>
            <a:r>
              <a:rPr lang="en-US" sz="2200" dirty="0"/>
              <a:t>standard methodology for using </a:t>
            </a:r>
            <a:r>
              <a:rPr lang="en-US" sz="2200" dirty="0" err="1"/>
              <a:t>ParamILS</a:t>
            </a:r>
            <a:r>
              <a:rPr lang="en-US" sz="2200" dirty="0"/>
              <a:t> </a:t>
            </a:r>
            <a:endParaRPr lang="en-US" sz="2200" dirty="0" smtClean="0"/>
          </a:p>
          <a:p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Here: first systematic study of this technique’s effectiveness</a:t>
            </a:r>
          </a:p>
          <a:p>
            <a:pPr marL="0" indent="0">
              <a:buNone/>
              <a:defRPr/>
            </a:pPr>
            <a:endParaRPr lang="en-US" sz="100" dirty="0" smtClean="0">
              <a:solidFill>
                <a:srgbClr val="3333CC"/>
              </a:solidFill>
            </a:endParaRP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3333CC"/>
                </a:solidFill>
              </a:rPr>
              <a:t>Parallelism within a single configuration run</a:t>
            </a:r>
          </a:p>
          <a:p>
            <a:r>
              <a:rPr lang="en-US" dirty="0" smtClean="0"/>
              <a:t> </a:t>
            </a:r>
            <a:r>
              <a:rPr lang="en-US" sz="2200" dirty="0" smtClean="0"/>
              <a:t>GGA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</a:rPr>
              <a:t>Ansotegui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et al, CP’09]</a:t>
            </a:r>
            <a:endParaRPr lang="en-US" sz="2200" dirty="0" smtClean="0"/>
          </a:p>
          <a:p>
            <a:pPr lvl="1"/>
            <a:r>
              <a:rPr lang="en-US" dirty="0" smtClean="0"/>
              <a:t> Evaluates </a:t>
            </a:r>
            <a:r>
              <a:rPr lang="en-US" dirty="0"/>
              <a:t>8 configurations in </a:t>
            </a:r>
            <a:r>
              <a:rPr lang="en-US" dirty="0" smtClean="0"/>
              <a:t>parallel &amp; stops when one finishes </a:t>
            </a:r>
            <a:endParaRPr lang="en-US" dirty="0"/>
          </a:p>
          <a:p>
            <a:pPr lvl="1"/>
            <a:endParaRPr lang="en-US" sz="1100" dirty="0"/>
          </a:p>
          <a:p>
            <a:r>
              <a:rPr lang="en-US" dirty="0" smtClean="0"/>
              <a:t> </a:t>
            </a:r>
            <a:r>
              <a:rPr lang="en-US" sz="2200" dirty="0" err="1" smtClean="0"/>
              <a:t>BasicILS</a:t>
            </a:r>
            <a:r>
              <a:rPr lang="en-US" sz="2000" dirty="0"/>
              <a:t> variant </a:t>
            </a:r>
            <a:r>
              <a:rPr lang="en-US" sz="2000" dirty="0" smtClean="0"/>
              <a:t>of </a:t>
            </a:r>
            <a:r>
              <a:rPr lang="en-US" sz="2000" dirty="0" err="1" smtClean="0"/>
              <a:t>ParamILS</a:t>
            </a:r>
            <a:r>
              <a:rPr lang="en-US" sz="2200" dirty="0" smtClean="0"/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</a:rPr>
              <a:t>Hutter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et al, JAIR’09] </a:t>
            </a:r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 Distributed target algorithm runs on a 110-core cluster</a:t>
            </a:r>
          </a:p>
          <a:p>
            <a:pPr lvl="1"/>
            <a:endParaRPr lang="en-US" sz="1200" dirty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Here: a </a:t>
            </a:r>
            <a:r>
              <a:rPr lang="en-US" dirty="0">
                <a:solidFill>
                  <a:srgbClr val="FF0000"/>
                </a:solidFill>
              </a:rPr>
              <a:t>new distributed </a:t>
            </a:r>
            <a:r>
              <a:rPr lang="en-US" dirty="0" smtClean="0">
                <a:solidFill>
                  <a:srgbClr val="FF0000"/>
                </a:solidFill>
              </a:rPr>
              <a:t>variant of SMAC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d-SMAC</a:t>
            </a:r>
            <a:endParaRPr lang="en-US" sz="1100" dirty="0" smtClean="0">
              <a:solidFill>
                <a:srgbClr val="FF0000"/>
              </a:solidFill>
            </a:endParaRPr>
          </a:p>
          <a:p>
            <a:pPr lvl="1">
              <a:defRPr/>
            </a:pPr>
            <a:endParaRPr lang="en-US" sz="16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334000"/>
          </a:xfrm>
        </p:spPr>
        <p:txBody>
          <a:bodyPr/>
          <a:lstStyle/>
          <a:p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Multiple independent configuration runs: an empirical study</a:t>
            </a:r>
          </a:p>
          <a:p>
            <a:endParaRPr lang="en-US" dirty="0" smtClean="0"/>
          </a:p>
          <a:p>
            <a:r>
              <a:rPr lang="en-US" dirty="0" smtClean="0"/>
              <a:t>Distributed variant of </a:t>
            </a:r>
            <a:r>
              <a:rPr lang="en-US" dirty="0"/>
              <a:t>model-based configuration: d-SMAC</a:t>
            </a:r>
          </a:p>
          <a:p>
            <a:endParaRPr lang="en-US" dirty="0" smtClean="0"/>
          </a:p>
          <a:p>
            <a:r>
              <a:rPr lang="en-US" dirty="0" smtClean="0"/>
              <a:t>Conclusions</a:t>
            </a:r>
            <a:endParaRPr lang="en-CA" dirty="0" smtClean="0"/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9pPr>
          </a:lstStyle>
          <a:p>
            <a:pPr eaLnBrk="1" hangingPunct="1"/>
            <a:fld id="{E0C7CB64-1BA7-4FB7-80D9-F8D26654621F}" type="slidenum">
              <a:rPr lang="en-US" smtClean="0">
                <a:latin typeface="Arial" charset="0"/>
              </a:rPr>
              <a:pPr eaLnBrk="1" hangingPunct="1"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334000"/>
          </a:xfrm>
        </p:spPr>
        <p:txBody>
          <a:bodyPr/>
          <a:lstStyle/>
          <a:p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Multiple independent configuration runs: an empirical study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Distributed variant of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model-based configuration: d-SMAC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Conclusions</a:t>
            </a:r>
            <a:endParaRPr lang="en-CA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mr1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mr10"/>
                <a:cs typeface="Arial" charset="0"/>
              </a:defRPr>
            </a:lvl9pPr>
          </a:lstStyle>
          <a:p>
            <a:pPr eaLnBrk="1" hangingPunct="1"/>
            <a:fld id="{E0C7CB64-1BA7-4FB7-80D9-F8D26654621F}" type="slidenum">
              <a:rPr lang="en-US" smtClean="0">
                <a:latin typeface="Arial" charset="0"/>
              </a:rPr>
              <a:pPr eaLnBrk="1" hangingPunct="1"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52400"/>
            <a:ext cx="9036496" cy="685800"/>
          </a:xfrm>
        </p:spPr>
        <p:txBody>
          <a:bodyPr/>
          <a:lstStyle/>
          <a:p>
            <a:r>
              <a:rPr lang="en-US" sz="3600" dirty="0" smtClean="0"/>
              <a:t>Parallelization by multiple independent runs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90600"/>
            <a:ext cx="8964488" cy="5334000"/>
          </a:xfrm>
        </p:spPr>
        <p:txBody>
          <a:bodyPr/>
          <a:lstStyle/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Many randomized heuristic algorithms have </a:t>
            </a:r>
            <a:r>
              <a:rPr lang="en-US" dirty="0" smtClean="0">
                <a:solidFill>
                  <a:srgbClr val="FF0000"/>
                </a:solidFill>
              </a:rPr>
              <a:t>high variance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Some runs perform much better than others (different </a:t>
            </a:r>
            <a:r>
              <a:rPr lang="en-US" dirty="0"/>
              <a:t>random seeds)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We can </a:t>
            </a:r>
            <a:r>
              <a:rPr lang="en-US" dirty="0" smtClean="0">
                <a:solidFill>
                  <a:srgbClr val="FF0000"/>
                </a:solidFill>
              </a:rPr>
              <a:t>exploit</a:t>
            </a:r>
            <a:r>
              <a:rPr lang="en-US" dirty="0" smtClean="0"/>
              <a:t> that variance!</a:t>
            </a:r>
          </a:p>
          <a:p>
            <a:pPr lvl="1"/>
            <a:r>
              <a:rPr lang="en-US" dirty="0" smtClean="0">
                <a:solidFill>
                  <a:srgbClr val="3333CC"/>
                </a:solidFill>
              </a:rPr>
              <a:t>Multiple independent runs in sequence</a:t>
            </a:r>
            <a:r>
              <a:rPr lang="en-US" dirty="0">
                <a:solidFill>
                  <a:srgbClr val="3333CC"/>
                </a:solidFill>
              </a:rPr>
              <a:t>: </a:t>
            </a:r>
            <a:r>
              <a:rPr lang="en-US" dirty="0" smtClean="0">
                <a:solidFill>
                  <a:srgbClr val="3333CC"/>
                </a:solidFill>
              </a:rPr>
              <a:t>random restarts</a:t>
            </a:r>
            <a:endParaRPr lang="en-US" dirty="0">
              <a:solidFill>
                <a:srgbClr val="3333CC"/>
              </a:solidFill>
            </a:endParaRPr>
          </a:p>
          <a:p>
            <a:pPr lvl="1"/>
            <a:endParaRPr lang="en-US" sz="1200" dirty="0" smtClean="0">
              <a:solidFill>
                <a:srgbClr val="3333CC"/>
              </a:solidFill>
            </a:endParaRPr>
          </a:p>
          <a:p>
            <a:pPr lvl="1"/>
            <a:r>
              <a:rPr lang="en-US" dirty="0" smtClean="0">
                <a:solidFill>
                  <a:srgbClr val="3333CC"/>
                </a:solidFill>
              </a:rPr>
              <a:t>Multiple independent </a:t>
            </a:r>
            <a:r>
              <a:rPr lang="en-US" dirty="0">
                <a:solidFill>
                  <a:srgbClr val="3333CC"/>
                </a:solidFill>
              </a:rPr>
              <a:t>runs in parallel </a:t>
            </a:r>
            <a:endParaRPr lang="en-US" dirty="0" smtClean="0">
              <a:solidFill>
                <a:srgbClr val="3333CC"/>
              </a:solidFill>
            </a:endParaRPr>
          </a:p>
          <a:p>
            <a:pPr lvl="2"/>
            <a:r>
              <a:rPr lang="en-US" dirty="0" smtClean="0"/>
              <a:t>Run multiple copies of an algorithm in parallel &amp; return best result</a:t>
            </a:r>
          </a:p>
          <a:p>
            <a:pPr lvl="2"/>
            <a:r>
              <a:rPr lang="en-US" dirty="0"/>
              <a:t>Perfect speedups for </a:t>
            </a:r>
            <a:r>
              <a:rPr lang="en-US" dirty="0" smtClean="0"/>
              <a:t>exponential runtime distributions</a:t>
            </a:r>
            <a:r>
              <a:rPr lang="en-US" sz="1600" dirty="0" smtClean="0"/>
              <a:t>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</a:rPr>
              <a:t>Hoos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 &amp; 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</a:rPr>
              <a:t>Stützle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, AIJ’99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]</a:t>
            </a:r>
            <a:endParaRPr lang="en-US" sz="1600" dirty="0">
              <a:solidFill>
                <a:schemeClr val="accent3">
                  <a:lumMod val="50000"/>
                </a:schemeClr>
              </a:solidFill>
            </a:endParaRPr>
          </a:p>
          <a:p>
            <a:pPr lvl="2"/>
            <a:r>
              <a:rPr lang="en-US" dirty="0" smtClean="0"/>
              <a:t>Can reduce expected runtime even on a single core</a:t>
            </a:r>
            <a:r>
              <a:rPr lang="en-US" sz="900" dirty="0" smtClean="0"/>
              <a:t> 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[Gomes</a:t>
            </a:r>
            <a:r>
              <a:rPr lang="en-US" sz="7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&amp;</a:t>
            </a:r>
            <a:r>
              <a:rPr lang="en-US" sz="7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Selman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AIJ’01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]</a:t>
            </a:r>
            <a:endParaRPr lang="en-US" sz="1600" dirty="0" smtClean="0"/>
          </a:p>
          <a:p>
            <a:pPr marL="914400" lvl="2" indent="0">
              <a:buNone/>
            </a:pPr>
            <a:r>
              <a:rPr lang="en-US" dirty="0" smtClean="0">
                <a:solidFill>
                  <a:srgbClr val="3333CC"/>
                </a:solidFill>
              </a:rPr>
              <a:t> 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5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92" y="152400"/>
            <a:ext cx="8807896" cy="685800"/>
          </a:xfrm>
        </p:spPr>
        <p:txBody>
          <a:bodyPr/>
          <a:lstStyle/>
          <a:p>
            <a:r>
              <a:rPr lang="en-US" sz="3600" dirty="0" smtClean="0"/>
              <a:t>Multiple independent runs of configurators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0600"/>
            <a:ext cx="8763000" cy="5334000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3333CC"/>
                </a:solidFill>
              </a:rPr>
              <a:t>Our standard methodology for using </a:t>
            </a:r>
            <a:r>
              <a:rPr lang="en-US" dirty="0" err="1" smtClean="0">
                <a:solidFill>
                  <a:srgbClr val="3333CC"/>
                </a:solidFill>
              </a:rPr>
              <a:t>ParamILS</a:t>
            </a:r>
            <a:endParaRPr lang="en-US" dirty="0" smtClean="0">
              <a:solidFill>
                <a:srgbClr val="3333CC"/>
              </a:solidFill>
            </a:endParaRPr>
          </a:p>
          <a:p>
            <a:pPr lvl="1"/>
            <a:r>
              <a:rPr lang="en-US" dirty="0" smtClean="0"/>
              <a:t>Perform 10 to 25 parallel </a:t>
            </a:r>
            <a:r>
              <a:rPr lang="en-US" dirty="0" err="1" smtClean="0"/>
              <a:t>ParamILS</a:t>
            </a:r>
            <a:r>
              <a:rPr lang="en-US" dirty="0" smtClean="0"/>
              <a:t> runs</a:t>
            </a:r>
          </a:p>
          <a:p>
            <a:pPr lvl="1"/>
            <a:r>
              <a:rPr lang="en-US" dirty="0" smtClean="0"/>
              <a:t>Select the run with the best training (or validation) performance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3333CC"/>
                </a:solidFill>
              </a:rPr>
              <a:t>How much do we gain by performing these parallel runs?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B5E6EA-A616-47B3-99B2-4F63A5251D0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763688" y="6491288"/>
            <a:ext cx="5472608" cy="366712"/>
          </a:xfrm>
          <a:prstGeom prst="rect">
            <a:avLst/>
          </a:prstGeom>
        </p:spPr>
        <p:txBody>
          <a:bodyPr/>
          <a:lstStyle>
            <a:lvl1pPr>
              <a:defRPr sz="1400" b="0" dirty="0" err="1">
                <a:latin typeface="Microsoft Sans Serif" pitchFamily="34" charset="0"/>
                <a:cs typeface="Microsoft Sans Serif" pitchFamily="34" charset="0"/>
              </a:defRPr>
            </a:lvl1pPr>
          </a:lstStyle>
          <a:p>
            <a:pPr>
              <a:defRPr/>
            </a:pPr>
            <a:r>
              <a:rPr lang="en-CA" dirty="0" err="1" smtClean="0"/>
              <a:t>Hutter</a:t>
            </a:r>
            <a:r>
              <a:rPr lang="en-CA" dirty="0" smtClean="0"/>
              <a:t>, </a:t>
            </a:r>
            <a:r>
              <a:rPr lang="en-CA" dirty="0" err="1" smtClean="0"/>
              <a:t>Hoos</a:t>
            </a:r>
            <a:r>
              <a:rPr lang="en-CA" dirty="0" smtClean="0"/>
              <a:t>, and </a:t>
            </a:r>
            <a:r>
              <a:rPr lang="en-CA" dirty="0" err="1" smtClean="0"/>
              <a:t>Leyton</a:t>
            </a:r>
            <a:r>
              <a:rPr lang="en-CA" dirty="0" smtClean="0"/>
              <a:t>-Brown: Parallel Algorithm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4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\newcommand{m}{1}{\font{cmmi10}{#1}}&#10;\newcommand{r}{1}{\font{cmr10}{#1}}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WIDTH" val="845"/>
  <p:tag name="DEFAULTHEIGHT" val="611"/>
  <p:tag name="DEFAULTFONTSIZE" val="10"/>
</p:tagLst>
</file>

<file path=ppt/theme/theme1.xml><?xml version="1.0" encoding="utf-8"?>
<a:theme xmlns:a="http://schemas.openxmlformats.org/drawingml/2006/main" name="latex-like">
  <a:themeElements>
    <a:clrScheme name="latex-lik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tex-like">
      <a:majorFont>
        <a:latin typeface="cmr10"/>
        <a:ea typeface=""/>
        <a:cs typeface=""/>
      </a:majorFont>
      <a:minorFont>
        <a:latin typeface="cmr1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tex-lik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14447</TotalTime>
  <Words>1394</Words>
  <Application>Microsoft Office PowerPoint</Application>
  <PresentationFormat>On-screen Show (4:3)</PresentationFormat>
  <Paragraphs>306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Times New Roman</vt:lpstr>
      <vt:lpstr>cmr10</vt:lpstr>
      <vt:lpstr>Microsoft Sans Serif</vt:lpstr>
      <vt:lpstr>Symbol</vt:lpstr>
      <vt:lpstr>latex-like</vt:lpstr>
      <vt:lpstr>Parallel Algorithm Configuration</vt:lpstr>
      <vt:lpstr>Algorithm configuration</vt:lpstr>
      <vt:lpstr>Related work on parameter optimization</vt:lpstr>
      <vt:lpstr>Algorithm configuration works</vt:lpstr>
      <vt:lpstr>Can parallelization speed up algorithm configuration?</vt:lpstr>
      <vt:lpstr>Overview</vt:lpstr>
      <vt:lpstr>Overview</vt:lpstr>
      <vt:lpstr>Parallelization by multiple independent runs</vt:lpstr>
      <vt:lpstr>Multiple independent runs of configurators</vt:lpstr>
      <vt:lpstr>Experimental Setup</vt:lpstr>
      <vt:lpstr>Example speedups for k  ParamILS</vt:lpstr>
      <vt:lpstr>Utilization of total CPU time spent</vt:lpstr>
      <vt:lpstr>Utilization of total CPU time spent</vt:lpstr>
      <vt:lpstr>Overview</vt:lpstr>
      <vt:lpstr>SMAC in a nutshell</vt:lpstr>
      <vt:lpstr>Control flow in distributed SMAC</vt:lpstr>
      <vt:lpstr>Selecting multiple promising configurations</vt:lpstr>
      <vt:lpstr>d-SMAC with different numbers of workers</vt:lpstr>
      <vt:lpstr>Should we perform independent runs of d-SMAC?</vt:lpstr>
      <vt:lpstr>Experiments for a harder instance distribution</vt:lpstr>
      <vt:lpstr>Conclusion</vt:lpstr>
      <vt:lpstr>Future Work</vt:lpstr>
    </vt:vector>
  </TitlesOfParts>
  <Company>stanford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kevinlb</dc:creator>
  <cp:lastModifiedBy>helpdesk</cp:lastModifiedBy>
  <cp:revision>697</cp:revision>
  <dcterms:created xsi:type="dcterms:W3CDTF">2004-01-01T01:54:31Z</dcterms:created>
  <dcterms:modified xsi:type="dcterms:W3CDTF">2012-02-25T00:14:22Z</dcterms:modified>
</cp:coreProperties>
</file>