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8" r:id="rId4"/>
    <p:sldId id="267" r:id="rId5"/>
    <p:sldId id="266" r:id="rId6"/>
    <p:sldId id="265" r:id="rId7"/>
    <p:sldId id="264" r:id="rId8"/>
    <p:sldId id="263" r:id="rId9"/>
    <p:sldId id="262" r:id="rId10"/>
    <p:sldId id="261" r:id="rId11"/>
    <p:sldId id="260" r:id="rId12"/>
    <p:sldId id="259" r:id="rId13"/>
    <p:sldId id="258" r:id="rId14"/>
  </p:sldIdLst>
  <p:sldSz cx="12192000" cy="6858000"/>
  <p:notesSz cx="6858000" cy="9144000"/>
  <p:custDataLst>
    <p:tags r:id="rId16"/>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p:restoredTop sz="94646"/>
  </p:normalViewPr>
  <p:slideViewPr>
    <p:cSldViewPr snapToGrid="0" snapToObjects="1">
      <p:cViewPr varScale="1">
        <p:scale>
          <a:sx n="79" d="100"/>
          <a:sy n="79" d="100"/>
        </p:scale>
        <p:origin x="-696"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tags" Target="tags/tag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416051028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203555522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pic>
        <p:nvPicPr>
          <p:cNvPr id="9" name="Picture 8">
            <a:extLst>
              <a:ext uri="{FF2B5EF4-FFF2-40B4-BE49-F238E27FC236}">
                <a16:creationId xmlns:a16="http://schemas.microsoft.com/office/drawing/2014/main" xmlns:p15="http://schemas.microsoft.com/office/powerpoint/2012/main" xmlns:p14="http://schemas.microsoft.com/office/powerpoint/2010/main" xmlns=""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a:effectLst/>
        </p:spPr>
      </p:pic>
      <p:sp>
        <p:nvSpPr>
          <p:cNvPr id="10" name="TextBox 9">
            <a:extLst>
              <a:ext uri="{FF2B5EF4-FFF2-40B4-BE49-F238E27FC236}">
                <a16:creationId xmlns:a16="http://schemas.microsoft.com/office/drawing/2014/main" xmlns:p15="http://schemas.microsoft.com/office/powerpoint/2012/main" xmlns:p14="http://schemas.microsoft.com/office/powerpoint/2010/main" xmlns="" id="{BF826369-A491-FF49-B2BE-064E0024F40D}"/>
              </a:ext>
            </a:extLst>
          </p:cNvPr>
          <p:cNvSpPr txBox="1"/>
          <p:nvPr userDrawn="1"/>
        </p:nvSpPr>
        <p:spPr>
          <a:xfrm>
            <a:off x="743706" y="6250219"/>
            <a:ext cx="1960165" cy="338554"/>
          </a:xfrm>
          <a:prstGeom prst="rect">
            <a:avLst/>
          </a:prstGeom>
          <a:noFill/>
          <a:effectLst/>
        </p:spPr>
        <p:txBody>
          <a:bodyPr wrap="square" rtlCol="0">
            <a:spAutoFit/>
          </a:bodyPr>
          <a:lstStyle/>
          <a:p>
            <a:r>
              <a:rPr lang="en-US" sz="1600">
                <a:solidFill>
                  <a:srgbClr val="00ACAF"/>
                </a:solidFill>
                <a:effectLst/>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p:txStyles>
    <p:title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jpe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5.em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6.em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em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3.em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Footer Placeholder 4">
            <a:extLst>
              <a:ext uri="{FF2B5EF4-FFF2-40B4-BE49-F238E27FC236}">
                <a16:creationId xmlns:a16="http://schemas.microsoft.com/office/drawing/2014/main" xmlns:p15="http://schemas.microsoft.com/office/powerpoint/2012/main" xmlns:p14="http://schemas.microsoft.com/office/powerpoint/2010/main" xmlns="" id="{71BAC356-1C44-F44B-B830-43C409DA0D87}"/>
              </a:ext>
            </a:extLst>
          </p:cNvPr>
          <p:cNvSpPr txBox="1"/>
          <p:nvPr/>
        </p:nvSpPr>
        <p:spPr>
          <a:xfrm>
            <a:off x="2600634" y="6260486"/>
            <a:ext cx="4114800" cy="365125"/>
          </a:xfrm>
          <a:prstGeom prst="rect">
            <a:avLst/>
          </a:prstGeom>
          <a:effectLst/>
        </p:spPr>
        <p:txBody>
          <a:bodyPr/>
          <a:lstStyle>
            <a:defPPr>
              <a:defRPr lang="en-US">
                <a:effectLst/>
              </a:defRPr>
            </a:defPPr>
            <a:lvl1pPr marL="0" algn="l" defTabSz="914400" rtl="0" eaLnBrk="1" latinLnBrk="0" hangingPunct="1">
              <a:defRPr sz="1600" kern="1200">
                <a:solidFill>
                  <a:srgbClr val="00ACAF"/>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rtl="0"/>
            <a:r>
              <a:rPr lang="ro-RO" sz="1600" b="0" i="0" u="none" strike="noStrike" smtId="4294967295">
                <a:effectLst/>
                <a:highlight>
                  <a:srgbClr val="000000">
                    <a:alpha val="0"/>
                  </a:srgbClr>
                </a:highlight>
                <a:latin typeface="Arial"/>
              </a:rPr>
              <a:t>&lt;Logo partener&gt;</a:t>
            </a:r>
          </a:p>
        </p:txBody>
      </p:sp>
      <p:pic>
        <p:nvPicPr>
          <p:cNvPr id="6" name="Picture 5">
            <a:extLst>
              <a:ext uri="{FF2B5EF4-FFF2-40B4-BE49-F238E27FC236}">
                <a16:creationId xmlns:a16="http://schemas.microsoft.com/office/drawing/2014/main" xmlns:p15="http://schemas.microsoft.com/office/powerpoint/2012/main" xmlns:p14="http://schemas.microsoft.com/office/powerpoint/2010/main" xmlns="" id="{154EB3AC-D2CD-9040-93EF-FB25EB2C1CBE}"/>
              </a:ext>
            </a:extLst>
          </p:cNvPr>
          <p:cNvPicPr>
            <a:picLocks noChangeAspect="1"/>
          </p:cNvPicPr>
          <p:nvPr/>
        </p:nvPicPr>
        <p:blipFill>
          <a:blip r:embed="rId2"/>
          <a:stretch>
            <a:fillRect/>
          </a:stretch>
        </p:blipFill>
        <p:spPr>
          <a:xfrm>
            <a:off x="0" y="0"/>
            <a:ext cx="12192000" cy="6858000"/>
          </a:xfrm>
          <a:prstGeom prst="rect">
            <a:avLst/>
          </a:prstGeom>
          <a:effectLst/>
        </p:spPr>
      </p:pic>
      <p:sp>
        <p:nvSpPr>
          <p:cNvPr id="7" name="Title 1">
            <a:extLst>
              <a:ext uri="{FF2B5EF4-FFF2-40B4-BE49-F238E27FC236}">
                <a16:creationId xmlns:a16="http://schemas.microsoft.com/office/drawing/2014/main" xmlns:p15="http://schemas.microsoft.com/office/powerpoint/2012/main" xmlns:p14="http://schemas.microsoft.com/office/powerpoint/2010/main" xmlns="" id="{B74E6FDB-7A33-184B-BFA9-D72881DB13F0}"/>
              </a:ext>
            </a:extLst>
          </p:cNvPr>
          <p:cNvSpPr txBox="1"/>
          <p:nvPr/>
        </p:nvSpPr>
        <p:spPr>
          <a:xfrm>
            <a:off x="779208" y="1980148"/>
            <a:ext cx="6064044" cy="755752"/>
          </a:xfrm>
          <a:prstGeom prst="rect">
            <a:avLst/>
          </a:prstGeom>
          <a:effectLst/>
        </p:spPr>
        <p:txBody>
          <a:bodyPr/>
          <a:lstStyle>
            <a:lvl1pPr algn="l" defTabSz="914400" rtl="0" eaLnBrk="1" latinLnBrk="0" hangingPunct="1">
              <a:lnSpc>
                <a:spcPct val="90000"/>
              </a:lnSpc>
              <a:spcBef>
                <a:spcPct val="0"/>
              </a:spcBef>
              <a:buNone/>
              <a:defRPr sz="3600" kern="1200">
                <a:solidFill>
                  <a:srgbClr val="00ACAF"/>
                </a:solidFill>
                <a:effectLst/>
                <a:latin typeface="Arial" panose="020B0604020202020204" pitchFamily="34" charset="0"/>
                <a:ea typeface="+mj-ea"/>
                <a:cs typeface="Arial" panose="020B0604020202020204" pitchFamily="34" charset="0"/>
              </a:defRPr>
            </a:lvl1pPr>
          </a:lstStyle>
          <a:p>
            <a:pPr rtl="0"/>
            <a:r>
              <a:rPr lang="ro-RO" sz="3600" b="1" i="0" u="none" strike="noStrike" smtId="4294967295">
                <a:effectLst/>
                <a:highlight>
                  <a:srgbClr val="000000">
                    <a:alpha val="0"/>
                  </a:srgbClr>
                </a:highlight>
                <a:latin typeface="Arial"/>
              </a:rPr>
              <a:t>Stocare</a:t>
            </a:r>
          </a:p>
        </p:txBody>
      </p:sp>
      <p:sp>
        <p:nvSpPr>
          <p:cNvPr id="8" name="Content Placeholder 2">
            <a:extLst>
              <a:ext uri="{FF2B5EF4-FFF2-40B4-BE49-F238E27FC236}">
                <a16:creationId xmlns:a16="http://schemas.microsoft.com/office/drawing/2014/main" xmlns:p15="http://schemas.microsoft.com/office/powerpoint/2012/main" xmlns:p14="http://schemas.microsoft.com/office/powerpoint/2010/main" xmlns="" id="{B553EABC-DF2E-8044-9EB9-8629F76FF197}"/>
              </a:ext>
            </a:extLst>
          </p:cNvPr>
          <p:cNvSpPr txBox="1"/>
          <p:nvPr/>
        </p:nvSpPr>
        <p:spPr>
          <a:xfrm>
            <a:off x="838199" y="2879027"/>
            <a:ext cx="4516315" cy="1828775"/>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marL="0" indent="0">
              <a:buNone/>
            </a:pPr>
            <a:endParaRPr lang="en-US" sz="2400">
              <a:effectLst/>
            </a:endParaRPr>
          </a:p>
          <a:p>
            <a:pPr marL="0" indent="0">
              <a:buNone/>
            </a:pPr>
            <a:endParaRPr lang="en-US" sz="2400">
              <a:effectLst/>
            </a:endParaRPr>
          </a:p>
          <a:p>
            <a:pPr marL="0" indent="0" rtl="0">
              <a:buNone/>
            </a:pPr>
            <a:r>
              <a:rPr lang="ro-RO" sz="2400" b="0" i="0" u="none" strike="noStrike" smtId="4294967295">
                <a:effectLst/>
                <a:highlight>
                  <a:srgbClr val="000000">
                    <a:alpha val="0"/>
                  </a:srgbClr>
                </a:highlight>
                <a:latin typeface="Arial"/>
              </a:rPr>
              <a:t>Powerpoint pentru elevi</a:t>
            </a:r>
          </a:p>
        </p:txBody>
      </p:sp>
      <p:sp>
        <p:nvSpPr>
          <p:cNvPr id="9" name="TextBox 8">
            <a:extLst>
              <a:ext uri="{FF2B5EF4-FFF2-40B4-BE49-F238E27FC236}">
                <a16:creationId xmlns:a16="http://schemas.microsoft.com/office/drawing/2014/main" xmlns:p15="http://schemas.microsoft.com/office/powerpoint/2012/main" xmlns:p14="http://schemas.microsoft.com/office/powerpoint/2010/main" xmlns="" id="{5C85300E-B0BF-4E44-9488-125A96BBBF49}"/>
              </a:ext>
            </a:extLst>
          </p:cNvPr>
          <p:cNvSpPr txBox="1"/>
          <p:nvPr/>
        </p:nvSpPr>
        <p:spPr>
          <a:xfrm>
            <a:off x="743706" y="6250219"/>
            <a:ext cx="1962125" cy="335615"/>
          </a:xfrm>
          <a:prstGeom prst="rect">
            <a:avLst/>
          </a:prstGeom>
          <a:noFill/>
          <a:effectLst/>
        </p:spPr>
        <p:txBody>
          <a:bodyPr wrap="square" rtlCol="0">
            <a:spAutoFit/>
          </a:bodyPr>
          <a:lstStyle/>
          <a:p>
            <a:pPr rtl="0"/>
            <a:r>
              <a:rPr lang="ro-RO" sz="1600" b="0" i="0" u="none" strike="noStrike" smtId="4294967295">
                <a:solidFill>
                  <a:srgbClr val="00ACAF"/>
                </a:solidFill>
                <a:effectLst/>
                <a:highlight>
                  <a:srgbClr val="000000">
                    <a:alpha val="0"/>
                  </a:srgbClr>
                </a:highlight>
                <a:latin typeface="Arial"/>
                <a:cs typeface="Arial"/>
              </a:rPr>
              <a:t>Conținut creat de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Tree>
    <p:extLst>
      <p:ext uri="{BB962C8B-B14F-4D97-AF65-F5344CB8AC3E}">
        <p14:creationId xmlns:p14="http://schemas.microsoft.com/office/powerpoint/2010/main" val="1915654040"/>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410063" y="528522"/>
            <a:ext cx="11158516" cy="5145253"/>
          </a:xfrm>
          <a:prstGeom prst="rect">
            <a:avLst/>
          </a:prstGeom>
          <a:effectLst/>
        </p:spPr>
        <p:txBody>
          <a:bodyPr wrap="square">
            <a:spAutoFit/>
          </a:bodyPr>
          <a:lstStyle/>
          <a:p>
            <a:pPr algn="just" rtl="0">
              <a:lnSpc>
                <a:spcPct val="115000"/>
              </a:lnSpc>
              <a:spcAft>
                <a:spcPts val="1200"/>
              </a:spcAft>
            </a:pPr>
            <a:r>
              <a:rPr lang="ro-RO" sz="2200" b="0" i="0" u="none" strike="noStrike" dirty="0" smtId="4294967295">
                <a:effectLst/>
                <a:highlight>
                  <a:srgbClr val="000000">
                    <a:alpha val="0"/>
                  </a:srgbClr>
                </a:highlight>
                <a:latin typeface="Calibri"/>
                <a:ea typeface="Times New Roman"/>
              </a:rPr>
              <a:t>Hidrogenul poate fi, de asemenea, stocat sub formă lichidă în condiții criogenice.  În general, aceste condiții impun ca hidrogenul să fie stocat la o presiune mai mică de 1 atm, la temperatură de -253 </a:t>
            </a:r>
            <a:r>
              <a:rPr lang="ro-RO" sz="2200" b="0" i="0" u="none" strike="noStrike" dirty="0" smtId="4294967295">
                <a:effectLst/>
                <a:highlight>
                  <a:srgbClr val="000000">
                    <a:alpha val="0"/>
                  </a:srgbClr>
                </a:highlight>
                <a:latin typeface="Calibri"/>
                <a:ea typeface="Times New Roman"/>
                <a:cs typeface="Times New Roman"/>
              </a:rPr>
              <a:t>°</a:t>
            </a:r>
            <a:r>
              <a:rPr lang="ro-RO" sz="2200" b="0" i="0" u="none" strike="noStrike" dirty="0" smtId="4294967295">
                <a:effectLst/>
                <a:highlight>
                  <a:srgbClr val="000000">
                    <a:alpha val="0"/>
                  </a:srgbClr>
                </a:highlight>
                <a:latin typeface="Calibri"/>
                <a:ea typeface="Times New Roman"/>
              </a:rPr>
              <a:t>C. Stocarea hidrogenului în stare lichidă va îmbunătăți densitatea volumetrică a acestuia, facilitând stocarea într-un rezervor mai mic.  Problemele legate de stocarea hidrogenului în acest mod se referă la energia gazului lichefiat pierdut prin vaporizare necesară pentru lichefierea hidrogenului, dimensiunea rezervorului și costurile aferente.  În acest context, gazul lichefiat pierdut prin vaporizare se referă la evaporarea hidrogenului lichid care determină creșterea treptată a presiunii gazului în rezervorul de stocare.  Vaporizarea gazului poate prezenta o problemă de siguranță majoră în situații în care un vehicul cu hidrogen este parcat în spații închise și insuficient ventilate, deoarece hidrogenul este susceptibil la auto-aprindere.  În conformitate cu Departamentul de Energie al SUA, pentru lichefiere este necesar un procent de 30% din valoarea de încălzire a hidrogenului,  ceea ce indică faptul că acest proces consumă multă energie și este, astfel, costisitor. </a:t>
            </a:r>
          </a:p>
        </p:txBody>
      </p:sp>
    </p:spTree>
    <p:extLst>
      <p:ext uri="{BB962C8B-B14F-4D97-AF65-F5344CB8AC3E}">
        <p14:creationId xmlns:p14="http://schemas.microsoft.com/office/powerpoint/2010/main" val="3199871615"/>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224508" y="135857"/>
            <a:ext cx="10961584" cy="2843855"/>
          </a:xfrm>
          <a:prstGeom prst="rect">
            <a:avLst/>
          </a:prstGeom>
          <a:effectLst/>
        </p:spPr>
        <p:txBody>
          <a:bodyPr wrap="square">
            <a:spAutoFit/>
          </a:bodyPr>
          <a:lstStyle/>
          <a:p>
            <a:pPr algn="just" rtl="0">
              <a:lnSpc>
                <a:spcPct val="115000"/>
              </a:lnSpc>
              <a:spcAft>
                <a:spcPts val="1200"/>
              </a:spcAft>
            </a:pPr>
            <a:r>
              <a:rPr lang="ro-RO" sz="2200" b="0" i="0" u="none" strike="noStrike" dirty="0" smtId="4294967295">
                <a:effectLst/>
                <a:highlight>
                  <a:srgbClr val="000000">
                    <a:alpha val="0"/>
                  </a:srgbClr>
                </a:highlight>
                <a:latin typeface="Calibri"/>
                <a:ea typeface="Times New Roman"/>
              </a:rPr>
              <a:t>În prezent, este în curs de dezvoltare un sistem hibrid, denumit cripto-compresie, prin care se obține un rezervor sub presiune cu conținut de hidrogen gazos foarte rece, comprimat la 30 MPa și răcit la minus  200°C. Acest rezervor este mai ușor și mai compact decât majoritatea sistemelor de stocare.   Compania BMW a lansat o mașină care funcționează cu hidrogen în 2015, utilizând un rezervor de stocare a hidrogenului crio-comprimat, similar celui prezentat ma jos.  Mai mult, temperatura de funcționare nu este atât de mică ca și stocarea criogenică, ceea ce înseamnă că există o penalitate mai mică pentru lichefiere și o vaporizare mai redusă</a:t>
            </a:r>
            <a:r>
              <a:rPr lang="ro-RO" sz="2400" b="0" i="0" u="none" strike="noStrike" dirty="0" smtId="4294967295">
                <a:effectLst/>
                <a:highlight>
                  <a:srgbClr val="000000">
                    <a:alpha val="0"/>
                  </a:srgbClr>
                </a:highlight>
                <a:latin typeface="Calibri"/>
                <a:ea typeface="Times New Roman"/>
              </a:rPr>
              <a:t>. </a:t>
            </a:r>
          </a:p>
        </p:txBody>
      </p:sp>
      <p:pic>
        <p:nvPicPr>
          <p:cNvPr id="16" name="Picture 15"/>
          <p:cNvPicPr/>
          <p:nvPr/>
        </p:nvPicPr>
        <p:blipFill>
          <a:blip r:embed="rId10">
            <a:extLst>
              <a:ext uri="{28A0092B-C50C-407E-A947-70E740481C1C}">
                <a14:useLocalDpi xmlns:a14="http://schemas.microsoft.com/office/drawing/2010/main" val="0"/>
              </a:ext>
            </a:extLst>
          </a:blip>
          <a:stretch>
            <a:fillRect/>
          </a:stretch>
        </p:blipFill>
        <p:spPr>
          <a:xfrm>
            <a:off x="6963901" y="2979712"/>
            <a:ext cx="3814762" cy="2741356"/>
          </a:xfrm>
          <a:prstGeom prst="rect">
            <a:avLst/>
          </a:prstGeom>
          <a:noFill/>
          <a:ln>
            <a:noFill/>
          </a:ln>
          <a:effectLst/>
        </p:spPr>
      </p:pic>
      <p:sp>
        <p:nvSpPr>
          <p:cNvPr id="17" name="Rectangle 16"/>
          <p:cNvSpPr/>
          <p:nvPr/>
        </p:nvSpPr>
        <p:spPr>
          <a:xfrm>
            <a:off x="81461" y="5639872"/>
            <a:ext cx="7641489" cy="407315"/>
          </a:xfrm>
          <a:prstGeom prst="rect">
            <a:avLst/>
          </a:prstGeom>
          <a:effectLst/>
        </p:spPr>
        <p:txBody>
          <a:bodyPr wrap="square">
            <a:spAutoFit/>
          </a:bodyPr>
          <a:lstStyle/>
          <a:p>
            <a:pPr algn="just" rtl="0">
              <a:lnSpc>
                <a:spcPct val="115000"/>
              </a:lnSpc>
              <a:spcBef>
                <a:spcPts val="600"/>
              </a:spcBef>
              <a:spcAft>
                <a:spcPts val="600"/>
              </a:spcAft>
            </a:pPr>
            <a:r>
              <a:rPr lang="ro-RO" sz="1800" b="0" i="1" u="none" strike="noStrike" smtId="4294967295">
                <a:effectLst/>
                <a:highlight>
                  <a:srgbClr val="000000">
                    <a:alpha val="0"/>
                  </a:srgbClr>
                </a:highlight>
                <a:latin typeface="Arial"/>
                <a:ea typeface="Times New Roman"/>
                <a:cs typeface="FreeSans"/>
              </a:rPr>
              <a:t>Secțiune printr-un rezervor de stocare a hidrogenului crio-comprimat. </a:t>
            </a:r>
          </a:p>
        </p:txBody>
      </p:sp>
    </p:spTree>
    <p:extLst>
      <p:ext uri="{BB962C8B-B14F-4D97-AF65-F5344CB8AC3E}">
        <p14:creationId xmlns:p14="http://schemas.microsoft.com/office/powerpoint/2010/main" val="1543556999"/>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218624" y="0"/>
            <a:ext cx="6102096" cy="5955860"/>
          </a:xfrm>
          <a:prstGeom prst="rect">
            <a:avLst/>
          </a:prstGeom>
          <a:effectLst/>
        </p:spPr>
        <p:txBody>
          <a:bodyPr>
            <a:spAutoFit/>
          </a:bodyPr>
          <a:lstStyle/>
          <a:p>
            <a:pPr algn="just" rtl="0">
              <a:lnSpc>
                <a:spcPct val="115000"/>
              </a:lnSpc>
              <a:spcAft>
                <a:spcPts val="1200"/>
              </a:spcAft>
            </a:pPr>
            <a:r>
              <a:rPr lang="ro-RO" sz="1700" b="0" i="0" u="none" strike="noStrike" dirty="0" smtId="4294967295">
                <a:effectLst/>
                <a:highlight>
                  <a:srgbClr val="000000">
                    <a:alpha val="0"/>
                  </a:srgbClr>
                </a:highlight>
                <a:latin typeface="Calibri"/>
                <a:ea typeface="Times New Roman"/>
              </a:rPr>
              <a:t>Metodele inovative presupun stocarea hidrogenului fie în mod fizic, fie în mod chimic, în cadrul anumitor materiale.  Hidrogenul poate fi stocat pe suprafața unui material prin adsorbție, în formă moleculară sau monoatomică.  Hidrogenul se poate, de asemenea, disocia în atomii săi și adsorbi într-un material solid, putând fi stocat într-o rețea cristalină, cum ar fi hibridele metalice.  Alte metode se bazează pe faptul că atomii de hidrogen formează legături chimice puternice, ceea ce determină formarea unor compuși chimici precum hidrurile complexe și hidrurile chimice. </a:t>
            </a:r>
          </a:p>
          <a:p>
            <a:pPr algn="just" rtl="0">
              <a:lnSpc>
                <a:spcPct val="115000"/>
              </a:lnSpc>
              <a:spcAft>
                <a:spcPts val="1200"/>
              </a:spcAft>
            </a:pPr>
            <a:r>
              <a:rPr lang="ro-RO" sz="1700" b="0" i="0" u="none" strike="noStrike" dirty="0" smtId="4294967295">
                <a:effectLst/>
                <a:highlight>
                  <a:srgbClr val="000000">
                    <a:alpha val="0"/>
                  </a:srgbClr>
                </a:highlight>
                <a:latin typeface="Calibri"/>
                <a:ea typeface="Times New Roman"/>
              </a:rPr>
              <a:t>Hidrurile metalice se formează atunci când anumite metale reacționează cu hidrogenul gazos; cele mai utile hidruri metalice reacționează la temperatura camerei la o presiune a hidrogenului mai mică de 500 kPa. Ca exemple de hidruri metalice avem hidrura de paladiu (PdH), hidrura de magneziu (MgH</a:t>
            </a:r>
            <a:r>
              <a:rPr lang="ro-RO" sz="1700" b="0" i="0" u="none" strike="noStrike" baseline="-25000" dirty="0" smtId="4294967295">
                <a:effectLst/>
                <a:highlight>
                  <a:srgbClr val="000000">
                    <a:alpha val="0"/>
                  </a:srgbClr>
                </a:highlight>
                <a:latin typeface="Calibri"/>
                <a:ea typeface="Times New Roman"/>
              </a:rPr>
              <a:t>2</a:t>
            </a:r>
            <a:r>
              <a:rPr lang="ro-RO" sz="1700" b="0" i="0" u="none" strike="noStrike" dirty="0" smtId="4294967295">
                <a:effectLst/>
                <a:highlight>
                  <a:srgbClr val="000000">
                    <a:alpha val="0"/>
                  </a:srgbClr>
                </a:highlight>
                <a:latin typeface="Calibri"/>
                <a:ea typeface="Times New Roman"/>
              </a:rPr>
              <a:t>) și hidrura  de nichel și lantan  (LaNi</a:t>
            </a:r>
            <a:r>
              <a:rPr lang="ro-RO" sz="1700" b="0" i="0" u="none" strike="noStrike" baseline="-25000" dirty="0" smtId="4294967295">
                <a:effectLst/>
                <a:highlight>
                  <a:srgbClr val="000000">
                    <a:alpha val="0"/>
                  </a:srgbClr>
                </a:highlight>
                <a:latin typeface="Calibri"/>
                <a:ea typeface="Times New Roman"/>
              </a:rPr>
              <a:t>5</a:t>
            </a:r>
            <a:r>
              <a:rPr lang="ro-RO" sz="1700" b="0" i="0" u="none" strike="noStrike" dirty="0" smtId="4294967295">
                <a:effectLst/>
                <a:highlight>
                  <a:srgbClr val="000000">
                    <a:alpha val="0"/>
                  </a:srgbClr>
                </a:highlight>
                <a:latin typeface="Calibri"/>
                <a:ea typeface="Times New Roman"/>
              </a:rPr>
              <a:t>H</a:t>
            </a:r>
            <a:r>
              <a:rPr lang="ro-RO" sz="1700" b="0" i="1" u="none" strike="noStrike" baseline="-25000" dirty="0" smtId="4294967295">
                <a:effectLst/>
                <a:highlight>
                  <a:srgbClr val="000000">
                    <a:alpha val="0"/>
                  </a:srgbClr>
                </a:highlight>
                <a:latin typeface="Calibri"/>
                <a:ea typeface="Times New Roman"/>
              </a:rPr>
              <a:t>x</a:t>
            </a:r>
            <a:r>
              <a:rPr lang="ro-RO" sz="1700" b="0" i="0" u="none" strike="noStrike" dirty="0" smtId="4294967295">
                <a:effectLst/>
                <a:highlight>
                  <a:srgbClr val="000000">
                    <a:alpha val="0"/>
                  </a:srgbClr>
                </a:highlight>
                <a:latin typeface="Calibri"/>
                <a:ea typeface="Times New Roman"/>
              </a:rPr>
              <a:t>). Absorbția hidrogenului în astfel de metale este un proces exotermic, în timp ce desorbția este un proces endotermic, ceea ce înseamnă că pentru eliberarea hidrogenului este necesară energie termică.  Imaginea următoare prezintă o diagramă a unui rezervor de stocare a hidrurii metalice. </a:t>
            </a:r>
          </a:p>
        </p:txBody>
      </p:sp>
      <p:pic>
        <p:nvPicPr>
          <p:cNvPr id="16" name="Picture 15"/>
          <p:cNvPicPr/>
          <p:nvPr/>
        </p:nvPicPr>
        <p:blipFill>
          <a:blip r:embed="rId10">
            <a:extLst>
              <a:ext uri="{28A0092B-C50C-407E-A947-70E740481C1C}">
                <a14:useLocalDpi xmlns:a14="http://schemas.microsoft.com/office/drawing/2010/main" val="0"/>
              </a:ext>
            </a:extLst>
          </a:blip>
          <a:stretch>
            <a:fillRect/>
          </a:stretch>
        </p:blipFill>
        <p:spPr>
          <a:xfrm>
            <a:off x="6788366" y="348621"/>
            <a:ext cx="4314825" cy="1362075"/>
          </a:xfrm>
          <a:prstGeom prst="rect">
            <a:avLst/>
          </a:prstGeom>
          <a:noFill/>
          <a:ln>
            <a:noFill/>
          </a:ln>
          <a:effectLst/>
        </p:spPr>
      </p:pic>
      <p:sp>
        <p:nvSpPr>
          <p:cNvPr id="17" name="Rectangle 16"/>
          <p:cNvSpPr/>
          <p:nvPr/>
        </p:nvSpPr>
        <p:spPr>
          <a:xfrm>
            <a:off x="6769671" y="2246591"/>
            <a:ext cx="4576573" cy="2793841"/>
          </a:xfrm>
          <a:prstGeom prst="rect">
            <a:avLst/>
          </a:prstGeom>
          <a:effectLst/>
        </p:spPr>
        <p:txBody>
          <a:bodyPr wrap="square">
            <a:spAutoFit/>
          </a:bodyPr>
          <a:lstStyle/>
          <a:p>
            <a:pPr algn="just" rtl="0">
              <a:lnSpc>
                <a:spcPct val="115000"/>
              </a:lnSpc>
              <a:spcBef>
                <a:spcPts val="600"/>
              </a:spcBef>
              <a:spcAft>
                <a:spcPts val="600"/>
              </a:spcAft>
            </a:pPr>
            <a:r>
              <a:rPr lang="ro-RO" b="0" i="1" u="none" strike="noStrike" dirty="0" smtId="4294967295">
                <a:effectLst/>
                <a:highlight>
                  <a:srgbClr val="000000">
                    <a:alpha val="0"/>
                  </a:srgbClr>
                </a:highlight>
                <a:latin typeface="Arial"/>
                <a:ea typeface="Times New Roman"/>
                <a:cs typeface="FreeSans"/>
              </a:rPr>
              <a:t>Diagrama  rezervorului de stocare a hidrurii metalice (HM). </a:t>
            </a:r>
          </a:p>
          <a:p>
            <a:pPr algn="just">
              <a:lnSpc>
                <a:spcPct val="115000"/>
              </a:lnSpc>
              <a:spcAft>
                <a:spcPts val="1200"/>
              </a:spcAft>
            </a:pPr>
            <a:r>
              <a:rPr lang="en-GB" dirty="0">
                <a:effectLst/>
                <a:latin typeface="Arial" panose="020B0604020202020204" pitchFamily="34" charset="0"/>
                <a:ea typeface="Times New Roman" panose="02020603050405020304" pitchFamily="18" charset="0"/>
              </a:rPr>
              <a:t> </a:t>
            </a:r>
          </a:p>
          <a:p>
            <a:pPr algn="just" rtl="0">
              <a:lnSpc>
                <a:spcPct val="115000"/>
              </a:lnSpc>
              <a:spcAft>
                <a:spcPts val="1200"/>
              </a:spcAft>
            </a:pPr>
            <a:r>
              <a:rPr lang="ro-RO" sz="1700" b="0" i="0" u="none" strike="noStrike" dirty="0" smtId="4294967295">
                <a:effectLst/>
                <a:highlight>
                  <a:srgbClr val="000000">
                    <a:alpha val="0"/>
                  </a:srgbClr>
                </a:highlight>
                <a:latin typeface="Calibri"/>
                <a:ea typeface="Times New Roman"/>
              </a:rPr>
              <a:t>Pentru stocarea staționară în aplicații industriale, spațiul nu este la fel de important ca și în cazul aplicațiilor mobile, având în vedere că instalația nu este limitată la volumul restrictiv al unui vehicul</a:t>
            </a:r>
            <a:r>
              <a:rPr lang="ro-RO" sz="1800" b="0" i="0" u="none" strike="noStrike" dirty="0" smtId="4294967295">
                <a:effectLst/>
                <a:highlight>
                  <a:srgbClr val="000000">
                    <a:alpha val="0"/>
                  </a:srgbClr>
                </a:highlight>
                <a:latin typeface="Calibri"/>
                <a:ea typeface="Times New Roman"/>
              </a:rPr>
              <a:t>.  </a:t>
            </a:r>
          </a:p>
        </p:txBody>
      </p:sp>
    </p:spTree>
    <p:extLst>
      <p:ext uri="{BB962C8B-B14F-4D97-AF65-F5344CB8AC3E}">
        <p14:creationId xmlns:p14="http://schemas.microsoft.com/office/powerpoint/2010/main" val="869948450"/>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a:spLocks noChangeArrowheads="1"/>
          </p:cNvSpPr>
          <p:nvPr/>
        </p:nvSpPr>
        <p:spPr>
          <a:xfrm>
            <a:off x="536970" y="83583"/>
            <a:ext cx="10390091"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ro-RO" sz="2200" b="0" i="0" u="none" strike="noStrike" cap="none" normalizeH="0" baseline="0" dirty="0" smtId="4294967295">
                <a:solidFill>
                  <a:srgbClr val="000000"/>
                </a:solidFill>
                <a:effectLst/>
                <a:highlight>
                  <a:srgbClr val="000000">
                    <a:alpha val="0"/>
                  </a:srgbClr>
                </a:highlight>
                <a:latin typeface="Calibri"/>
                <a:ea typeface="Times New Roman"/>
                <a:cs typeface="Arial"/>
              </a:rPr>
              <a:t>Hidrogenul poate fi, de asemenea, stocat în cantități mari, în subteran, în caverne, domuri de sare și câmpuri de petrol și gaz epuizate.  Imaginea de mai jos demonstrează potențialul pentru stocarea unor cantități mari de hidrogen în cavernele de sare.  Există numeroase amplasamente de stocare în întreaga lume, cum ar fi cavernele de la minele de sare ICI din Teesside, Anglia, care stochează hidrogen pur la 3 – 4% CO</a:t>
            </a:r>
            <a:r>
              <a:rPr kumimoji="0" lang="ro-RO" sz="2200" b="0" i="0" u="none" strike="noStrike" cap="none" normalizeH="0" baseline="-30000" dirty="0" smtId="4294967295">
                <a:solidFill>
                  <a:srgbClr val="000000"/>
                </a:solidFill>
                <a:effectLst/>
                <a:highlight>
                  <a:srgbClr val="000000">
                    <a:alpha val="0"/>
                  </a:srgbClr>
                </a:highlight>
                <a:latin typeface="Calibri"/>
                <a:ea typeface="Times New Roman"/>
                <a:cs typeface="Arial"/>
              </a:rPr>
              <a:t>2</a:t>
            </a:r>
            <a:r>
              <a:rPr kumimoji="0" lang="ro-RO" sz="2200" b="0" i="0" u="none" strike="noStrike" cap="none" normalizeH="0" baseline="0" dirty="0" smtId="4294967295">
                <a:solidFill>
                  <a:srgbClr val="000000"/>
                </a:solidFill>
                <a:effectLst/>
                <a:highlight>
                  <a:srgbClr val="000000">
                    <a:alpha val="0"/>
                  </a:srgbClr>
                </a:highlight>
                <a:latin typeface="Calibri"/>
                <a:ea typeface="Times New Roman"/>
                <a:cs typeface="Arial"/>
              </a:rPr>
              <a:t>. </a:t>
            </a:r>
          </a:p>
        </p:txBody>
      </p:sp>
      <p:pic>
        <p:nvPicPr>
          <p:cNvPr id="16" name="Picture 15" descr="http://forschung-energiespeicher.info/fileadmin/user_upload/projektassets/H2STORE/BMBF_H2Store_Fig_1_new_engl_two.jpg"/>
          <p:cNvPicPr/>
          <p:nvPr/>
        </p:nvPicPr>
        <p:blipFill>
          <a:blip r:embed="rId10">
            <a:extLst>
              <a:ext uri="{28A0092B-C50C-407E-A947-70E740481C1C}">
                <a14:useLocalDpi xmlns:a14="http://schemas.microsoft.com/office/drawing/2010/main" val="0"/>
              </a:ext>
            </a:extLst>
          </a:blip>
          <a:stretch>
            <a:fillRect/>
          </a:stretch>
        </p:blipFill>
        <p:spPr>
          <a:xfrm>
            <a:off x="854239" y="1945631"/>
            <a:ext cx="5731510" cy="4073525"/>
          </a:xfrm>
          <a:prstGeom prst="rect">
            <a:avLst/>
          </a:prstGeom>
          <a:noFill/>
          <a:ln>
            <a:noFill/>
          </a:ln>
          <a:effectLst/>
        </p:spPr>
      </p:pic>
      <p:sp>
        <p:nvSpPr>
          <p:cNvPr id="17" name="Rectangle 16"/>
          <p:cNvSpPr/>
          <p:nvPr/>
        </p:nvSpPr>
        <p:spPr>
          <a:xfrm>
            <a:off x="6995959" y="4329157"/>
            <a:ext cx="2263323" cy="1372972"/>
          </a:xfrm>
          <a:prstGeom prst="rect">
            <a:avLst/>
          </a:prstGeom>
          <a:effectLst/>
        </p:spPr>
        <p:txBody>
          <a:bodyPr wrap="square">
            <a:spAutoFit/>
          </a:bodyPr>
          <a:lstStyle/>
          <a:p>
            <a:pPr lvl="0" rtl="0" eaLnBrk="0" fontAlgn="base" hangingPunct="0">
              <a:spcBef>
                <a:spcPct val="0"/>
              </a:spcBef>
              <a:spcAft>
                <a:spcPct val="0"/>
              </a:spcAft>
            </a:pPr>
            <a:r>
              <a:rPr lang="ro-RO" sz="1400" b="0" i="0" u="none" strike="noStrike" smtId="4294967295">
                <a:effectLst/>
                <a:highlight>
                  <a:srgbClr val="000000">
                    <a:alpha val="0"/>
                  </a:srgbClr>
                </a:highlight>
                <a:latin typeface="Calibri"/>
                <a:ea typeface="Times New Roman"/>
                <a:cs typeface="Arial"/>
              </a:rPr>
              <a:t>Rusia a stocat, de asemenea, hidrogen în subteran, în special pentru industria aerospațială, la o presiune mai mică de 9 MPa. </a:t>
            </a:r>
          </a:p>
        </p:txBody>
      </p:sp>
      <p:sp>
        <p:nvSpPr>
          <p:cNvPr id="18" name="Rectangle 17"/>
          <p:cNvSpPr/>
          <p:nvPr/>
        </p:nvSpPr>
        <p:spPr>
          <a:xfrm>
            <a:off x="6934940" y="2097096"/>
            <a:ext cx="2116318" cy="1586545"/>
          </a:xfrm>
          <a:prstGeom prst="rect">
            <a:avLst/>
          </a:prstGeom>
          <a:effectLst/>
        </p:spPr>
        <p:txBody>
          <a:bodyPr wrap="square">
            <a:spAutoFit/>
          </a:bodyPr>
          <a:lstStyle/>
          <a:p>
            <a:pPr lvl="0" rtl="0" eaLnBrk="0" fontAlgn="base" hangingPunct="0">
              <a:spcBef>
                <a:spcPct val="0"/>
              </a:spcBef>
              <a:spcAft>
                <a:spcPct val="0"/>
              </a:spcAft>
            </a:pPr>
            <a:r>
              <a:rPr lang="ro-RO" sz="1400" b="0" i="0" u="none" strike="noStrike" dirty="0" smtId="4294967295">
                <a:effectLst/>
                <a:highlight>
                  <a:srgbClr val="000000">
                    <a:alpha val="0"/>
                  </a:srgbClr>
                </a:highlight>
                <a:latin typeface="Calibri"/>
                <a:ea typeface="Times New Roman"/>
                <a:cs typeface="Arial"/>
              </a:rPr>
              <a:t>Între anii 1956 - 1974, compania franceză de gaz a stocat singaz într-un acvifer din Beynes, Franța, fără a raporta probleme de siguranță în toată această perioadă.  </a:t>
            </a:r>
          </a:p>
        </p:txBody>
      </p:sp>
    </p:spTree>
    <p:extLst>
      <p:ext uri="{BB962C8B-B14F-4D97-AF65-F5344CB8AC3E}">
        <p14:creationId xmlns:p14="http://schemas.microsoft.com/office/powerpoint/2010/main" val="312051734"/>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1143000" y="609600"/>
            <a:ext cx="9875520" cy="1356360"/>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3600" b="0" i="0" u="none" strike="noStrike" smtId="4294967295">
                <a:effectLst/>
                <a:highlight>
                  <a:srgbClr val="000000">
                    <a:alpha val="0"/>
                  </a:srgbClr>
                </a:highlight>
                <a:latin typeface="Calibri Light"/>
              </a:rPr>
              <a:t>Tipul de stocare utilizat pentru hidrogen depinde de o serie de factori.</a:t>
            </a:r>
          </a:p>
        </p:txBody>
      </p:sp>
      <p:sp>
        <p:nvSpPr>
          <p:cNvPr id="16" name="Content Placeholder 2"/>
          <p:cNvSpPr txBox="1"/>
          <p:nvPr/>
        </p:nvSpPr>
        <p:spPr>
          <a:xfrm>
            <a:off x="1143000" y="2057400"/>
            <a:ext cx="9872871" cy="4038600"/>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marL="0" indent="0" algn="ctr">
              <a:buFont typeface="Arial" panose="020B0604020202020204" pitchFamily="34" charset="0"/>
              <a:buNone/>
            </a:pPr>
            <a:endParaRPr lang="en-GB" b="1" smtClean="0">
              <a:solidFill>
                <a:srgbClr val="FF0000"/>
              </a:solidFill>
              <a:effectLst/>
            </a:endParaRPr>
          </a:p>
          <a:p>
            <a:pPr marL="0" indent="0" algn="ctr">
              <a:buFont typeface="Arial" panose="020B0604020202020204" pitchFamily="34" charset="0"/>
              <a:buNone/>
            </a:pPr>
            <a:endParaRPr lang="en-GB" b="1" smtClean="0">
              <a:solidFill>
                <a:srgbClr val="FF0000"/>
              </a:solidFill>
              <a:effectLst/>
            </a:endParaRPr>
          </a:p>
          <a:p>
            <a:pPr marL="0" indent="0" algn="ctr" rtl="0">
              <a:buFont typeface="Arial" panose="020B0604020202020204" pitchFamily="34" charset="0"/>
              <a:buNone/>
            </a:pPr>
            <a:r>
              <a:rPr lang="ro-RO" sz="2800" b="1" i="0" u="none" strike="noStrike" smtId="4294967295">
                <a:solidFill>
                  <a:srgbClr val="FF0000"/>
                </a:solidFill>
                <a:effectLst/>
                <a:highlight>
                  <a:srgbClr val="000000">
                    <a:alpha val="0"/>
                  </a:srgbClr>
                </a:highlight>
                <a:latin typeface="Calibri"/>
              </a:rPr>
              <a:t>Discutați cu un partener cu privire la care ar putea fi acești factori.</a:t>
            </a:r>
          </a:p>
        </p:txBody>
      </p:sp>
    </p:spTree>
    <p:extLst>
      <p:ext uri="{BB962C8B-B14F-4D97-AF65-F5344CB8AC3E}">
        <p14:creationId xmlns:p14="http://schemas.microsoft.com/office/powerpoint/2010/main" val="2906593766"/>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1143000" y="609600"/>
            <a:ext cx="9875520" cy="1356360"/>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3600" b="0" i="0" u="none" strike="noStrike" smtId="4294967295">
                <a:effectLst/>
                <a:highlight>
                  <a:srgbClr val="000000">
                    <a:alpha val="0"/>
                  </a:srgbClr>
                </a:highlight>
                <a:latin typeface="Calibri Light"/>
              </a:rPr>
              <a:t>Tipul de stocare utilizat pentru hidrogen depinde de o serie de factori.</a:t>
            </a:r>
          </a:p>
        </p:txBody>
      </p:sp>
      <p:sp>
        <p:nvSpPr>
          <p:cNvPr id="16" name="TextBox 15"/>
          <p:cNvSpPr txBox="1"/>
          <p:nvPr/>
        </p:nvSpPr>
        <p:spPr>
          <a:xfrm>
            <a:off x="2207568" y="2329953"/>
            <a:ext cx="2090320" cy="518678"/>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Volum</a:t>
            </a:r>
          </a:p>
        </p:txBody>
      </p:sp>
      <p:sp>
        <p:nvSpPr>
          <p:cNvPr id="17" name="TextBox 16"/>
          <p:cNvSpPr txBox="1"/>
          <p:nvPr/>
        </p:nvSpPr>
        <p:spPr>
          <a:xfrm>
            <a:off x="2211352" y="3242269"/>
            <a:ext cx="2378641" cy="518678"/>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Temperatură</a:t>
            </a:r>
          </a:p>
        </p:txBody>
      </p:sp>
      <p:sp>
        <p:nvSpPr>
          <p:cNvPr id="18" name="TextBox 17"/>
          <p:cNvSpPr txBox="1"/>
          <p:nvPr/>
        </p:nvSpPr>
        <p:spPr>
          <a:xfrm>
            <a:off x="2235950" y="4154582"/>
            <a:ext cx="2162401" cy="518678"/>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Timp</a:t>
            </a:r>
          </a:p>
        </p:txBody>
      </p:sp>
      <p:sp>
        <p:nvSpPr>
          <p:cNvPr id="19" name="TextBox 18"/>
          <p:cNvSpPr txBox="1"/>
          <p:nvPr/>
        </p:nvSpPr>
        <p:spPr>
          <a:xfrm>
            <a:off x="2207568" y="5066889"/>
            <a:ext cx="2811121" cy="518678"/>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Utilizare </a:t>
            </a:r>
          </a:p>
        </p:txBody>
      </p:sp>
    </p:spTree>
    <p:extLst>
      <p:ext uri="{BB962C8B-B14F-4D97-AF65-F5344CB8AC3E}">
        <p14:creationId xmlns:p14="http://schemas.microsoft.com/office/powerpoint/2010/main" val="276827332"/>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1143000" y="231530"/>
            <a:ext cx="9875520" cy="1356360"/>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3600" b="0" i="0" u="none" strike="noStrike" smtId="4294967295">
                <a:effectLst/>
                <a:highlight>
                  <a:srgbClr val="000000">
                    <a:alpha val="0"/>
                  </a:srgbClr>
                </a:highlight>
                <a:latin typeface="Calibri Light"/>
              </a:rPr>
              <a:t>Tipul de stocare utilizat pentru hidrogen depinde de o serie de factori.</a:t>
            </a:r>
          </a:p>
        </p:txBody>
      </p:sp>
      <p:sp>
        <p:nvSpPr>
          <p:cNvPr id="16" name="TextBox 15"/>
          <p:cNvSpPr txBox="1"/>
          <p:nvPr/>
        </p:nvSpPr>
        <p:spPr>
          <a:xfrm>
            <a:off x="2240623" y="1879864"/>
            <a:ext cx="7135921" cy="1372972"/>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Volum - La presiune mai mare, capacitate de stocare este mai mare.   Rezultatul este o greutate mai mare.</a:t>
            </a:r>
          </a:p>
        </p:txBody>
      </p:sp>
      <p:sp>
        <p:nvSpPr>
          <p:cNvPr id="17" name="TextBox 16"/>
          <p:cNvSpPr txBox="1"/>
          <p:nvPr/>
        </p:nvSpPr>
        <p:spPr>
          <a:xfrm>
            <a:off x="2200327" y="3264858"/>
            <a:ext cx="6771732" cy="945825"/>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Temperatură - La anumite temperaturi sunt necesare materiale speciale. </a:t>
            </a:r>
          </a:p>
        </p:txBody>
      </p:sp>
      <p:sp>
        <p:nvSpPr>
          <p:cNvPr id="18" name="TextBox 17"/>
          <p:cNvSpPr txBox="1"/>
          <p:nvPr/>
        </p:nvSpPr>
        <p:spPr>
          <a:xfrm>
            <a:off x="2200327" y="4329071"/>
            <a:ext cx="6963351" cy="518678"/>
          </a:xfrm>
          <a:prstGeom prst="rect">
            <a:avLst/>
          </a:prstGeom>
          <a:noFill/>
          <a:effectLst/>
        </p:spPr>
        <p:txBody>
          <a:bodyPr wrap="square" rtlCol="0">
            <a:spAutoFit/>
          </a:bodyPr>
          <a:lstStyle/>
          <a:p>
            <a:pPr rtl="0"/>
            <a:r>
              <a:rPr lang="ro-RO" sz="2800" b="0" i="0" u="none" strike="noStrike" dirty="0" smtId="4294967295">
                <a:effectLst/>
                <a:highlight>
                  <a:srgbClr val="000000">
                    <a:alpha val="0"/>
                  </a:srgbClr>
                </a:highlight>
                <a:latin typeface="Calibri"/>
              </a:rPr>
              <a:t>Timp - Pentru cât timp va fi stocat?</a:t>
            </a:r>
          </a:p>
        </p:txBody>
      </p:sp>
      <p:sp>
        <p:nvSpPr>
          <p:cNvPr id="19" name="TextBox 18"/>
          <p:cNvSpPr txBox="1"/>
          <p:nvPr/>
        </p:nvSpPr>
        <p:spPr>
          <a:xfrm>
            <a:off x="2200327" y="5023839"/>
            <a:ext cx="7280081" cy="518678"/>
          </a:xfrm>
          <a:prstGeom prst="rect">
            <a:avLst/>
          </a:prstGeom>
          <a:noFill/>
          <a:effectLst/>
        </p:spPr>
        <p:txBody>
          <a:bodyPr wrap="square" rtlCol="0">
            <a:spAutoFit/>
          </a:bodyPr>
          <a:lstStyle/>
          <a:p>
            <a:pPr rtl="0"/>
            <a:r>
              <a:rPr lang="ro-RO" sz="2800" b="0" i="0" u="none" strike="noStrike" dirty="0" smtId="4294967295">
                <a:effectLst/>
                <a:highlight>
                  <a:srgbClr val="000000">
                    <a:alpha val="0"/>
                  </a:srgbClr>
                </a:highlight>
                <a:latin typeface="Calibri"/>
              </a:rPr>
              <a:t>Utilizare - va fi transportat înainte de utilizare? </a:t>
            </a:r>
          </a:p>
        </p:txBody>
      </p:sp>
    </p:spTree>
    <p:extLst>
      <p:ext uri="{BB962C8B-B14F-4D97-AF65-F5344CB8AC3E}">
        <p14:creationId xmlns:p14="http://schemas.microsoft.com/office/powerpoint/2010/main" val="1747248991"/>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a:spLocks noChangeArrowheads="1"/>
          </p:cNvSpPr>
          <p:nvPr/>
        </p:nvSpPr>
        <p:spPr>
          <a:xfrm>
            <a:off x="809701" y="4356311"/>
            <a:ext cx="9902038" cy="155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ro-RO" sz="2400" b="0" i="0" u="none" strike="noStrike" cap="none" normalizeH="0" baseline="0" smtId="4294967295">
                <a:solidFill>
                  <a:srgbClr val="000000"/>
                </a:solidFill>
                <a:effectLst/>
                <a:highlight>
                  <a:srgbClr val="000000">
                    <a:alpha val="0"/>
                  </a:srgbClr>
                </a:highlight>
                <a:latin typeface="Calibri"/>
                <a:ea typeface="Times New Roman"/>
                <a:cs typeface="Arial"/>
              </a:rPr>
              <a:t>Economia pe bază de hidrogen este un sistem pentru furnizarea de energie obținută din hidrogen cu ajutorul unei infrastructuri adaptate.  Mai mult, producția, distribuția, utilizarea și stocarea hidrogenului sunt fundamentale pentru realizarea acestui sistem.  </a:t>
            </a:r>
          </a:p>
        </p:txBody>
      </p:sp>
      <p:pic>
        <p:nvPicPr>
          <p:cNvPr id="16" name="Picture 15"/>
          <p:cNvPicPr/>
          <p:nvPr/>
        </p:nvPicPr>
        <p:blipFill>
          <a:blip r:embed="rId10"/>
          <a:stretch>
            <a:fillRect/>
          </a:stretch>
        </p:blipFill>
        <p:spPr>
          <a:xfrm>
            <a:off x="2359736" y="1274188"/>
            <a:ext cx="5731510" cy="2898140"/>
          </a:xfrm>
          <a:prstGeom prst="rect">
            <a:avLst/>
          </a:prstGeom>
          <a:noFill/>
          <a:ln w="9525">
            <a:noFill/>
            <a:miter lim="800000"/>
          </a:ln>
          <a:effectLst/>
        </p:spPr>
      </p:pic>
      <p:sp>
        <p:nvSpPr>
          <p:cNvPr id="17" name="TextBox 16"/>
          <p:cNvSpPr txBox="1"/>
          <p:nvPr/>
        </p:nvSpPr>
        <p:spPr>
          <a:xfrm>
            <a:off x="1371600" y="88683"/>
            <a:ext cx="8986724" cy="1189909"/>
          </a:xfrm>
          <a:prstGeom prst="rect">
            <a:avLst/>
          </a:prstGeom>
          <a:noFill/>
          <a:effectLst/>
        </p:spPr>
        <p:txBody>
          <a:bodyPr wrap="square" rtlCol="0">
            <a:spAutoFit/>
          </a:bodyPr>
          <a:lstStyle/>
          <a:p>
            <a:pPr rtl="0"/>
            <a:r>
              <a:rPr lang="ro-RO" sz="2400" b="0" i="0" u="none" strike="noStrike" smtId="4294967295">
                <a:effectLst/>
                <a:highlight>
                  <a:srgbClr val="000000">
                    <a:alpha val="0"/>
                  </a:srgbClr>
                </a:highlight>
                <a:latin typeface="Calibri"/>
              </a:rPr>
              <a:t>Condițiile de stocare diferă în funcție de metoda de producție.  Este, prin urmare, util să analizăm ciclul de viață al hidrogenului atunci când este obținut dintr-o sursă de energie regenerabilă.  </a:t>
            </a:r>
          </a:p>
        </p:txBody>
      </p:sp>
    </p:spTree>
    <p:extLst>
      <p:ext uri="{BB962C8B-B14F-4D97-AF65-F5344CB8AC3E}">
        <p14:creationId xmlns:p14="http://schemas.microsoft.com/office/powerpoint/2010/main" val="718760068"/>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349250" y="308775"/>
            <a:ext cx="10861732" cy="1641219"/>
          </a:xfrm>
          <a:prstGeom prst="rect">
            <a:avLst/>
          </a:prstGeom>
          <a:effectLst/>
        </p:spPr>
        <p:txBody>
          <a:bodyPr wrap="square">
            <a:spAutoFit/>
          </a:bodyPr>
          <a:lstStyle/>
          <a:p>
            <a:pPr algn="just" rtl="0">
              <a:lnSpc>
                <a:spcPct val="115000"/>
              </a:lnSpc>
              <a:spcAft>
                <a:spcPts val="1200"/>
              </a:spcAft>
            </a:pPr>
            <a:r>
              <a:rPr lang="ro-RO" sz="2200" b="0" i="0" u="none" strike="noStrike" dirty="0" smtId="4294967295">
                <a:effectLst/>
                <a:highlight>
                  <a:srgbClr val="000000">
                    <a:alpha val="0"/>
                  </a:srgbClr>
                </a:highlight>
                <a:latin typeface="Calibri"/>
                <a:ea typeface="Times New Roman"/>
              </a:rPr>
              <a:t>În cele de mai jos este prezentată o schemă tipică a unei celule de electroliză.  Combinarea unei surse de energie regenerabilă, precum energia eoliană sau solară, cu un electrolizor ar putea produce și stoca hidrogenul, care ar putea fi ulterior utilizat ca soluție de rezervă pentru intermitențele din rețeaua electrică .</a:t>
            </a:r>
          </a:p>
        </p:txBody>
      </p:sp>
      <p:pic>
        <p:nvPicPr>
          <p:cNvPr id="16" name="Picture 15"/>
          <p:cNvPicPr/>
          <p:nvPr/>
        </p:nvPicPr>
        <p:blipFill>
          <a:blip r:embed="rId10"/>
          <a:stretch>
            <a:fillRect/>
          </a:stretch>
        </p:blipFill>
        <p:spPr>
          <a:xfrm>
            <a:off x="2963486" y="1750150"/>
            <a:ext cx="5633259" cy="4123112"/>
          </a:xfrm>
          <a:prstGeom prst="rect">
            <a:avLst/>
          </a:prstGeom>
          <a:noFill/>
          <a:ln w="9525">
            <a:noFill/>
            <a:miter lim="800000"/>
          </a:ln>
          <a:effectLst/>
        </p:spPr>
      </p:pic>
    </p:spTree>
    <p:extLst>
      <p:ext uri="{BB962C8B-B14F-4D97-AF65-F5344CB8AC3E}">
        <p14:creationId xmlns:p14="http://schemas.microsoft.com/office/powerpoint/2010/main" val="1073920569"/>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734355" y="521281"/>
            <a:ext cx="10967130" cy="5453030"/>
          </a:xfrm>
          <a:prstGeom prst="rect">
            <a:avLst/>
          </a:prstGeom>
          <a:effectLst/>
        </p:spPr>
        <p:txBody>
          <a:bodyPr wrap="square">
            <a:spAutoFit/>
          </a:bodyPr>
          <a:lstStyle/>
          <a:p>
            <a:pPr algn="just" rtl="0">
              <a:lnSpc>
                <a:spcPct val="115000"/>
              </a:lnSpc>
              <a:spcAft>
                <a:spcPts val="1200"/>
              </a:spcAft>
            </a:pPr>
            <a:r>
              <a:rPr lang="ro-RO" sz="2200" b="0" i="0" u="none" strike="noStrike" dirty="0" smtId="4294967295">
                <a:effectLst/>
                <a:highlight>
                  <a:srgbClr val="000000">
                    <a:alpha val="0"/>
                  </a:srgbClr>
                </a:highlight>
                <a:latin typeface="Calibri"/>
                <a:ea typeface="Times New Roman"/>
              </a:rPr>
              <a:t>Hidrogenul poate fi stocat pe amplasamentul instalației de producție sub formă de gaz comprimat, sub formă lichidă sau chimică, într-un mediu de stocare în stare solidă.  Distribuția hidrogenului poate fi relativ simplă având în vedere că poate fi transportat prin conducte până la locul de utilizare.</a:t>
            </a:r>
          </a:p>
          <a:p>
            <a:pPr algn="just" rtl="0">
              <a:lnSpc>
                <a:spcPct val="115000"/>
              </a:lnSpc>
              <a:spcAft>
                <a:spcPts val="1200"/>
              </a:spcAft>
            </a:pPr>
            <a:r>
              <a:rPr lang="ro-RO" sz="2200" b="0" i="0" u="none" strike="noStrike" dirty="0" smtId="4294967295">
                <a:effectLst/>
                <a:highlight>
                  <a:srgbClr val="000000">
                    <a:alpha val="0"/>
                  </a:srgbClr>
                </a:highlight>
                <a:latin typeface="Calibri"/>
                <a:ea typeface="Times New Roman"/>
              </a:rPr>
              <a:t>În ultimele două decenii, miliarde de metrii cubi de hidrogen au fost produse și păstrate în sisteme de stocare intermediară și transportate prin conducte pentru utilizare în industria chimică sau aerospațială. </a:t>
            </a:r>
          </a:p>
          <a:p>
            <a:pPr algn="just" rtl="0">
              <a:lnSpc>
                <a:spcPct val="115000"/>
              </a:lnSpc>
              <a:spcAft>
                <a:spcPts val="1200"/>
              </a:spcAft>
            </a:pPr>
            <a:r>
              <a:rPr lang="ro-RO" sz="2200" b="0" i="0" u="none" strike="noStrike" dirty="0" smtId="4294967295">
                <a:effectLst/>
                <a:highlight>
                  <a:srgbClr val="000000">
                    <a:alpha val="0"/>
                  </a:srgbClr>
                </a:highlight>
                <a:latin typeface="Calibri"/>
                <a:ea typeface="Times New Roman"/>
              </a:rPr>
              <a:t>Una dintre cele mai mari probleme în calea dezvoltării unei economii pe bază de hidrogen este cea a stocării acestuia într-un mod sigur, compact, viabil și eficient.  Departamentul de Energie al SUA a publicat un articol online care subliniază faptul că pentru ca hidrogenul să fie competitiv în raport cu tehnologiile convenționale, trebuie să ofere o autonomie de 300 mile pentru autovehicule.  Însă, acest obiectiv reprezintă o provocare datorită proprietăților fizice ale hidrogenului. </a:t>
            </a:r>
          </a:p>
        </p:txBody>
      </p:sp>
    </p:spTree>
    <p:extLst>
      <p:ext uri="{BB962C8B-B14F-4D97-AF65-F5344CB8AC3E}">
        <p14:creationId xmlns:p14="http://schemas.microsoft.com/office/powerpoint/2010/main" val="2181119020"/>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199546" y="59580"/>
            <a:ext cx="11011511" cy="1251881"/>
          </a:xfrm>
          <a:prstGeom prst="rect">
            <a:avLst/>
          </a:prstGeom>
          <a:effectLst/>
        </p:spPr>
        <p:txBody>
          <a:bodyPr wrap="square">
            <a:spAutoFit/>
          </a:bodyPr>
          <a:lstStyle/>
          <a:p>
            <a:pPr algn="just" rtl="0">
              <a:lnSpc>
                <a:spcPct val="115000"/>
              </a:lnSpc>
              <a:spcAft>
                <a:spcPts val="1200"/>
              </a:spcAft>
            </a:pPr>
            <a:r>
              <a:rPr lang="ro-RO" sz="2200" b="0" i="0" u="none" strike="noStrike" dirty="0" smtId="4294967295">
                <a:effectLst/>
                <a:highlight>
                  <a:srgbClr val="000000">
                    <a:alpha val="0"/>
                  </a:srgbClr>
                </a:highlight>
                <a:latin typeface="Calibri"/>
                <a:ea typeface="Times New Roman"/>
              </a:rPr>
              <a:t>Metoda de stocare cea mai utilizată este rezervorul sub presiune mare, care este împărțită în patru grupe, în funcție de materialul din care este confecționat rezervorul și de presiunea de lucru.  </a:t>
            </a:r>
          </a:p>
        </p:txBody>
      </p:sp>
      <p:pic>
        <p:nvPicPr>
          <p:cNvPr id="16" name="Picture 15"/>
          <p:cNvPicPr/>
          <p:nvPr/>
        </p:nvPicPr>
        <p:blipFill>
          <a:blip r:embed="rId10"/>
          <a:stretch>
            <a:fillRect/>
          </a:stretch>
        </p:blipFill>
        <p:spPr>
          <a:xfrm>
            <a:off x="2103349" y="901067"/>
            <a:ext cx="7556040" cy="2329085"/>
          </a:xfrm>
          <a:prstGeom prst="rect">
            <a:avLst/>
          </a:prstGeom>
          <a:noFill/>
          <a:ln w="9525">
            <a:noFill/>
            <a:miter lim="800000"/>
          </a:ln>
          <a:effectLst/>
        </p:spPr>
      </p:pic>
      <p:sp>
        <p:nvSpPr>
          <p:cNvPr id="17" name="Rectangle 16"/>
          <p:cNvSpPr/>
          <p:nvPr/>
        </p:nvSpPr>
        <p:spPr>
          <a:xfrm>
            <a:off x="3883" y="5626279"/>
            <a:ext cx="6667929" cy="512576"/>
          </a:xfrm>
          <a:prstGeom prst="rect">
            <a:avLst/>
          </a:prstGeom>
          <a:effectLst/>
        </p:spPr>
        <p:txBody>
          <a:bodyPr wrap="square">
            <a:spAutoFit/>
          </a:bodyPr>
          <a:lstStyle/>
          <a:p>
            <a:pPr algn="just" rtl="0">
              <a:lnSpc>
                <a:spcPct val="115000"/>
              </a:lnSpc>
              <a:spcBef>
                <a:spcPts val="600"/>
              </a:spcBef>
              <a:spcAft>
                <a:spcPts val="600"/>
              </a:spcAft>
            </a:pPr>
            <a:r>
              <a:rPr lang="ro-RO" sz="1200" b="0" i="1" u="none" strike="noStrike" dirty="0" smtId="4294967295">
                <a:effectLst/>
                <a:highlight>
                  <a:srgbClr val="000000">
                    <a:alpha val="0"/>
                  </a:srgbClr>
                </a:highlight>
                <a:latin typeface="Arial"/>
                <a:ea typeface="Times New Roman"/>
                <a:cs typeface="FreeSans"/>
              </a:rPr>
              <a:t>Cele patru tipuri principale de vase sub presiune mare utilizate pentru stocarea hidrogenului gazos.</a:t>
            </a:r>
          </a:p>
        </p:txBody>
      </p:sp>
      <p:sp>
        <p:nvSpPr>
          <p:cNvPr id="18" name="Rectangle 17"/>
          <p:cNvSpPr/>
          <p:nvPr/>
        </p:nvSpPr>
        <p:spPr>
          <a:xfrm>
            <a:off x="5939402" y="3230152"/>
            <a:ext cx="1744764" cy="3323987"/>
          </a:xfrm>
          <a:prstGeom prst="rect">
            <a:avLst/>
          </a:prstGeom>
          <a:effectLst/>
        </p:spPr>
        <p:txBody>
          <a:bodyPr wrap="square">
            <a:spAutoFit/>
          </a:bodyPr>
          <a:lstStyle/>
          <a:p>
            <a:pPr rtl="0">
              <a:spcAft>
                <a:spcPts val="1200"/>
              </a:spcAft>
            </a:pPr>
            <a:r>
              <a:rPr lang="ro-RO" sz="1400" b="0" i="0" u="none" strike="noStrike" kern="100" dirty="0" smtClean="0" smtId="4294967295">
                <a:effectLst/>
                <a:highlight>
                  <a:srgbClr val="000000">
                    <a:alpha val="0"/>
                  </a:srgbClr>
                </a:highlight>
                <a:latin typeface="Arial"/>
                <a:ea typeface="Times New Roman"/>
              </a:rPr>
              <a:t>Tipul </a:t>
            </a:r>
            <a:r>
              <a:rPr lang="ro-RO" sz="1400" b="0" i="0" u="none" strike="noStrike" kern="100" dirty="0" smtId="4294967295">
                <a:effectLst/>
                <a:highlight>
                  <a:srgbClr val="000000">
                    <a:alpha val="0"/>
                  </a:srgbClr>
                </a:highlight>
                <a:latin typeface="Arial"/>
                <a:ea typeface="Times New Roman"/>
              </a:rPr>
              <a:t>III de rezervoare reprezintă o variantă îmbunătățită a Tipului II, fiind confecționate din material compozit, cum ar fi polimer armat cu fibre de carbon (PAFC), cu o căptușeală </a:t>
            </a:r>
            <a:r>
              <a:rPr lang="ro-RO" sz="1400" b="0" i="0" u="none" strike="noStrike" dirty="0" smtId="4294967295">
                <a:effectLst/>
                <a:highlight>
                  <a:srgbClr val="000000">
                    <a:alpha val="0"/>
                  </a:srgbClr>
                </a:highlight>
                <a:latin typeface="Arial"/>
                <a:ea typeface="Times New Roman"/>
              </a:rPr>
              <a:t>metalică realizată din alumiuniu sau oțel.  </a:t>
            </a:r>
          </a:p>
        </p:txBody>
      </p:sp>
      <p:sp>
        <p:nvSpPr>
          <p:cNvPr id="19" name="Rectangle 18"/>
          <p:cNvSpPr/>
          <p:nvPr/>
        </p:nvSpPr>
        <p:spPr>
          <a:xfrm>
            <a:off x="4023359" y="3230152"/>
            <a:ext cx="1556036" cy="1800119"/>
          </a:xfrm>
          <a:prstGeom prst="rect">
            <a:avLst/>
          </a:prstGeom>
          <a:effectLst/>
        </p:spPr>
        <p:txBody>
          <a:bodyPr wrap="square">
            <a:spAutoFit/>
          </a:bodyPr>
          <a:lstStyle/>
          <a:p>
            <a:pPr rtl="0"/>
            <a:r>
              <a:rPr lang="ro-RO" sz="1400" b="0" i="0" u="none" strike="noStrike" dirty="0" smtId="4294967295">
                <a:effectLst/>
                <a:highlight>
                  <a:srgbClr val="000000">
                    <a:alpha val="0"/>
                  </a:srgbClr>
                </a:highlight>
                <a:latin typeface="Arial"/>
                <a:ea typeface="Times New Roman"/>
              </a:rPr>
              <a:t>Tipul II de rezervoare sunt foarte similare cu Tipul I, fiind învelite într-un polimer armat cu fibră de sticlă (PAFG).  </a:t>
            </a:r>
          </a:p>
        </p:txBody>
      </p:sp>
      <p:sp>
        <p:nvSpPr>
          <p:cNvPr id="20" name="Rectangle 19"/>
          <p:cNvSpPr/>
          <p:nvPr/>
        </p:nvSpPr>
        <p:spPr>
          <a:xfrm>
            <a:off x="2217944" y="3228688"/>
            <a:ext cx="1443704" cy="1810797"/>
          </a:xfrm>
          <a:prstGeom prst="rect">
            <a:avLst/>
          </a:prstGeom>
          <a:effectLst/>
        </p:spPr>
        <p:txBody>
          <a:bodyPr wrap="square">
            <a:spAutoFit/>
          </a:bodyPr>
          <a:lstStyle/>
          <a:p>
            <a:pPr rtl="0">
              <a:lnSpc>
                <a:spcPct val="115000"/>
              </a:lnSpc>
              <a:spcAft>
                <a:spcPts val="1200"/>
              </a:spcAft>
            </a:pPr>
            <a:r>
              <a:rPr lang="ro-RO" sz="1400" b="0" i="0" u="none" strike="noStrike" dirty="0" smtId="4294967295">
                <a:effectLst/>
                <a:highlight>
                  <a:srgbClr val="000000">
                    <a:alpha val="0"/>
                  </a:srgbClr>
                </a:highlight>
                <a:latin typeface="Arial"/>
                <a:ea typeface="Times New Roman"/>
              </a:rPr>
              <a:t>Tipul I de rezervoare sunt confecționate integral din metal, respectiv oțel sau aluminiu.  </a:t>
            </a:r>
          </a:p>
        </p:txBody>
      </p:sp>
      <p:sp>
        <p:nvSpPr>
          <p:cNvPr id="21" name="Rectangle 20"/>
          <p:cNvSpPr/>
          <p:nvPr/>
        </p:nvSpPr>
        <p:spPr>
          <a:xfrm>
            <a:off x="8088382" y="3230152"/>
            <a:ext cx="1490157" cy="2302015"/>
          </a:xfrm>
          <a:prstGeom prst="rect">
            <a:avLst/>
          </a:prstGeom>
          <a:effectLst/>
        </p:spPr>
        <p:txBody>
          <a:bodyPr wrap="square">
            <a:spAutoFit/>
          </a:bodyPr>
          <a:lstStyle/>
          <a:p>
            <a:pPr rtl="0">
              <a:lnSpc>
                <a:spcPct val="115000"/>
              </a:lnSpc>
              <a:spcAft>
                <a:spcPts val="1200"/>
              </a:spcAft>
            </a:pPr>
            <a:r>
              <a:rPr lang="ro-RO" sz="1400" b="0" i="0" u="none" strike="noStrike" dirty="0" smtId="4294967295">
                <a:effectLst/>
                <a:highlight>
                  <a:srgbClr val="000000">
                    <a:alpha val="0"/>
                  </a:srgbClr>
                </a:highlight>
                <a:latin typeface="Arial"/>
                <a:ea typeface="Times New Roman"/>
              </a:rPr>
              <a:t>Tipul IV modern de </a:t>
            </a:r>
            <a:r>
              <a:rPr lang="ro-RO" sz="1400" b="0" i="0" u="none" strike="noStrike" dirty="0" smtClean="0" smtId="4294967295">
                <a:effectLst/>
                <a:highlight>
                  <a:srgbClr val="000000">
                    <a:alpha val="0"/>
                  </a:srgbClr>
                </a:highlight>
                <a:latin typeface="Arial"/>
                <a:ea typeface="Times New Roman"/>
              </a:rPr>
              <a:t>rezervoare sunt confecționate </a:t>
            </a:r>
            <a:r>
              <a:rPr lang="ro-RO" sz="1400" b="0" i="0" u="none" strike="noStrike" dirty="0" smtId="4294967295">
                <a:effectLst/>
                <a:highlight>
                  <a:srgbClr val="000000">
                    <a:alpha val="0"/>
                  </a:srgbClr>
                </a:highlight>
                <a:latin typeface="Arial"/>
                <a:ea typeface="Times New Roman"/>
              </a:rPr>
              <a:t>în principal din PAFC, cu o căptușeală de polietilenă sau polimer. </a:t>
            </a:r>
          </a:p>
        </p:txBody>
      </p:sp>
    </p:spTree>
    <p:extLst>
      <p:ext uri="{BB962C8B-B14F-4D97-AF65-F5344CB8AC3E}">
        <p14:creationId xmlns:p14="http://schemas.microsoft.com/office/powerpoint/2010/main" val="4041840618"/>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303937" y="172091"/>
            <a:ext cx="11327709" cy="3977242"/>
          </a:xfrm>
          <a:prstGeom prst="rect">
            <a:avLst/>
          </a:prstGeom>
          <a:effectLst/>
        </p:spPr>
        <p:txBody>
          <a:bodyPr wrap="square">
            <a:spAutoFit/>
          </a:bodyPr>
          <a:lstStyle/>
          <a:p>
            <a:pPr algn="just" rtl="0">
              <a:lnSpc>
                <a:spcPct val="115000"/>
              </a:lnSpc>
              <a:spcAft>
                <a:spcPts val="1200"/>
              </a:spcAft>
            </a:pPr>
            <a:r>
              <a:rPr lang="ro-RO" sz="2200" b="0" i="0" u="none" strike="noStrike" dirty="0" smtId="4294967295">
                <a:effectLst/>
                <a:highlight>
                  <a:srgbClr val="000000">
                    <a:alpha val="0"/>
                  </a:srgbClr>
                </a:highlight>
                <a:latin typeface="Calibri"/>
                <a:ea typeface="Times New Roman"/>
              </a:rPr>
              <a:t>O metodă obișnuită de stocare a hidrogenului este sub formă de gaz comprimat, presurizat în interiorul unui rezervor, la o presiune între 35 și 70 Mpa (Megapascali).  Prin creșterea presiunii de stocare, se va îmbunătăți densitatea energetică, ceea ce rezulta într-un rezervor mai mic, însă într-o instalație mult mai grea.  Hidrogenul este un gaz non-ideal, în sensul că este necesară o cantitate mare de energie pentru a-l comprima la volume mai mici.  Rezervoarele de hidrogen comprimat consumă 2,1% din conținutul de energie pentru a acționa compresorul.   Dacă nu este recuperată în alt mod, această energie se pierde la etapa de comprimare, reducând eficiența sistemului și mărind costurile.  O altă problemă majoră pentru această metodă de stocare o reprezintă dimensiunea și greutatea unui rezervor de gaz comprimat, prin urmare nu este o metodă atractivă pentru aplicații mobile. </a:t>
            </a:r>
          </a:p>
        </p:txBody>
      </p:sp>
      <p:pic>
        <p:nvPicPr>
          <p:cNvPr id="16" name="Picture 15"/>
          <p:cNvPicPr/>
          <p:nvPr/>
        </p:nvPicPr>
        <p:blipFill>
          <a:blip r:embed="rId10"/>
          <a:stretch>
            <a:fillRect/>
          </a:stretch>
        </p:blipFill>
        <p:spPr>
          <a:xfrm>
            <a:off x="3102037" y="4050052"/>
            <a:ext cx="5731510" cy="1821180"/>
          </a:xfrm>
          <a:prstGeom prst="rect">
            <a:avLst/>
          </a:prstGeom>
          <a:noFill/>
          <a:ln w="9525">
            <a:noFill/>
            <a:miter lim="800000"/>
          </a:ln>
          <a:effectLst/>
        </p:spPr>
      </p:pic>
    </p:spTree>
    <p:extLst>
      <p:ext uri="{BB962C8B-B14F-4D97-AF65-F5344CB8AC3E}">
        <p14:creationId xmlns:p14="http://schemas.microsoft.com/office/powerpoint/2010/main" val="2303868431"/>
      </p:ext>
    </p:extLst>
  </p:cSld>
  <p:clrMapOvr>
    <a:masterClrMapping/>
  </p:clrMapOvr>
  <p:transition xmlns:p14="http://schemas.microsoft.com/office/powerpoint/2010/mai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05.12"/>
  <p:tag name="AS_TITLE" val="Aspose.Slides for .NET 4.0 Client Profile"/>
  <p:tag name="AS_VERSION" val="15.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TotalTime>
  <Words>1262</Words>
  <Application>Microsoft Macintosh PowerPoint</Application>
  <PresentationFormat>Custom</PresentationFormat>
  <Paragraphs>44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Daniela Bazarea</cp:lastModifiedBy>
  <cp:revision>15</cp:revision>
  <dcterms:created xsi:type="dcterms:W3CDTF">2019-06-26T09:21:34Z</dcterms:created>
  <dcterms:modified xsi:type="dcterms:W3CDTF">2019-12-05T15:01:21Z</dcterms:modified>
</cp:coreProperties>
</file>