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2"/>
  </p:notesMasterIdLst>
  <p:sldIdLst>
    <p:sldId id="256" r:id="rId3"/>
    <p:sldId id="291" r:id="rId4"/>
    <p:sldId id="292" r:id="rId5"/>
    <p:sldId id="257" r:id="rId6"/>
    <p:sldId id="286" r:id="rId7"/>
    <p:sldId id="287" r:id="rId8"/>
    <p:sldId id="288" r:id="rId9"/>
    <p:sldId id="289" r:id="rId10"/>
    <p:sldId id="290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93" r:id="rId22"/>
    <p:sldId id="283" r:id="rId23"/>
    <p:sldId id="284" r:id="rId24"/>
    <p:sldId id="299" r:id="rId25"/>
    <p:sldId id="258" r:id="rId26"/>
    <p:sldId id="259" r:id="rId27"/>
    <p:sldId id="260" r:id="rId28"/>
    <p:sldId id="261" r:id="rId29"/>
    <p:sldId id="262" r:id="rId30"/>
    <p:sldId id="285" r:id="rId31"/>
    <p:sldId id="270" r:id="rId32"/>
    <p:sldId id="294" r:id="rId33"/>
    <p:sldId id="295" r:id="rId34"/>
    <p:sldId id="296" r:id="rId35"/>
    <p:sldId id="300" r:id="rId36"/>
    <p:sldId id="271" r:id="rId37"/>
    <p:sldId id="272" r:id="rId38"/>
    <p:sldId id="297" r:id="rId39"/>
    <p:sldId id="298" r:id="rId40"/>
    <p:sldId id="264" r:id="rId41"/>
  </p:sldIdLst>
  <p:sldSz cx="9144000" cy="6858000" type="screen4x3"/>
  <p:notesSz cx="6948488" cy="9234488"/>
  <p:defaultTextStyle>
    <a:defPPr>
      <a:defRPr lang="en-GB"/>
    </a:defPPr>
    <a:lvl1pPr algn="l" defTabSz="449263" rtl="0" fontAlgn="base">
      <a:lnSpc>
        <a:spcPct val="116000"/>
      </a:lnSpc>
      <a:spcBef>
        <a:spcPct val="0"/>
      </a:spcBef>
      <a:spcAft>
        <a:spcPct val="0"/>
      </a:spcAft>
      <a:buClr>
        <a:srgbClr val="40458C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1pPr>
    <a:lvl2pPr marL="457200" algn="l" defTabSz="449263" rtl="0" fontAlgn="base">
      <a:lnSpc>
        <a:spcPct val="116000"/>
      </a:lnSpc>
      <a:spcBef>
        <a:spcPct val="0"/>
      </a:spcBef>
      <a:spcAft>
        <a:spcPct val="0"/>
      </a:spcAft>
      <a:buClr>
        <a:srgbClr val="40458C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2pPr>
    <a:lvl3pPr marL="914400" algn="l" defTabSz="449263" rtl="0" fontAlgn="base">
      <a:lnSpc>
        <a:spcPct val="116000"/>
      </a:lnSpc>
      <a:spcBef>
        <a:spcPct val="0"/>
      </a:spcBef>
      <a:spcAft>
        <a:spcPct val="0"/>
      </a:spcAft>
      <a:buClr>
        <a:srgbClr val="40458C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3pPr>
    <a:lvl4pPr marL="1371600" algn="l" defTabSz="449263" rtl="0" fontAlgn="base">
      <a:lnSpc>
        <a:spcPct val="116000"/>
      </a:lnSpc>
      <a:spcBef>
        <a:spcPct val="0"/>
      </a:spcBef>
      <a:spcAft>
        <a:spcPct val="0"/>
      </a:spcAft>
      <a:buClr>
        <a:srgbClr val="40458C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4pPr>
    <a:lvl5pPr marL="1828800" algn="l" defTabSz="449263" rtl="0" fontAlgn="base">
      <a:lnSpc>
        <a:spcPct val="116000"/>
      </a:lnSpc>
      <a:spcBef>
        <a:spcPct val="0"/>
      </a:spcBef>
      <a:spcAft>
        <a:spcPct val="0"/>
      </a:spcAft>
      <a:buClr>
        <a:srgbClr val="40458C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948488" cy="92344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8" charset="0"/>
              <a:buNone/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080" rIns="92520" bIns="4608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Nimbus Roman No9 L" pitchFamily="16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37000" y="0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080" rIns="92520" bIns="4608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Nimbus Roman No9 L" pitchFamily="16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65225" y="693738"/>
            <a:ext cx="4614863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7100" y="4386263"/>
            <a:ext cx="5091113" cy="415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772525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080" rIns="92520" bIns="4608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Nimbus Roman No9 L" pitchFamily="16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37000" y="8772525"/>
            <a:ext cx="30083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20" tIns="46080" rIns="92520" bIns="4608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Nimbus Roman No9 L" charset="0"/>
              </a:defRPr>
            </a:lvl1pPr>
          </a:lstStyle>
          <a:p>
            <a:fld id="{D18F3A24-FE6F-1C49-817F-C094732BA9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6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906F6CE-7EFD-C147-A2E1-C84571D34DD5}" type="slidenum">
              <a:rPr lang="en-GB" sz="1200">
                <a:solidFill>
                  <a:srgbClr val="000000"/>
                </a:solidFill>
                <a:latin typeface="Nimbus Roman No9 L" charset="0"/>
              </a:rPr>
              <a:pPr eaLnBrk="1" hangingPunct="1"/>
              <a:t>1</a:t>
            </a:fld>
            <a:endParaRPr lang="en-GB" sz="1200">
              <a:solidFill>
                <a:srgbClr val="000000"/>
              </a:solidFill>
              <a:latin typeface="Nimbus Roman No9 L" charset="0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65225" y="693738"/>
            <a:ext cx="4616450" cy="3462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796" name="Rectangle 2"/>
          <p:cNvSpPr>
            <a:spLocks noChangeArrowheads="1"/>
          </p:cNvSpPr>
          <p:nvPr>
            <p:ph type="body"/>
          </p:nvPr>
        </p:nvSpPr>
        <p:spPr>
          <a:xfrm>
            <a:off x="927100" y="4386263"/>
            <a:ext cx="5092700" cy="415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Could have been about any other software system (e.g. browsers, databases, </a:t>
            </a:r>
            <a:r>
              <a:rPr lang="en-US" dirty="0" err="1" smtClean="0"/>
              <a:t>etc</a:t>
            </a:r>
            <a:r>
              <a:rPr lang="en-US" dirty="0" smtClean="0"/>
              <a:t>), except</a:t>
            </a:r>
            <a:r>
              <a:rPr lang="en-US" baseline="0" dirty="0" smtClean="0"/>
              <a:t> no general-purpose system is as complex as an 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670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It’s kind of like an anatomy course where we dissect a cadaver.</a:t>
            </a:r>
          </a:p>
          <a:p>
            <a:r>
              <a:rPr lang="en-US" dirty="0" smtClean="0"/>
              <a:t>It’s also kind of like a Frankenstein</a:t>
            </a:r>
            <a:r>
              <a:rPr lang="en-US" baseline="0" dirty="0" smtClean="0"/>
              <a:t> course where we put together a human from pieces.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46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E5D748-D3BB-3145-8D43-54A25DA08D1A}" type="slidenum">
              <a:rPr lang="en-GB" sz="1200">
                <a:solidFill>
                  <a:srgbClr val="000000"/>
                </a:solidFill>
                <a:latin typeface="Nimbus Roman No9 L" charset="0"/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  <a:latin typeface="Nimbus Roman No9 L" charset="0"/>
            </a:endParaRPr>
          </a:p>
        </p:txBody>
      </p:sp>
      <p:sp>
        <p:nvSpPr>
          <p:cNvPr id="348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65225" y="693738"/>
            <a:ext cx="4616450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ChangeArrowheads="1"/>
          </p:cNvSpPr>
          <p:nvPr>
            <p:ph type="body" idx="1"/>
          </p:nvPr>
        </p:nvSpPr>
        <p:spPr>
          <a:xfrm>
            <a:off x="927100" y="4386263"/>
            <a:ext cx="5092700" cy="415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follow the scientific literature on effective education, as well we</a:t>
            </a:r>
            <a:r>
              <a:rPr lang="en-US" baseline="0" dirty="0" smtClean="0"/>
              <a:t> should. </a:t>
            </a:r>
          </a:p>
          <a:p>
            <a:r>
              <a:rPr lang="en-US" baseline="0" dirty="0" smtClean="0"/>
              <a:t>This literature has found, </a:t>
            </a:r>
            <a:r>
              <a:rPr lang="en-US" baseline="0" dirty="0" err="1" smtClean="0"/>
              <a:t>unequivocably</a:t>
            </a:r>
            <a:r>
              <a:rPr lang="en-US" baseline="0" dirty="0" smtClean="0"/>
              <a:t>, that classrooms with no distractions are more effective than anything-goes classrooms.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93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If you are angry, please direct it away from the course staff.</a:t>
            </a:r>
          </a:p>
          <a:p>
            <a:r>
              <a:rPr lang="en-US" baseline="0" dirty="0" smtClean="0"/>
              <a:t>But don’t be angry, be glad that our field is experiencing such a boom.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93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Course staff will focus exclusively on content. Enrollment decisions and prioritization is done entirely by the CS department.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393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18F3A24-FE6F-1C49-817F-C094732BA930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0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4C244-AB2D-0640-95E3-7207A04EBD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E875E-2435-0A48-B8E8-A935790CB5F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3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457200"/>
            <a:ext cx="1998663" cy="5561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848350" cy="5561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27648-8408-9345-8D9B-6CE4615AFB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746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6A03E-0881-6F4F-916E-82F646CAF38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01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76452-A32C-E84B-8906-B4611D2E01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25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EC787-D806-FC46-B2A1-3F641978FB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87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218F5-E14B-7649-ABF3-9AB3EE53A6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75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A5681-FEC8-E74B-9192-9D86CA1EC1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67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C3126-8AC7-7E48-9D7A-CB527EC6B7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333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9CEFD-2709-6640-AC0C-B4A1EB3D7F9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1321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EE5DC-DD63-D74B-9E94-B756ABDD71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5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B93EE-0668-D448-93A6-A439B6106F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36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60755-9860-8B4A-9114-77B3A22136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030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5B12D-1B08-9047-94D8-AE2BA4DFBE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403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460500"/>
            <a:ext cx="2074863" cy="4668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60500"/>
            <a:ext cx="6076950" cy="4668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B150C-944E-0B4C-8181-47691F2E2A4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88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460500"/>
            <a:ext cx="7770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A54409-D8F7-6941-9432-B3344079A4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1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82805-69B4-3646-A7ED-4C60EFA1B8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3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9050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E176D-A9A9-D841-8499-575CF8F38F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4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47658-5677-6140-B321-8644A4C1B4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0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076D0-41E9-C946-BA3F-5C31CDB6FE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66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F49A-1623-7942-9F3B-5543D272C1E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54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91180-0160-E54C-94D2-9DC9337595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90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7D698-CA36-B947-954D-CCE564EC9D3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grpSp>
            <p:nvGrpSpPr>
              <p:cNvPr id="1039" name="Group 3"/>
              <p:cNvGrpSpPr>
                <a:grpSpLocks/>
              </p:cNvGrpSpPr>
              <p:nvPr/>
            </p:nvGrpSpPr>
            <p:grpSpPr bwMode="auto">
              <a:xfrm>
                <a:off x="0" y="192"/>
                <a:ext cx="5759" cy="4031"/>
                <a:chOff x="0" y="192"/>
                <a:chExt cx="5759" cy="4031"/>
              </a:xfrm>
            </p:grpSpPr>
            <p:sp>
              <p:nvSpPr>
                <p:cNvPr id="2" name="Line 4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auto">
                <a:xfrm>
                  <a:off x="0" y="38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auto">
                <a:xfrm>
                  <a:off x="0" y="57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>
                  <a:off x="0" y="76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3" name="Line 8"/>
                <p:cNvSpPr>
                  <a:spLocks noChangeShapeType="1"/>
                </p:cNvSpPr>
                <p:nvPr/>
              </p:nvSpPr>
              <p:spPr bwMode="auto">
                <a:xfrm>
                  <a:off x="0" y="96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auto">
                <a:xfrm>
                  <a:off x="0" y="115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auto">
                <a:xfrm>
                  <a:off x="0" y="134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4" name="Line 11"/>
                <p:cNvSpPr>
                  <a:spLocks noChangeShapeType="1"/>
                </p:cNvSpPr>
                <p:nvPr/>
              </p:nvSpPr>
              <p:spPr bwMode="auto">
                <a:xfrm>
                  <a:off x="0" y="153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auto">
                <a:xfrm>
                  <a:off x="0" y="172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auto">
                <a:xfrm>
                  <a:off x="0" y="192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>
                  <a:off x="0" y="211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5" name="Line 15"/>
                <p:cNvSpPr>
                  <a:spLocks noChangeShapeType="1"/>
                </p:cNvSpPr>
                <p:nvPr/>
              </p:nvSpPr>
              <p:spPr bwMode="auto">
                <a:xfrm>
                  <a:off x="0" y="230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6" name="Line 16"/>
                <p:cNvSpPr>
                  <a:spLocks noChangeShapeType="1"/>
                </p:cNvSpPr>
                <p:nvPr/>
              </p:nvSpPr>
              <p:spPr bwMode="auto">
                <a:xfrm>
                  <a:off x="0" y="249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auto">
                <a:xfrm>
                  <a:off x="0" y="268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auto">
                <a:xfrm>
                  <a:off x="0" y="288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auto">
                <a:xfrm>
                  <a:off x="0" y="307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auto">
                <a:xfrm>
                  <a:off x="0" y="326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auto">
                <a:xfrm>
                  <a:off x="0" y="345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auto">
                <a:xfrm>
                  <a:off x="0" y="364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auto">
                <a:xfrm>
                  <a:off x="0" y="384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>
                  <a:off x="0" y="403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auto">
                <a:xfrm>
                  <a:off x="0" y="422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</p:grpSp>
          <p:grpSp>
            <p:nvGrpSpPr>
              <p:cNvPr id="1040" name="Group 26"/>
              <p:cNvGrpSpPr>
                <a:grpSpLocks/>
              </p:cNvGrpSpPr>
              <p:nvPr/>
            </p:nvGrpSpPr>
            <p:grpSpPr bwMode="auto">
              <a:xfrm>
                <a:off x="192" y="0"/>
                <a:ext cx="5375" cy="4319"/>
                <a:chOff x="192" y="0"/>
                <a:chExt cx="5375" cy="4319"/>
              </a:xfrm>
            </p:grpSpPr>
            <p:sp>
              <p:nvSpPr>
                <p:cNvPr id="1051" name="Line 27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auto">
                <a:xfrm>
                  <a:off x="38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auto">
                <a:xfrm>
                  <a:off x="57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auto">
                <a:xfrm>
                  <a:off x="76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auto">
                <a:xfrm>
                  <a:off x="96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auto">
                <a:xfrm>
                  <a:off x="115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auto">
                <a:xfrm>
                  <a:off x="134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auto">
                <a:xfrm>
                  <a:off x="153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auto">
                <a:xfrm>
                  <a:off x="172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auto">
                <a:xfrm>
                  <a:off x="192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auto">
                <a:xfrm>
                  <a:off x="230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auto">
                <a:xfrm>
                  <a:off x="249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auto">
                <a:xfrm>
                  <a:off x="268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auto">
                <a:xfrm>
                  <a:off x="288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auto">
                <a:xfrm>
                  <a:off x="307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auto">
                <a:xfrm>
                  <a:off x="326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auto">
                <a:xfrm>
                  <a:off x="345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auto">
                <a:xfrm>
                  <a:off x="364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auto">
                <a:xfrm>
                  <a:off x="384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auto">
                <a:xfrm>
                  <a:off x="403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auto">
                <a:xfrm>
                  <a:off x="422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auto">
                <a:xfrm>
                  <a:off x="441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auto">
                <a:xfrm>
                  <a:off x="460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auto">
                <a:xfrm>
                  <a:off x="480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auto">
                <a:xfrm>
                  <a:off x="499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auto">
                <a:xfrm>
                  <a:off x="518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auto">
                <a:xfrm>
                  <a:off x="537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auto">
                <a:xfrm>
                  <a:off x="556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</p:grpSp>
        </p:grp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Times New Roman" pitchFamily="18" charset="0"/>
                <a:ea typeface="+mn-ea"/>
              </a:endParaRPr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>
              <a:off x="5568" y="0"/>
              <a:ext cx="1" cy="1488"/>
            </a:xfrm>
            <a:prstGeom prst="line">
              <a:avLst/>
            </a:prstGeom>
            <a:noFill/>
            <a:ln w="9360">
              <a:solidFill>
                <a:srgbClr val="6F89F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1035" name="Group 58"/>
            <p:cNvGrpSpPr>
              <a:grpSpLocks/>
            </p:cNvGrpSpPr>
            <p:nvPr/>
          </p:nvGrpSpPr>
          <p:grpSpPr bwMode="auto">
            <a:xfrm>
              <a:off x="261" y="892"/>
              <a:ext cx="1123" cy="1463"/>
              <a:chOff x="261" y="892"/>
              <a:chExt cx="1123" cy="1463"/>
            </a:xfrm>
          </p:grpSpPr>
          <p:sp>
            <p:nvSpPr>
              <p:cNvPr id="1083" name="Line 59"/>
              <p:cNvSpPr>
                <a:spLocks noChangeShapeType="1"/>
              </p:cNvSpPr>
              <p:nvPr/>
            </p:nvSpPr>
            <p:spPr bwMode="auto">
              <a:xfrm flipH="1">
                <a:off x="260" y="953"/>
                <a:ext cx="1126" cy="1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084" name="Line 60"/>
              <p:cNvSpPr>
                <a:spLocks noChangeShapeType="1"/>
              </p:cNvSpPr>
              <p:nvPr/>
            </p:nvSpPr>
            <p:spPr bwMode="auto">
              <a:xfrm>
                <a:off x="383" y="894"/>
                <a:ext cx="1" cy="1462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085" name="AutoShape 61"/>
              <p:cNvSpPr>
                <a:spLocks noChangeArrowheads="1"/>
              </p:cNvSpPr>
              <p:nvPr/>
            </p:nvSpPr>
            <p:spPr bwMode="auto">
              <a:xfrm flipH="1">
                <a:off x="322" y="892"/>
                <a:ext cx="122" cy="122"/>
              </a:xfrm>
              <a:custGeom>
                <a:avLst/>
                <a:gdLst>
                  <a:gd name="G0" fmla="sin 10800 -5981881"/>
                  <a:gd name="G1" fmla="+- G0 10800 0"/>
                  <a:gd name="G2" fmla="cos 10800 -5981881"/>
                  <a:gd name="G3" fmla="+- G2 10800 0"/>
                  <a:gd name="G4" fmla="sin 10800 11717251"/>
                  <a:gd name="G5" fmla="+- G4 10800 0"/>
                  <a:gd name="G6" fmla="cos 10800 11717251"/>
                  <a:gd name="G7" fmla="+- G6 10800 0"/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6 w 21600"/>
                  <a:gd name="T13" fmla="*/ 0 h 21600"/>
                  <a:gd name="T14" fmla="*/ 21599 w 21600"/>
                  <a:gd name="T15" fmla="*/ 2159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 stroke="0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</a:path>
                </a:pathLst>
              </a:cu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</p:grpSp>
      <p:sp>
        <p:nvSpPr>
          <p:cNvPr id="1027" name="Rectangle 6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7770813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8" name="Rectangle 6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2000"/>
              </a:lnSpc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buFont typeface="Tahoma" charset="0"/>
              <a:buNone/>
              <a:defRPr sz="1400">
                <a:solidFill>
                  <a:srgbClr val="40458C"/>
                </a:solidFill>
                <a:latin typeface="Tahoma" charset="0"/>
              </a:defRPr>
            </a:lvl1pPr>
          </a:lstStyle>
          <a:p>
            <a:fld id="{6BF93687-FFEA-254A-96E1-36FF176F7B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5pPr>
      <a:lvl6pPr marL="1536700" indent="-2159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6pPr>
      <a:lvl7pPr marL="1993900" indent="-2159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7pPr>
      <a:lvl8pPr marL="2451100" indent="-2159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8pPr>
      <a:lvl9pPr marL="2908300" indent="-2159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9pPr>
    </p:titleStyle>
    <p:bodyStyle>
      <a:lvl1pPr marL="341313" indent="-341313" algn="l" defTabSz="449263" rtl="0" eaLnBrk="0" fontAlgn="base" hangingPunct="0">
        <a:lnSpc>
          <a:spcPct val="102000"/>
        </a:lnSpc>
        <a:spcBef>
          <a:spcPts val="800"/>
        </a:spcBef>
        <a:spcAft>
          <a:spcPct val="0"/>
        </a:spcAft>
        <a:buClr>
          <a:srgbClr val="000000"/>
        </a:buClr>
        <a:buSzPct val="126000"/>
        <a:buFont typeface="StarSymbol" charset="0"/>
        <a:buBlip>
          <a:blip r:embed="rId14"/>
        </a:buBlip>
        <a:defRPr sz="2800">
          <a:solidFill>
            <a:srgbClr val="40458C"/>
          </a:solidFill>
          <a:latin typeface="+mn-lt"/>
          <a:ea typeface="ＭＳ Ｐゴシック" charset="0"/>
          <a:cs typeface="+mn-cs"/>
        </a:defRPr>
      </a:lvl1pPr>
      <a:lvl2pPr marL="741363" indent="-284163" algn="l" defTabSz="449263" rtl="0" eaLnBrk="0" fontAlgn="base" hangingPunct="0">
        <a:lnSpc>
          <a:spcPct val="102000"/>
        </a:lnSpc>
        <a:spcBef>
          <a:spcPts val="700"/>
        </a:spcBef>
        <a:spcAft>
          <a:spcPct val="0"/>
        </a:spcAft>
        <a:buClr>
          <a:srgbClr val="40458C"/>
        </a:buClr>
        <a:buSzPct val="60000"/>
        <a:buFont typeface="Wingdings" charset="0"/>
        <a:buChar char=""/>
        <a:defRPr sz="2400">
          <a:solidFill>
            <a:srgbClr val="40458C"/>
          </a:solidFill>
          <a:latin typeface="+mn-lt"/>
          <a:ea typeface="ＭＳ Ｐゴシック" charset="0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6F89F7"/>
        </a:buClr>
        <a:buSzPct val="95000"/>
        <a:buFont typeface="Wingdings" charset="0"/>
        <a:buChar char=""/>
        <a:defRPr sz="2000">
          <a:solidFill>
            <a:srgbClr val="40458C"/>
          </a:solidFill>
          <a:latin typeface="+mn-lt"/>
          <a:ea typeface="ＭＳ Ｐゴシック" charset="0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5000"/>
        <a:buFont typeface="Wingdings" charset="0"/>
        <a:buChar char=""/>
        <a:defRPr sz="2000">
          <a:solidFill>
            <a:srgbClr val="40458C"/>
          </a:solidFill>
          <a:latin typeface="+mn-lt"/>
          <a:ea typeface="ＭＳ Ｐゴシック" charset="0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charset="0"/>
        <a:buChar char=""/>
        <a:defRPr sz="2000">
          <a:solidFill>
            <a:srgbClr val="40458C"/>
          </a:solidFill>
          <a:latin typeface="+mn-lt"/>
          <a:ea typeface="ＭＳ Ｐゴシック" charset="0"/>
        </a:defRPr>
      </a:lvl5pPr>
      <a:lvl6pPr marL="25146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6pPr>
      <a:lvl7pPr marL="29718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7pPr>
      <a:lvl8pPr marL="34290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8pPr>
      <a:lvl9pPr marL="38862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2056" name="Group 2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" name="Rectangle 3"/>
              <p:cNvSpPr>
                <a:spLocks noChangeArrowheads="1"/>
              </p:cNvSpPr>
              <p:nvPr/>
            </p:nvSpPr>
            <p:spPr bwMode="auto">
              <a:xfrm>
                <a:off x="2112" y="0"/>
                <a:ext cx="3648" cy="96"/>
              </a:xfrm>
              <a:prstGeom prst="rect">
                <a:avLst/>
              </a:prstGeom>
              <a:solidFill>
                <a:srgbClr val="CFDBFD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grpSp>
            <p:nvGrpSpPr>
              <p:cNvPr id="206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5759" cy="4319"/>
                <a:chOff x="0" y="0"/>
                <a:chExt cx="5759" cy="4319"/>
              </a:xfrm>
            </p:grpSpPr>
            <p:sp>
              <p:nvSpPr>
                <p:cNvPr id="2053" name="Line 5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54" name="Line 6"/>
                <p:cNvSpPr>
                  <a:spLocks noChangeShapeType="1"/>
                </p:cNvSpPr>
                <p:nvPr/>
              </p:nvSpPr>
              <p:spPr bwMode="auto">
                <a:xfrm>
                  <a:off x="0" y="38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3" name="Line 7"/>
                <p:cNvSpPr>
                  <a:spLocks noChangeShapeType="1"/>
                </p:cNvSpPr>
                <p:nvPr/>
              </p:nvSpPr>
              <p:spPr bwMode="auto">
                <a:xfrm>
                  <a:off x="0" y="57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4" name="Line 8"/>
                <p:cNvSpPr>
                  <a:spLocks noChangeShapeType="1"/>
                </p:cNvSpPr>
                <p:nvPr/>
              </p:nvSpPr>
              <p:spPr bwMode="auto">
                <a:xfrm>
                  <a:off x="0" y="76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5" name="Line 9"/>
                <p:cNvSpPr>
                  <a:spLocks noChangeShapeType="1"/>
                </p:cNvSpPr>
                <p:nvPr/>
              </p:nvSpPr>
              <p:spPr bwMode="auto">
                <a:xfrm>
                  <a:off x="0" y="96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6" name="Line 10"/>
                <p:cNvSpPr>
                  <a:spLocks noChangeShapeType="1"/>
                </p:cNvSpPr>
                <p:nvPr/>
              </p:nvSpPr>
              <p:spPr bwMode="auto">
                <a:xfrm>
                  <a:off x="0" y="115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59" name="Line 11"/>
                <p:cNvSpPr>
                  <a:spLocks noChangeShapeType="1"/>
                </p:cNvSpPr>
                <p:nvPr/>
              </p:nvSpPr>
              <p:spPr bwMode="auto">
                <a:xfrm>
                  <a:off x="0" y="134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0" name="Line 12"/>
                <p:cNvSpPr>
                  <a:spLocks noChangeShapeType="1"/>
                </p:cNvSpPr>
                <p:nvPr/>
              </p:nvSpPr>
              <p:spPr bwMode="auto">
                <a:xfrm>
                  <a:off x="0" y="153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1" name="Line 13"/>
                <p:cNvSpPr>
                  <a:spLocks noChangeShapeType="1"/>
                </p:cNvSpPr>
                <p:nvPr/>
              </p:nvSpPr>
              <p:spPr bwMode="auto">
                <a:xfrm>
                  <a:off x="0" y="172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2" name="Line 14"/>
                <p:cNvSpPr>
                  <a:spLocks noChangeShapeType="1"/>
                </p:cNvSpPr>
                <p:nvPr/>
              </p:nvSpPr>
              <p:spPr bwMode="auto">
                <a:xfrm>
                  <a:off x="0" y="192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3" name="Line 15"/>
                <p:cNvSpPr>
                  <a:spLocks noChangeShapeType="1"/>
                </p:cNvSpPr>
                <p:nvPr/>
              </p:nvSpPr>
              <p:spPr bwMode="auto">
                <a:xfrm>
                  <a:off x="0" y="211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4" name="Line 16"/>
                <p:cNvSpPr>
                  <a:spLocks noChangeShapeType="1"/>
                </p:cNvSpPr>
                <p:nvPr/>
              </p:nvSpPr>
              <p:spPr bwMode="auto">
                <a:xfrm>
                  <a:off x="0" y="230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5" name="Line 17"/>
                <p:cNvSpPr>
                  <a:spLocks noChangeShapeType="1"/>
                </p:cNvSpPr>
                <p:nvPr/>
              </p:nvSpPr>
              <p:spPr bwMode="auto">
                <a:xfrm>
                  <a:off x="0" y="249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6" name="Line 18"/>
                <p:cNvSpPr>
                  <a:spLocks noChangeShapeType="1"/>
                </p:cNvSpPr>
                <p:nvPr/>
              </p:nvSpPr>
              <p:spPr bwMode="auto">
                <a:xfrm>
                  <a:off x="0" y="268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7" name="Line 19"/>
                <p:cNvSpPr>
                  <a:spLocks noChangeShapeType="1"/>
                </p:cNvSpPr>
                <p:nvPr/>
              </p:nvSpPr>
              <p:spPr bwMode="auto">
                <a:xfrm>
                  <a:off x="0" y="288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8" name="Line 20"/>
                <p:cNvSpPr>
                  <a:spLocks noChangeShapeType="1"/>
                </p:cNvSpPr>
                <p:nvPr/>
              </p:nvSpPr>
              <p:spPr bwMode="auto">
                <a:xfrm>
                  <a:off x="0" y="307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69" name="Line 21"/>
                <p:cNvSpPr>
                  <a:spLocks noChangeShapeType="1"/>
                </p:cNvSpPr>
                <p:nvPr/>
              </p:nvSpPr>
              <p:spPr bwMode="auto">
                <a:xfrm>
                  <a:off x="0" y="326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0" name="Line 22"/>
                <p:cNvSpPr>
                  <a:spLocks noChangeShapeType="1"/>
                </p:cNvSpPr>
                <p:nvPr/>
              </p:nvSpPr>
              <p:spPr bwMode="auto">
                <a:xfrm>
                  <a:off x="0" y="3456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1" name="Line 23"/>
                <p:cNvSpPr>
                  <a:spLocks noChangeShapeType="1"/>
                </p:cNvSpPr>
                <p:nvPr/>
              </p:nvSpPr>
              <p:spPr bwMode="auto">
                <a:xfrm>
                  <a:off x="0" y="3648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2" name="Line 24"/>
                <p:cNvSpPr>
                  <a:spLocks noChangeShapeType="1"/>
                </p:cNvSpPr>
                <p:nvPr/>
              </p:nvSpPr>
              <p:spPr bwMode="auto">
                <a:xfrm>
                  <a:off x="0" y="3840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3" name="Line 25"/>
                <p:cNvSpPr>
                  <a:spLocks noChangeShapeType="1"/>
                </p:cNvSpPr>
                <p:nvPr/>
              </p:nvSpPr>
              <p:spPr bwMode="auto">
                <a:xfrm>
                  <a:off x="0" y="4032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4" name="Line 26"/>
                <p:cNvSpPr>
                  <a:spLocks noChangeShapeType="1"/>
                </p:cNvSpPr>
                <p:nvPr/>
              </p:nvSpPr>
              <p:spPr bwMode="auto">
                <a:xfrm>
                  <a:off x="0" y="4224"/>
                  <a:ext cx="5760" cy="1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5" name="Line 27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6" name="Line 28"/>
                <p:cNvSpPr>
                  <a:spLocks noChangeShapeType="1"/>
                </p:cNvSpPr>
                <p:nvPr/>
              </p:nvSpPr>
              <p:spPr bwMode="auto">
                <a:xfrm>
                  <a:off x="38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7" name="Line 29"/>
                <p:cNvSpPr>
                  <a:spLocks noChangeShapeType="1"/>
                </p:cNvSpPr>
                <p:nvPr/>
              </p:nvSpPr>
              <p:spPr bwMode="auto">
                <a:xfrm>
                  <a:off x="57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8" name="Line 30"/>
                <p:cNvSpPr>
                  <a:spLocks noChangeShapeType="1"/>
                </p:cNvSpPr>
                <p:nvPr/>
              </p:nvSpPr>
              <p:spPr bwMode="auto">
                <a:xfrm>
                  <a:off x="76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79" name="Line 31"/>
                <p:cNvSpPr>
                  <a:spLocks noChangeShapeType="1"/>
                </p:cNvSpPr>
                <p:nvPr/>
              </p:nvSpPr>
              <p:spPr bwMode="auto">
                <a:xfrm>
                  <a:off x="96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0" name="Line 32"/>
                <p:cNvSpPr>
                  <a:spLocks noChangeShapeType="1"/>
                </p:cNvSpPr>
                <p:nvPr/>
              </p:nvSpPr>
              <p:spPr bwMode="auto">
                <a:xfrm>
                  <a:off x="115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1" name="Line 33"/>
                <p:cNvSpPr>
                  <a:spLocks noChangeShapeType="1"/>
                </p:cNvSpPr>
                <p:nvPr/>
              </p:nvSpPr>
              <p:spPr bwMode="auto">
                <a:xfrm>
                  <a:off x="134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2" name="Line 34"/>
                <p:cNvSpPr>
                  <a:spLocks noChangeShapeType="1"/>
                </p:cNvSpPr>
                <p:nvPr/>
              </p:nvSpPr>
              <p:spPr bwMode="auto">
                <a:xfrm>
                  <a:off x="153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3" name="Line 35"/>
                <p:cNvSpPr>
                  <a:spLocks noChangeShapeType="1"/>
                </p:cNvSpPr>
                <p:nvPr/>
              </p:nvSpPr>
              <p:spPr bwMode="auto">
                <a:xfrm>
                  <a:off x="172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4" name="Line 36"/>
                <p:cNvSpPr>
                  <a:spLocks noChangeShapeType="1"/>
                </p:cNvSpPr>
                <p:nvPr/>
              </p:nvSpPr>
              <p:spPr bwMode="auto">
                <a:xfrm>
                  <a:off x="192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5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6" name="Line 38"/>
                <p:cNvSpPr>
                  <a:spLocks noChangeShapeType="1"/>
                </p:cNvSpPr>
                <p:nvPr/>
              </p:nvSpPr>
              <p:spPr bwMode="auto">
                <a:xfrm>
                  <a:off x="230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7" name="Line 39"/>
                <p:cNvSpPr>
                  <a:spLocks noChangeShapeType="1"/>
                </p:cNvSpPr>
                <p:nvPr/>
              </p:nvSpPr>
              <p:spPr bwMode="auto">
                <a:xfrm>
                  <a:off x="249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8" name="Line 40"/>
                <p:cNvSpPr>
                  <a:spLocks noChangeShapeType="1"/>
                </p:cNvSpPr>
                <p:nvPr/>
              </p:nvSpPr>
              <p:spPr bwMode="auto">
                <a:xfrm>
                  <a:off x="268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89" name="Line 41"/>
                <p:cNvSpPr>
                  <a:spLocks noChangeShapeType="1"/>
                </p:cNvSpPr>
                <p:nvPr/>
              </p:nvSpPr>
              <p:spPr bwMode="auto">
                <a:xfrm>
                  <a:off x="288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0" name="Line 42"/>
                <p:cNvSpPr>
                  <a:spLocks noChangeShapeType="1"/>
                </p:cNvSpPr>
                <p:nvPr/>
              </p:nvSpPr>
              <p:spPr bwMode="auto">
                <a:xfrm>
                  <a:off x="307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1" name="Line 43"/>
                <p:cNvSpPr>
                  <a:spLocks noChangeShapeType="1"/>
                </p:cNvSpPr>
                <p:nvPr/>
              </p:nvSpPr>
              <p:spPr bwMode="auto">
                <a:xfrm>
                  <a:off x="326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2" name="Line 44"/>
                <p:cNvSpPr>
                  <a:spLocks noChangeShapeType="1"/>
                </p:cNvSpPr>
                <p:nvPr/>
              </p:nvSpPr>
              <p:spPr bwMode="auto">
                <a:xfrm>
                  <a:off x="345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3" name="Line 45"/>
                <p:cNvSpPr>
                  <a:spLocks noChangeShapeType="1"/>
                </p:cNvSpPr>
                <p:nvPr/>
              </p:nvSpPr>
              <p:spPr bwMode="auto">
                <a:xfrm>
                  <a:off x="364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4" name="Line 46"/>
                <p:cNvSpPr>
                  <a:spLocks noChangeShapeType="1"/>
                </p:cNvSpPr>
                <p:nvPr/>
              </p:nvSpPr>
              <p:spPr bwMode="auto">
                <a:xfrm>
                  <a:off x="384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5" name="Line 47"/>
                <p:cNvSpPr>
                  <a:spLocks noChangeShapeType="1"/>
                </p:cNvSpPr>
                <p:nvPr/>
              </p:nvSpPr>
              <p:spPr bwMode="auto">
                <a:xfrm>
                  <a:off x="403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6" name="Line 48"/>
                <p:cNvSpPr>
                  <a:spLocks noChangeShapeType="1"/>
                </p:cNvSpPr>
                <p:nvPr/>
              </p:nvSpPr>
              <p:spPr bwMode="auto">
                <a:xfrm>
                  <a:off x="422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7" name="Line 49"/>
                <p:cNvSpPr>
                  <a:spLocks noChangeShapeType="1"/>
                </p:cNvSpPr>
                <p:nvPr/>
              </p:nvSpPr>
              <p:spPr bwMode="auto">
                <a:xfrm>
                  <a:off x="441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8" name="Line 50"/>
                <p:cNvSpPr>
                  <a:spLocks noChangeShapeType="1"/>
                </p:cNvSpPr>
                <p:nvPr/>
              </p:nvSpPr>
              <p:spPr bwMode="auto">
                <a:xfrm>
                  <a:off x="460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099" name="Line 51"/>
                <p:cNvSpPr>
                  <a:spLocks noChangeShapeType="1"/>
                </p:cNvSpPr>
                <p:nvPr/>
              </p:nvSpPr>
              <p:spPr bwMode="auto">
                <a:xfrm>
                  <a:off x="4800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100" name="Line 52"/>
                <p:cNvSpPr>
                  <a:spLocks noChangeShapeType="1"/>
                </p:cNvSpPr>
                <p:nvPr/>
              </p:nvSpPr>
              <p:spPr bwMode="auto">
                <a:xfrm>
                  <a:off x="4992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101" name="Line 53"/>
                <p:cNvSpPr>
                  <a:spLocks noChangeShapeType="1"/>
                </p:cNvSpPr>
                <p:nvPr/>
              </p:nvSpPr>
              <p:spPr bwMode="auto">
                <a:xfrm>
                  <a:off x="5184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102" name="Line 54"/>
                <p:cNvSpPr>
                  <a:spLocks noChangeShapeType="1"/>
                </p:cNvSpPr>
                <p:nvPr/>
              </p:nvSpPr>
              <p:spPr bwMode="auto">
                <a:xfrm>
                  <a:off x="5376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  <p:sp>
              <p:nvSpPr>
                <p:cNvPr id="2103" name="Line 55"/>
                <p:cNvSpPr>
                  <a:spLocks noChangeShapeType="1"/>
                </p:cNvSpPr>
                <p:nvPr/>
              </p:nvSpPr>
              <p:spPr bwMode="auto">
                <a:xfrm>
                  <a:off x="5568" y="0"/>
                  <a:ext cx="1" cy="4320"/>
                </a:xfrm>
                <a:prstGeom prst="line">
                  <a:avLst/>
                </a:prstGeom>
                <a:noFill/>
                <a:ln w="9360">
                  <a:solidFill>
                    <a:srgbClr val="CFDBFD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buFont typeface="Times New Roman" pitchFamily="18" charset="0"/>
                    <a:buNone/>
                    <a:defRPr/>
                  </a:pPr>
                  <a:endParaRPr lang="en-US">
                    <a:latin typeface="Times New Roman" pitchFamily="18" charset="0"/>
                    <a:ea typeface="+mn-ea"/>
                  </a:endParaRPr>
                </a:p>
              </p:txBody>
            </p:sp>
          </p:grpSp>
          <p:sp>
            <p:nvSpPr>
              <p:cNvPr id="2104" name="Line 56"/>
              <p:cNvSpPr>
                <a:spLocks noChangeShapeType="1"/>
              </p:cNvSpPr>
              <p:nvPr/>
            </p:nvSpPr>
            <p:spPr bwMode="auto">
              <a:xfrm>
                <a:off x="5568" y="0"/>
                <a:ext cx="1" cy="1488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grpSp>
          <p:nvGrpSpPr>
            <p:cNvPr id="2057" name="Group 57"/>
            <p:cNvGrpSpPr>
              <a:grpSpLocks/>
            </p:cNvGrpSpPr>
            <p:nvPr/>
          </p:nvGrpSpPr>
          <p:grpSpPr bwMode="auto">
            <a:xfrm>
              <a:off x="3" y="559"/>
              <a:ext cx="4191" cy="1795"/>
              <a:chOff x="3" y="559"/>
              <a:chExt cx="4191" cy="1795"/>
            </a:xfrm>
          </p:grpSpPr>
          <p:sp>
            <p:nvSpPr>
              <p:cNvPr id="2106" name="Line 58"/>
              <p:cNvSpPr>
                <a:spLocks noChangeShapeType="1"/>
              </p:cNvSpPr>
              <p:nvPr/>
            </p:nvSpPr>
            <p:spPr bwMode="auto">
              <a:xfrm>
                <a:off x="506" y="559"/>
                <a:ext cx="1" cy="1796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07" name="Line 59"/>
              <p:cNvSpPr>
                <a:spLocks noChangeShapeType="1"/>
              </p:cNvSpPr>
              <p:nvPr/>
            </p:nvSpPr>
            <p:spPr bwMode="auto">
              <a:xfrm flipH="1" flipV="1">
                <a:off x="2" y="1923"/>
                <a:ext cx="3213" cy="3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08" name="Line 60"/>
              <p:cNvSpPr>
                <a:spLocks noChangeShapeType="1"/>
              </p:cNvSpPr>
              <p:nvPr/>
            </p:nvSpPr>
            <p:spPr bwMode="auto">
              <a:xfrm flipH="1" flipV="1">
                <a:off x="383" y="937"/>
                <a:ext cx="3813" cy="3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09" name="AutoShape 61"/>
              <p:cNvSpPr>
                <a:spLocks noChangeArrowheads="1"/>
              </p:cNvSpPr>
              <p:nvPr/>
            </p:nvSpPr>
            <p:spPr bwMode="auto">
              <a:xfrm rot="16200000" flipH="1">
                <a:off x="428" y="860"/>
                <a:ext cx="156" cy="157"/>
              </a:xfrm>
              <a:custGeom>
                <a:avLst/>
                <a:gdLst>
                  <a:gd name="G0" fmla="sin 10800 -5981881"/>
                  <a:gd name="G1" fmla="+- G0 10800 0"/>
                  <a:gd name="G2" fmla="cos 10800 -5981881"/>
                  <a:gd name="G3" fmla="+- G2 10800 0"/>
                  <a:gd name="G4" fmla="sin 10800 11717251"/>
                  <a:gd name="G5" fmla="+- G4 10800 0"/>
                  <a:gd name="G6" fmla="cos 10800 11717251"/>
                  <a:gd name="G7" fmla="+- G6 10800 0"/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6 w 21600"/>
                  <a:gd name="T13" fmla="*/ 0 h 21600"/>
                  <a:gd name="T14" fmla="*/ 21599 w 21600"/>
                  <a:gd name="T15" fmla="*/ 2159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 stroke="0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</a:path>
                </a:pathLst>
              </a:cu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grpSp>
          <p:nvGrpSpPr>
            <p:cNvPr id="2058" name="Group 62"/>
            <p:cNvGrpSpPr>
              <a:grpSpLocks/>
            </p:cNvGrpSpPr>
            <p:nvPr/>
          </p:nvGrpSpPr>
          <p:grpSpPr bwMode="auto">
            <a:xfrm>
              <a:off x="1480" y="1952"/>
              <a:ext cx="3807" cy="1811"/>
              <a:chOff x="1480" y="1952"/>
              <a:chExt cx="3807" cy="1811"/>
            </a:xfrm>
          </p:grpSpPr>
          <p:sp>
            <p:nvSpPr>
              <p:cNvPr id="2111" name="Line 63"/>
              <p:cNvSpPr>
                <a:spLocks noChangeShapeType="1"/>
              </p:cNvSpPr>
              <p:nvPr/>
            </p:nvSpPr>
            <p:spPr bwMode="auto">
              <a:xfrm>
                <a:off x="1480" y="3442"/>
                <a:ext cx="3808" cy="1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12" name="Line 64"/>
              <p:cNvSpPr>
                <a:spLocks noChangeShapeType="1"/>
              </p:cNvSpPr>
              <p:nvPr/>
            </p:nvSpPr>
            <p:spPr bwMode="auto">
              <a:xfrm>
                <a:off x="5172" y="1952"/>
                <a:ext cx="1" cy="1812"/>
              </a:xfrm>
              <a:prstGeom prst="line">
                <a:avLst/>
              </a:pr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13" name="AutoShape 65"/>
              <p:cNvSpPr>
                <a:spLocks noChangeArrowheads="1"/>
              </p:cNvSpPr>
              <p:nvPr/>
            </p:nvSpPr>
            <p:spPr bwMode="auto">
              <a:xfrm rot="5400000">
                <a:off x="5098" y="3346"/>
                <a:ext cx="156" cy="157"/>
              </a:xfrm>
              <a:custGeom>
                <a:avLst/>
                <a:gdLst>
                  <a:gd name="G0" fmla="sin 10800 -5981881"/>
                  <a:gd name="G1" fmla="+- G0 10800 0"/>
                  <a:gd name="G2" fmla="cos 10800 -5981881"/>
                  <a:gd name="G3" fmla="+- G2 10800 0"/>
                  <a:gd name="G4" fmla="sin 10800 11717251"/>
                  <a:gd name="G5" fmla="+- G4 10800 0"/>
                  <a:gd name="G6" fmla="cos 10800 11717251"/>
                  <a:gd name="G7" fmla="+- G6 10800 0"/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6 w 21600"/>
                  <a:gd name="T13" fmla="*/ 0 h 21600"/>
                  <a:gd name="T14" fmla="*/ 21599 w 21600"/>
                  <a:gd name="T15" fmla="*/ 21599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T12" t="T13" r="T14" b="T15"/>
                <a:pathLst>
                  <a:path w="21600" h="21600" stroke="0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  <a:lnTo>
                      <a:pt x="10800" y="10800"/>
                    </a:lnTo>
                    <a:close/>
                  </a:path>
                  <a:path w="21600" h="21600" fill="none">
                    <a:moveTo>
                      <a:pt x="10559" y="2"/>
                    </a:moveTo>
                    <a:cubicBezTo>
                      <a:pt x="10639" y="0"/>
                      <a:pt x="10719" y="-1"/>
                      <a:pt x="10800" y="0"/>
                    </a:cubicBezTo>
                    <a:cubicBezTo>
                      <a:pt x="16764" y="0"/>
                      <a:pt x="21600" y="4835"/>
                      <a:pt x="21600" y="10800"/>
                    </a:cubicBezTo>
                    <a:cubicBezTo>
                      <a:pt x="21600" y="16764"/>
                      <a:pt x="16764" y="21600"/>
                      <a:pt x="10800" y="21600"/>
                    </a:cubicBezTo>
                    <a:cubicBezTo>
                      <a:pt x="4923" y="21600"/>
                      <a:pt x="125" y="16901"/>
                      <a:pt x="2" y="11026"/>
                    </a:cubicBezTo>
                  </a:path>
                </a:pathLst>
              </a:custGeom>
              <a:noFill/>
              <a:ln w="9360">
                <a:solidFill>
                  <a:srgbClr val="6F89F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8" charset="0"/>
                  <a:buNone/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</p:grpSp>
      <p:sp>
        <p:nvSpPr>
          <p:cNvPr id="2051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460500"/>
            <a:ext cx="777081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115" name="Rectangle 67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2000"/>
              </a:lnSpc>
              <a:buFont typeface="Tahoma" pitchFamily="3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16" name="Rectangle 68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2000"/>
              </a:lnSpc>
              <a:buFont typeface="Tahoma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58C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17" name="Rectangle 6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2000"/>
              </a:lnSpc>
              <a:buFont typeface="Tahoma" charset="0"/>
              <a:buNone/>
              <a:defRPr sz="1400">
                <a:solidFill>
                  <a:srgbClr val="40458C"/>
                </a:solidFill>
                <a:latin typeface="Tahoma" charset="0"/>
              </a:defRPr>
            </a:lvl1pPr>
          </a:lstStyle>
          <a:p>
            <a:fld id="{58020FB1-3932-B446-8CF3-7D6F95C3C12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5" name="Rectangle 7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+mj-lt"/>
          <a:ea typeface="ＭＳ Ｐゴシック" charset="0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660066"/>
        </a:buClr>
        <a:buSzPct val="100000"/>
        <a:buFont typeface="Tahoma" charset="0"/>
        <a:defRPr sz="4400">
          <a:solidFill>
            <a:srgbClr val="660066"/>
          </a:solidFill>
          <a:latin typeface="Tahoma" pitchFamily="34" charset="0"/>
          <a:ea typeface="ＭＳ Ｐゴシック" charset="0"/>
        </a:defRPr>
      </a:lvl5pPr>
      <a:lvl6pPr marL="1536700" indent="-2159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6pPr>
      <a:lvl7pPr marL="1993900" indent="-2159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7pPr>
      <a:lvl8pPr marL="2451100" indent="-2159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8pPr>
      <a:lvl9pPr marL="2908300" indent="-2159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660066"/>
          </a:solidFill>
          <a:latin typeface="Tahoma" pitchFamily="34" charset="0"/>
        </a:defRPr>
      </a:lvl9pPr>
    </p:titleStyle>
    <p:bodyStyle>
      <a:lvl1pPr marL="341313" indent="-341313" algn="l" defTabSz="449263" rtl="0" eaLnBrk="0" fontAlgn="base" hangingPunct="0">
        <a:lnSpc>
          <a:spcPct val="102000"/>
        </a:lnSpc>
        <a:spcBef>
          <a:spcPts val="800"/>
        </a:spcBef>
        <a:spcAft>
          <a:spcPct val="0"/>
        </a:spcAft>
        <a:buClr>
          <a:srgbClr val="000000"/>
        </a:buClr>
        <a:buSzPct val="110000"/>
        <a:buFont typeface="StarSymbol" charset="0"/>
        <a:buBlip>
          <a:blip r:embed="rId14"/>
        </a:buBlip>
        <a:defRPr sz="3200">
          <a:solidFill>
            <a:srgbClr val="40458C"/>
          </a:solidFill>
          <a:latin typeface="+mn-lt"/>
          <a:ea typeface="ＭＳ Ｐゴシック" charset="0"/>
          <a:cs typeface="+mn-cs"/>
        </a:defRPr>
      </a:lvl1pPr>
      <a:lvl2pPr marL="741363" indent="-284163" algn="l" defTabSz="449263" rtl="0" eaLnBrk="0" fontAlgn="base" hangingPunct="0">
        <a:lnSpc>
          <a:spcPct val="102000"/>
        </a:lnSpc>
        <a:spcBef>
          <a:spcPts val="700"/>
        </a:spcBef>
        <a:spcAft>
          <a:spcPct val="0"/>
        </a:spcAft>
        <a:buClr>
          <a:srgbClr val="40458C"/>
        </a:buClr>
        <a:buSzPct val="60000"/>
        <a:buFont typeface="Wingdings" charset="0"/>
        <a:buChar char=""/>
        <a:defRPr sz="2800">
          <a:solidFill>
            <a:srgbClr val="40458C"/>
          </a:solidFill>
          <a:latin typeface="+mn-lt"/>
          <a:ea typeface="ＭＳ Ｐゴシック" charset="0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6F89F7"/>
        </a:buClr>
        <a:buSzPct val="95000"/>
        <a:buFont typeface="Wingdings" charset="0"/>
        <a:buChar char=""/>
        <a:defRPr sz="2400">
          <a:solidFill>
            <a:srgbClr val="40458C"/>
          </a:solidFill>
          <a:latin typeface="+mn-lt"/>
          <a:ea typeface="ＭＳ Ｐゴシック" charset="0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5000"/>
        <a:buFont typeface="Wingdings" charset="0"/>
        <a:buChar char=""/>
        <a:defRPr sz="2000">
          <a:solidFill>
            <a:srgbClr val="40458C"/>
          </a:solidFill>
          <a:latin typeface="+mn-lt"/>
          <a:ea typeface="ＭＳ Ｐゴシック" charset="0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charset="0"/>
        <a:buChar char=""/>
        <a:defRPr sz="2000">
          <a:solidFill>
            <a:srgbClr val="40458C"/>
          </a:solidFill>
          <a:latin typeface="+mn-lt"/>
          <a:ea typeface="ＭＳ Ｐゴシック" charset="0"/>
        </a:defRPr>
      </a:lvl5pPr>
      <a:lvl6pPr marL="25146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6pPr>
      <a:lvl7pPr marL="29718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7pPr>
      <a:lvl8pPr marL="34290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8pPr>
      <a:lvl9pPr marL="3886200" indent="-228600" algn="l" defTabSz="449263" rtl="0" fontAlgn="base">
        <a:lnSpc>
          <a:spcPct val="102000"/>
        </a:lnSpc>
        <a:spcBef>
          <a:spcPts val="500"/>
        </a:spcBef>
        <a:spcAft>
          <a:spcPct val="0"/>
        </a:spcAft>
        <a:buClr>
          <a:srgbClr val="40458C"/>
        </a:buClr>
        <a:buSzPct val="60000"/>
        <a:buFont typeface="Wingdings" pitchFamily="2" charset="2"/>
        <a:buChar char=""/>
        <a:defRPr sz="2000">
          <a:solidFill>
            <a:srgbClr val="40458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387475"/>
            <a:ext cx="7924800" cy="1584325"/>
          </a:xfrm>
        </p:spPr>
        <p:txBody>
          <a:bodyPr lIns="90000" tIns="46800" rIns="90000" bIns="46800" anchor="b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>
                <a:latin typeface="Tahoma" charset="0"/>
              </a:rPr>
              <a:t>CS </a:t>
            </a:r>
            <a:r>
              <a:rPr lang="en-GB" sz="4800" dirty="0" smtClean="0">
                <a:latin typeface="Tahoma" charset="0"/>
              </a:rPr>
              <a:t>4410 / CS4411</a:t>
            </a:r>
            <a:r>
              <a:rPr lang="en-GB" sz="4800" dirty="0">
                <a:latin typeface="Tahoma" charset="0"/>
              </a:rPr>
              <a:t/>
            </a:r>
            <a:br>
              <a:rPr lang="en-GB" sz="4800" dirty="0">
                <a:latin typeface="Tahoma" charset="0"/>
              </a:rPr>
            </a:br>
            <a:r>
              <a:rPr lang="en-GB" sz="4800" dirty="0">
                <a:latin typeface="Tahoma" charset="0"/>
              </a:rPr>
              <a:t>Operating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657600"/>
            <a:ext cx="6400800" cy="1308898"/>
          </a:xfrm>
        </p:spPr>
        <p:txBody>
          <a:bodyPr lIns="90000" tIns="46800" rIns="90000" bIns="46800">
            <a:spAutoFit/>
          </a:bodyPr>
          <a:lstStyle/>
          <a:p>
            <a:pPr marL="0" indent="0" algn="ctr" eaLnBrk="1" hangingPunct="1">
              <a:spcBef>
                <a:spcPts val="700"/>
              </a:spcBef>
              <a:buClr>
                <a:srgbClr val="6F89F7"/>
              </a:buClr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>
                <a:solidFill>
                  <a:srgbClr val="00AE00"/>
                </a:solidFill>
                <a:latin typeface="Tahoma" charset="0"/>
              </a:rPr>
              <a:t>Prof. </a:t>
            </a:r>
            <a:r>
              <a:rPr lang="en-US" sz="2200" dirty="0" err="1" smtClean="0">
                <a:solidFill>
                  <a:srgbClr val="00AE00"/>
                </a:solidFill>
                <a:latin typeface="Tahoma" charset="0"/>
                <a:cs typeface="Tahoma" charset="0"/>
              </a:rPr>
              <a:t>Sirer</a:t>
            </a:r>
            <a:r>
              <a:rPr lang="en-US" sz="2200" dirty="0" smtClean="0">
                <a:solidFill>
                  <a:srgbClr val="00AE00"/>
                </a:solidFill>
                <a:latin typeface="Tahoma" charset="0"/>
                <a:cs typeface="Tahoma" charset="0"/>
              </a:rPr>
              <a:t> &amp; Prof. George</a:t>
            </a:r>
            <a:endParaRPr lang="en-US" sz="2200" dirty="0">
              <a:solidFill>
                <a:srgbClr val="00AE00"/>
              </a:solidFill>
              <a:latin typeface="Tahoma" charset="0"/>
              <a:cs typeface="Tahoma" charset="0"/>
            </a:endParaRPr>
          </a:p>
          <a:p>
            <a:pPr marL="0" indent="0" algn="ctr" eaLnBrk="1" hangingPunct="1">
              <a:spcBef>
                <a:spcPts val="700"/>
              </a:spcBef>
              <a:buClr>
                <a:srgbClr val="6F89F7"/>
              </a:buClr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>
                <a:solidFill>
                  <a:srgbClr val="00AE00"/>
                </a:solidFill>
                <a:latin typeface="Tahoma" charset="0"/>
                <a:cs typeface="Tahoma" charset="0"/>
              </a:rPr>
              <a:t>Fall </a:t>
            </a:r>
            <a:r>
              <a:rPr lang="en-US" sz="2200" dirty="0" smtClean="0">
                <a:solidFill>
                  <a:srgbClr val="00AE00"/>
                </a:solidFill>
                <a:latin typeface="Tahoma" charset="0"/>
                <a:cs typeface="Tahoma" charset="0"/>
              </a:rPr>
              <a:t>2014</a:t>
            </a:r>
            <a:endParaRPr lang="en-US" sz="2200" dirty="0">
              <a:solidFill>
                <a:srgbClr val="00AE00"/>
              </a:solidFill>
              <a:latin typeface="Tahoma" charset="0"/>
              <a:cs typeface="Tahoma" charset="0"/>
            </a:endParaRPr>
          </a:p>
          <a:p>
            <a:pPr marL="0" indent="0" algn="ctr" eaLnBrk="1" hangingPunct="1">
              <a:spcBef>
                <a:spcPts val="700"/>
              </a:spcBef>
              <a:buClr>
                <a:srgbClr val="6F89F7"/>
              </a:buClr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>
                <a:solidFill>
                  <a:srgbClr val="00AE00"/>
                </a:solidFill>
                <a:latin typeface="Tahoma" charset="0"/>
                <a:cs typeface="Tahoma" charset="0"/>
              </a:rPr>
              <a:t>Cornell University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>Why Learn Operating Systems?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latin typeface="Tahoma" charset="0"/>
              </a:rPr>
              <a:t>At most 1% of software developers will work on OS code</a:t>
            </a:r>
          </a:p>
          <a:p>
            <a:pPr eaLnBrk="1" hangingPunct="1"/>
            <a:r>
              <a:rPr lang="en-US" sz="2400" dirty="0" smtClean="0">
                <a:latin typeface="Tahoma" charset="0"/>
              </a:rPr>
              <a:t>The material taught in this course is critical not just for building </a:t>
            </a:r>
            <a:r>
              <a:rPr lang="en-US" sz="2400" dirty="0" err="1" smtClean="0">
                <a:latin typeface="Tahoma" charset="0"/>
              </a:rPr>
              <a:t>Oses</a:t>
            </a:r>
            <a:r>
              <a:rPr lang="en-US" sz="2400" dirty="0" smtClean="0">
                <a:latin typeface="Tahoma" charset="0"/>
              </a:rPr>
              <a:t>, but for building correct, high-performance applications (clients of </a:t>
            </a:r>
            <a:r>
              <a:rPr lang="en-US" sz="2400" dirty="0" err="1" smtClean="0">
                <a:latin typeface="Tahoma" charset="0"/>
              </a:rPr>
              <a:t>Oses</a:t>
            </a:r>
            <a:r>
              <a:rPr lang="en-US" sz="2400" dirty="0" smtClean="0">
                <a:latin typeface="Tahoma" charset="0"/>
              </a:rPr>
              <a:t>), as well as building reusable platforms for others</a:t>
            </a:r>
            <a:endParaRPr lang="en-US" sz="2400" dirty="0">
              <a:latin typeface="Tahoma" charset="0"/>
            </a:endParaRPr>
          </a:p>
          <a:p>
            <a:pPr eaLnBrk="1" hangingPunct="1"/>
            <a:r>
              <a:rPr lang="en-US" sz="2400" dirty="0">
                <a:latin typeface="Tahoma" charset="0"/>
              </a:rPr>
              <a:t>This course will go far beyond OS design to cover all aspects of computer organization, including concurrency, synchronization, input/output, </a:t>
            </a:r>
            <a:r>
              <a:rPr lang="en-US" sz="2400" dirty="0" err="1">
                <a:latin typeface="Tahoma" charset="0"/>
              </a:rPr>
              <a:t>filesystems</a:t>
            </a:r>
            <a:r>
              <a:rPr lang="en-US" sz="2400" dirty="0">
                <a:latin typeface="Tahoma" charset="0"/>
              </a:rPr>
              <a:t>, networking, routing, distributed systems and so forth</a:t>
            </a:r>
          </a:p>
          <a:p>
            <a:pPr eaLnBrk="1" hangingPunct="1"/>
            <a:r>
              <a:rPr lang="en-US" sz="2400" dirty="0">
                <a:latin typeface="Tahoma" charset="0"/>
              </a:rPr>
              <a:t>Engineering pride alone requires full understanding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Fact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ahoma" charset="0"/>
              </a:rPr>
              <a:t>There has never been as exciting a time to work on systems hardware and software as now!!!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ahoma" charset="0"/>
              </a:rPr>
              <a:t>The world is increasingly dependent on computer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ahoma" charset="0"/>
              </a:rPr>
              <a:t>Connected, networked, interlinked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ahoma" charset="0"/>
              </a:rPr>
              <a:t>People just do not know how to build </a:t>
            </a:r>
            <a:r>
              <a:rPr lang="en-US">
                <a:solidFill>
                  <a:srgbClr val="FF3300"/>
                </a:solidFill>
                <a:latin typeface="Tahoma" charset="0"/>
              </a:rPr>
              <a:t>robust systems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BSOD</a:t>
            </a:r>
          </a:p>
        </p:txBody>
      </p:sp>
      <p:pic>
        <p:nvPicPr>
          <p:cNvPr id="12291" name="Picture 3" descr="bso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6858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BSOD</a:t>
            </a:r>
          </a:p>
        </p:txBody>
      </p:sp>
      <p:pic>
        <p:nvPicPr>
          <p:cNvPr id="13315" name="Picture 3" descr="bso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68580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BSOD</a:t>
            </a:r>
          </a:p>
        </p:txBody>
      </p:sp>
      <p:pic>
        <p:nvPicPr>
          <p:cNvPr id="14339" name="Picture 3" descr="bso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39243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Therac-25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3200" y="1981200"/>
            <a:ext cx="2362200" cy="4724400"/>
          </a:xfrm>
        </p:spPr>
        <p:txBody>
          <a:bodyPr/>
          <a:lstStyle/>
          <a:p>
            <a:pPr eaLnBrk="1" hangingPunct="1"/>
            <a:r>
              <a:rPr lang="en-US" sz="2000">
                <a:latin typeface="Tahoma" charset="0"/>
              </a:rPr>
              <a:t>A safety-critical system with software interlocks</a:t>
            </a:r>
          </a:p>
          <a:p>
            <a:pPr eaLnBrk="1" hangingPunct="1"/>
            <a:r>
              <a:rPr lang="en-US" sz="2000">
                <a:latin typeface="Tahoma" charset="0"/>
              </a:rPr>
              <a:t>Beam controlled entirely through a custom OS</a:t>
            </a:r>
          </a:p>
        </p:txBody>
      </p:sp>
      <p:pic>
        <p:nvPicPr>
          <p:cNvPr id="15364" name="Picture 4" descr="Thera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61722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Therac-25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Tahoma" charset="0"/>
              </a:rPr>
              <a:t>Old system used a hardware interlock</a:t>
            </a:r>
          </a:p>
          <a:p>
            <a:pPr lvl="1" eaLnBrk="1" hangingPunct="1"/>
            <a:r>
              <a:rPr lang="en-US" sz="2000">
                <a:latin typeface="Tahoma" charset="0"/>
              </a:rPr>
              <a:t>A lever that could either be in the “zap” or “x-ray” position</a:t>
            </a:r>
          </a:p>
          <a:p>
            <a:pPr lvl="1" eaLnBrk="1" hangingPunct="1"/>
            <a:endParaRPr lang="en-US" sz="2000">
              <a:latin typeface="Tahoma" charset="0"/>
            </a:endParaRPr>
          </a:p>
          <a:p>
            <a:pPr eaLnBrk="1" hangingPunct="1"/>
            <a:r>
              <a:rPr lang="en-US" sz="2400">
                <a:latin typeface="Tahoma" charset="0"/>
              </a:rPr>
              <a:t>New system was computer controlled</a:t>
            </a:r>
          </a:p>
          <a:p>
            <a:pPr eaLnBrk="1" hangingPunct="1"/>
            <a:endParaRPr lang="en-US" sz="2400">
              <a:latin typeface="Tahoma" charset="0"/>
            </a:endParaRPr>
          </a:p>
          <a:p>
            <a:pPr eaLnBrk="1" hangingPunct="1"/>
            <a:r>
              <a:rPr lang="en-US" sz="2400">
                <a:latin typeface="Tahoma" charset="0"/>
              </a:rPr>
              <a:t>A synchronization failure was triggered when competent nurses used the back arrow to change the data on the screen “too quickly”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Therac-25 Outcome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Tahoma" charset="0"/>
              </a:rPr>
              <a:t>Beam killed one person directly, burned others, and may have given inadequate treatment to cancer patients</a:t>
            </a:r>
          </a:p>
          <a:p>
            <a:pPr eaLnBrk="1" hangingPunct="1"/>
            <a:endParaRPr lang="en-US" sz="2400">
              <a:latin typeface="Tahoma" charset="0"/>
            </a:endParaRPr>
          </a:p>
          <a:p>
            <a:pPr eaLnBrk="1" hangingPunct="1"/>
            <a:r>
              <a:rPr lang="en-US" sz="2400">
                <a:latin typeface="Tahoma" charset="0"/>
              </a:rPr>
              <a:t>Problem was very difficult to diagnose; initial fix involved removal of the back arrow key from the keyboard</a:t>
            </a:r>
          </a:p>
          <a:p>
            <a:pPr eaLnBrk="1" hangingPunct="1"/>
            <a:endParaRPr lang="en-US" sz="2400">
              <a:latin typeface="Tahoma" charset="0"/>
            </a:endParaRPr>
          </a:p>
          <a:p>
            <a:pPr eaLnBrk="1" hangingPunct="1"/>
            <a:r>
              <a:rPr lang="en-US" sz="2400">
                <a:latin typeface="Tahoma" charset="0"/>
              </a:rPr>
              <a:t>People died because a programmer could not write correct code for a concurrent system</a:t>
            </a:r>
            <a:endParaRPr lang="en-US" sz="32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Denver airport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The most modern, most expensive airport in recent history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Tahoma" charset="0"/>
              </a:rPr>
              <a:t>Cost overrun in excess of $2B</a:t>
            </a:r>
          </a:p>
          <a:p>
            <a:pPr lvl="1" eaLnBrk="1" hangingPunct="1">
              <a:lnSpc>
                <a:spcPct val="90000"/>
              </a:lnSpc>
            </a:pPr>
            <a:endParaRPr lang="en-US" sz="20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Highly automated luggage handling system was supposed to deliver your luggage to you at arrival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Lack of persistence caused luggage carts to “forget” their contents, sprinkling the luggage on the runway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>
                <a:latin typeface="Tahoma" charset="0"/>
              </a:rPr>
              <a:t>      USS Yorktown          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770813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Modern guided missile cruiser off of Norfolk, VA in 1998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Crew member entered 0 for a data value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Cascade of failures led to a failure of the propulsion system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Tahoma" charset="0"/>
              </a:rPr>
              <a:t>Yorktown was dead in the water for a couple of hours</a:t>
            </a:r>
          </a:p>
        </p:txBody>
      </p:sp>
      <p:pic>
        <p:nvPicPr>
          <p:cNvPr id="19460" name="Picture 4" descr="ussyorkt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2400"/>
            <a:ext cx="2743200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This Course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Ostensibly, it’s about operating systems</a:t>
            </a:r>
          </a:p>
          <a:p>
            <a:pPr lvl="1"/>
            <a:r>
              <a:rPr lang="en-US" dirty="0" smtClean="0"/>
              <a:t>architecting complex software</a:t>
            </a:r>
          </a:p>
          <a:p>
            <a:pPr lvl="1"/>
            <a:r>
              <a:rPr lang="en-US" dirty="0" smtClean="0"/>
              <a:t>identifying needs and priorities</a:t>
            </a:r>
          </a:p>
          <a:p>
            <a:pPr lvl="1"/>
            <a:r>
              <a:rPr lang="en-US" dirty="0" smtClean="0"/>
              <a:t>separating concerns</a:t>
            </a:r>
          </a:p>
          <a:p>
            <a:pPr lvl="1"/>
            <a:r>
              <a:rPr lang="en-US" dirty="0" smtClean="0"/>
              <a:t>implementing artifacts with desired properties</a:t>
            </a:r>
          </a:p>
          <a:p>
            <a:pPr lvl="1"/>
            <a:endParaRPr lang="en-US" dirty="0"/>
          </a:p>
          <a:p>
            <a:r>
              <a:rPr lang="en-US" dirty="0" smtClean="0"/>
              <a:t>It’s really about software design principles</a:t>
            </a:r>
          </a:p>
          <a:p>
            <a:pPr lvl="1"/>
            <a:r>
              <a:rPr lang="en-US" dirty="0" smtClean="0"/>
              <a:t>It just so happens that </a:t>
            </a:r>
            <a:r>
              <a:rPr lang="en-US" dirty="0" err="1" smtClean="0"/>
              <a:t>OSes</a:t>
            </a:r>
            <a:r>
              <a:rPr lang="en-US" dirty="0" smtClean="0"/>
              <a:t> illustrate organizational principles and design patterns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0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>
                <a:latin typeface="Tahoma" charset="0"/>
              </a:rPr>
              <a:t>      </a:t>
            </a:r>
            <a:r>
              <a:rPr lang="en-US" dirty="0" err="1" smtClean="0">
                <a:latin typeface="Tahoma" charset="0"/>
              </a:rPr>
              <a:t>Bitcoin</a:t>
            </a:r>
            <a:r>
              <a:rPr lang="en-US" dirty="0" smtClean="0">
                <a:latin typeface="Tahoma" charset="0"/>
              </a:rPr>
              <a:t> Banks</a:t>
            </a:r>
            <a:endParaRPr lang="en-US" dirty="0">
              <a:latin typeface="Tahoma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7770813" cy="4113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There is a new crop of systems for holding data known as </a:t>
            </a:r>
            <a:r>
              <a:rPr lang="en-US" sz="2400" dirty="0" err="1" smtClean="0">
                <a:latin typeface="Tahoma" charset="0"/>
              </a:rPr>
              <a:t>NoSQL</a:t>
            </a:r>
            <a:r>
              <a:rPr lang="en-US" sz="2400" dirty="0" smtClean="0">
                <a:latin typeface="Tahoma" charset="0"/>
              </a:rPr>
              <a:t> databases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We cautioned about the errors people were committing with </a:t>
            </a:r>
            <a:r>
              <a:rPr lang="en-US" sz="2400" dirty="0" err="1" smtClean="0">
                <a:latin typeface="Tahoma" charset="0"/>
              </a:rPr>
              <a:t>NoSQL</a:t>
            </a:r>
            <a:r>
              <a:rPr lang="en-US" sz="2400" dirty="0" smtClean="0">
                <a:latin typeface="Tahoma" charset="0"/>
              </a:rPr>
              <a:t> systems</a:t>
            </a:r>
            <a:br>
              <a:rPr lang="en-US" sz="2400" dirty="0" smtClean="0">
                <a:latin typeface="Tahoma" charset="0"/>
              </a:rPr>
            </a:br>
            <a:endParaRPr lang="en-US" sz="2400" dirty="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The simplest attack against banks, of simultaneous withdrawals, actually works! Attackers stole millions of dollars from </a:t>
            </a:r>
            <a:r>
              <a:rPr lang="en-US" sz="2400" dirty="0" err="1" smtClean="0">
                <a:latin typeface="Tahoma" charset="0"/>
              </a:rPr>
              <a:t>Bitcoin</a:t>
            </a:r>
            <a:r>
              <a:rPr lang="en-US" sz="2400" dirty="0" smtClean="0">
                <a:latin typeface="Tahoma" charset="0"/>
              </a:rPr>
              <a:t> banks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One bank lost a million and folded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Another lost $500K, took losses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49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Other Systems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648200"/>
          </a:xfrm>
        </p:spPr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FAA air traffic control system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IRS data management system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IBM “Microkernel”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Pentagon data security</a:t>
            </a:r>
          </a:p>
          <a:p>
            <a:pPr eaLnBrk="1" hangingPunct="1">
              <a:lnSpc>
                <a:spcPct val="92000"/>
              </a:lnSpc>
              <a:buFont typeface="StarSymbol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Many others, too numerous to list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Summary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We do not have the necessary technologies and know-how to build robust computer systems</a:t>
            </a:r>
          </a:p>
          <a:p>
            <a:pPr eaLnBrk="1" hangingPunct="1"/>
            <a:endParaRPr lang="en-US">
              <a:latin typeface="Tahoma" charset="0"/>
            </a:endParaRPr>
          </a:p>
          <a:p>
            <a:pPr eaLnBrk="1" hangingPunct="1"/>
            <a:r>
              <a:rPr lang="en-US">
                <a:latin typeface="Tahoma" charset="0"/>
              </a:rPr>
              <a:t>There is huge demand for people who deeply understand and can build robust systems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your </a:t>
            </a:r>
            <a:r>
              <a:rPr lang="en-US" dirty="0" err="1" smtClean="0"/>
              <a:t>grandfathe’s</a:t>
            </a:r>
            <a:r>
              <a:rPr lang="en-US" dirty="0" smtClean="0"/>
              <a:t> OS course</a:t>
            </a:r>
          </a:p>
          <a:p>
            <a:endParaRPr lang="en-US" dirty="0"/>
          </a:p>
          <a:p>
            <a:r>
              <a:rPr lang="en-US" dirty="0" smtClean="0"/>
              <a:t>We believe that the following topics are critical for every software engineer</a:t>
            </a:r>
          </a:p>
          <a:p>
            <a:pPr lvl="1"/>
            <a:r>
              <a:rPr lang="en-US" dirty="0" smtClean="0"/>
              <a:t>Building concurrent systems</a:t>
            </a:r>
          </a:p>
          <a:p>
            <a:pPr lvl="1"/>
            <a:r>
              <a:rPr lang="en-US" dirty="0" smtClean="0"/>
              <a:t>Architecting networked components</a:t>
            </a:r>
          </a:p>
          <a:p>
            <a:pPr lvl="1"/>
            <a:r>
              <a:rPr lang="en-US" dirty="0" smtClean="0"/>
              <a:t>Building transactional systems</a:t>
            </a:r>
          </a:p>
          <a:p>
            <a:pPr lvl="1"/>
            <a:endParaRPr lang="en-US" dirty="0"/>
          </a:p>
          <a:p>
            <a:r>
              <a:rPr lang="en-US" dirty="0" smtClean="0"/>
              <a:t>Not widely shared, the course is unique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44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Logistics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ahoma" charset="0"/>
              </a:rPr>
              <a:t>Lectures</a:t>
            </a:r>
          </a:p>
          <a:p>
            <a:pPr lvl="1" eaLnBrk="1" hangingPunct="1"/>
            <a:r>
              <a:rPr lang="en-US" sz="2000" dirty="0">
                <a:latin typeface="Tahoma" charset="0"/>
              </a:rPr>
              <a:t>Tuesday, Thursday 2:55-4:10pm, </a:t>
            </a:r>
            <a:r>
              <a:rPr lang="en-US" sz="2000" dirty="0" smtClean="0">
                <a:latin typeface="Tahoma" charset="0"/>
              </a:rPr>
              <a:t>Ives 305</a:t>
            </a:r>
            <a:endParaRPr lang="en-US" sz="2000" dirty="0">
              <a:latin typeface="Tahoma" charset="0"/>
            </a:endParaRPr>
          </a:p>
          <a:p>
            <a:pPr lvl="1" eaLnBrk="1" hangingPunct="1"/>
            <a:endParaRPr lang="en-US" sz="2000" dirty="0">
              <a:latin typeface="Tahoma" charset="0"/>
            </a:endParaRPr>
          </a:p>
          <a:p>
            <a:pPr eaLnBrk="1" hangingPunct="1"/>
            <a:r>
              <a:rPr lang="en-US" sz="2400" dirty="0">
                <a:latin typeface="Tahoma" charset="0"/>
              </a:rPr>
              <a:t>Instructor</a:t>
            </a:r>
          </a:p>
          <a:p>
            <a:pPr lvl="1" eaLnBrk="1" hangingPunct="1"/>
            <a:r>
              <a:rPr lang="en-US" sz="2000" dirty="0">
                <a:latin typeface="Tahoma" charset="0"/>
              </a:rPr>
              <a:t>Prof. </a:t>
            </a:r>
            <a:r>
              <a:rPr lang="en-US" sz="2000" dirty="0" err="1">
                <a:latin typeface="Tahoma" charset="0"/>
              </a:rPr>
              <a:t>Sirer</a:t>
            </a:r>
            <a:r>
              <a:rPr lang="en-US" sz="2000" dirty="0">
                <a:latin typeface="Tahoma" charset="0"/>
              </a:rPr>
              <a:t>, </a:t>
            </a:r>
            <a:r>
              <a:rPr lang="en-US" sz="2000" dirty="0" err="1">
                <a:latin typeface="Tahoma" charset="0"/>
              </a:rPr>
              <a:t>egs</a:t>
            </a:r>
            <a:r>
              <a:rPr lang="en-US" sz="2000" dirty="0">
                <a:latin typeface="Tahoma" charset="0"/>
              </a:rPr>
              <a:t> at </a:t>
            </a:r>
            <a:r>
              <a:rPr lang="en-US" sz="2000" dirty="0" err="1" smtClean="0">
                <a:latin typeface="Tahoma" charset="0"/>
              </a:rPr>
              <a:t>systems.cs.cornell.edu</a:t>
            </a:r>
            <a:endParaRPr lang="en-US" sz="2000" dirty="0" smtClean="0">
              <a:latin typeface="Tahoma" charset="0"/>
            </a:endParaRPr>
          </a:p>
          <a:p>
            <a:pPr lvl="1" eaLnBrk="1" hangingPunct="1"/>
            <a:r>
              <a:rPr lang="en-US" sz="2000" dirty="0" smtClean="0">
                <a:latin typeface="Tahoma" charset="0"/>
              </a:rPr>
              <a:t>Prof. George, </a:t>
            </a:r>
            <a:r>
              <a:rPr lang="en-US" sz="2000" dirty="0" err="1" smtClean="0">
                <a:latin typeface="Tahoma" charset="0"/>
              </a:rPr>
              <a:t>mdgeorge</a:t>
            </a:r>
            <a:r>
              <a:rPr lang="en-US" sz="2000" dirty="0" smtClean="0">
                <a:latin typeface="Tahoma" charset="0"/>
              </a:rPr>
              <a:t> at </a:t>
            </a:r>
            <a:r>
              <a:rPr lang="en-US" sz="2000" dirty="0" err="1" smtClean="0">
                <a:latin typeface="Tahoma" charset="0"/>
              </a:rPr>
              <a:t>cs.cornell.edu</a:t>
            </a:r>
            <a:endParaRPr lang="en-US" sz="2000" dirty="0">
              <a:latin typeface="Tahoma" charset="0"/>
            </a:endParaRPr>
          </a:p>
          <a:p>
            <a:pPr lvl="1" eaLnBrk="1" hangingPunct="1"/>
            <a:r>
              <a:rPr lang="en-US" sz="2000" dirty="0">
                <a:latin typeface="Tahoma" charset="0"/>
              </a:rPr>
              <a:t>Office Hours</a:t>
            </a:r>
          </a:p>
          <a:p>
            <a:pPr lvl="2" eaLnBrk="1" hangingPunct="1"/>
            <a:r>
              <a:rPr lang="en-US" sz="1800" dirty="0" smtClean="0">
                <a:latin typeface="Tahoma" charset="0"/>
              </a:rPr>
              <a:t>Prof. </a:t>
            </a:r>
            <a:r>
              <a:rPr lang="en-US" sz="1800" dirty="0" err="1" smtClean="0">
                <a:latin typeface="Tahoma" charset="0"/>
              </a:rPr>
              <a:t>Sirer</a:t>
            </a:r>
            <a:r>
              <a:rPr lang="en-US" sz="1800" dirty="0" smtClean="0">
                <a:latin typeface="Tahoma" charset="0"/>
              </a:rPr>
              <a:t>: Tuesday 4:10-5:10pm</a:t>
            </a:r>
          </a:p>
          <a:p>
            <a:pPr lvl="2" eaLnBrk="1" hangingPunct="1"/>
            <a:r>
              <a:rPr lang="en-US" sz="1800" dirty="0" smtClean="0">
                <a:latin typeface="Tahoma" charset="0"/>
              </a:rPr>
              <a:t>Prof. George: Thursday 4:10-5:10pm</a:t>
            </a:r>
          </a:p>
          <a:p>
            <a:pPr lvl="1" eaLnBrk="1" hangingPunct="1"/>
            <a:endParaRPr lang="en-US" sz="2000" dirty="0">
              <a:latin typeface="Tahoma" charset="0"/>
            </a:endParaRPr>
          </a:p>
          <a:p>
            <a:pPr eaLnBrk="1" hangingPunct="1"/>
            <a:r>
              <a:rPr lang="en-US" sz="2400" dirty="0" smtClean="0">
                <a:latin typeface="Tahoma" charset="0"/>
              </a:rPr>
              <a:t>TAs</a:t>
            </a:r>
            <a:endParaRPr lang="en-US" sz="2400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Communication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7244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Course Web Page</a:t>
            </a:r>
          </a:p>
          <a:p>
            <a:pPr lvl="1" eaLnBrk="1" hangingPunct="1"/>
            <a:r>
              <a:rPr lang="en-US" dirty="0">
                <a:latin typeface="Tahoma" charset="0"/>
              </a:rPr>
              <a:t>Office hours, assignments, lectures, and other supplemental materials will be on the web site</a:t>
            </a:r>
            <a:br>
              <a:rPr lang="en-US" dirty="0">
                <a:latin typeface="Tahoma" charset="0"/>
              </a:rPr>
            </a:br>
            <a:endParaRPr lang="en-US" dirty="0">
              <a:latin typeface="Tahoma" charset="0"/>
            </a:endParaRPr>
          </a:p>
          <a:p>
            <a:pPr eaLnBrk="1" hangingPunct="1"/>
            <a:r>
              <a:rPr lang="en-US" dirty="0">
                <a:latin typeface="Tahoma" charset="0"/>
              </a:rPr>
              <a:t>Email</a:t>
            </a:r>
          </a:p>
          <a:p>
            <a:pPr lvl="1" eaLnBrk="1" hangingPunct="1"/>
            <a:r>
              <a:rPr lang="en-US" dirty="0">
                <a:latin typeface="Tahoma" charset="0"/>
              </a:rPr>
              <a:t>cs4410staff at </a:t>
            </a:r>
            <a:r>
              <a:rPr lang="en-US" dirty="0" err="1">
                <a:latin typeface="Tahoma" charset="0"/>
              </a:rPr>
              <a:t>systems.cs.cornell.edu</a:t>
            </a:r>
            <a:endParaRPr lang="en-US" dirty="0">
              <a:latin typeface="Tahoma" charset="0"/>
            </a:endParaRPr>
          </a:p>
          <a:p>
            <a:pPr lvl="1" eaLnBrk="1" hangingPunct="1"/>
            <a:r>
              <a:rPr lang="en-US" dirty="0">
                <a:latin typeface="Tahoma" charset="0"/>
              </a:rPr>
              <a:t>The email alias goes to </a:t>
            </a:r>
            <a:r>
              <a:rPr lang="en-US" dirty="0" smtClean="0">
                <a:latin typeface="Tahoma" charset="0"/>
              </a:rPr>
              <a:t>us and </a:t>
            </a:r>
            <a:r>
              <a:rPr lang="en-US" dirty="0">
                <a:latin typeface="Tahoma" charset="0"/>
              </a:rPr>
              <a:t>the TAs, not to the whole class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Administrative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Course has three components</a:t>
            </a:r>
          </a:p>
          <a:p>
            <a:pPr lvl="1" eaLnBrk="1" hangingPunct="1"/>
            <a:r>
              <a:rPr lang="en-US" dirty="0">
                <a:latin typeface="Tahoma" charset="0"/>
              </a:rPr>
              <a:t>Lectures and Readings</a:t>
            </a:r>
          </a:p>
          <a:p>
            <a:pPr lvl="1" eaLnBrk="1" hangingPunct="1"/>
            <a:r>
              <a:rPr lang="en-US" dirty="0">
                <a:latin typeface="Tahoma" charset="0"/>
              </a:rPr>
              <a:t>Exams</a:t>
            </a:r>
          </a:p>
          <a:p>
            <a:pPr lvl="1" eaLnBrk="1" hangingPunct="1"/>
            <a:r>
              <a:rPr lang="en-US" dirty="0">
                <a:latin typeface="Tahoma" charset="0"/>
              </a:rPr>
              <a:t>Projects and </a:t>
            </a:r>
            <a:r>
              <a:rPr lang="en-US" dirty="0" err="1">
                <a:latin typeface="Tahoma" charset="0"/>
              </a:rPr>
              <a:t>MiniProjects</a:t>
            </a:r>
            <a:endParaRPr lang="en-US" dirty="0">
              <a:latin typeface="Tahoma" charset="0"/>
            </a:endParaRPr>
          </a:p>
          <a:p>
            <a:pPr lvl="1" eaLnBrk="1" hangingPunct="1"/>
            <a:endParaRPr lang="en-US" dirty="0">
              <a:latin typeface="Tahoma" charset="0"/>
            </a:endParaRPr>
          </a:p>
          <a:p>
            <a:pPr eaLnBrk="1" hangingPunct="1"/>
            <a:r>
              <a:rPr lang="en-US" dirty="0">
                <a:latin typeface="Tahoma" charset="0"/>
              </a:rPr>
              <a:t>Textbook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Anderson and </a:t>
            </a:r>
            <a:r>
              <a:rPr lang="en-US" dirty="0" err="1" smtClean="0">
                <a:latin typeface="Tahoma" charset="0"/>
              </a:rPr>
              <a:t>Dahlin</a:t>
            </a:r>
            <a:endParaRPr lang="en-US" dirty="0">
              <a:latin typeface="Tahoma" charset="0"/>
            </a:endParaRPr>
          </a:p>
          <a:p>
            <a:pPr lvl="1" eaLnBrk="1" hangingPunct="1"/>
            <a:r>
              <a:rPr lang="en-US" dirty="0" smtClean="0">
                <a:latin typeface="Tahoma" charset="0"/>
              </a:rPr>
              <a:t>XXX</a:t>
            </a:r>
            <a:endParaRPr lang="en-US" dirty="0">
              <a:latin typeface="Tahoma" charset="0"/>
            </a:endParaRPr>
          </a:p>
          <a:p>
            <a:pPr lvl="1" eaLnBrk="1" hangingPunct="1"/>
            <a:endParaRPr lang="en-US" dirty="0">
              <a:latin typeface="Tahoma" charset="0"/>
            </a:endParaRPr>
          </a:p>
          <a:p>
            <a:pPr eaLnBrk="1" hangingPunct="1"/>
            <a:r>
              <a:rPr lang="en-US" dirty="0">
                <a:latin typeface="Tahoma" charset="0"/>
              </a:rPr>
              <a:t>You are expected to keep up with all three</a:t>
            </a:r>
          </a:p>
          <a:p>
            <a:pPr eaLnBrk="1" hangingPunct="1"/>
            <a:endParaRPr lang="en-US" dirty="0">
              <a:latin typeface="Tahoma" charset="0"/>
            </a:endParaRPr>
          </a:p>
          <a:p>
            <a:pPr eaLnBrk="1" hangingPunct="1">
              <a:buFont typeface="StarSymbol" charset="0"/>
              <a:buNone/>
            </a:pP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Grading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0813" cy="4113213"/>
          </a:xfrm>
        </p:spPr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CS4410 Breakdown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~40% </a:t>
            </a:r>
            <a:r>
              <a:rPr lang="en-US" dirty="0" err="1">
                <a:latin typeface="Tahoma" charset="0"/>
              </a:rPr>
              <a:t>MiniProjects</a:t>
            </a:r>
            <a:endParaRPr lang="en-US" dirty="0">
              <a:latin typeface="Tahoma" charset="0"/>
            </a:endParaRP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~12% Prelim 1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~18% Prelim 2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~25% Final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~5%   </a:t>
            </a:r>
            <a:r>
              <a:rPr lang="en-US" dirty="0" err="1">
                <a:latin typeface="Tahoma" charset="0"/>
              </a:rPr>
              <a:t>Flexgrade</a:t>
            </a:r>
            <a:r>
              <a:rPr lang="en-US" dirty="0">
                <a:latin typeface="Tahoma" charset="0"/>
              </a:rPr>
              <a:t> (participation, attitude, effort)</a:t>
            </a:r>
          </a:p>
          <a:p>
            <a:pPr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CS4411 Breakdown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~90% Projects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~10% </a:t>
            </a:r>
            <a:r>
              <a:rPr lang="en-US" dirty="0" err="1">
                <a:latin typeface="Tahoma" charset="0"/>
              </a:rPr>
              <a:t>Flexgrade</a:t>
            </a:r>
            <a:endParaRPr lang="en-US" dirty="0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Grading will not be done on a curve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It is </a:t>
            </a:r>
            <a:r>
              <a:rPr lang="en-US" dirty="0" smtClean="0">
                <a:latin typeface="Tahoma" charset="0"/>
              </a:rPr>
              <a:t>our goal </a:t>
            </a:r>
            <a:r>
              <a:rPr lang="en-US" dirty="0">
                <a:latin typeface="Tahoma" charset="0"/>
              </a:rPr>
              <a:t>to be able to give everyone an A+</a:t>
            </a:r>
          </a:p>
          <a:p>
            <a:pPr lvl="1" eaLnBrk="1" hangingPunct="1">
              <a:lnSpc>
                <a:spcPct val="92000"/>
              </a:lnSpc>
            </a:pPr>
            <a:r>
              <a:rPr lang="en-US" dirty="0">
                <a:latin typeface="Tahoma" charset="0"/>
              </a:rPr>
              <a:t>Help </a:t>
            </a:r>
            <a:r>
              <a:rPr lang="en-US" dirty="0" smtClean="0">
                <a:latin typeface="Tahoma" charset="0"/>
              </a:rPr>
              <a:t>us achieve </a:t>
            </a:r>
            <a:r>
              <a:rPr lang="en-US" dirty="0">
                <a:latin typeface="Tahoma" charset="0"/>
              </a:rPr>
              <a:t>this</a:t>
            </a:r>
          </a:p>
          <a:p>
            <a:pPr eaLnBrk="1" hangingPunct="1">
              <a:lnSpc>
                <a:spcPct val="92000"/>
              </a:lnSpc>
            </a:pP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Projects in CS4411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572000"/>
          </a:xfrm>
        </p:spPr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Projects will be done in two-person teams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You may indicate a desired partner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If they also indicate you, we will pair you up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If you don’t have a preferred partner, we’ll pair you up with someone suitable</a:t>
            </a:r>
            <a:br>
              <a:rPr lang="en-US">
                <a:latin typeface="Tahoma" charset="0"/>
              </a:rPr>
            </a:b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Working in groups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Start early, time management is key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Manage the team effort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Part of what you are supposed to learn is how to manage to get work done in a small team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MiniProjects in 4410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572000"/>
          </a:xfrm>
        </p:spPr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There will be approximately 4-6 miniprojects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MiniProjects will be done individually</a:t>
            </a:r>
          </a:p>
          <a:p>
            <a:pPr lvl="1" eaLnBrk="1" hangingPunct="1">
              <a:lnSpc>
                <a:spcPct val="92000"/>
              </a:lnSpc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Working individually</a:t>
            </a:r>
          </a:p>
          <a:p>
            <a:pPr lvl="1"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Start early, time management is key</a:t>
            </a:r>
          </a:p>
          <a:p>
            <a:pPr eaLnBrk="1" hangingPunct="1">
              <a:lnSpc>
                <a:spcPct val="92000"/>
              </a:lnSpc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a Course Is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Constructive, top-down</a:t>
            </a:r>
          </a:p>
          <a:p>
            <a:pPr lvl="1"/>
            <a:r>
              <a:rPr lang="en-US" dirty="0" smtClean="0"/>
              <a:t>We start from first principles and re-derive the design of every component of a complex system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Deconstructive, bottom-up</a:t>
            </a:r>
          </a:p>
          <a:p>
            <a:pPr lvl="1"/>
            <a:r>
              <a:rPr lang="en-US" dirty="0" smtClean="0"/>
              <a:t>We dissect existing systems, learn what tradeoffs they make, what patterns they use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3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990600"/>
          </a:xfrm>
        </p:spPr>
        <p:txBody>
          <a:bodyPr/>
          <a:lstStyle/>
          <a:p>
            <a:pPr eaLnBrk="1" hangingPunct="1"/>
            <a:r>
              <a:rPr lang="en-US" sz="4000">
                <a:latin typeface="Tahoma" charset="0"/>
              </a:rPr>
              <a:t>Academic Integrity and Honor Code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648200"/>
          </a:xfrm>
        </p:spPr>
        <p:txBody>
          <a:bodyPr/>
          <a:lstStyle/>
          <a:p>
            <a:pPr eaLnBrk="1" hangingPunct="1">
              <a:lnSpc>
                <a:spcPct val="82000"/>
              </a:lnSpc>
            </a:pPr>
            <a:r>
              <a:rPr lang="en-US" sz="2400">
                <a:latin typeface="Tahoma" charset="0"/>
              </a:rPr>
              <a:t>All submitted work must be your own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All homeworks must be your own independent work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OK to study together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Cannot share solutions, ever</a:t>
            </a:r>
          </a:p>
          <a:p>
            <a:pPr lvl="1" eaLnBrk="1" hangingPunct="1">
              <a:lnSpc>
                <a:spcPct val="82000"/>
              </a:lnSpc>
            </a:pPr>
            <a:endParaRPr lang="en-US" sz="200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sz="2400">
                <a:latin typeface="Tahoma" charset="0"/>
              </a:rPr>
              <a:t>Project groups submit joint work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All group assignments must represent solely the work of the two people in that group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Cannot be in possession of someone else’s solution</a:t>
            </a:r>
          </a:p>
          <a:p>
            <a:pPr lvl="1" eaLnBrk="1" hangingPunct="1">
              <a:lnSpc>
                <a:spcPct val="82000"/>
              </a:lnSpc>
            </a:pPr>
            <a:endParaRPr lang="en-US" sz="200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sz="2400">
                <a:latin typeface="Tahoma" charset="0"/>
              </a:rPr>
              <a:t>Violations will be prosecuted to the fullest extent</a:t>
            </a:r>
          </a:p>
          <a:p>
            <a:pPr lvl="1" eaLnBrk="1" hangingPunct="1">
              <a:lnSpc>
                <a:spcPct val="82000"/>
              </a:lnSpc>
            </a:pPr>
            <a:endParaRPr lang="en-US" sz="200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sz="2400">
                <a:latin typeface="Tahoma" charset="0"/>
              </a:rPr>
              <a:t>Closed-book exams, no calculators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Our Expectations</a:t>
            </a:r>
            <a:endParaRPr lang="en-US" sz="4000" dirty="0">
              <a:latin typeface="Tahoma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648200"/>
          </a:xfrm>
        </p:spPr>
        <p:txBody>
          <a:bodyPr/>
          <a:lstStyle/>
          <a:p>
            <a:pPr eaLnBrk="1" hangingPunct="1">
              <a:lnSpc>
                <a:spcPct val="82000"/>
              </a:lnSpc>
            </a:pPr>
            <a:r>
              <a:rPr lang="en-US" sz="2400" dirty="0" smtClean="0">
                <a:latin typeface="Tahoma" charset="0"/>
              </a:rPr>
              <a:t>Code of Silence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Absolute quiet during lectures</a:t>
            </a:r>
          </a:p>
          <a:p>
            <a:pPr eaLnBrk="1" hangingPunct="1">
              <a:lnSpc>
                <a:spcPct val="82000"/>
              </a:lnSpc>
            </a:pPr>
            <a:endParaRPr lang="en-US" sz="2400" dirty="0">
              <a:latin typeface="Tahoma" charset="0"/>
            </a:endParaRP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If you have a question, please speak up</a:t>
            </a:r>
          </a:p>
          <a:p>
            <a:pPr lvl="2" eaLnBrk="1" hangingPunct="1">
              <a:lnSpc>
                <a:spcPct val="82000"/>
              </a:lnSpc>
            </a:pPr>
            <a:r>
              <a:rPr lang="en-US" sz="1600" dirty="0">
                <a:latin typeface="Tahoma" charset="0"/>
              </a:rPr>
              <a:t>C</a:t>
            </a:r>
            <a:r>
              <a:rPr lang="en-US" sz="1600" dirty="0" smtClean="0">
                <a:latin typeface="Tahoma" charset="0"/>
              </a:rPr>
              <a:t>hances are 100% that someone else has the same question</a:t>
            </a:r>
          </a:p>
          <a:p>
            <a:pPr lvl="1" eaLnBrk="1" hangingPunct="1">
              <a:lnSpc>
                <a:spcPct val="82000"/>
              </a:lnSpc>
            </a:pPr>
            <a:endParaRPr lang="en-US" sz="2000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No electronics, Luddite zone</a:t>
            </a:r>
          </a:p>
          <a:p>
            <a:pPr lvl="1"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Scientific studies show that such classrooms are far more effective</a:t>
            </a:r>
          </a:p>
          <a:p>
            <a:pPr lvl="1" eaLnBrk="1" hangingPunct="1">
              <a:lnSpc>
                <a:spcPct val="82000"/>
              </a:lnSpc>
            </a:pPr>
            <a:endParaRPr lang="en-US" dirty="0">
              <a:latin typeface="Tahoma" charset="0"/>
            </a:endParaRPr>
          </a:p>
          <a:p>
            <a:pPr lvl="1" eaLnBrk="1" hangingPunct="1">
              <a:lnSpc>
                <a:spcPct val="82000"/>
              </a:lnSpc>
            </a:pPr>
            <a:endParaRPr lang="en-US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23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Enrollment SNAFU</a:t>
            </a:r>
            <a:endParaRPr lang="en-US" sz="4000" dirty="0">
              <a:latin typeface="Tahoma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648200"/>
          </a:xfrm>
        </p:spPr>
        <p:txBody>
          <a:bodyPr/>
          <a:lstStyle/>
          <a:p>
            <a:pPr eaLnBrk="1" hangingPunct="1">
              <a:lnSpc>
                <a:spcPct val="82000"/>
              </a:lnSpc>
            </a:pPr>
            <a:r>
              <a:rPr lang="en-US" sz="2400" dirty="0" smtClean="0">
                <a:latin typeface="Tahoma" charset="0"/>
              </a:rPr>
              <a:t>There is great demand for CS courses in general, this course in particular</a:t>
            </a:r>
            <a:endParaRPr lang="en-US" dirty="0" smtClean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endParaRPr lang="en-US" sz="2400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sz="2400" dirty="0" smtClean="0">
                <a:latin typeface="Tahoma" charset="0"/>
              </a:rPr>
              <a:t>The department has decided that the only way to manage the demand is to award the limited slots according to need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I was not consulted during the capping process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I did not implement the caps</a:t>
            </a: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Having said that, I don’t know of any other way to manage the demand</a:t>
            </a:r>
            <a:endParaRPr lang="en-US" dirty="0" smtClean="0">
              <a:latin typeface="Tahoma" charset="0"/>
            </a:endParaRPr>
          </a:p>
          <a:p>
            <a:pPr lvl="1" eaLnBrk="1" hangingPunct="1">
              <a:lnSpc>
                <a:spcPct val="82000"/>
              </a:lnSpc>
            </a:pPr>
            <a:endParaRPr lang="en-US" sz="2000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sz="2400" dirty="0" smtClean="0">
                <a:latin typeface="Tahoma" charset="0"/>
              </a:rPr>
              <a:t>There was an error where the caps were set wrong, as result, some people who enrolled in April had to be </a:t>
            </a:r>
            <a:r>
              <a:rPr lang="en-US" sz="2400" dirty="0" err="1" smtClean="0">
                <a:latin typeface="Tahoma" charset="0"/>
              </a:rPr>
              <a:t>unenrolled</a:t>
            </a:r>
            <a:endParaRPr lang="en-US" sz="2400" dirty="0" smtClean="0">
              <a:latin typeface="Tahoma" charset="0"/>
            </a:endParaRPr>
          </a:p>
          <a:p>
            <a:pPr lvl="1" eaLnBrk="1" hangingPunct="1">
              <a:lnSpc>
                <a:spcPct val="82000"/>
              </a:lnSpc>
            </a:pPr>
            <a:r>
              <a:rPr lang="en-US" sz="2000" dirty="0" smtClean="0">
                <a:latin typeface="Tahoma" charset="0"/>
              </a:rPr>
              <a:t>The instructors had nothing to do with this!</a:t>
            </a:r>
          </a:p>
          <a:p>
            <a:pPr lvl="1" eaLnBrk="1" hangingPunct="1">
              <a:lnSpc>
                <a:spcPct val="82000"/>
              </a:lnSpc>
            </a:pPr>
            <a:endParaRPr lang="en-US" sz="2000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endParaRPr 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8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Enrollments</a:t>
            </a:r>
            <a:endParaRPr lang="en-US" sz="4000" dirty="0">
              <a:latin typeface="Tahoma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0813" cy="4648200"/>
          </a:xfrm>
        </p:spPr>
        <p:txBody>
          <a:bodyPr/>
          <a:lstStyle/>
          <a:p>
            <a:pPr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If you are enrolled now, congrats!</a:t>
            </a:r>
          </a:p>
          <a:p>
            <a:pPr lvl="1"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If you decide to drop the course, please do so promptly so others can step in!</a:t>
            </a:r>
          </a:p>
          <a:p>
            <a:pPr eaLnBrk="1" hangingPunct="1">
              <a:lnSpc>
                <a:spcPct val="82000"/>
              </a:lnSpc>
            </a:pPr>
            <a:endParaRPr lang="en-US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If you’re not yet enrolled yet, you need to place your name on a department-managed waitlist</a:t>
            </a:r>
          </a:p>
          <a:p>
            <a:pPr eaLnBrk="1" hangingPunct="1">
              <a:lnSpc>
                <a:spcPct val="82000"/>
              </a:lnSpc>
            </a:pPr>
            <a:endParaRPr lang="en-US" dirty="0">
              <a:latin typeface="Tahoma" charset="0"/>
            </a:endParaRPr>
          </a:p>
          <a:p>
            <a:pPr eaLnBrk="1" hangingPunct="1">
              <a:lnSpc>
                <a:spcPct val="82000"/>
              </a:lnSpc>
            </a:pPr>
            <a:r>
              <a:rPr lang="en-US" dirty="0" smtClean="0">
                <a:latin typeface="Tahoma" charset="0"/>
              </a:rPr>
              <a:t>The department, not the instructors, will triage the waitlist and send enrollment PINs</a:t>
            </a:r>
          </a:p>
          <a:p>
            <a:pPr lvl="1" eaLnBrk="1" hangingPunct="1">
              <a:lnSpc>
                <a:spcPct val="82000"/>
              </a:lnSpc>
            </a:pPr>
            <a:endParaRPr lang="en-US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68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CS3410 or equivalent required. Or permission of instructor.</a:t>
            </a:r>
          </a:p>
          <a:p>
            <a:endParaRPr lang="en-US" dirty="0"/>
          </a:p>
          <a:p>
            <a:r>
              <a:rPr lang="en-US" dirty="0" smtClean="0"/>
              <a:t>Required means required. </a:t>
            </a:r>
          </a:p>
          <a:p>
            <a:endParaRPr lang="en-US" dirty="0"/>
          </a:p>
          <a:p>
            <a:r>
              <a:rPr lang="en-US" dirty="0" smtClean="0"/>
              <a:t>If you did not take CS3410 or equivalent, you must contact course staff, explain your situation and request permission.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33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Draft Syllabus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0813" cy="4113213"/>
          </a:xfrm>
        </p:spPr>
        <p:txBody>
          <a:bodyPr/>
          <a:lstStyle/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Introduction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Architectural Support for Operating Systems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Processes and Threads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Scheduling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Synchronization, Mutual Exclusion, Spin Locks, Semaphores, Condition Variables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Deadlocks, Detection and Avoidance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Memory Management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Networking, LANs, WANs, Ethernet, ARP, IP, UDP, TCP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Disks and RAID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Filesystems, UFS, LFS</a:t>
            </a:r>
          </a:p>
          <a:p>
            <a:pPr eaLnBrk="1" hangingPunct="1">
              <a:lnSpc>
                <a:spcPct val="82000"/>
              </a:lnSpc>
            </a:pPr>
            <a:r>
              <a:rPr lang="en-US" sz="2000">
                <a:latin typeface="Tahoma" charset="0"/>
              </a:rPr>
              <a:t>Security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Draft Project Plan for CS4411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Threads and Concurrency</a:t>
            </a: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Scheduling</a:t>
            </a: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Basic Datagram Networking</a:t>
            </a: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Reliable Streaming Protocols</a:t>
            </a: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Routing</a:t>
            </a:r>
          </a:p>
          <a:p>
            <a:pPr eaLnBrk="1" hangingPunct="1">
              <a:lnSpc>
                <a:spcPct val="92000"/>
              </a:lnSpc>
            </a:pPr>
            <a:r>
              <a:rPr lang="en-US">
                <a:latin typeface="Tahoma" charset="0"/>
              </a:rPr>
              <a:t>Filesystems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Prof. </a:t>
            </a:r>
            <a:r>
              <a:rPr lang="en-US" dirty="0" err="1" smtClean="0"/>
              <a:t>Sirer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Interests: </a:t>
            </a:r>
            <a:r>
              <a:rPr lang="en-US" dirty="0" err="1" smtClean="0"/>
              <a:t>OSes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distributed systems,</a:t>
            </a:r>
            <a:br>
              <a:rPr lang="en-US" dirty="0" smtClean="0"/>
            </a:br>
            <a:r>
              <a:rPr lang="en-US" dirty="0" smtClean="0"/>
              <a:t>self-organizing and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peer-to-peer systems</a:t>
            </a:r>
          </a:p>
          <a:p>
            <a:r>
              <a:rPr lang="en-US" dirty="0" err="1" smtClean="0"/>
              <a:t>Bitcoin</a:t>
            </a:r>
            <a:r>
              <a:rPr lang="en-US" dirty="0" smtClean="0"/>
              <a:t>, flaws within, fixes to</a:t>
            </a:r>
          </a:p>
          <a:p>
            <a:r>
              <a:rPr lang="en-US" dirty="0" smtClean="0"/>
              <a:t>Sailing, wind, sea, woodworking (aka body modification)</a:t>
            </a:r>
          </a:p>
        </p:txBody>
      </p:sp>
      <p:pic>
        <p:nvPicPr>
          <p:cNvPr id="4" name="Picture 3" descr="egs-headshot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524000"/>
            <a:ext cx="3041904" cy="202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06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Prof. George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Cornell grad student through</a:t>
            </a:r>
            <a:br>
              <a:rPr lang="en-US" dirty="0" smtClean="0"/>
            </a:br>
            <a:r>
              <a:rPr lang="en-US" dirty="0" smtClean="0"/>
              <a:t>2013, lecturer since 2013</a:t>
            </a:r>
          </a:p>
          <a:p>
            <a:r>
              <a:rPr lang="en-US" dirty="0" smtClean="0"/>
              <a:t>Took 4410 a decade ago!</a:t>
            </a:r>
          </a:p>
          <a:p>
            <a:r>
              <a:rPr lang="en-US" dirty="0" smtClean="0"/>
              <a:t>Interested in designing and</a:t>
            </a:r>
            <a:br>
              <a:rPr lang="en-US" dirty="0" smtClean="0"/>
            </a:br>
            <a:r>
              <a:rPr lang="en-US" dirty="0" smtClean="0"/>
              <a:t>building systems and reasoning</a:t>
            </a:r>
            <a:br>
              <a:rPr lang="en-US" dirty="0" smtClean="0"/>
            </a:br>
            <a:r>
              <a:rPr lang="en-US" dirty="0" smtClean="0"/>
              <a:t>about code.</a:t>
            </a:r>
          </a:p>
          <a:p>
            <a:r>
              <a:rPr lang="en-US" dirty="0" smtClean="0"/>
              <a:t>Just taught 4410 over the summer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mdgeor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184" y="1371600"/>
            <a:ext cx="259161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65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Questions?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And demographics…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28865D1-1CF9-8B49-B05A-9CAE0B946B71}" type="slidenum">
              <a:rPr lang="en-GB" sz="1400">
                <a:solidFill>
                  <a:srgbClr val="40458C"/>
                </a:solidFill>
                <a:latin typeface="Tahoma" charset="0"/>
              </a:rPr>
              <a:pPr eaLnBrk="1" hangingPunct="1"/>
              <a:t>4</a:t>
            </a:fld>
            <a:endParaRPr lang="en-GB" sz="1400">
              <a:solidFill>
                <a:srgbClr val="40458C"/>
              </a:solidFill>
              <a:latin typeface="Tahoma" charset="0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73100"/>
            <a:ext cx="7772400" cy="774700"/>
          </a:xfrm>
        </p:spPr>
        <p:txBody>
          <a:bodyPr lIns="90000" tIns="46800" rIns="90000" bIns="46800" anchor="b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ahoma" charset="0"/>
              </a:rPr>
              <a:t>Course Objective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772400" cy="3867547"/>
          </a:xfrm>
        </p:spPr>
        <p:txBody>
          <a:bodyPr lIns="90000" tIns="46800" rIns="90000" bIns="46800">
            <a:spAutoFit/>
          </a:bodyPr>
          <a:lstStyle/>
          <a:p>
            <a:pPr marL="0" indent="0" eaLnBrk="1" hangingPunct="1">
              <a:lnSpc>
                <a:spcPct val="91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Establish </a:t>
            </a:r>
            <a:r>
              <a:rPr lang="en-GB" dirty="0">
                <a:latin typeface="Tahoma" charset="0"/>
              </a:rPr>
              <a:t>a foundation for building </a:t>
            </a:r>
            <a:r>
              <a:rPr lang="en-GB" dirty="0" smtClean="0">
                <a:latin typeface="Tahoma" charset="0"/>
              </a:rPr>
              <a:t>complex programs</a:t>
            </a:r>
            <a:endParaRPr lang="en-GB" dirty="0">
              <a:latin typeface="Tahoma" charset="0"/>
            </a:endParaRPr>
          </a:p>
          <a:p>
            <a:pPr lvl="1" eaLnBrk="1" hangingPunct="1">
              <a:lnSpc>
                <a:spcPct val="91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Architect systems</a:t>
            </a:r>
          </a:p>
          <a:p>
            <a:pPr lvl="1" eaLnBrk="1" hangingPunct="1">
              <a:lnSpc>
                <a:spcPct val="91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Identify desirable properties</a:t>
            </a:r>
          </a:p>
          <a:p>
            <a:pPr lvl="1" eaLnBrk="1" hangingPunct="1">
              <a:lnSpc>
                <a:spcPct val="91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Build large systems</a:t>
            </a:r>
            <a:endParaRPr lang="en-GB" dirty="0">
              <a:latin typeface="Tahoma" charset="0"/>
            </a:endParaRPr>
          </a:p>
          <a:p>
            <a:pPr lvl="1" eaLnBrk="1" hangingPunct="1">
              <a:lnSpc>
                <a:spcPct val="91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Debug complex systems</a:t>
            </a:r>
            <a:endParaRPr lang="en-GB" dirty="0">
              <a:latin typeface="Tahoma" charset="0"/>
            </a:endParaRPr>
          </a:p>
          <a:p>
            <a:pPr eaLnBrk="1" hangingPunct="1">
              <a:lnSpc>
                <a:spcPct val="91000"/>
              </a:lnSpc>
              <a:spcBef>
                <a:spcPts val="600"/>
              </a:spcBef>
              <a:buFont typeface="Star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latin typeface="Tahoma" charset="0"/>
            </a:endParaRPr>
          </a:p>
          <a:p>
            <a:pPr eaLnBrk="1" hangingPunct="1">
              <a:lnSpc>
                <a:spcPct val="91000"/>
              </a:lnSpc>
              <a:spcBef>
                <a:spcPts val="600"/>
              </a:spcBef>
              <a:buFont typeface="StarSymbo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Tahoma" charset="0"/>
              </a:rPr>
              <a:t>Understand all layers of the software stack between hardware and applications</a:t>
            </a:r>
            <a:endParaRPr lang="en-GB" dirty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What is an Operating System?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An operating system (OS) provides a virtual execution environment on top of hardware that is more convenient than the raw hardware interface</a:t>
            </a:r>
          </a:p>
          <a:p>
            <a:pPr lvl="1"/>
            <a:r>
              <a:rPr lang="en-US">
                <a:latin typeface="Tahoma" charset="0"/>
              </a:rPr>
              <a:t>“All of the code you did not write”</a:t>
            </a:r>
          </a:p>
          <a:p>
            <a:pPr lvl="1"/>
            <a:r>
              <a:rPr lang="en-US">
                <a:latin typeface="Tahoma" charset="0"/>
              </a:rPr>
              <a:t>Simpler</a:t>
            </a:r>
          </a:p>
          <a:p>
            <a:pPr lvl="1"/>
            <a:r>
              <a:rPr lang="en-US">
                <a:latin typeface="Tahoma" charset="0"/>
              </a:rPr>
              <a:t>More reliable</a:t>
            </a:r>
          </a:p>
          <a:p>
            <a:pPr lvl="1"/>
            <a:r>
              <a:rPr lang="en-US">
                <a:latin typeface="Tahoma" charset="0"/>
              </a:rPr>
              <a:t>More secure</a:t>
            </a:r>
          </a:p>
          <a:p>
            <a:pPr lvl="1"/>
            <a:r>
              <a:rPr lang="en-US">
                <a:latin typeface="Tahoma" charset="0"/>
              </a:rPr>
              <a:t>More portable</a:t>
            </a:r>
          </a:p>
          <a:p>
            <a:pPr lvl="1"/>
            <a:r>
              <a:rPr lang="en-US">
                <a:latin typeface="Tahoma" charset="0"/>
              </a:rPr>
              <a:t>More efficient</a:t>
            </a:r>
          </a:p>
        </p:txBody>
      </p:sp>
      <p:cxnSp>
        <p:nvCxnSpPr>
          <p:cNvPr id="5124" name="Straight Connector 4"/>
          <p:cNvCxnSpPr>
            <a:cxnSpLocks noChangeShapeType="1"/>
          </p:cNvCxnSpPr>
          <p:nvPr/>
        </p:nvCxnSpPr>
        <p:spPr bwMode="auto">
          <a:xfrm>
            <a:off x="6553200" y="4343400"/>
            <a:ext cx="2438400" cy="1588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Straight Connector 5"/>
          <p:cNvCxnSpPr>
            <a:cxnSpLocks noChangeShapeType="1"/>
          </p:cNvCxnSpPr>
          <p:nvPr/>
        </p:nvCxnSpPr>
        <p:spPr bwMode="auto">
          <a:xfrm>
            <a:off x="6553200" y="5791200"/>
            <a:ext cx="2438400" cy="1588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7086600" y="5867400"/>
            <a:ext cx="13985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Hardware</a:t>
            </a: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7086600" y="4648200"/>
            <a:ext cx="1490663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</a:rPr>
              <a:t>Operating 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</a:rPr>
              <a:t>System</a:t>
            </a:r>
          </a:p>
        </p:txBody>
      </p:sp>
      <p:sp>
        <p:nvSpPr>
          <p:cNvPr id="5128" name="TextBox 8"/>
          <p:cNvSpPr txBox="1">
            <a:spLocks noChangeArrowheads="1"/>
          </p:cNvSpPr>
          <p:nvPr/>
        </p:nvSpPr>
        <p:spPr bwMode="auto">
          <a:xfrm>
            <a:off x="7010400" y="3733800"/>
            <a:ext cx="175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Applications</a:t>
            </a:r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6629400" y="4343400"/>
            <a:ext cx="2286000" cy="1371600"/>
          </a:xfrm>
          <a:prstGeom prst="ellipse">
            <a:avLst/>
          </a:prstGeom>
          <a:noFill/>
          <a:ln w="793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What do OSes do?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Manage physical resources</a:t>
            </a:r>
          </a:p>
          <a:p>
            <a:r>
              <a:rPr lang="en-US" dirty="0">
                <a:latin typeface="Tahoma" charset="0"/>
              </a:rPr>
              <a:t>Provide virtual resources</a:t>
            </a:r>
          </a:p>
          <a:p>
            <a:r>
              <a:rPr lang="en-US" dirty="0">
                <a:latin typeface="Tahoma" charset="0"/>
              </a:rPr>
              <a:t>Implement mechanisms and enforce </a:t>
            </a:r>
            <a:r>
              <a:rPr lang="en-US" dirty="0" smtClean="0">
                <a:latin typeface="Tahoma" charset="0"/>
              </a:rPr>
              <a:t>policies to arbitrate access to </a:t>
            </a:r>
            <a:r>
              <a:rPr lang="en-US" dirty="0">
                <a:latin typeface="Tahoma" charset="0"/>
              </a:rPr>
              <a:t>resources</a:t>
            </a:r>
          </a:p>
          <a:p>
            <a:r>
              <a:rPr lang="en-US" dirty="0">
                <a:latin typeface="Tahoma" charset="0"/>
              </a:rPr>
              <a:t>Mediate the interaction of mutually distrusting </a:t>
            </a:r>
            <a:r>
              <a:rPr lang="en-US" dirty="0" smtClean="0">
                <a:latin typeface="Tahoma" charset="0"/>
              </a:rPr>
              <a:t>applications</a:t>
            </a:r>
          </a:p>
          <a:p>
            <a:r>
              <a:rPr lang="en-US" dirty="0" smtClean="0">
                <a:latin typeface="Tahoma" charset="0"/>
              </a:rPr>
              <a:t>Provide an extensible, general-purpose platform for a variety of applications</a:t>
            </a:r>
          </a:p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What </a:t>
            </a:r>
            <a:r>
              <a:rPr lang="en-US" dirty="0" smtClean="0">
                <a:latin typeface="Tahoma" charset="0"/>
              </a:rPr>
              <a:t>Resources </a:t>
            </a:r>
            <a:r>
              <a:rPr lang="en-US" dirty="0">
                <a:latin typeface="Tahoma" charset="0"/>
              </a:rPr>
              <a:t>Do </a:t>
            </a:r>
            <a:r>
              <a:rPr lang="en-US" dirty="0" err="1">
                <a:latin typeface="Tahoma" charset="0"/>
              </a:rPr>
              <a:t>OSes</a:t>
            </a:r>
            <a:r>
              <a:rPr lang="en-US" dirty="0">
                <a:latin typeface="Tahoma" charset="0"/>
              </a:rPr>
              <a:t> Control?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Physical Resources</a:t>
            </a:r>
          </a:p>
          <a:p>
            <a:pPr lvl="1"/>
            <a:r>
              <a:rPr lang="en-US" dirty="0" smtClean="0">
                <a:latin typeface="Tahoma" charset="0"/>
              </a:rPr>
              <a:t>CPU, memory, disks, networks, I/O devices, …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 smtClean="0">
                <a:latin typeface="Tahoma" charset="0"/>
              </a:rPr>
              <a:t>Virtual Resources</a:t>
            </a:r>
          </a:p>
          <a:p>
            <a:pPr lvl="1"/>
            <a:r>
              <a:rPr lang="en-US" dirty="0" smtClean="0">
                <a:latin typeface="Tahoma" charset="0"/>
              </a:rPr>
              <a:t>Files, directories, sockets, names, …</a:t>
            </a:r>
          </a:p>
          <a:p>
            <a:pPr lvl="1"/>
            <a:endParaRPr lang="en-US" dirty="0">
              <a:latin typeface="Tahoma" charset="0"/>
            </a:endParaRPr>
          </a:p>
          <a:p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Issues </a:t>
            </a:r>
            <a:r>
              <a:rPr lang="en-US" dirty="0" smtClean="0">
                <a:latin typeface="Tahoma" charset="0"/>
              </a:rPr>
              <a:t>in </a:t>
            </a:r>
            <a:r>
              <a:rPr lang="en-US" dirty="0">
                <a:latin typeface="Tahoma" charset="0"/>
              </a:rPr>
              <a:t>OS Design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0813" cy="4113213"/>
          </a:xfrm>
        </p:spPr>
        <p:txBody>
          <a:bodyPr/>
          <a:lstStyle/>
          <a:p>
            <a:r>
              <a:rPr lang="en-US">
                <a:latin typeface="Tahoma" charset="0"/>
              </a:rPr>
              <a:t>Structure: how is an OS organized?</a:t>
            </a:r>
          </a:p>
          <a:p>
            <a:r>
              <a:rPr lang="en-US">
                <a:latin typeface="Tahoma" charset="0"/>
              </a:rPr>
              <a:t>Concurrency: how are parallel activities created and controlled?</a:t>
            </a:r>
          </a:p>
          <a:p>
            <a:r>
              <a:rPr lang="en-US">
                <a:latin typeface="Tahoma" charset="0"/>
              </a:rPr>
              <a:t>Sharing: how are resources shared?</a:t>
            </a:r>
          </a:p>
          <a:p>
            <a:r>
              <a:rPr lang="en-US">
                <a:latin typeface="Tahoma" charset="0"/>
              </a:rPr>
              <a:t>Naming: how are resources named by users?</a:t>
            </a:r>
          </a:p>
          <a:p>
            <a:r>
              <a:rPr lang="en-US">
                <a:latin typeface="Tahoma" charset="0"/>
              </a:rPr>
              <a:t>Protection: how are distrusting parties protected from each other?</a:t>
            </a:r>
          </a:p>
          <a:p>
            <a:r>
              <a:rPr lang="en-US">
                <a:latin typeface="Tahoma" charset="0"/>
              </a:rPr>
              <a:t>Security: how to authenticate, authorize and ensure privacy?</a:t>
            </a:r>
          </a:p>
          <a:p>
            <a:r>
              <a:rPr lang="en-US">
                <a:latin typeface="Tahoma" charset="0"/>
              </a:rPr>
              <a:t>Performance: why is it so slow?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More Issues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ahoma" charset="0"/>
              </a:rPr>
              <a:t>Reliability: how do we deal with failures?</a:t>
            </a:r>
          </a:p>
          <a:p>
            <a:r>
              <a:rPr lang="en-US">
                <a:latin typeface="Tahoma" charset="0"/>
              </a:rPr>
              <a:t>Extensibility: how do we add new features?</a:t>
            </a:r>
          </a:p>
          <a:p>
            <a:r>
              <a:rPr lang="en-US">
                <a:latin typeface="Tahoma" charset="0"/>
              </a:rPr>
              <a:t>Communication: how do we exchange information?</a:t>
            </a:r>
          </a:p>
          <a:p>
            <a:r>
              <a:rPr lang="en-US">
                <a:latin typeface="Tahoma" charset="0"/>
              </a:rPr>
              <a:t>Scale: what happens as demands increase?</a:t>
            </a:r>
          </a:p>
          <a:p>
            <a:r>
              <a:rPr lang="en-US">
                <a:latin typeface="Tahoma" charset="0"/>
              </a:rPr>
              <a:t>Persistence: how do we make information outlast the processes that created it?</a:t>
            </a:r>
          </a:p>
          <a:p>
            <a:r>
              <a:rPr lang="en-US">
                <a:latin typeface="Tahoma" charset="0"/>
              </a:rPr>
              <a:t>Accounting: who pays the bills and how do we control resource usage?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16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16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16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16000"/>
          </a:lnSpc>
          <a:spcBef>
            <a:spcPct val="0"/>
          </a:spcBef>
          <a:spcAft>
            <a:spcPct val="0"/>
          </a:spcAft>
          <a:buClr>
            <a:srgbClr val="40458C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5649</TotalTime>
  <Words>1686</Words>
  <Application>Microsoft Macintosh PowerPoint</Application>
  <PresentationFormat>On-screen Show (4:3)</PresentationFormat>
  <Paragraphs>296</Paragraphs>
  <Slides>39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Times New Roman</vt:lpstr>
      <vt:lpstr>Tahoma</vt:lpstr>
      <vt:lpstr>StarSymbol</vt:lpstr>
      <vt:lpstr>Wingdings</vt:lpstr>
      <vt:lpstr>Arial</vt:lpstr>
      <vt:lpstr>Nimbus Roman No9 L</vt:lpstr>
      <vt:lpstr>Default Design</vt:lpstr>
      <vt:lpstr>1_Default Design</vt:lpstr>
      <vt:lpstr>CS 4410 / CS4411 Operating Systems</vt:lpstr>
      <vt:lpstr>What’s This Course About?</vt:lpstr>
      <vt:lpstr>What Kind of a Course Is This?</vt:lpstr>
      <vt:lpstr>Course Objective</vt:lpstr>
      <vt:lpstr>What is an Operating System?</vt:lpstr>
      <vt:lpstr>What do OSes do?</vt:lpstr>
      <vt:lpstr>What Resources Do OSes Control?</vt:lpstr>
      <vt:lpstr>Issues in OS Design</vt:lpstr>
      <vt:lpstr>More Issues</vt:lpstr>
      <vt:lpstr>Why Learn Operating Systems?</vt:lpstr>
      <vt:lpstr>Fact</vt:lpstr>
      <vt:lpstr>BSOD</vt:lpstr>
      <vt:lpstr>BSOD</vt:lpstr>
      <vt:lpstr>BSOD</vt:lpstr>
      <vt:lpstr>Therac-25</vt:lpstr>
      <vt:lpstr>Therac-25</vt:lpstr>
      <vt:lpstr>Therac-25 Outcome</vt:lpstr>
      <vt:lpstr>Denver airport</vt:lpstr>
      <vt:lpstr>      USS Yorktown           </vt:lpstr>
      <vt:lpstr>      Bitcoin Banks</vt:lpstr>
      <vt:lpstr>Other Systems</vt:lpstr>
      <vt:lpstr>Summary</vt:lpstr>
      <vt:lpstr>Philosophy</vt:lpstr>
      <vt:lpstr>Logistics</vt:lpstr>
      <vt:lpstr>Communication</vt:lpstr>
      <vt:lpstr>Administrative</vt:lpstr>
      <vt:lpstr>Grading</vt:lpstr>
      <vt:lpstr>Projects in CS4411</vt:lpstr>
      <vt:lpstr>MiniProjects in 4410</vt:lpstr>
      <vt:lpstr>Academic Integrity and Honor Code</vt:lpstr>
      <vt:lpstr>Our Expectations</vt:lpstr>
      <vt:lpstr>Enrollment SNAFU</vt:lpstr>
      <vt:lpstr>Enrollments</vt:lpstr>
      <vt:lpstr>Prerequisite</vt:lpstr>
      <vt:lpstr>Draft Syllabus</vt:lpstr>
      <vt:lpstr>Draft Project Plan for CS4411</vt:lpstr>
      <vt:lpstr>About Prof. Sirer</vt:lpstr>
      <vt:lpstr>About Prof. George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316 Systems Programming</dc:title>
  <cp:lastModifiedBy>loaner</cp:lastModifiedBy>
  <cp:revision>37</cp:revision>
  <dcterms:modified xsi:type="dcterms:W3CDTF">2014-08-28T17:24:00Z</dcterms:modified>
</cp:coreProperties>
</file>