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7"/>
  </p:notesMasterIdLst>
  <p:sldIdLst>
    <p:sldId id="257" r:id="rId6"/>
    <p:sldId id="261" r:id="rId7"/>
    <p:sldId id="397" r:id="rId8"/>
    <p:sldId id="361" r:id="rId9"/>
    <p:sldId id="408" r:id="rId10"/>
    <p:sldId id="329" r:id="rId11"/>
    <p:sldId id="373" r:id="rId12"/>
    <p:sldId id="405" r:id="rId13"/>
    <p:sldId id="402" r:id="rId14"/>
    <p:sldId id="404" r:id="rId15"/>
    <p:sldId id="406" r:id="rId16"/>
    <p:sldId id="407" r:id="rId17"/>
    <p:sldId id="358" r:id="rId18"/>
    <p:sldId id="357" r:id="rId19"/>
    <p:sldId id="383" r:id="rId20"/>
    <p:sldId id="367" r:id="rId21"/>
    <p:sldId id="398" r:id="rId22"/>
    <p:sldId id="368" r:id="rId23"/>
    <p:sldId id="401" r:id="rId24"/>
    <p:sldId id="400" r:id="rId25"/>
    <p:sldId id="39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6F0"/>
    <a:srgbClr val="44546A"/>
    <a:srgbClr val="F362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D8B7AA-A271-AA36-BD44-A2A99F362260}" v="4" dt="2023-08-07T15:17:33.3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996"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own, Lorna" userId="S::lbrown2@qa.com::d96c7206-e457-4c30-83c6-7fe83b9b2466" providerId="AD" clId="Web-{A6D8B7AA-A271-AA36-BD44-A2A99F362260}"/>
    <pc:docChg chg="modSld">
      <pc:chgData name="Brown, Lorna" userId="S::lbrown2@qa.com::d96c7206-e457-4c30-83c6-7fe83b9b2466" providerId="AD" clId="Web-{A6D8B7AA-A271-AA36-BD44-A2A99F362260}" dt="2023-08-07T15:17:33.340" v="3" actId="20577"/>
      <pc:docMkLst>
        <pc:docMk/>
      </pc:docMkLst>
      <pc:sldChg chg="modSp">
        <pc:chgData name="Brown, Lorna" userId="S::lbrown2@qa.com::d96c7206-e457-4c30-83c6-7fe83b9b2466" providerId="AD" clId="Web-{A6D8B7AA-A271-AA36-BD44-A2A99F362260}" dt="2023-08-07T15:17:33.340" v="3" actId="20577"/>
        <pc:sldMkLst>
          <pc:docMk/>
          <pc:sldMk cId="1642547831" sldId="257"/>
        </pc:sldMkLst>
        <pc:spChg chg="mod">
          <ac:chgData name="Brown, Lorna" userId="S::lbrown2@qa.com::d96c7206-e457-4c30-83c6-7fe83b9b2466" providerId="AD" clId="Web-{A6D8B7AA-A271-AA36-BD44-A2A99F362260}" dt="2023-08-07T15:17:33.340" v="3" actId="20577"/>
          <ac:spMkLst>
            <pc:docMk/>
            <pc:sldMk cId="1642547831" sldId="257"/>
            <ac:spMk id="10" creationId="{B623AAC1-38C0-EC41-AF66-7EC76ACCB83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8C885D-1E48-43E8-9D1E-2EA7E4B5E429}" type="datetimeFigureOut">
              <a:rPr lang="en-GB" smtClean="0"/>
              <a:t>07/08/2023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1FFF7B-086C-44E4-A6A3-A7505654B4D7}" type="slidenum">
              <a:rPr lang="en-GB" smtClean="0"/>
              <a:t>‹#›</a:t>
            </a:fld>
            <a:endParaRPr lang="en-GB"/>
          </a:p>
        </p:txBody>
      </p:sp>
    </p:spTree>
    <p:extLst>
      <p:ext uri="{BB962C8B-B14F-4D97-AF65-F5344CB8AC3E}">
        <p14:creationId xmlns:p14="http://schemas.microsoft.com/office/powerpoint/2010/main" val="1025570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GB" sz="1200">
              <a:latin typeface="Montserrat" panose="00000500000000000000" pitchFamily="2" charset="0"/>
            </a:endParaRPr>
          </a:p>
        </p:txBody>
      </p:sp>
      <p:sp>
        <p:nvSpPr>
          <p:cNvPr id="4" name="Slide Number Placeholder 3"/>
          <p:cNvSpPr>
            <a:spLocks noGrp="1"/>
          </p:cNvSpPr>
          <p:nvPr>
            <p:ph type="sldNum" sz="quarter" idx="10"/>
          </p:nvPr>
        </p:nvSpPr>
        <p:spPr/>
        <p:txBody>
          <a:bodyPr/>
          <a:lstStyle/>
          <a:p>
            <a:fld id="{9E1FFF7B-086C-44E4-A6A3-A7505654B4D7}" type="slidenum">
              <a:rPr lang="en-GB" smtClean="0"/>
              <a:t>1</a:t>
            </a:fld>
            <a:endParaRPr lang="en-GB"/>
          </a:p>
        </p:txBody>
      </p:sp>
    </p:spTree>
    <p:extLst>
      <p:ext uri="{BB962C8B-B14F-4D97-AF65-F5344CB8AC3E}">
        <p14:creationId xmlns:p14="http://schemas.microsoft.com/office/powerpoint/2010/main" val="24838972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a:p>
        </p:txBody>
      </p:sp>
      <p:sp>
        <p:nvSpPr>
          <p:cNvPr id="4" name="Slide Number Placeholder 3"/>
          <p:cNvSpPr>
            <a:spLocks noGrp="1"/>
          </p:cNvSpPr>
          <p:nvPr>
            <p:ph type="sldNum" sz="quarter" idx="10"/>
          </p:nvPr>
        </p:nvSpPr>
        <p:spPr/>
        <p:txBody>
          <a:bodyPr/>
          <a:lstStyle/>
          <a:p>
            <a:fld id="{9E1FFF7B-086C-44E4-A6A3-A7505654B4D7}" type="slidenum">
              <a:rPr lang="en-GB" smtClean="0"/>
              <a:t>10</a:t>
            </a:fld>
            <a:endParaRPr lang="en-GB"/>
          </a:p>
        </p:txBody>
      </p:sp>
    </p:spTree>
    <p:extLst>
      <p:ext uri="{BB962C8B-B14F-4D97-AF65-F5344CB8AC3E}">
        <p14:creationId xmlns:p14="http://schemas.microsoft.com/office/powerpoint/2010/main" val="41941527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a:p>
        </p:txBody>
      </p:sp>
      <p:sp>
        <p:nvSpPr>
          <p:cNvPr id="4" name="Slide Number Placeholder 3"/>
          <p:cNvSpPr>
            <a:spLocks noGrp="1"/>
          </p:cNvSpPr>
          <p:nvPr>
            <p:ph type="sldNum" sz="quarter" idx="10"/>
          </p:nvPr>
        </p:nvSpPr>
        <p:spPr/>
        <p:txBody>
          <a:bodyPr/>
          <a:lstStyle/>
          <a:p>
            <a:fld id="{9E1FFF7B-086C-44E4-A6A3-A7505654B4D7}" type="slidenum">
              <a:rPr lang="en-GB" smtClean="0"/>
              <a:t>11</a:t>
            </a:fld>
            <a:endParaRPr lang="en-GB"/>
          </a:p>
        </p:txBody>
      </p:sp>
    </p:spTree>
    <p:extLst>
      <p:ext uri="{BB962C8B-B14F-4D97-AF65-F5344CB8AC3E}">
        <p14:creationId xmlns:p14="http://schemas.microsoft.com/office/powerpoint/2010/main" val="989129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a:p>
        </p:txBody>
      </p:sp>
      <p:sp>
        <p:nvSpPr>
          <p:cNvPr id="4" name="Slide Number Placeholder 3"/>
          <p:cNvSpPr>
            <a:spLocks noGrp="1"/>
          </p:cNvSpPr>
          <p:nvPr>
            <p:ph type="sldNum" sz="quarter" idx="10"/>
          </p:nvPr>
        </p:nvSpPr>
        <p:spPr/>
        <p:txBody>
          <a:bodyPr/>
          <a:lstStyle/>
          <a:p>
            <a:fld id="{9E1FFF7B-086C-44E4-A6A3-A7505654B4D7}" type="slidenum">
              <a:rPr lang="en-GB" smtClean="0"/>
              <a:t>12</a:t>
            </a:fld>
            <a:endParaRPr lang="en-GB"/>
          </a:p>
        </p:txBody>
      </p:sp>
    </p:spTree>
    <p:extLst>
      <p:ext uri="{BB962C8B-B14F-4D97-AF65-F5344CB8AC3E}">
        <p14:creationId xmlns:p14="http://schemas.microsoft.com/office/powerpoint/2010/main" val="3263795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13</a:t>
            </a:fld>
            <a:endParaRPr lang="en-GB"/>
          </a:p>
        </p:txBody>
      </p:sp>
    </p:spTree>
    <p:extLst>
      <p:ext uri="{BB962C8B-B14F-4D97-AF65-F5344CB8AC3E}">
        <p14:creationId xmlns:p14="http://schemas.microsoft.com/office/powerpoint/2010/main" val="31528586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14</a:t>
            </a:fld>
            <a:endParaRPr lang="en-GB"/>
          </a:p>
        </p:txBody>
      </p:sp>
    </p:spTree>
    <p:extLst>
      <p:ext uri="{BB962C8B-B14F-4D97-AF65-F5344CB8AC3E}">
        <p14:creationId xmlns:p14="http://schemas.microsoft.com/office/powerpoint/2010/main" val="10496744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15</a:t>
            </a:fld>
            <a:endParaRPr lang="en-GB"/>
          </a:p>
        </p:txBody>
      </p:sp>
    </p:spTree>
    <p:extLst>
      <p:ext uri="{BB962C8B-B14F-4D97-AF65-F5344CB8AC3E}">
        <p14:creationId xmlns:p14="http://schemas.microsoft.com/office/powerpoint/2010/main" val="28314550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16</a:t>
            </a:fld>
            <a:endParaRPr lang="en-GB"/>
          </a:p>
        </p:txBody>
      </p:sp>
    </p:spTree>
    <p:extLst>
      <p:ext uri="{BB962C8B-B14F-4D97-AF65-F5344CB8AC3E}">
        <p14:creationId xmlns:p14="http://schemas.microsoft.com/office/powerpoint/2010/main" val="34260278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17</a:t>
            </a:fld>
            <a:endParaRPr lang="en-GB"/>
          </a:p>
        </p:txBody>
      </p:sp>
    </p:spTree>
    <p:extLst>
      <p:ext uri="{BB962C8B-B14F-4D97-AF65-F5344CB8AC3E}">
        <p14:creationId xmlns:p14="http://schemas.microsoft.com/office/powerpoint/2010/main" val="38278702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18</a:t>
            </a:fld>
            <a:endParaRPr lang="en-GB"/>
          </a:p>
        </p:txBody>
      </p:sp>
    </p:spTree>
    <p:extLst>
      <p:ext uri="{BB962C8B-B14F-4D97-AF65-F5344CB8AC3E}">
        <p14:creationId xmlns:p14="http://schemas.microsoft.com/office/powerpoint/2010/main" val="37043631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0D210A-DDCC-4C88-BBAF-3CB72A87E6FC}"/>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68C2F492-3655-45AA-A476-46C39362F763}"/>
              </a:ext>
            </a:extLst>
          </p:cNvPr>
          <p:cNvSpPr txBox="1">
            <a:spLocks noGrp="1"/>
          </p:cNvSpPr>
          <p:nvPr>
            <p:ph type="body" sz="quarter" idx="1"/>
          </p:nvPr>
        </p:nvSpPr>
        <p:spPr/>
        <p:txBody>
          <a:bodyPr/>
          <a:lstStyle/>
          <a:p>
            <a:endParaRPr lang="en-GB" dirty="0"/>
          </a:p>
        </p:txBody>
      </p:sp>
      <p:sp>
        <p:nvSpPr>
          <p:cNvPr id="4" name="Slide Number Placeholder 3">
            <a:extLst>
              <a:ext uri="{FF2B5EF4-FFF2-40B4-BE49-F238E27FC236}">
                <a16:creationId xmlns:a16="http://schemas.microsoft.com/office/drawing/2014/main" id="{649BFC95-A48F-412C-A431-28BD0E4E35D2}"/>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331666B-BD7B-4A6B-8E5C-EF02079744EE}" type="slidenum">
              <a:t>19</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3335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2</a:t>
            </a:fld>
            <a:endParaRPr lang="en-GB"/>
          </a:p>
        </p:txBody>
      </p:sp>
    </p:spTree>
    <p:extLst>
      <p:ext uri="{BB962C8B-B14F-4D97-AF65-F5344CB8AC3E}">
        <p14:creationId xmlns:p14="http://schemas.microsoft.com/office/powerpoint/2010/main" val="2201987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2A3B2D-61D5-4113-911D-99D5E2BEB619}"/>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5446FE6E-0398-467D-9B06-4E52DD7E621C}"/>
              </a:ext>
            </a:extLst>
          </p:cNvPr>
          <p:cNvSpPr txBox="1">
            <a:spLocks noGrp="1"/>
          </p:cNvSpPr>
          <p:nvPr>
            <p:ph type="body" sz="quarter" idx="1"/>
          </p:nvPr>
        </p:nvSpPr>
        <p:spPr/>
        <p:txBody>
          <a:bodyPr/>
          <a:lstStyle/>
          <a:p>
            <a:endParaRPr lang="en-GB"/>
          </a:p>
        </p:txBody>
      </p:sp>
      <p:sp>
        <p:nvSpPr>
          <p:cNvPr id="4" name="Slide Number Placeholder 3">
            <a:extLst>
              <a:ext uri="{FF2B5EF4-FFF2-40B4-BE49-F238E27FC236}">
                <a16:creationId xmlns:a16="http://schemas.microsoft.com/office/drawing/2014/main" id="{F65FCCC6-ED58-4444-A4CB-0074FEEC40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D9B0065-78CA-431B-B192-DA7FB3A6AA55}" type="slidenum">
              <a:t>20</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a:p>
        </p:txBody>
      </p:sp>
      <p:sp>
        <p:nvSpPr>
          <p:cNvPr id="4" name="Slide Number Placeholder 3"/>
          <p:cNvSpPr>
            <a:spLocks noGrp="1"/>
          </p:cNvSpPr>
          <p:nvPr>
            <p:ph type="sldNum" sz="quarter" idx="10"/>
          </p:nvPr>
        </p:nvSpPr>
        <p:spPr/>
        <p:txBody>
          <a:bodyPr/>
          <a:lstStyle/>
          <a:p>
            <a:fld id="{9E1FFF7B-086C-44E4-A6A3-A7505654B4D7}" type="slidenum">
              <a:rPr lang="en-GB" smtClean="0"/>
              <a:t>21</a:t>
            </a:fld>
            <a:endParaRPr lang="en-GB"/>
          </a:p>
        </p:txBody>
      </p:sp>
    </p:spTree>
    <p:extLst>
      <p:ext uri="{BB962C8B-B14F-4D97-AF65-F5344CB8AC3E}">
        <p14:creationId xmlns:p14="http://schemas.microsoft.com/office/powerpoint/2010/main" val="1900511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3</a:t>
            </a:fld>
            <a:endParaRPr lang="en-GB"/>
          </a:p>
        </p:txBody>
      </p:sp>
    </p:spTree>
    <p:extLst>
      <p:ext uri="{BB962C8B-B14F-4D97-AF65-F5344CB8AC3E}">
        <p14:creationId xmlns:p14="http://schemas.microsoft.com/office/powerpoint/2010/main" val="410742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a:p>
        </p:txBody>
      </p:sp>
      <p:sp>
        <p:nvSpPr>
          <p:cNvPr id="4" name="Slide Number Placeholder 3"/>
          <p:cNvSpPr>
            <a:spLocks noGrp="1"/>
          </p:cNvSpPr>
          <p:nvPr>
            <p:ph type="sldNum" sz="quarter" idx="10"/>
          </p:nvPr>
        </p:nvSpPr>
        <p:spPr/>
        <p:txBody>
          <a:bodyPr/>
          <a:lstStyle/>
          <a:p>
            <a:fld id="{9E1FFF7B-086C-44E4-A6A3-A7505654B4D7}" type="slidenum">
              <a:rPr lang="en-GB" smtClean="0"/>
              <a:t>4</a:t>
            </a:fld>
            <a:endParaRPr lang="en-GB"/>
          </a:p>
        </p:txBody>
      </p:sp>
    </p:spTree>
    <p:extLst>
      <p:ext uri="{BB962C8B-B14F-4D97-AF65-F5344CB8AC3E}">
        <p14:creationId xmlns:p14="http://schemas.microsoft.com/office/powerpoint/2010/main" val="665222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5</a:t>
            </a:fld>
            <a:endParaRPr lang="en-GB"/>
          </a:p>
        </p:txBody>
      </p:sp>
    </p:spTree>
    <p:extLst>
      <p:ext uri="{BB962C8B-B14F-4D97-AF65-F5344CB8AC3E}">
        <p14:creationId xmlns:p14="http://schemas.microsoft.com/office/powerpoint/2010/main" val="2300673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6</a:t>
            </a:fld>
            <a:endParaRPr lang="en-GB"/>
          </a:p>
        </p:txBody>
      </p:sp>
    </p:spTree>
    <p:extLst>
      <p:ext uri="{BB962C8B-B14F-4D97-AF65-F5344CB8AC3E}">
        <p14:creationId xmlns:p14="http://schemas.microsoft.com/office/powerpoint/2010/main" val="3530637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E1FFF7B-086C-44E4-A6A3-A7505654B4D7}" type="slidenum">
              <a:rPr lang="en-GB" smtClean="0"/>
              <a:t>7</a:t>
            </a:fld>
            <a:endParaRPr lang="en-GB"/>
          </a:p>
        </p:txBody>
      </p:sp>
    </p:spTree>
    <p:extLst>
      <p:ext uri="{BB962C8B-B14F-4D97-AF65-F5344CB8AC3E}">
        <p14:creationId xmlns:p14="http://schemas.microsoft.com/office/powerpoint/2010/main" val="3554911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a:p>
        </p:txBody>
      </p:sp>
      <p:sp>
        <p:nvSpPr>
          <p:cNvPr id="4" name="Slide Number Placeholder 3"/>
          <p:cNvSpPr>
            <a:spLocks noGrp="1"/>
          </p:cNvSpPr>
          <p:nvPr>
            <p:ph type="sldNum" sz="quarter" idx="10"/>
          </p:nvPr>
        </p:nvSpPr>
        <p:spPr/>
        <p:txBody>
          <a:bodyPr/>
          <a:lstStyle/>
          <a:p>
            <a:fld id="{9E1FFF7B-086C-44E4-A6A3-A7505654B4D7}" type="slidenum">
              <a:rPr lang="en-GB" smtClean="0"/>
              <a:t>8</a:t>
            </a:fld>
            <a:endParaRPr lang="en-GB"/>
          </a:p>
        </p:txBody>
      </p:sp>
    </p:spTree>
    <p:extLst>
      <p:ext uri="{BB962C8B-B14F-4D97-AF65-F5344CB8AC3E}">
        <p14:creationId xmlns:p14="http://schemas.microsoft.com/office/powerpoint/2010/main" val="853551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a:p>
        </p:txBody>
      </p:sp>
      <p:sp>
        <p:nvSpPr>
          <p:cNvPr id="4" name="Slide Number Placeholder 3"/>
          <p:cNvSpPr>
            <a:spLocks noGrp="1"/>
          </p:cNvSpPr>
          <p:nvPr>
            <p:ph type="sldNum" sz="quarter" idx="10"/>
          </p:nvPr>
        </p:nvSpPr>
        <p:spPr/>
        <p:txBody>
          <a:bodyPr/>
          <a:lstStyle/>
          <a:p>
            <a:fld id="{9E1FFF7B-086C-44E4-A6A3-A7505654B4D7}" type="slidenum">
              <a:rPr lang="en-GB" smtClean="0"/>
              <a:t>9</a:t>
            </a:fld>
            <a:endParaRPr lang="en-GB"/>
          </a:p>
        </p:txBody>
      </p:sp>
    </p:spTree>
    <p:extLst>
      <p:ext uri="{BB962C8B-B14F-4D97-AF65-F5344CB8AC3E}">
        <p14:creationId xmlns:p14="http://schemas.microsoft.com/office/powerpoint/2010/main" val="2540551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CF06A8E-6F8C-40A2-B21A-7F822232F29A}" type="datetime1">
              <a:rPr lang="en-GB" smtClean="0"/>
              <a:t>07/08/2023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3549062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DD1E68E-0870-482F-8831-914C8E5B775F}" type="datetime1">
              <a:rPr lang="en-GB" smtClean="0"/>
              <a:t>07/08/2023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1347680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2D817E7-EC0B-4B34-A5BD-07F08B75C3D2}" type="datetime1">
              <a:rPr lang="en-GB" smtClean="0"/>
              <a:t>07/08/2023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3072070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ABFDC-E0CB-4CFB-82DC-E22847006A6D}"/>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A1602936-8100-43C1-BBF3-167A3152F844}"/>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11EEE15F-65D9-4A46-AFEF-597364BC8E37}"/>
              </a:ext>
            </a:extLst>
          </p:cNvPr>
          <p:cNvSpPr txBox="1">
            <a:spLocks noGrp="1"/>
          </p:cNvSpPr>
          <p:nvPr>
            <p:ph type="dt" sz="half" idx="7"/>
          </p:nvPr>
        </p:nvSpPr>
        <p:spPr/>
        <p:txBody>
          <a:bodyPr/>
          <a:lstStyle>
            <a:lvl1pPr>
              <a:defRPr/>
            </a:lvl1pPr>
          </a:lstStyle>
          <a:p>
            <a:pPr lvl="0"/>
            <a:fld id="{86D44148-AA55-4B9E-B7F6-F16469186017}" type="datetime1">
              <a:rPr lang="en-GB"/>
              <a:pPr lvl="0"/>
              <a:t>07/08/2023</a:t>
            </a:fld>
            <a:endParaRPr lang="en-GB"/>
          </a:p>
        </p:txBody>
      </p:sp>
      <p:sp>
        <p:nvSpPr>
          <p:cNvPr id="5" name="Footer Placeholder 4">
            <a:extLst>
              <a:ext uri="{FF2B5EF4-FFF2-40B4-BE49-F238E27FC236}">
                <a16:creationId xmlns:a16="http://schemas.microsoft.com/office/drawing/2014/main" id="{86013632-062A-46C8-937B-1CE5C568BE54}"/>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3BF4F10F-C281-450C-B194-D55570E1DF8D}"/>
              </a:ext>
            </a:extLst>
          </p:cNvPr>
          <p:cNvSpPr txBox="1">
            <a:spLocks noGrp="1"/>
          </p:cNvSpPr>
          <p:nvPr>
            <p:ph type="sldNum" sz="quarter" idx="8"/>
          </p:nvPr>
        </p:nvSpPr>
        <p:spPr/>
        <p:txBody>
          <a:bodyPr/>
          <a:lstStyle>
            <a:lvl1pPr>
              <a:defRPr/>
            </a:lvl1pPr>
          </a:lstStyle>
          <a:p>
            <a:pPr lvl="0"/>
            <a:fld id="{EA341161-8855-4CFE-B005-E0E3974CAF31}" type="slidenum">
              <a:t>‹#›</a:t>
            </a:fld>
            <a:endParaRPr lang="en-GB"/>
          </a:p>
        </p:txBody>
      </p:sp>
    </p:spTree>
    <p:extLst>
      <p:ext uri="{BB962C8B-B14F-4D97-AF65-F5344CB8AC3E}">
        <p14:creationId xmlns:p14="http://schemas.microsoft.com/office/powerpoint/2010/main" val="18922328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DFA98B-FB16-4D2C-9A21-889A648EA5C3}" type="datetime1">
              <a:rPr lang="en-GB" smtClean="0"/>
              <a:t>07/08/2023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2890255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C68DC0-A600-451E-B515-1AA26BC40E35}" type="datetime1">
              <a:rPr lang="en-GB" smtClean="0"/>
              <a:t>07/08/2023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670289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96FBECC-FC1D-4FC8-87C5-DF395097E6E1}" type="datetime1">
              <a:rPr lang="en-GB" smtClean="0"/>
              <a:t>07/08/2023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2815293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DBADEFE-1448-4B05-9BBA-F47FB6FC0AE3}" type="datetime1">
              <a:rPr lang="en-GB" smtClean="0"/>
              <a:t>07/08/2023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3251447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BCCE7DF-496B-4F94-AD55-E8E0D7904853}" type="datetime1">
              <a:rPr lang="en-GB" smtClean="0"/>
              <a:t>07/08/2023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1687388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BA7C2-8F16-4E6E-A1AA-3E28D8C7A7D7}" type="datetime1">
              <a:rPr lang="en-GB" smtClean="0"/>
              <a:t>07/08/2023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3000524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D490516-C79B-46DC-BC9B-61CD8AF65F3D}" type="datetime1">
              <a:rPr lang="en-GB" smtClean="0"/>
              <a:t>07/08/2023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260208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4A3997A-6200-4F1B-8683-C49C52D1AD2B}" type="datetime1">
              <a:rPr lang="en-GB" smtClean="0"/>
              <a:t>07/08/2023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39938C-644C-46DC-A348-D6152A5EE845}" type="slidenum">
              <a:rPr lang="en-GB" smtClean="0"/>
              <a:t>‹#›</a:t>
            </a:fld>
            <a:endParaRPr lang="en-GB"/>
          </a:p>
        </p:txBody>
      </p:sp>
    </p:spTree>
    <p:extLst>
      <p:ext uri="{BB962C8B-B14F-4D97-AF65-F5344CB8AC3E}">
        <p14:creationId xmlns:p14="http://schemas.microsoft.com/office/powerpoint/2010/main" val="528124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301FF9-7568-4EB3-B275-2E9386480F7B}" type="datetime1">
              <a:rPr lang="en-GB" smtClean="0"/>
              <a:t>07/08/2023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9938C-644C-46DC-A348-D6152A5EE845}" type="slidenum">
              <a:rPr lang="en-GB" smtClean="0"/>
              <a:t>‹#›</a:t>
            </a:fld>
            <a:endParaRPr lang="en-GB"/>
          </a:p>
        </p:txBody>
      </p:sp>
    </p:spTree>
    <p:extLst>
      <p:ext uri="{BB962C8B-B14F-4D97-AF65-F5344CB8AC3E}">
        <p14:creationId xmlns:p14="http://schemas.microsoft.com/office/powerpoint/2010/main" val="2655375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2"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A927A1-27C4-44D2-8874-446E2A25D54E}"/>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6C6CA38A-AD84-4034-8EDF-54DBA91E2870}"/>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2F83A5-9AFD-48C3-9F37-8247864FCAF3}"/>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FC151EBB-A72F-4836-8DF3-EAB478892E22}" type="datetime1">
              <a:rPr lang="en-GB"/>
              <a:pPr lvl="0"/>
              <a:t>07/08/2023</a:t>
            </a:fld>
            <a:endParaRPr lang="en-GB"/>
          </a:p>
        </p:txBody>
      </p:sp>
      <p:sp>
        <p:nvSpPr>
          <p:cNvPr id="5" name="Footer Placeholder 4">
            <a:extLst>
              <a:ext uri="{FF2B5EF4-FFF2-40B4-BE49-F238E27FC236}">
                <a16:creationId xmlns:a16="http://schemas.microsoft.com/office/drawing/2014/main" id="{D7593DED-2545-4E27-B3BD-2CDD008D043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6E4A15C1-1744-47A2-B636-D64476F86217}"/>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47BB7358-EC0D-4584-89B0-91DA94478A1C}" type="slidenum">
              <a:t>‹#›</a:t>
            </a:fld>
            <a:endParaRPr lang="en-GB"/>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qahighereducation.com/the-ace-tea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cliparting.com/free-person-clipart-24568" TargetMode="External"/><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hyperlink" Target="https://forms.office.com/Pages/ResponsePage.aspx?id=lwcinDfD-EmwhqmiSXn3KJx4-QmcBv9NnNg4SAsynGNUMDRJTEhHQ1RYSVVMQVZCNjhBMlpMNExDTi4u" TargetMode="Externa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https://padlet.com/lornabrown/example-text-problems-with-the-style-pxhs5i4folqayt26"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71FB68A7-A656-A348-AE42-02B5F30E1E55}"/>
              </a:ext>
            </a:extLst>
          </p:cNvPr>
          <p:cNvSpPr txBox="1">
            <a:spLocks/>
          </p:cNvSpPr>
          <p:nvPr/>
        </p:nvSpPr>
        <p:spPr>
          <a:xfrm>
            <a:off x="1418239" y="302479"/>
            <a:ext cx="6374481" cy="855762"/>
          </a:xfrm>
          <a:prstGeom prst="rect">
            <a:avLst/>
          </a:prstGeom>
        </p:spPr>
        <p:txBody>
          <a:bodyPr vert="horz" lIns="0" tIns="0" rIns="0" bIns="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800" dirty="0">
                <a:latin typeface="Krana Fat B" panose="00000B00000000000000" pitchFamily="50" charset="0"/>
              </a:rPr>
              <a:t>Academic Style</a:t>
            </a:r>
          </a:p>
        </p:txBody>
      </p:sp>
      <p:sp>
        <p:nvSpPr>
          <p:cNvPr id="10" name="Text Placeholder 2">
            <a:extLst>
              <a:ext uri="{FF2B5EF4-FFF2-40B4-BE49-F238E27FC236}">
                <a16:creationId xmlns:a16="http://schemas.microsoft.com/office/drawing/2014/main" id="{B623AAC1-38C0-EC41-AF66-7EC76ACCB83E}"/>
              </a:ext>
            </a:extLst>
          </p:cNvPr>
          <p:cNvSpPr txBox="1">
            <a:spLocks/>
          </p:cNvSpPr>
          <p:nvPr/>
        </p:nvSpPr>
        <p:spPr>
          <a:xfrm>
            <a:off x="584199" y="1463700"/>
            <a:ext cx="8294329" cy="4427440"/>
          </a:xfrm>
          <a:prstGeom prst="rect">
            <a:avLst/>
          </a:prstGeom>
        </p:spPr>
        <p:txBody>
          <a:bodyPr vert="horz" lIns="0" tIns="0" rIns="0" bIns="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b="1" dirty="0">
                <a:latin typeface="Montserrat"/>
              </a:rPr>
              <a:t>The session will start at …. </a:t>
            </a:r>
            <a:endParaRPr lang="en-GB" sz="2000" b="1" dirty="0">
              <a:latin typeface="Montserrat" panose="00000500000000000000" pitchFamily="2" charset="0"/>
            </a:endParaRPr>
          </a:p>
          <a:p>
            <a:pPr marL="0" marR="0" lvl="0" indent="0" algn="l" defTabSz="914400" rtl="0" eaLnBrk="1" fontAlgn="auto" latinLnBrk="0" hangingPunct="1">
              <a:lnSpc>
                <a:spcPct val="90000"/>
              </a:lnSpc>
              <a:spcBef>
                <a:spcPts val="1000"/>
              </a:spcBef>
              <a:spcAft>
                <a:spcPts val="0"/>
              </a:spcAft>
              <a:buClrTx/>
              <a:buSzTx/>
              <a:buFontTx/>
              <a:buNone/>
              <a:tabLst/>
              <a:defRPr sz="1800" b="0" i="0" u="none" strike="noStrike" kern="0" cap="none" spc="0" baseline="0">
                <a:solidFill>
                  <a:srgbClr val="000000"/>
                </a:solidFill>
                <a:uFillTx/>
              </a:defRPr>
            </a:pPr>
            <a:r>
              <a:rPr lang="en-GB" sz="2000" dirty="0">
                <a:latin typeface="Montserrat" panose="00000500000000000000" pitchFamily="2" charset="0"/>
              </a:rPr>
              <a:t>Please mute your microphone/phone when joining the session. You can unmute yourself when necessary.</a:t>
            </a:r>
            <a:r>
              <a:rPr kumimoji="0" lang="en-GB" sz="2000" i="0" u="none" strike="noStrike" kern="0" cap="none" spc="0" normalizeH="0" baseline="0" noProof="0" dirty="0">
                <a:ln>
                  <a:noFill/>
                </a:ln>
                <a:solidFill>
                  <a:srgbClr val="000000"/>
                </a:solidFill>
                <a:effectLst/>
                <a:uLnTx/>
                <a:uFillTx/>
                <a:latin typeface="Montserrat"/>
                <a:ea typeface="+mn-ea"/>
                <a:cs typeface="+mn-cs"/>
              </a:rPr>
              <a:t> </a:t>
            </a:r>
          </a:p>
          <a:p>
            <a:pPr marL="0" marR="0" lvl="0" indent="0" algn="l" defTabSz="914400" rtl="0" eaLnBrk="1" fontAlgn="auto" latinLnBrk="0" hangingPunct="1">
              <a:lnSpc>
                <a:spcPct val="90000"/>
              </a:lnSpc>
              <a:spcBef>
                <a:spcPts val="1000"/>
              </a:spcBef>
              <a:spcAft>
                <a:spcPts val="0"/>
              </a:spcAft>
              <a:buClrTx/>
              <a:buSzTx/>
              <a:buFontTx/>
              <a:buNone/>
              <a:tabLst/>
              <a:defRPr sz="1800" b="0" i="0" u="none" strike="noStrike" kern="0" cap="none" spc="0" baseline="0">
                <a:solidFill>
                  <a:srgbClr val="000000"/>
                </a:solidFill>
                <a:uFillTx/>
              </a:defRPr>
            </a:pPr>
            <a:endParaRPr lang="en-GB" sz="2000" kern="0" dirty="0">
              <a:solidFill>
                <a:srgbClr val="000000"/>
              </a:solidFill>
              <a:latin typeface="Montserrat"/>
            </a:endParaRPr>
          </a:p>
          <a:p>
            <a:pPr algn="l">
              <a:defRPr sz="1800" b="0" i="0" u="none" strike="noStrike" kern="0" cap="none" spc="0" baseline="0">
                <a:solidFill>
                  <a:srgbClr val="000000"/>
                </a:solidFill>
                <a:uFillTx/>
              </a:defRPr>
            </a:pPr>
            <a:r>
              <a:rPr lang="en-GB" sz="2000" dirty="0">
                <a:latin typeface="Montserrat" panose="00000500000000000000" pitchFamily="2" charset="0"/>
              </a:rPr>
              <a:t>Please check your speakers are working. If you are having difficulties seeing the screen or hearing, please check your audio settings and / or sign out and in again.</a:t>
            </a:r>
          </a:p>
          <a:p>
            <a:pPr marL="0" marR="0" lvl="0" indent="0" algn="l" defTabSz="914400" rtl="0" eaLnBrk="1" fontAlgn="auto" latinLnBrk="0" hangingPunct="1">
              <a:lnSpc>
                <a:spcPct val="90000"/>
              </a:lnSpc>
              <a:spcBef>
                <a:spcPts val="1000"/>
              </a:spcBef>
              <a:spcAft>
                <a:spcPts val="0"/>
              </a:spcAft>
              <a:buClrTx/>
              <a:buSzTx/>
              <a:buFontTx/>
              <a:buNone/>
              <a:tabLst/>
              <a:defRPr sz="1800" b="0" i="0" u="none" strike="noStrike" kern="0" cap="none" spc="0" baseline="0">
                <a:solidFill>
                  <a:srgbClr val="000000"/>
                </a:solidFill>
                <a:uFillTx/>
              </a:defRPr>
            </a:pPr>
            <a:endParaRPr kumimoji="0" lang="en-GB" sz="2000" i="0" u="none" strike="noStrike" kern="0" cap="none" spc="0" normalizeH="0" baseline="0" noProof="0" dirty="0">
              <a:ln>
                <a:noFill/>
              </a:ln>
              <a:solidFill>
                <a:srgbClr val="000000"/>
              </a:solidFill>
              <a:effectLst/>
              <a:uLnTx/>
              <a:uFillTx/>
              <a:latin typeface="Montserrat"/>
              <a:ea typeface="+mn-ea"/>
              <a:cs typeface="+mn-cs"/>
            </a:endParaRPr>
          </a:p>
          <a:p>
            <a:pPr marL="0" marR="0" lvl="0" indent="0" algn="l" defTabSz="914400" rtl="0" eaLnBrk="1" fontAlgn="auto" latinLnBrk="0" hangingPunct="1">
              <a:lnSpc>
                <a:spcPct val="90000"/>
              </a:lnSpc>
              <a:spcBef>
                <a:spcPts val="1000"/>
              </a:spcBef>
              <a:spcAft>
                <a:spcPts val="0"/>
              </a:spcAft>
              <a:buClrTx/>
              <a:buSzTx/>
              <a:buFontTx/>
              <a:buNone/>
              <a:tabLst/>
              <a:defRPr sz="1800" b="0" i="0" u="none" strike="noStrike" kern="0" cap="none" spc="0" baseline="0">
                <a:solidFill>
                  <a:srgbClr val="000000"/>
                </a:solidFill>
                <a:uFillTx/>
              </a:defRPr>
            </a:pPr>
            <a:r>
              <a:rPr kumimoji="0" lang="en-GB" sz="2000" b="0" i="0" u="none" strike="noStrike" kern="0" cap="none" spc="0" normalizeH="0" baseline="0" noProof="0" dirty="0">
                <a:ln>
                  <a:noFill/>
                </a:ln>
                <a:solidFill>
                  <a:srgbClr val="000000"/>
                </a:solidFill>
                <a:effectLst/>
                <a:uLnTx/>
                <a:uFillTx/>
                <a:latin typeface="Montserrat"/>
                <a:ea typeface="+mn-ea"/>
                <a:cs typeface="+mn-cs"/>
              </a:rPr>
              <a:t>If</a:t>
            </a:r>
            <a:r>
              <a:rPr kumimoji="0" lang="en-GB" sz="2000" b="0" i="0" u="none" strike="noStrike" kern="1200" cap="none" spc="0" normalizeH="0" baseline="0" noProof="0" dirty="0">
                <a:ln>
                  <a:noFill/>
                </a:ln>
                <a:solidFill>
                  <a:srgbClr val="000000"/>
                </a:solidFill>
                <a:effectLst/>
                <a:uLnTx/>
                <a:uFillTx/>
                <a:latin typeface="Montserrat"/>
                <a:ea typeface="+mn-ea"/>
                <a:cs typeface="+mn-cs"/>
              </a:rPr>
              <a:t> you are waiting:</a:t>
            </a:r>
            <a:r>
              <a:rPr kumimoji="0" lang="en-GB" sz="2000" b="0" i="0" u="none" strike="noStrike" kern="0" cap="none" spc="0" normalizeH="0" baseline="0" noProof="0" dirty="0">
                <a:ln>
                  <a:noFill/>
                </a:ln>
                <a:solidFill>
                  <a:srgbClr val="000000"/>
                </a:solidFill>
                <a:effectLst/>
                <a:uLnTx/>
                <a:uFillTx/>
                <a:latin typeface="Montserrat"/>
                <a:ea typeface="+mn-ea"/>
                <a:cs typeface="+mn-cs"/>
              </a:rPr>
              <a:t> </a:t>
            </a:r>
            <a:endParaRPr kumimoji="0" lang="en-GB" sz="2000" b="0" i="0" u="none" strike="noStrike" kern="0" cap="none" spc="0" normalizeH="0" baseline="0" noProof="0" dirty="0">
              <a:ln>
                <a:noFill/>
              </a:ln>
              <a:solidFill>
                <a:srgbClr val="000000"/>
              </a:solidFill>
              <a:effectLst/>
              <a:uLnTx/>
              <a:uFillTx/>
              <a:latin typeface="Montserrat" panose="00000500000000000000" pitchFamily="2" charset="0"/>
              <a:ea typeface="+mn-ea"/>
              <a:cs typeface="Calibri"/>
            </a:endParaRPr>
          </a:p>
          <a:p>
            <a:pPr marL="0" marR="0" lvl="0" indent="0" algn="l" defTabSz="914400" rtl="0" eaLnBrk="1" fontAlgn="auto" latinLnBrk="0" hangingPunct="1">
              <a:lnSpc>
                <a:spcPct val="90000"/>
              </a:lnSpc>
              <a:spcBef>
                <a:spcPts val="1000"/>
              </a:spcBef>
              <a:spcAft>
                <a:spcPts val="0"/>
              </a:spcAft>
              <a:buClrTx/>
              <a:buSzTx/>
              <a:buFontTx/>
              <a:buNone/>
              <a:tabLst/>
              <a:defRPr sz="1800" b="0" i="0" u="none" strike="noStrike" kern="0" cap="none" spc="0" baseline="0">
                <a:solidFill>
                  <a:srgbClr val="000000"/>
                </a:solidFill>
                <a:uFillTx/>
              </a:defRPr>
            </a:pPr>
            <a:r>
              <a:rPr kumimoji="0" lang="en-US" sz="2000" b="0" i="0" u="none" strike="noStrike" kern="0" cap="none" spc="0" normalizeH="0" baseline="0" noProof="0" dirty="0">
                <a:ln>
                  <a:noFill/>
                </a:ln>
                <a:solidFill>
                  <a:srgbClr val="000000"/>
                </a:solidFill>
                <a:effectLst/>
                <a:uLnTx/>
                <a:uFillTx/>
                <a:latin typeface="Montserrat"/>
                <a:ea typeface="+mn-ea"/>
                <a:cs typeface="+mn-cs"/>
              </a:rPr>
              <a:t>These slides can be accessed on our website:  </a:t>
            </a:r>
          </a:p>
          <a:p>
            <a:pPr marL="0" marR="0" lvl="0" indent="0" algn="l" defTabSz="914400" rtl="0" eaLnBrk="1" fontAlgn="auto" latinLnBrk="0" hangingPunct="1">
              <a:lnSpc>
                <a:spcPct val="90000"/>
              </a:lnSpc>
              <a:spcBef>
                <a:spcPts val="1000"/>
              </a:spcBef>
              <a:spcAft>
                <a:spcPts val="0"/>
              </a:spcAft>
              <a:buClrTx/>
              <a:buSzTx/>
              <a:buFontTx/>
              <a:buNone/>
              <a:tabLst/>
              <a:defRPr sz="1800" b="0" i="0" u="none" strike="noStrike" kern="0" cap="none" spc="0" baseline="0">
                <a:solidFill>
                  <a:srgbClr val="000000"/>
                </a:solidFill>
                <a:uFillTx/>
              </a:defRPr>
            </a:pPr>
            <a:r>
              <a:rPr kumimoji="0" lang="en-US" sz="2000" b="0" i="0" u="none" strike="noStrike" kern="0" cap="none" spc="0" normalizeH="0" baseline="0" noProof="0" dirty="0">
                <a:ln>
                  <a:noFill/>
                </a:ln>
                <a:solidFill>
                  <a:srgbClr val="000000"/>
                </a:solidFill>
                <a:effectLst/>
                <a:uLnTx/>
                <a:uFillTx/>
                <a:latin typeface="Montserrat"/>
                <a:ea typeface="+mn-ea"/>
                <a:cs typeface="+mn-cs"/>
              </a:rPr>
              <a:t> </a:t>
            </a:r>
            <a:r>
              <a:rPr kumimoji="0" lang="en-US" sz="2000" b="0" i="0" u="none" strike="noStrike" kern="0" cap="none" spc="0" normalizeH="0" baseline="0" noProof="0" dirty="0">
                <a:ln>
                  <a:noFill/>
                </a:ln>
                <a:solidFill>
                  <a:srgbClr val="0563C1"/>
                </a:solidFill>
                <a:effectLst/>
                <a:uLnTx/>
                <a:uFillTx/>
                <a:latin typeface="Montserrat"/>
                <a:ea typeface="+mn-ea"/>
                <a:cs typeface="+mn-cs"/>
                <a:hlinkClick r:id="rId3"/>
              </a:rPr>
              <a:t>https://qahighereducation.com/the-ace-team/</a:t>
            </a:r>
            <a:endParaRPr kumimoji="0" lang="en-GB" sz="2000" b="0" i="0" u="none" strike="noStrike" kern="0" cap="none" spc="0" normalizeH="0" baseline="0" noProof="0" dirty="0">
              <a:ln>
                <a:noFill/>
              </a:ln>
              <a:solidFill>
                <a:srgbClr val="000000"/>
              </a:solidFill>
              <a:effectLst/>
              <a:uLnTx/>
              <a:uFillTx/>
              <a:latin typeface="Montserrat" panose="00000500000000000000" pitchFamily="2" charset="0"/>
              <a:ea typeface="+mn-ea"/>
              <a:cs typeface="Calibri"/>
            </a:endParaRPr>
          </a:p>
          <a:p>
            <a:pPr algn="l"/>
            <a:endParaRPr lang="en-GB" sz="2000" b="1" dirty="0">
              <a:latin typeface="Montserrat" panose="00000500000000000000" pitchFamily="2" charset="0"/>
            </a:endParaRPr>
          </a:p>
          <a:p>
            <a:pPr algn="l"/>
            <a:endParaRPr lang="en-GB" sz="2000" b="1" dirty="0">
              <a:latin typeface="Montserrat" panose="00000500000000000000" pitchFamily="2" charset="0"/>
            </a:endParaRPr>
          </a:p>
          <a:p>
            <a:pPr algn="l"/>
            <a:endParaRPr lang="en-GB" sz="2000" b="1" dirty="0">
              <a:latin typeface="Montserrat" panose="00000500000000000000" pitchFamily="2" charset="0"/>
            </a:endParaRPr>
          </a:p>
          <a:p>
            <a:pPr algn="l"/>
            <a:endParaRPr lang="en-GB" sz="2000" b="1" dirty="0">
              <a:latin typeface="Montserrat" panose="00000500000000000000" pitchFamily="2" charset="0"/>
            </a:endParaRPr>
          </a:p>
          <a:p>
            <a:pPr algn="l"/>
            <a:endParaRPr lang="en-GB" sz="2000" b="1" dirty="0">
              <a:latin typeface="Montserrat" panose="00000500000000000000" pitchFamily="2" charset="0"/>
            </a:endParaRPr>
          </a:p>
          <a:p>
            <a:pPr algn="l"/>
            <a:endParaRPr lang="en-GB" sz="2000" b="1" dirty="0">
              <a:latin typeface="Montserrat" panose="00000500000000000000" pitchFamily="2" charset="0"/>
            </a:endParaRPr>
          </a:p>
          <a:p>
            <a:pPr algn="l"/>
            <a:endParaRPr lang="en-GB" dirty="0"/>
          </a:p>
          <a:p>
            <a:pPr algn="l"/>
            <a:endParaRPr lang="en-US" dirty="0">
              <a:latin typeface="Montserrat" panose="00000500000000000000" pitchFamily="2" charset="0"/>
            </a:endParaRPr>
          </a:p>
        </p:txBody>
      </p:sp>
      <p:pic>
        <p:nvPicPr>
          <p:cNvPr id="6" name="Graphic 29">
            <a:extLst>
              <a:ext uri="{FF2B5EF4-FFF2-40B4-BE49-F238E27FC236}">
                <a16:creationId xmlns:a16="http://schemas.microsoft.com/office/drawing/2014/main" id="{572E6A4A-143B-E94B-A1BF-29C50E635A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Rectangle 4"/>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pic>
        <p:nvPicPr>
          <p:cNvPr id="2" name="Picture 8" descr="A qr code on a white background&#10;&#10;Description automatically generated">
            <a:extLst>
              <a:ext uri="{FF2B5EF4-FFF2-40B4-BE49-F238E27FC236}">
                <a16:creationId xmlns:a16="http://schemas.microsoft.com/office/drawing/2014/main" id="{FF2DE445-2FC6-C6FC-846A-01D1CE4E85D3}"/>
              </a:ext>
            </a:extLst>
          </p:cNvPr>
          <p:cNvPicPr>
            <a:picLocks noChangeAspect="1"/>
          </p:cNvPicPr>
          <p:nvPr/>
        </p:nvPicPr>
        <p:blipFill>
          <a:blip r:embed="rId5"/>
          <a:stretch>
            <a:fillRect/>
          </a:stretch>
        </p:blipFill>
        <p:spPr>
          <a:xfrm>
            <a:off x="9224962" y="3596515"/>
            <a:ext cx="2124075" cy="2105025"/>
          </a:xfrm>
          <a:prstGeom prst="rect">
            <a:avLst/>
          </a:prstGeom>
        </p:spPr>
      </p:pic>
    </p:spTree>
    <p:extLst>
      <p:ext uri="{BB962C8B-B14F-4D97-AF65-F5344CB8AC3E}">
        <p14:creationId xmlns:p14="http://schemas.microsoft.com/office/powerpoint/2010/main" val="1642547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71FB68A7-A656-A348-AE42-02B5F30E1E55}"/>
              </a:ext>
            </a:extLst>
          </p:cNvPr>
          <p:cNvSpPr txBox="1">
            <a:spLocks/>
          </p:cNvSpPr>
          <p:nvPr/>
        </p:nvSpPr>
        <p:spPr>
          <a:xfrm>
            <a:off x="1447295" y="373560"/>
            <a:ext cx="8405213" cy="730325"/>
          </a:xfrm>
          <a:prstGeom prst="rect">
            <a:avLst/>
          </a:prstGeom>
        </p:spPr>
        <p:txBody>
          <a:bodyPr vert="horz" lIns="0" tIns="0" rIns="0" bIns="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dirty="0">
                <a:latin typeface="Krana Fat B" panose="00000B00000000000000" pitchFamily="50" charset="0"/>
              </a:rPr>
              <a:t>Our example text and features of academic style 1</a:t>
            </a:r>
          </a:p>
        </p:txBody>
      </p:sp>
      <p:sp>
        <p:nvSpPr>
          <p:cNvPr id="10" name="Text Placeholder 2">
            <a:extLst>
              <a:ext uri="{FF2B5EF4-FFF2-40B4-BE49-F238E27FC236}">
                <a16:creationId xmlns:a16="http://schemas.microsoft.com/office/drawing/2014/main" id="{B623AAC1-38C0-EC41-AF66-7EC76ACCB83E}"/>
              </a:ext>
            </a:extLst>
          </p:cNvPr>
          <p:cNvSpPr txBox="1">
            <a:spLocks/>
          </p:cNvSpPr>
          <p:nvPr/>
        </p:nvSpPr>
        <p:spPr>
          <a:xfrm>
            <a:off x="1344059" y="1175492"/>
            <a:ext cx="9490362" cy="4232753"/>
          </a:xfrm>
          <a:prstGeom prst="rect">
            <a:avLst/>
          </a:prstGeom>
        </p:spPr>
        <p:txBody>
          <a:bodyPr vert="horz" lIns="0" tIns="0" rIns="0" bIns="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p:txBody>
      </p:sp>
      <p:pic>
        <p:nvPicPr>
          <p:cNvPr id="6"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Rectangle 4"/>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10</a:t>
            </a:fld>
            <a:endParaRPr lang="en-GB"/>
          </a:p>
        </p:txBody>
      </p:sp>
      <p:graphicFrame>
        <p:nvGraphicFramePr>
          <p:cNvPr id="7" name="Table 7">
            <a:extLst>
              <a:ext uri="{FF2B5EF4-FFF2-40B4-BE49-F238E27FC236}">
                <a16:creationId xmlns:a16="http://schemas.microsoft.com/office/drawing/2014/main" id="{93BE4D7D-93EB-1094-C610-EA20E222F916}"/>
              </a:ext>
            </a:extLst>
          </p:cNvPr>
          <p:cNvGraphicFramePr>
            <a:graphicFrameLocks noGrp="1"/>
          </p:cNvGraphicFramePr>
          <p:nvPr>
            <p:extLst>
              <p:ext uri="{D42A27DB-BD31-4B8C-83A1-F6EECF244321}">
                <p14:modId xmlns:p14="http://schemas.microsoft.com/office/powerpoint/2010/main" val="1579665073"/>
              </p:ext>
            </p:extLst>
          </p:nvPr>
        </p:nvGraphicFramePr>
        <p:xfrm>
          <a:off x="646698" y="1212718"/>
          <a:ext cx="10707102" cy="4028440"/>
        </p:xfrm>
        <a:graphic>
          <a:graphicData uri="http://schemas.openxmlformats.org/drawingml/2006/table">
            <a:tbl>
              <a:tblPr firstRow="1" bandRow="1">
                <a:tableStyleId>{0E3FDE45-AF77-4B5C-9715-49D594BDF05E}</a:tableStyleId>
              </a:tblPr>
              <a:tblGrid>
                <a:gridCol w="2258427">
                  <a:extLst>
                    <a:ext uri="{9D8B030D-6E8A-4147-A177-3AD203B41FA5}">
                      <a16:colId xmlns:a16="http://schemas.microsoft.com/office/drawing/2014/main" val="3211907405"/>
                    </a:ext>
                  </a:extLst>
                </a:gridCol>
                <a:gridCol w="8448675">
                  <a:extLst>
                    <a:ext uri="{9D8B030D-6E8A-4147-A177-3AD203B41FA5}">
                      <a16:colId xmlns:a16="http://schemas.microsoft.com/office/drawing/2014/main" val="454271455"/>
                    </a:ext>
                  </a:extLst>
                </a:gridCol>
              </a:tblGrid>
              <a:tr h="370840">
                <a:tc>
                  <a:txBody>
                    <a:bodyPr/>
                    <a:lstStyle/>
                    <a:p>
                      <a:r>
                        <a:rPr lang="en-GB" dirty="0">
                          <a:latin typeface="Montserrat" panose="00000500000000000000" pitchFamily="2" charset="0"/>
                        </a:rPr>
                        <a:t>Not suitably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latin typeface="Montserrat" panose="00000500000000000000" pitchFamily="2" charset="0"/>
                        </a:rPr>
                        <a:t>Example from the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4213218"/>
                  </a:ext>
                </a:extLst>
              </a:tr>
              <a:tr h="370840">
                <a:tc>
                  <a:txBody>
                    <a:bodyPr/>
                    <a:lstStyle/>
                    <a:p>
                      <a:r>
                        <a:rPr lang="en-GB" dirty="0">
                          <a:latin typeface="Montserrat" panose="00000500000000000000" pitchFamily="2" charset="0"/>
                        </a:rPr>
                        <a:t>Formal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800" b="0" dirty="0">
                          <a:solidFill>
                            <a:schemeClr val="tx1"/>
                          </a:solidFill>
                          <a:latin typeface="Montserrat" panose="00000500000000000000" pitchFamily="2" charset="0"/>
                          <a:ea typeface="DengXian"/>
                          <a:cs typeface="Arial" panose="020B0604020202020204" pitchFamily="34" charset="0"/>
                        </a:rPr>
                        <a:t> if you            it’s not fair to just throw it away       BUT          don’t      if you aren’t really bothered    Which is right?        You have to make your own mind up       I guess</a:t>
                      </a:r>
                      <a:endParaRPr lang="en-GB" b="0" dirty="0">
                        <a:solidFill>
                          <a:schemeClr val="tx1"/>
                        </a:solidFill>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7550121"/>
                  </a:ext>
                </a:extLst>
              </a:tr>
              <a:tr h="370840">
                <a:tc>
                  <a:txBody>
                    <a:bodyPr/>
                    <a:lstStyle/>
                    <a:p>
                      <a:r>
                        <a:rPr lang="en-GB" dirty="0">
                          <a:latin typeface="Montserrat" panose="00000500000000000000" pitchFamily="2" charset="0"/>
                        </a:rPr>
                        <a:t>Precise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dirty="0">
                          <a:solidFill>
                            <a:schemeClr val="tx1"/>
                          </a:solidFill>
                          <a:latin typeface="Montserrat" panose="00000500000000000000" pitchFamily="2" charset="0"/>
                          <a:ea typeface="DengXian"/>
                          <a:cs typeface="Arial" panose="020B0604020202020204" pitchFamily="34" charset="0"/>
                        </a:rPr>
                        <a:t>Some people say     a lot of trouble    other people </a:t>
                      </a:r>
                      <a:endParaRPr lang="en-GB" b="0" dirty="0">
                        <a:solidFill>
                          <a:schemeClr val="tx1"/>
                        </a:solidFill>
                        <a:latin typeface="Montserrat" panose="00000500000000000000" pitchFamily="2" charset="0"/>
                      </a:endParaRPr>
                    </a:p>
                    <a:p>
                      <a:endParaRPr lang="en-GB" b="0" dirty="0">
                        <a:solidFill>
                          <a:schemeClr val="tx1"/>
                        </a:solidFill>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594046"/>
                  </a:ext>
                </a:extLst>
              </a:tr>
              <a:tr h="370840">
                <a:tc>
                  <a:txBody>
                    <a:bodyPr/>
                    <a:lstStyle/>
                    <a:p>
                      <a:r>
                        <a:rPr lang="en-GB" dirty="0">
                          <a:latin typeface="Montserrat" panose="00000500000000000000" pitchFamily="2" charset="0"/>
                        </a:rPr>
                        <a:t>Clear development of ideas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b="0" dirty="0">
                          <a:solidFill>
                            <a:schemeClr val="tx1"/>
                          </a:solidFill>
                          <a:latin typeface="Montserrat" panose="00000500000000000000" pitchFamily="2" charset="0"/>
                        </a:rPr>
                        <a:t>Link from the rest of the text to the final sentence: </a:t>
                      </a:r>
                      <a:r>
                        <a:rPr lang="en-GB" sz="1800" b="0" u="none" dirty="0">
                          <a:solidFill>
                            <a:schemeClr val="tx1"/>
                          </a:solidFill>
                          <a:latin typeface="Montserrat" panose="00000500000000000000" pitchFamily="2" charset="0"/>
                          <a:ea typeface="DengXian"/>
                          <a:cs typeface="Arial" panose="020B0604020202020204" pitchFamily="34" charset="0"/>
                        </a:rPr>
                        <a:t>Young people can’t see the point of voting</a:t>
                      </a:r>
                      <a:endParaRPr lang="en-GB" b="0" u="none" dirty="0">
                        <a:solidFill>
                          <a:schemeClr val="tx1"/>
                        </a:solidFill>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7533599"/>
                  </a:ext>
                </a:extLst>
              </a:tr>
              <a:tr h="370840">
                <a:tc>
                  <a:txBody>
                    <a:bodyPr/>
                    <a:lstStyle/>
                    <a:p>
                      <a:r>
                        <a:rPr lang="en-GB" dirty="0">
                          <a:latin typeface="Montserrat" panose="00000500000000000000" pitchFamily="2" charset="0"/>
                        </a:rPr>
                        <a:t>Careful about supporting claims with evidence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b="0" dirty="0">
                          <a:solidFill>
                            <a:schemeClr val="tx1"/>
                          </a:solidFill>
                          <a:latin typeface="Montserrat" panose="00000500000000000000" pitchFamily="2" charset="0"/>
                        </a:rPr>
                        <a:t>The whole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804975"/>
                  </a:ext>
                </a:extLst>
              </a:tr>
            </a:tbl>
          </a:graphicData>
        </a:graphic>
      </p:graphicFrame>
    </p:spTree>
    <p:extLst>
      <p:ext uri="{BB962C8B-B14F-4D97-AF65-F5344CB8AC3E}">
        <p14:creationId xmlns:p14="http://schemas.microsoft.com/office/powerpoint/2010/main" val="3271166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71FB68A7-A656-A348-AE42-02B5F30E1E55}"/>
              </a:ext>
            </a:extLst>
          </p:cNvPr>
          <p:cNvSpPr txBox="1">
            <a:spLocks/>
          </p:cNvSpPr>
          <p:nvPr/>
        </p:nvSpPr>
        <p:spPr>
          <a:xfrm>
            <a:off x="1447295" y="373560"/>
            <a:ext cx="8405213" cy="730325"/>
          </a:xfrm>
          <a:prstGeom prst="rect">
            <a:avLst/>
          </a:prstGeom>
        </p:spPr>
        <p:txBody>
          <a:bodyPr vert="horz" lIns="0" tIns="0" rIns="0" bIns="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dirty="0">
                <a:latin typeface="Krana Fat B" panose="00000B00000000000000" pitchFamily="50" charset="0"/>
              </a:rPr>
              <a:t>Our example text and features of academic style 2</a:t>
            </a:r>
          </a:p>
        </p:txBody>
      </p:sp>
      <p:sp>
        <p:nvSpPr>
          <p:cNvPr id="10" name="Text Placeholder 2">
            <a:extLst>
              <a:ext uri="{FF2B5EF4-FFF2-40B4-BE49-F238E27FC236}">
                <a16:creationId xmlns:a16="http://schemas.microsoft.com/office/drawing/2014/main" id="{B623AAC1-38C0-EC41-AF66-7EC76ACCB83E}"/>
              </a:ext>
            </a:extLst>
          </p:cNvPr>
          <p:cNvSpPr txBox="1">
            <a:spLocks/>
          </p:cNvSpPr>
          <p:nvPr/>
        </p:nvSpPr>
        <p:spPr>
          <a:xfrm>
            <a:off x="1344059" y="1175492"/>
            <a:ext cx="9490362" cy="4232753"/>
          </a:xfrm>
          <a:prstGeom prst="rect">
            <a:avLst/>
          </a:prstGeom>
        </p:spPr>
        <p:txBody>
          <a:bodyPr vert="horz" lIns="0" tIns="0" rIns="0" bIns="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p:txBody>
      </p:sp>
      <p:pic>
        <p:nvPicPr>
          <p:cNvPr id="6"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Rectangle 4"/>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11</a:t>
            </a:fld>
            <a:endParaRPr lang="en-GB"/>
          </a:p>
        </p:txBody>
      </p:sp>
      <p:sp>
        <p:nvSpPr>
          <p:cNvPr id="3" name="Rectangle 2"/>
          <p:cNvSpPr/>
          <p:nvPr/>
        </p:nvSpPr>
        <p:spPr>
          <a:xfrm>
            <a:off x="647700" y="4189751"/>
            <a:ext cx="11265991" cy="1897314"/>
          </a:xfrm>
          <a:prstGeom prst="rect">
            <a:avLst/>
          </a:prstGeom>
        </p:spPr>
        <p:txBody>
          <a:bodyPr wrap="square">
            <a:spAutoFit/>
          </a:bodyPr>
          <a:lstStyle/>
          <a:p>
            <a:pPr>
              <a:lnSpc>
                <a:spcPct val="150000"/>
              </a:lnSpc>
              <a:spcAft>
                <a:spcPts val="0"/>
              </a:spcAft>
            </a:pPr>
            <a:r>
              <a:rPr lang="en-GB" sz="1600" b="1" dirty="0">
                <a:latin typeface="Montserrat" panose="00000500000000000000" pitchFamily="2" charset="0"/>
                <a:ea typeface="DengXian"/>
                <a:cs typeface="Arial" panose="020B0604020202020204" pitchFamily="34" charset="0"/>
              </a:rPr>
              <a:t>Some people say if you have the right to vote, you should use it. In England, women only got the vote in the 20</a:t>
            </a:r>
            <a:r>
              <a:rPr lang="en-GB" sz="1600" b="1" baseline="30000" dirty="0">
                <a:latin typeface="Montserrat" panose="00000500000000000000" pitchFamily="2" charset="0"/>
                <a:ea typeface="DengXian"/>
                <a:cs typeface="Arial" panose="020B0604020202020204" pitchFamily="34" charset="0"/>
              </a:rPr>
              <a:t>th</a:t>
            </a:r>
            <a:r>
              <a:rPr lang="en-GB" sz="1600" b="1" dirty="0">
                <a:latin typeface="Montserrat" panose="00000500000000000000" pitchFamily="2" charset="0"/>
                <a:ea typeface="DengXian"/>
                <a:cs typeface="Arial" panose="020B0604020202020204" pitchFamily="34" charset="0"/>
              </a:rPr>
              <a:t> century, after a lot of trouble. So it’s not fair to just throw it away now. BUT other people don’t agree, because they think it’s wrong to vote if you don’t know enough about the people or what they stand for, or if you aren’t really bothered one way or the other. Which of these is right? You have to make your own mind up, I guess.  Young people can’t see the point of voting. </a:t>
            </a:r>
            <a:r>
              <a:rPr lang="en-GB" sz="1600" dirty="0">
                <a:latin typeface="Montserrat" panose="00000500000000000000" pitchFamily="2" charset="0"/>
                <a:ea typeface="DengXian"/>
                <a:cs typeface="Arial" panose="020B0604020202020204" pitchFamily="34" charset="0"/>
              </a:rPr>
              <a:t>                                                                                                                                                                      </a:t>
            </a:r>
          </a:p>
        </p:txBody>
      </p:sp>
      <p:graphicFrame>
        <p:nvGraphicFramePr>
          <p:cNvPr id="7" name="Table 7">
            <a:extLst>
              <a:ext uri="{FF2B5EF4-FFF2-40B4-BE49-F238E27FC236}">
                <a16:creationId xmlns:a16="http://schemas.microsoft.com/office/drawing/2014/main" id="{93BE4D7D-93EB-1094-C610-EA20E222F916}"/>
              </a:ext>
            </a:extLst>
          </p:cNvPr>
          <p:cNvGraphicFramePr>
            <a:graphicFrameLocks noGrp="1"/>
          </p:cNvGraphicFramePr>
          <p:nvPr>
            <p:extLst>
              <p:ext uri="{D42A27DB-BD31-4B8C-83A1-F6EECF244321}">
                <p14:modId xmlns:p14="http://schemas.microsoft.com/office/powerpoint/2010/main" val="96569529"/>
              </p:ext>
            </p:extLst>
          </p:nvPr>
        </p:nvGraphicFramePr>
        <p:xfrm>
          <a:off x="647700" y="1212718"/>
          <a:ext cx="10706100" cy="2565400"/>
        </p:xfrm>
        <a:graphic>
          <a:graphicData uri="http://schemas.openxmlformats.org/drawingml/2006/table">
            <a:tbl>
              <a:tblPr firstRow="1" bandRow="1">
                <a:tableStyleId>{0E3FDE45-AF77-4B5C-9715-49D594BDF05E}</a:tableStyleId>
              </a:tblPr>
              <a:tblGrid>
                <a:gridCol w="2257425">
                  <a:extLst>
                    <a:ext uri="{9D8B030D-6E8A-4147-A177-3AD203B41FA5}">
                      <a16:colId xmlns:a16="http://schemas.microsoft.com/office/drawing/2014/main" val="3211907405"/>
                    </a:ext>
                  </a:extLst>
                </a:gridCol>
                <a:gridCol w="8448675">
                  <a:extLst>
                    <a:ext uri="{9D8B030D-6E8A-4147-A177-3AD203B41FA5}">
                      <a16:colId xmlns:a16="http://schemas.microsoft.com/office/drawing/2014/main" val="454271455"/>
                    </a:ext>
                  </a:extLst>
                </a:gridCol>
              </a:tblGrid>
              <a:tr h="370840">
                <a:tc>
                  <a:txBody>
                    <a:bodyPr/>
                    <a:lstStyle/>
                    <a:p>
                      <a:r>
                        <a:rPr lang="en-GB" dirty="0">
                          <a:latin typeface="Montserrat" panose="00000500000000000000" pitchFamily="2" charset="0"/>
                        </a:rPr>
                        <a:t>Not suitably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latin typeface="Montserrat" panose="00000500000000000000" pitchFamily="2" charset="0"/>
                        </a:rPr>
                        <a:t>Example from the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4213218"/>
                  </a:ext>
                </a:extLst>
              </a:tr>
              <a:tr h="370840">
                <a:tc>
                  <a:txBody>
                    <a:bodyPr/>
                    <a:lstStyle/>
                    <a:p>
                      <a:r>
                        <a:rPr lang="en-GB" dirty="0">
                          <a:latin typeface="Montserrat" panose="00000500000000000000" pitchFamily="2" charset="0"/>
                        </a:rPr>
                        <a:t>Objective</a:t>
                      </a:r>
                    </a:p>
                    <a:p>
                      <a:endParaRPr lang="en-GB" dirty="0">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7550121"/>
                  </a:ext>
                </a:extLst>
              </a:tr>
              <a:tr h="370840">
                <a:tc>
                  <a:txBody>
                    <a:bodyPr/>
                    <a:lstStyle/>
                    <a:p>
                      <a:r>
                        <a:rPr lang="en-GB" dirty="0">
                          <a:latin typeface="Montserrat" panose="00000500000000000000" pitchFamily="2" charset="0"/>
                        </a:rPr>
                        <a:t>Concise</a:t>
                      </a:r>
                    </a:p>
                    <a:p>
                      <a:endParaRPr lang="en-GB" dirty="0">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594046"/>
                  </a:ext>
                </a:extLst>
              </a:tr>
              <a:tr h="370840">
                <a:tc>
                  <a:txBody>
                    <a:bodyPr/>
                    <a:lstStyle/>
                    <a:p>
                      <a:r>
                        <a:rPr lang="en-GB" dirty="0">
                          <a:latin typeface="Montserrat" panose="00000500000000000000" pitchFamily="2" charset="0"/>
                        </a:rPr>
                        <a:t>Cautious about the size of claims made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7533599"/>
                  </a:ext>
                </a:extLst>
              </a:tr>
            </a:tbl>
          </a:graphicData>
        </a:graphic>
      </p:graphicFrame>
    </p:spTree>
    <p:extLst>
      <p:ext uri="{BB962C8B-B14F-4D97-AF65-F5344CB8AC3E}">
        <p14:creationId xmlns:p14="http://schemas.microsoft.com/office/powerpoint/2010/main" val="1977164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71FB68A7-A656-A348-AE42-02B5F30E1E55}"/>
              </a:ext>
            </a:extLst>
          </p:cNvPr>
          <p:cNvSpPr txBox="1">
            <a:spLocks/>
          </p:cNvSpPr>
          <p:nvPr/>
        </p:nvSpPr>
        <p:spPr>
          <a:xfrm>
            <a:off x="1447295" y="373560"/>
            <a:ext cx="8405213" cy="730325"/>
          </a:xfrm>
          <a:prstGeom prst="rect">
            <a:avLst/>
          </a:prstGeom>
        </p:spPr>
        <p:txBody>
          <a:bodyPr vert="horz" lIns="0" tIns="0" rIns="0" bIns="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dirty="0">
                <a:latin typeface="Krana Fat B" panose="00000B00000000000000" pitchFamily="50" charset="0"/>
              </a:rPr>
              <a:t>Our example text and features of academic style 2</a:t>
            </a:r>
          </a:p>
        </p:txBody>
      </p:sp>
      <p:sp>
        <p:nvSpPr>
          <p:cNvPr id="10" name="Text Placeholder 2">
            <a:extLst>
              <a:ext uri="{FF2B5EF4-FFF2-40B4-BE49-F238E27FC236}">
                <a16:creationId xmlns:a16="http://schemas.microsoft.com/office/drawing/2014/main" id="{B623AAC1-38C0-EC41-AF66-7EC76ACCB83E}"/>
              </a:ext>
            </a:extLst>
          </p:cNvPr>
          <p:cNvSpPr txBox="1">
            <a:spLocks/>
          </p:cNvSpPr>
          <p:nvPr/>
        </p:nvSpPr>
        <p:spPr>
          <a:xfrm>
            <a:off x="1344059" y="1175492"/>
            <a:ext cx="9490362" cy="4232753"/>
          </a:xfrm>
          <a:prstGeom prst="rect">
            <a:avLst/>
          </a:prstGeom>
        </p:spPr>
        <p:txBody>
          <a:bodyPr vert="horz" lIns="0" tIns="0" rIns="0" bIns="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p:txBody>
      </p:sp>
      <p:pic>
        <p:nvPicPr>
          <p:cNvPr id="6"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Rectangle 4"/>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12</a:t>
            </a:fld>
            <a:endParaRPr lang="en-GB"/>
          </a:p>
        </p:txBody>
      </p:sp>
      <p:graphicFrame>
        <p:nvGraphicFramePr>
          <p:cNvPr id="7" name="Table 7">
            <a:extLst>
              <a:ext uri="{FF2B5EF4-FFF2-40B4-BE49-F238E27FC236}">
                <a16:creationId xmlns:a16="http://schemas.microsoft.com/office/drawing/2014/main" id="{93BE4D7D-93EB-1094-C610-EA20E222F916}"/>
              </a:ext>
            </a:extLst>
          </p:cNvPr>
          <p:cNvGraphicFramePr>
            <a:graphicFrameLocks noGrp="1"/>
          </p:cNvGraphicFramePr>
          <p:nvPr>
            <p:extLst>
              <p:ext uri="{D42A27DB-BD31-4B8C-83A1-F6EECF244321}">
                <p14:modId xmlns:p14="http://schemas.microsoft.com/office/powerpoint/2010/main" val="1498664484"/>
              </p:ext>
            </p:extLst>
          </p:nvPr>
        </p:nvGraphicFramePr>
        <p:xfrm>
          <a:off x="647700" y="1212718"/>
          <a:ext cx="10706100" cy="3388360"/>
        </p:xfrm>
        <a:graphic>
          <a:graphicData uri="http://schemas.openxmlformats.org/drawingml/2006/table">
            <a:tbl>
              <a:tblPr firstRow="1" bandRow="1">
                <a:tableStyleId>{0E3FDE45-AF77-4B5C-9715-49D594BDF05E}</a:tableStyleId>
              </a:tblPr>
              <a:tblGrid>
                <a:gridCol w="2257425">
                  <a:extLst>
                    <a:ext uri="{9D8B030D-6E8A-4147-A177-3AD203B41FA5}">
                      <a16:colId xmlns:a16="http://schemas.microsoft.com/office/drawing/2014/main" val="3211907405"/>
                    </a:ext>
                  </a:extLst>
                </a:gridCol>
                <a:gridCol w="8448675">
                  <a:extLst>
                    <a:ext uri="{9D8B030D-6E8A-4147-A177-3AD203B41FA5}">
                      <a16:colId xmlns:a16="http://schemas.microsoft.com/office/drawing/2014/main" val="454271455"/>
                    </a:ext>
                  </a:extLst>
                </a:gridCol>
              </a:tblGrid>
              <a:tr h="370840">
                <a:tc>
                  <a:txBody>
                    <a:bodyPr/>
                    <a:lstStyle/>
                    <a:p>
                      <a:r>
                        <a:rPr lang="en-GB" dirty="0">
                          <a:latin typeface="Montserrat" panose="00000500000000000000" pitchFamily="2" charset="0"/>
                        </a:rPr>
                        <a:t>Not suitably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latin typeface="Montserrat" panose="00000500000000000000" pitchFamily="2" charset="0"/>
                        </a:rPr>
                        <a:t>Example from the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4213218"/>
                  </a:ext>
                </a:extLst>
              </a:tr>
              <a:tr h="370840">
                <a:tc>
                  <a:txBody>
                    <a:bodyPr/>
                    <a:lstStyle/>
                    <a:p>
                      <a:r>
                        <a:rPr lang="en-GB" dirty="0">
                          <a:latin typeface="Montserrat" panose="00000500000000000000" pitchFamily="2" charset="0"/>
                        </a:rPr>
                        <a:t>Objective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latin typeface="Montserrat" panose="00000500000000000000" pitchFamily="2" charset="0"/>
                        </a:rPr>
                        <a:t>Some people say if you    so it’s not fair</a:t>
                      </a:r>
                    </a:p>
                    <a:p>
                      <a:endParaRPr lang="en-GB" dirty="0">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7550121"/>
                  </a:ext>
                </a:extLst>
              </a:tr>
              <a:tr h="370840">
                <a:tc>
                  <a:txBody>
                    <a:bodyPr/>
                    <a:lstStyle/>
                    <a:p>
                      <a:r>
                        <a:rPr lang="en-GB" dirty="0">
                          <a:latin typeface="Montserrat" panose="00000500000000000000" pitchFamily="2" charset="0"/>
                        </a:rPr>
                        <a:t>Concise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latin typeface="Montserrat" panose="00000500000000000000" pitchFamily="2" charset="0"/>
                        </a:rPr>
                        <a:t>In England, women only got the vote in the 20th century, after a lot of trouble. So …   </a:t>
                      </a:r>
                    </a:p>
                    <a:p>
                      <a:r>
                        <a:rPr lang="en-GB" dirty="0">
                          <a:latin typeface="Montserrat" panose="00000500000000000000" pitchFamily="2" charset="0"/>
                        </a:rPr>
                        <a:t>BUT other people don’t agree, because they think it’s wrong to vote if you don’t know enough about the people or what they stand for, or if …</a:t>
                      </a:r>
                    </a:p>
                    <a:p>
                      <a:r>
                        <a:rPr lang="en-GB" dirty="0">
                          <a:latin typeface="Montserrat" panose="00000500000000000000" pitchFamily="2"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594046"/>
                  </a:ext>
                </a:extLst>
              </a:tr>
              <a:tr h="370840">
                <a:tc>
                  <a:txBody>
                    <a:bodyPr/>
                    <a:lstStyle/>
                    <a:p>
                      <a:r>
                        <a:rPr lang="en-GB" dirty="0">
                          <a:latin typeface="Montserrat" panose="00000500000000000000" pitchFamily="2" charset="0"/>
                        </a:rPr>
                        <a:t>Cautious about the size of claims made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800" dirty="0">
                          <a:latin typeface="Montserrat" panose="00000500000000000000" pitchFamily="2" charset="0"/>
                          <a:ea typeface="DengXian"/>
                          <a:cs typeface="Arial" panose="020B0604020202020204" pitchFamily="34" charset="0"/>
                        </a:rPr>
                        <a:t>Young people can’t see the point of voting</a:t>
                      </a:r>
                      <a:endParaRPr lang="en-GB" dirty="0">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7533599"/>
                  </a:ext>
                </a:extLst>
              </a:tr>
            </a:tbl>
          </a:graphicData>
        </a:graphic>
      </p:graphicFrame>
    </p:spTree>
    <p:extLst>
      <p:ext uri="{BB962C8B-B14F-4D97-AF65-F5344CB8AC3E}">
        <p14:creationId xmlns:p14="http://schemas.microsoft.com/office/powerpoint/2010/main" val="4211568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8"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Text Placeholder 4"/>
          <p:cNvSpPr txBox="1">
            <a:spLocks/>
          </p:cNvSpPr>
          <p:nvPr/>
        </p:nvSpPr>
        <p:spPr>
          <a:xfrm>
            <a:off x="384783" y="1285169"/>
            <a:ext cx="2986053" cy="160594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4000">
              <a:solidFill>
                <a:schemeClr val="tx1"/>
              </a:solidFill>
              <a:latin typeface="Krana Fat B" panose="00000B00000000000000" pitchFamily="50" charset="0"/>
            </a:endParaRPr>
          </a:p>
        </p:txBody>
      </p:sp>
      <p:sp>
        <p:nvSpPr>
          <p:cNvPr id="7" name="Text Placeholder 4"/>
          <p:cNvSpPr txBox="1">
            <a:spLocks/>
          </p:cNvSpPr>
          <p:nvPr/>
        </p:nvSpPr>
        <p:spPr>
          <a:xfrm>
            <a:off x="1702083" y="136982"/>
            <a:ext cx="8042807" cy="1251079"/>
          </a:xfrm>
          <a:prstGeom prst="rect">
            <a:avLst/>
          </a:prstGeom>
        </p:spPr>
        <p:txBody>
          <a:bodyPr vert="horz" lIns="91440" tIns="45720" rIns="91440" bIns="45720" rtlCol="0" anchor="ctr"/>
          <a:lstStyle>
            <a:defPPr>
              <a:defRPr lang="en-US"/>
            </a:defPPr>
            <a:lvl1pPr marL="270000" indent="-270000" algn="ctr" defTabSz="914400" rtl="0" eaLnBrk="1" latinLnBrk="0" hangingPunct="1">
              <a:buFont typeface="Arial" panose="020B0604020202020204" pitchFamily="34" charset="0"/>
              <a:buChar char="•"/>
              <a:defRPr sz="1200" b="0" kern="1200">
                <a:solidFill>
                  <a:schemeClr val="tx1">
                    <a:tint val="75000"/>
                  </a:schemeClr>
                </a:solidFill>
                <a:latin typeface="+mn-lt"/>
                <a:ea typeface="+mn-ea"/>
                <a:cs typeface="+mn-cs"/>
              </a:defRPr>
            </a:lvl1pPr>
            <a:lvl2pPr marL="180000" marR="0" indent="-180000" algn="l" defTabSz="914400" rtl="0" eaLnBrk="1" fontAlgn="auto" latinLnBrk="0" hangingPunct="1">
              <a:lnSpc>
                <a:spcPct val="100000"/>
              </a:lnSpc>
              <a:spcBef>
                <a:spcPts val="0"/>
              </a:spcBef>
              <a:spcAft>
                <a:spcPts val="1200"/>
              </a:spcAft>
              <a:buClrTx/>
              <a:buSzPct val="125000"/>
              <a:buFont typeface="Arial" panose="020B0604020202020204" pitchFamily="34" charset="0"/>
              <a:buChar char="•"/>
              <a:tabLst/>
              <a:defRPr sz="1400" kern="1200">
                <a:solidFill>
                  <a:schemeClr val="tx1"/>
                </a:solidFill>
                <a:latin typeface="+mn-lt"/>
                <a:ea typeface="+mn-ea"/>
                <a:cs typeface="+mn-cs"/>
              </a:defRPr>
            </a:lvl2pPr>
            <a:lvl3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3pPr>
            <a:lvl4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indent="0">
              <a:buNone/>
            </a:pPr>
            <a:endParaRPr lang="en-GB" sz="3200" b="1">
              <a:latin typeface="Montserrat" panose="00000500000000000000" pitchFamily="2" charset="0"/>
            </a:endParaRPr>
          </a:p>
        </p:txBody>
      </p:sp>
      <p:sp>
        <p:nvSpPr>
          <p:cNvPr id="6" name="Rectangle 5"/>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13</a:t>
            </a:fld>
            <a:endParaRPr lang="en-GB"/>
          </a:p>
        </p:txBody>
      </p:sp>
      <p:sp>
        <p:nvSpPr>
          <p:cNvPr id="9" name="TextBox 8"/>
          <p:cNvSpPr txBox="1"/>
          <p:nvPr/>
        </p:nvSpPr>
        <p:spPr>
          <a:xfrm>
            <a:off x="1393915" y="260501"/>
            <a:ext cx="8854178" cy="1077218"/>
          </a:xfrm>
          <a:prstGeom prst="rect">
            <a:avLst/>
          </a:prstGeom>
          <a:noFill/>
        </p:spPr>
        <p:txBody>
          <a:bodyPr wrap="square" rtlCol="0">
            <a:spAutoFit/>
          </a:bodyPr>
          <a:lstStyle/>
          <a:p>
            <a:r>
              <a:rPr lang="en-GB" sz="3200" b="1" dirty="0">
                <a:latin typeface="Krana Fat B" panose="00000B00000000000000" pitchFamily="50" charset="0"/>
              </a:rPr>
              <a:t>Why write in an academic style? </a:t>
            </a:r>
            <a:r>
              <a:rPr lang="en-GB" sz="3200" b="1" dirty="0">
                <a:solidFill>
                  <a:schemeClr val="accent5">
                    <a:lumMod val="50000"/>
                  </a:schemeClr>
                </a:solidFill>
                <a:latin typeface="Krana Fat B" panose="00000B00000000000000" pitchFamily="50" charset="0"/>
              </a:rPr>
              <a:t>You can write here, in the chat or on the whiteboard</a:t>
            </a:r>
            <a:r>
              <a:rPr lang="en-GB" sz="3200" b="1" dirty="0">
                <a:latin typeface="Krana Fat B" panose="00000B00000000000000" pitchFamily="50" charset="0"/>
              </a:rPr>
              <a:t>.  </a:t>
            </a:r>
          </a:p>
        </p:txBody>
      </p:sp>
      <p:graphicFrame>
        <p:nvGraphicFramePr>
          <p:cNvPr id="10" name="Table 9">
            <a:extLst>
              <a:ext uri="{FF2B5EF4-FFF2-40B4-BE49-F238E27FC236}">
                <a16:creationId xmlns:a16="http://schemas.microsoft.com/office/drawing/2014/main" id="{4AC3DC5E-995E-46B0-BFC6-25E5AB8376FD}"/>
              </a:ext>
            </a:extLst>
          </p:cNvPr>
          <p:cNvGraphicFramePr>
            <a:graphicFrameLocks noGrp="1"/>
          </p:cNvGraphicFramePr>
          <p:nvPr>
            <p:extLst>
              <p:ext uri="{D42A27DB-BD31-4B8C-83A1-F6EECF244321}">
                <p14:modId xmlns:p14="http://schemas.microsoft.com/office/powerpoint/2010/main" val="4125340196"/>
              </p:ext>
            </p:extLst>
          </p:nvPr>
        </p:nvGraphicFramePr>
        <p:xfrm>
          <a:off x="384783" y="1511580"/>
          <a:ext cx="11187785" cy="4920355"/>
        </p:xfrm>
        <a:graphic>
          <a:graphicData uri="http://schemas.openxmlformats.org/drawingml/2006/table">
            <a:tbl>
              <a:tblPr firstRow="1" bandRow="1">
                <a:tableStyleId>{0E3FDE45-AF77-4B5C-9715-49D594BDF05E}</a:tableStyleId>
              </a:tblPr>
              <a:tblGrid>
                <a:gridCol w="2810701">
                  <a:extLst>
                    <a:ext uri="{9D8B030D-6E8A-4147-A177-3AD203B41FA5}">
                      <a16:colId xmlns:a16="http://schemas.microsoft.com/office/drawing/2014/main" val="1555268918"/>
                    </a:ext>
                  </a:extLst>
                </a:gridCol>
                <a:gridCol w="8377084">
                  <a:extLst>
                    <a:ext uri="{9D8B030D-6E8A-4147-A177-3AD203B41FA5}">
                      <a16:colId xmlns:a16="http://schemas.microsoft.com/office/drawing/2014/main" val="4200194466"/>
                    </a:ext>
                  </a:extLst>
                </a:gridCol>
              </a:tblGrid>
              <a:tr h="447305">
                <a:tc>
                  <a:txBody>
                    <a:bodyPr/>
                    <a:lstStyle/>
                    <a:p>
                      <a:r>
                        <a:rPr lang="en-GB" sz="2000" dirty="0">
                          <a:latin typeface="Montserrat" panose="00000500000000000000" pitchFamily="2" charset="0"/>
                        </a:rPr>
                        <a:t>Pointer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000" dirty="0">
                          <a:latin typeface="Montserrat" panose="00000500000000000000" pitchFamily="2" charset="0"/>
                        </a:rPr>
                        <a:t>Comment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6530833"/>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5698922"/>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8331605"/>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3080721"/>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549308"/>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973962"/>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7228293"/>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6500773"/>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05885791"/>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7465135"/>
                  </a:ext>
                </a:extLst>
              </a:tr>
              <a:tr h="447305">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9077292"/>
                  </a:ext>
                </a:extLst>
              </a:tr>
            </a:tbl>
          </a:graphicData>
        </a:graphic>
      </p:graphicFrame>
    </p:spTree>
    <p:extLst>
      <p:ext uri="{BB962C8B-B14F-4D97-AF65-F5344CB8AC3E}">
        <p14:creationId xmlns:p14="http://schemas.microsoft.com/office/powerpoint/2010/main" val="2079788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5" name="Text Placeholder 4"/>
          <p:cNvSpPr txBox="1">
            <a:spLocks/>
          </p:cNvSpPr>
          <p:nvPr/>
        </p:nvSpPr>
        <p:spPr>
          <a:xfrm>
            <a:off x="2084832" y="-272852"/>
            <a:ext cx="7675735" cy="160594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a:solidFill>
                  <a:schemeClr val="tx1"/>
                </a:solidFill>
                <a:latin typeface="Krana Fat B" panose="00000B00000000000000" pitchFamily="50" charset="0"/>
              </a:rPr>
              <a:t>Functions of academic style </a:t>
            </a:r>
          </a:p>
        </p:txBody>
      </p:sp>
      <p:sp>
        <p:nvSpPr>
          <p:cNvPr id="9" name="Text Placeholder 4"/>
          <p:cNvSpPr txBox="1">
            <a:spLocks/>
          </p:cNvSpPr>
          <p:nvPr/>
        </p:nvSpPr>
        <p:spPr>
          <a:xfrm>
            <a:off x="3293084" y="3431955"/>
            <a:ext cx="2719387" cy="4094163"/>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600" b="0" kern="1200">
                <a:solidFill>
                  <a:schemeClr val="tx1"/>
                </a:solidFill>
                <a:latin typeface="+mn-lt"/>
                <a:ea typeface="+mn-ea"/>
                <a:cs typeface="+mn-cs"/>
              </a:defRPr>
            </a:lvl1pPr>
            <a:lvl2pPr marL="180000" indent="-1800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80000" indent="-1800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latin typeface="Montserrat" panose="00000500000000000000" pitchFamily="2" charset="0"/>
              </a:rPr>
              <a:t>.</a:t>
            </a:r>
          </a:p>
        </p:txBody>
      </p:sp>
      <p:sp>
        <p:nvSpPr>
          <p:cNvPr id="10" name="Text Placeholder 4"/>
          <p:cNvSpPr txBox="1">
            <a:spLocks/>
          </p:cNvSpPr>
          <p:nvPr/>
        </p:nvSpPr>
        <p:spPr>
          <a:xfrm>
            <a:off x="3950208" y="1691640"/>
            <a:ext cx="7670510" cy="3115093"/>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600" b="0" kern="1200">
                <a:solidFill>
                  <a:schemeClr val="tx1"/>
                </a:solidFill>
                <a:latin typeface="+mn-lt"/>
                <a:ea typeface="+mn-ea"/>
                <a:cs typeface="+mn-cs"/>
              </a:defRPr>
            </a:lvl1pPr>
            <a:lvl2pPr marL="180000" indent="-1800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80000" indent="-1800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a:latin typeface="Montserrat" panose="00000500000000000000" pitchFamily="2" charset="0"/>
              </a:rPr>
              <a:t> </a:t>
            </a:r>
          </a:p>
          <a:p>
            <a:endParaRPr lang="en-US" sz="2400">
              <a:latin typeface="Montserrat" panose="00000500000000000000" pitchFamily="2" charset="0"/>
            </a:endParaRPr>
          </a:p>
          <a:p>
            <a:endParaRPr lang="en-US" sz="2400">
              <a:latin typeface="Montserrat" panose="00000500000000000000" pitchFamily="2" charset="0"/>
            </a:endParaRPr>
          </a:p>
        </p:txBody>
      </p:sp>
      <p:sp>
        <p:nvSpPr>
          <p:cNvPr id="11" name="Text Placeholder 4"/>
          <p:cNvSpPr txBox="1">
            <a:spLocks/>
          </p:cNvSpPr>
          <p:nvPr/>
        </p:nvSpPr>
        <p:spPr>
          <a:xfrm>
            <a:off x="3950208" y="3137918"/>
            <a:ext cx="6947899" cy="1740315"/>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600" b="0" kern="1200">
                <a:solidFill>
                  <a:schemeClr val="tx1"/>
                </a:solidFill>
                <a:latin typeface="+mn-lt"/>
                <a:ea typeface="+mn-ea"/>
                <a:cs typeface="+mn-cs"/>
              </a:defRPr>
            </a:lvl1pPr>
            <a:lvl2pPr marL="180000" indent="-1800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80000" indent="-1800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a:latin typeface="Montserrat" panose="00000500000000000000" pitchFamily="2" charset="0"/>
            </a:endParaRPr>
          </a:p>
        </p:txBody>
      </p:sp>
      <p:pic>
        <p:nvPicPr>
          <p:cNvPr id="12" name="Picture 11" descr="Yellow QA arrow" title="QA arrow"/>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3483" y="1933336"/>
            <a:ext cx="1880820" cy="1597314"/>
          </a:xfrm>
          <a:prstGeom prst="rect">
            <a:avLst/>
          </a:prstGeom>
        </p:spPr>
      </p:pic>
      <p:pic>
        <p:nvPicPr>
          <p:cNvPr id="15" name="Graphic 29">
            <a:extLst>
              <a:ext uri="{FF2B5EF4-FFF2-40B4-BE49-F238E27FC236}">
                <a16:creationId xmlns:a16="http://schemas.microsoft.com/office/drawing/2014/main" id="{572E6A4A-143B-E94B-A1BF-29C50E635A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2" name="Rectangle 1"/>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3" name="Slide Number Placeholder 2"/>
          <p:cNvSpPr>
            <a:spLocks noGrp="1"/>
          </p:cNvSpPr>
          <p:nvPr>
            <p:ph type="sldNum" sz="quarter" idx="12"/>
          </p:nvPr>
        </p:nvSpPr>
        <p:spPr/>
        <p:txBody>
          <a:bodyPr/>
          <a:lstStyle/>
          <a:p>
            <a:fld id="{E539938C-644C-46DC-A348-D6152A5EE845}" type="slidenum">
              <a:rPr lang="en-GB" smtClean="0"/>
              <a:t>14</a:t>
            </a:fld>
            <a:endParaRPr lang="en-GB"/>
          </a:p>
        </p:txBody>
      </p:sp>
      <p:sp>
        <p:nvSpPr>
          <p:cNvPr id="4" name="TextBox 3"/>
          <p:cNvSpPr txBox="1"/>
          <p:nvPr/>
        </p:nvSpPr>
        <p:spPr>
          <a:xfrm>
            <a:off x="2558421" y="1094869"/>
            <a:ext cx="8351481" cy="2799869"/>
          </a:xfrm>
          <a:prstGeom prst="rect">
            <a:avLst/>
          </a:prstGeom>
          <a:noFill/>
        </p:spPr>
        <p:txBody>
          <a:bodyPr wrap="square" rtlCol="0">
            <a:spAutoFit/>
          </a:bodyPr>
          <a:lstStyle/>
          <a:p>
            <a:pPr marL="342900" indent="-342900">
              <a:lnSpc>
                <a:spcPct val="150000"/>
              </a:lnSpc>
              <a:buFont typeface="Wingdings" panose="05000000000000000000" pitchFamily="2" charset="2"/>
              <a:buChar char="§"/>
            </a:pPr>
            <a:r>
              <a:rPr lang="en-GB" sz="2400" dirty="0">
                <a:latin typeface="Montserrat" panose="00000500000000000000" pitchFamily="2" charset="0"/>
                <a:ea typeface="DengXian"/>
                <a:cs typeface="Arial" panose="020B0604020202020204" pitchFamily="34" charset="0"/>
              </a:rPr>
              <a:t>To communicate subject matter and arguments clearly and effectively</a:t>
            </a:r>
          </a:p>
          <a:p>
            <a:pPr marL="342900" indent="-342900">
              <a:lnSpc>
                <a:spcPct val="150000"/>
              </a:lnSpc>
              <a:buFont typeface="Wingdings" panose="05000000000000000000" pitchFamily="2" charset="2"/>
              <a:buChar char="§"/>
            </a:pPr>
            <a:r>
              <a:rPr lang="en-GB" sz="2400" dirty="0">
                <a:latin typeface="Montserrat" panose="00000500000000000000" pitchFamily="2" charset="0"/>
                <a:ea typeface="DengXian"/>
                <a:cs typeface="Arial" panose="020B0604020202020204" pitchFamily="34" charset="0"/>
              </a:rPr>
              <a:t>To demonstrate membership of the academic community</a:t>
            </a:r>
          </a:p>
          <a:p>
            <a:pPr marL="342900" indent="-342900">
              <a:lnSpc>
                <a:spcPct val="150000"/>
              </a:lnSpc>
              <a:buFont typeface="Wingdings" panose="05000000000000000000" pitchFamily="2" charset="2"/>
              <a:buChar char="§"/>
            </a:pPr>
            <a:r>
              <a:rPr lang="en-GB" sz="2400" dirty="0">
                <a:latin typeface="Montserrat" panose="00000500000000000000" pitchFamily="2" charset="0"/>
                <a:ea typeface="DengXian"/>
                <a:cs typeface="Arial" panose="020B0604020202020204" pitchFamily="34" charset="0"/>
              </a:rPr>
              <a:t>Anything else?</a:t>
            </a:r>
          </a:p>
        </p:txBody>
      </p:sp>
    </p:spTree>
    <p:extLst>
      <p:ext uri="{BB962C8B-B14F-4D97-AF65-F5344CB8AC3E}">
        <p14:creationId xmlns:p14="http://schemas.microsoft.com/office/powerpoint/2010/main" val="3383775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5" name="Text Placeholder 4"/>
          <p:cNvSpPr txBox="1">
            <a:spLocks/>
          </p:cNvSpPr>
          <p:nvPr/>
        </p:nvSpPr>
        <p:spPr>
          <a:xfrm>
            <a:off x="1371600" y="208867"/>
            <a:ext cx="8810625" cy="103061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dirty="0">
                <a:solidFill>
                  <a:schemeClr val="tx1"/>
                </a:solidFill>
                <a:latin typeface="Krana Fat B" panose="00000B00000000000000" pitchFamily="50" charset="0"/>
              </a:rPr>
              <a:t> Some factors affecting academic writing style  </a:t>
            </a:r>
          </a:p>
        </p:txBody>
      </p:sp>
      <p:sp>
        <p:nvSpPr>
          <p:cNvPr id="9" name="Text Placeholder 4"/>
          <p:cNvSpPr txBox="1">
            <a:spLocks/>
          </p:cNvSpPr>
          <p:nvPr/>
        </p:nvSpPr>
        <p:spPr>
          <a:xfrm>
            <a:off x="3293084" y="3431955"/>
            <a:ext cx="2719387" cy="4094163"/>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600" b="0" kern="1200">
                <a:solidFill>
                  <a:schemeClr val="tx1"/>
                </a:solidFill>
                <a:latin typeface="+mn-lt"/>
                <a:ea typeface="+mn-ea"/>
                <a:cs typeface="+mn-cs"/>
              </a:defRPr>
            </a:lvl1pPr>
            <a:lvl2pPr marL="180000" indent="-1800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80000" indent="-1800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a:latin typeface="Montserrat" panose="00000500000000000000" pitchFamily="2" charset="0"/>
              </a:rPr>
              <a:t>.</a:t>
            </a:r>
          </a:p>
        </p:txBody>
      </p:sp>
      <p:sp>
        <p:nvSpPr>
          <p:cNvPr id="10" name="Text Placeholder 4"/>
          <p:cNvSpPr txBox="1">
            <a:spLocks/>
          </p:cNvSpPr>
          <p:nvPr/>
        </p:nvSpPr>
        <p:spPr>
          <a:xfrm>
            <a:off x="3950208" y="1691640"/>
            <a:ext cx="7670510" cy="3115093"/>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600" b="0" kern="1200">
                <a:solidFill>
                  <a:schemeClr val="tx1"/>
                </a:solidFill>
                <a:latin typeface="+mn-lt"/>
                <a:ea typeface="+mn-ea"/>
                <a:cs typeface="+mn-cs"/>
              </a:defRPr>
            </a:lvl1pPr>
            <a:lvl2pPr marL="180000" indent="-1800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80000" indent="-1800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a:latin typeface="Montserrat" panose="00000500000000000000" pitchFamily="2" charset="0"/>
              </a:rPr>
              <a:t> </a:t>
            </a:r>
          </a:p>
          <a:p>
            <a:endParaRPr lang="en-US" sz="2400">
              <a:latin typeface="Montserrat" panose="00000500000000000000" pitchFamily="2" charset="0"/>
            </a:endParaRPr>
          </a:p>
          <a:p>
            <a:endParaRPr lang="en-US" sz="2400">
              <a:latin typeface="Montserrat" panose="00000500000000000000" pitchFamily="2" charset="0"/>
            </a:endParaRPr>
          </a:p>
        </p:txBody>
      </p:sp>
      <p:sp>
        <p:nvSpPr>
          <p:cNvPr id="11" name="Text Placeholder 4"/>
          <p:cNvSpPr txBox="1">
            <a:spLocks/>
          </p:cNvSpPr>
          <p:nvPr/>
        </p:nvSpPr>
        <p:spPr>
          <a:xfrm>
            <a:off x="3950208" y="3137918"/>
            <a:ext cx="6947899" cy="1740315"/>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1600" b="0" kern="1200">
                <a:solidFill>
                  <a:schemeClr val="tx1"/>
                </a:solidFill>
                <a:latin typeface="+mn-lt"/>
                <a:ea typeface="+mn-ea"/>
                <a:cs typeface="+mn-cs"/>
              </a:defRPr>
            </a:lvl1pPr>
            <a:lvl2pPr marL="180000" indent="-1800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80000" indent="-1800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400">
              <a:latin typeface="Montserrat" panose="00000500000000000000" pitchFamily="2" charset="0"/>
            </a:endParaRPr>
          </a:p>
        </p:txBody>
      </p:sp>
      <p:pic>
        <p:nvPicPr>
          <p:cNvPr id="12" name="Picture 11" descr="Yellow QA arrow" title="QA arrow"/>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7830" y="1962617"/>
            <a:ext cx="1880820" cy="1597314"/>
          </a:xfrm>
          <a:prstGeom prst="rect">
            <a:avLst/>
          </a:prstGeom>
        </p:spPr>
      </p:pic>
      <p:pic>
        <p:nvPicPr>
          <p:cNvPr id="15" name="Graphic 29">
            <a:extLst>
              <a:ext uri="{FF2B5EF4-FFF2-40B4-BE49-F238E27FC236}">
                <a16:creationId xmlns:a16="http://schemas.microsoft.com/office/drawing/2014/main" id="{572E6A4A-143B-E94B-A1BF-29C50E635A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2" name="Rectangle 1"/>
          <p:cNvSpPr/>
          <p:nvPr/>
        </p:nvSpPr>
        <p:spPr>
          <a:xfrm>
            <a:off x="9928129" y="398584"/>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3" name="Slide Number Placeholder 2"/>
          <p:cNvSpPr>
            <a:spLocks noGrp="1"/>
          </p:cNvSpPr>
          <p:nvPr>
            <p:ph type="sldNum" sz="quarter" idx="12"/>
          </p:nvPr>
        </p:nvSpPr>
        <p:spPr/>
        <p:txBody>
          <a:bodyPr/>
          <a:lstStyle/>
          <a:p>
            <a:fld id="{E539938C-644C-46DC-A348-D6152A5EE845}" type="slidenum">
              <a:rPr lang="en-GB" smtClean="0"/>
              <a:t>15</a:t>
            </a:fld>
            <a:endParaRPr lang="en-GB"/>
          </a:p>
        </p:txBody>
      </p:sp>
      <p:sp>
        <p:nvSpPr>
          <p:cNvPr id="4" name="TextBox 3"/>
          <p:cNvSpPr txBox="1"/>
          <p:nvPr/>
        </p:nvSpPr>
        <p:spPr>
          <a:xfrm>
            <a:off x="2326493" y="1417628"/>
            <a:ext cx="8351481" cy="3353867"/>
          </a:xfrm>
          <a:prstGeom prst="rect">
            <a:avLst/>
          </a:prstGeom>
          <a:noFill/>
        </p:spPr>
        <p:txBody>
          <a:bodyPr wrap="square" rtlCol="0">
            <a:spAutoFit/>
          </a:bodyPr>
          <a:lstStyle/>
          <a:p>
            <a:pPr marL="342900" indent="-342900">
              <a:lnSpc>
                <a:spcPct val="150000"/>
              </a:lnSpc>
              <a:buFont typeface="Wingdings" panose="05000000000000000000" pitchFamily="2" charset="2"/>
              <a:buChar char="§"/>
            </a:pPr>
            <a:r>
              <a:rPr lang="en-GB" sz="2400" dirty="0">
                <a:latin typeface="Montserrat" panose="00000500000000000000" pitchFamily="2" charset="0"/>
                <a:ea typeface="DengXian"/>
                <a:cs typeface="Arial" panose="020B0604020202020204" pitchFamily="34" charset="0"/>
              </a:rPr>
              <a:t>The discipline</a:t>
            </a:r>
            <a:r>
              <a:rPr lang="en-GB" sz="2400" b="1" dirty="0">
                <a:latin typeface="Montserrat" panose="00000500000000000000" pitchFamily="2" charset="0"/>
                <a:ea typeface="DengXian"/>
                <a:cs typeface="Arial" panose="020B0604020202020204" pitchFamily="34" charset="0"/>
              </a:rPr>
              <a:t> </a:t>
            </a:r>
          </a:p>
          <a:p>
            <a:pPr marL="342900" indent="-342900">
              <a:lnSpc>
                <a:spcPct val="150000"/>
              </a:lnSpc>
              <a:buFont typeface="Wingdings" panose="05000000000000000000" pitchFamily="2" charset="2"/>
              <a:buChar char="§"/>
            </a:pPr>
            <a:r>
              <a:rPr lang="en-GB" sz="2400" dirty="0">
                <a:latin typeface="Montserrat" panose="00000500000000000000" pitchFamily="2" charset="0"/>
                <a:ea typeface="DengXian"/>
                <a:cs typeface="Arial" panose="020B0604020202020204" pitchFamily="34" charset="0"/>
              </a:rPr>
              <a:t>The purpose and intended audience</a:t>
            </a:r>
          </a:p>
          <a:p>
            <a:pPr marL="342900" indent="-342900">
              <a:lnSpc>
                <a:spcPct val="150000"/>
              </a:lnSpc>
              <a:buFont typeface="Wingdings" panose="05000000000000000000" pitchFamily="2" charset="2"/>
              <a:buChar char="§"/>
            </a:pPr>
            <a:r>
              <a:rPr lang="en-GB" sz="2400" dirty="0">
                <a:latin typeface="Montserrat" panose="00000500000000000000" pitchFamily="2" charset="0"/>
                <a:ea typeface="DengXian"/>
                <a:cs typeface="Arial" panose="020B0604020202020204" pitchFamily="34" charset="0"/>
              </a:rPr>
              <a:t>Academic / professional / journalistic?</a:t>
            </a:r>
          </a:p>
          <a:p>
            <a:pPr marL="342900" indent="-342900">
              <a:lnSpc>
                <a:spcPct val="150000"/>
              </a:lnSpc>
              <a:buFont typeface="Wingdings" panose="05000000000000000000" pitchFamily="2" charset="2"/>
              <a:buChar char="§"/>
            </a:pPr>
            <a:r>
              <a:rPr lang="en-GB" sz="2400" dirty="0">
                <a:latin typeface="Montserrat" panose="00000500000000000000" pitchFamily="2" charset="0"/>
                <a:ea typeface="DengXian"/>
                <a:cs typeface="Arial" panose="020B0604020202020204" pitchFamily="34" charset="0"/>
              </a:rPr>
              <a:t>The type of text</a:t>
            </a:r>
            <a:r>
              <a:rPr lang="en-GB" sz="2400" b="1" dirty="0">
                <a:latin typeface="Montserrat" panose="00000500000000000000" pitchFamily="2" charset="0"/>
                <a:ea typeface="DengXian"/>
                <a:cs typeface="Arial" panose="020B0604020202020204" pitchFamily="34" charset="0"/>
              </a:rPr>
              <a:t> </a:t>
            </a:r>
          </a:p>
          <a:p>
            <a:pPr marL="342900" indent="-342900">
              <a:lnSpc>
                <a:spcPct val="150000"/>
              </a:lnSpc>
              <a:buFont typeface="Wingdings" panose="05000000000000000000" pitchFamily="2" charset="2"/>
              <a:buChar char="§"/>
            </a:pPr>
            <a:r>
              <a:rPr lang="en-GB" sz="2400" dirty="0">
                <a:latin typeface="Montserrat" panose="00000500000000000000" pitchFamily="2" charset="0"/>
                <a:ea typeface="DengXian"/>
                <a:cs typeface="Arial" panose="020B0604020202020204" pitchFamily="34" charset="0"/>
              </a:rPr>
              <a:t>Whether a reflective element is included</a:t>
            </a:r>
          </a:p>
          <a:p>
            <a:pPr marL="342900" indent="-342900">
              <a:lnSpc>
                <a:spcPct val="150000"/>
              </a:lnSpc>
              <a:buFont typeface="Wingdings" panose="05000000000000000000" pitchFamily="2" charset="2"/>
              <a:buChar char="§"/>
            </a:pPr>
            <a:r>
              <a:rPr lang="en-GB" sz="2400" dirty="0">
                <a:latin typeface="Montserrat" panose="00000500000000000000" pitchFamily="2" charset="0"/>
                <a:ea typeface="DengXian"/>
                <a:cs typeface="Arial" panose="020B0604020202020204" pitchFamily="34" charset="0"/>
              </a:rPr>
              <a:t> Anything else?</a:t>
            </a:r>
          </a:p>
        </p:txBody>
      </p:sp>
    </p:spTree>
    <p:extLst>
      <p:ext uri="{BB962C8B-B14F-4D97-AF65-F5344CB8AC3E}">
        <p14:creationId xmlns:p14="http://schemas.microsoft.com/office/powerpoint/2010/main" val="246043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8"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Text Placeholder 4"/>
          <p:cNvSpPr txBox="1">
            <a:spLocks/>
          </p:cNvSpPr>
          <p:nvPr/>
        </p:nvSpPr>
        <p:spPr>
          <a:xfrm>
            <a:off x="384783" y="1285169"/>
            <a:ext cx="2986053" cy="160594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4000">
              <a:solidFill>
                <a:schemeClr val="tx1"/>
              </a:solidFill>
              <a:latin typeface="Krana Fat B" panose="00000B00000000000000" pitchFamily="50" charset="0"/>
            </a:endParaRPr>
          </a:p>
        </p:txBody>
      </p:sp>
      <p:sp>
        <p:nvSpPr>
          <p:cNvPr id="7" name="Text Placeholder 4"/>
          <p:cNvSpPr txBox="1">
            <a:spLocks/>
          </p:cNvSpPr>
          <p:nvPr/>
        </p:nvSpPr>
        <p:spPr>
          <a:xfrm>
            <a:off x="1702083" y="136982"/>
            <a:ext cx="8042807" cy="1251079"/>
          </a:xfrm>
          <a:prstGeom prst="rect">
            <a:avLst/>
          </a:prstGeom>
        </p:spPr>
        <p:txBody>
          <a:bodyPr vert="horz" lIns="91440" tIns="45720" rIns="91440" bIns="45720" rtlCol="0" anchor="ctr"/>
          <a:lstStyle>
            <a:defPPr>
              <a:defRPr lang="en-US"/>
            </a:defPPr>
            <a:lvl1pPr marL="270000" indent="-270000" algn="ctr" defTabSz="914400" rtl="0" eaLnBrk="1" latinLnBrk="0" hangingPunct="1">
              <a:buFont typeface="Arial" panose="020B0604020202020204" pitchFamily="34" charset="0"/>
              <a:buChar char="•"/>
              <a:defRPr sz="1200" b="0" kern="1200">
                <a:solidFill>
                  <a:schemeClr val="tx1">
                    <a:tint val="75000"/>
                  </a:schemeClr>
                </a:solidFill>
                <a:latin typeface="+mn-lt"/>
                <a:ea typeface="+mn-ea"/>
                <a:cs typeface="+mn-cs"/>
              </a:defRPr>
            </a:lvl1pPr>
            <a:lvl2pPr marL="180000" marR="0" indent="-180000" algn="l" defTabSz="914400" rtl="0" eaLnBrk="1" fontAlgn="auto" latinLnBrk="0" hangingPunct="1">
              <a:lnSpc>
                <a:spcPct val="100000"/>
              </a:lnSpc>
              <a:spcBef>
                <a:spcPts val="0"/>
              </a:spcBef>
              <a:spcAft>
                <a:spcPts val="1200"/>
              </a:spcAft>
              <a:buClrTx/>
              <a:buSzPct val="125000"/>
              <a:buFont typeface="Arial" panose="020B0604020202020204" pitchFamily="34" charset="0"/>
              <a:buChar char="•"/>
              <a:tabLst/>
              <a:defRPr sz="1400" kern="1200">
                <a:solidFill>
                  <a:schemeClr val="tx1"/>
                </a:solidFill>
                <a:latin typeface="+mn-lt"/>
                <a:ea typeface="+mn-ea"/>
                <a:cs typeface="+mn-cs"/>
              </a:defRPr>
            </a:lvl2pPr>
            <a:lvl3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3pPr>
            <a:lvl4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indent="0">
              <a:buNone/>
            </a:pPr>
            <a:endParaRPr lang="en-GB" sz="3200" b="1">
              <a:latin typeface="Montserrat" panose="00000500000000000000" pitchFamily="2" charset="0"/>
            </a:endParaRPr>
          </a:p>
        </p:txBody>
      </p:sp>
      <p:sp>
        <p:nvSpPr>
          <p:cNvPr id="6" name="Rectangle 5"/>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16</a:t>
            </a:fld>
            <a:endParaRPr lang="en-GB"/>
          </a:p>
        </p:txBody>
      </p:sp>
      <p:sp>
        <p:nvSpPr>
          <p:cNvPr id="9" name="TextBox 8"/>
          <p:cNvSpPr txBox="1"/>
          <p:nvPr/>
        </p:nvSpPr>
        <p:spPr>
          <a:xfrm>
            <a:off x="1577130" y="302478"/>
            <a:ext cx="8167760" cy="584775"/>
          </a:xfrm>
          <a:prstGeom prst="rect">
            <a:avLst/>
          </a:prstGeom>
          <a:noFill/>
        </p:spPr>
        <p:txBody>
          <a:bodyPr wrap="square" rtlCol="0">
            <a:spAutoFit/>
          </a:bodyPr>
          <a:lstStyle/>
          <a:p>
            <a:r>
              <a:rPr lang="en-GB" sz="3200" b="1" dirty="0">
                <a:latin typeface="Krana Fat B" panose="00000B00000000000000" pitchFamily="50" charset="0"/>
              </a:rPr>
              <a:t>Features and ‘rules’</a:t>
            </a:r>
          </a:p>
        </p:txBody>
      </p:sp>
      <p:sp>
        <p:nvSpPr>
          <p:cNvPr id="11" name="TextBox 10"/>
          <p:cNvSpPr txBox="1"/>
          <p:nvPr/>
        </p:nvSpPr>
        <p:spPr>
          <a:xfrm>
            <a:off x="786540" y="1285169"/>
            <a:ext cx="9873891" cy="3631763"/>
          </a:xfrm>
          <a:prstGeom prst="rect">
            <a:avLst/>
          </a:prstGeom>
          <a:noFill/>
        </p:spPr>
        <p:txBody>
          <a:bodyPr wrap="square" rtlCol="0">
            <a:spAutoFit/>
          </a:bodyPr>
          <a:lstStyle/>
          <a:p>
            <a:r>
              <a:rPr lang="en-US" sz="2400" b="1" kern="0" dirty="0">
                <a:solidFill>
                  <a:schemeClr val="accent5">
                    <a:lumMod val="50000"/>
                  </a:schemeClr>
                </a:solidFill>
                <a:latin typeface="Montserrat" panose="00000500000000000000" pitchFamily="2" charset="0"/>
              </a:rPr>
              <a:t>Are the following ‘rules’? Should they be? Why / why not?</a:t>
            </a:r>
          </a:p>
          <a:p>
            <a:pPr marL="342900" indent="-342900">
              <a:buFont typeface="Arial" panose="020B0604020202020204" pitchFamily="34" charset="0"/>
              <a:buChar char="•"/>
            </a:pPr>
            <a:endParaRPr lang="en-US" sz="2400" kern="0" dirty="0">
              <a:latin typeface="Montserrat" panose="00000500000000000000" pitchFamily="2" charset="0"/>
            </a:endParaRPr>
          </a:p>
          <a:p>
            <a:pPr marL="342900" indent="-342900">
              <a:buFont typeface="Wingdings" panose="05000000000000000000" pitchFamily="2" charset="2"/>
              <a:buChar char="§"/>
            </a:pPr>
            <a:r>
              <a:rPr lang="en-US" sz="2400" kern="0" dirty="0">
                <a:latin typeface="Montserrat" panose="00000500000000000000" pitchFamily="2" charset="0"/>
              </a:rPr>
              <a:t>Don’t use </a:t>
            </a:r>
            <a:r>
              <a:rPr lang="en-US" sz="2400" b="1" i="1" kern="0" dirty="0">
                <a:latin typeface="Montserrat" panose="00000500000000000000" pitchFamily="2" charset="0"/>
              </a:rPr>
              <a:t>We</a:t>
            </a:r>
            <a:r>
              <a:rPr lang="en-US" sz="2400" kern="0" dirty="0">
                <a:latin typeface="Montserrat" panose="00000500000000000000" pitchFamily="2" charset="0"/>
              </a:rPr>
              <a:t> in academic writing: ‘</a:t>
            </a:r>
            <a:r>
              <a:rPr lang="en-US" sz="2400" i="1" kern="0" dirty="0">
                <a:latin typeface="Montserrat" panose="00000500000000000000" pitchFamily="2" charset="0"/>
              </a:rPr>
              <a:t>In this report, we will discuss …’</a:t>
            </a:r>
          </a:p>
          <a:p>
            <a:pPr marL="342900" indent="-342900">
              <a:buFont typeface="Wingdings" panose="05000000000000000000" pitchFamily="2" charset="2"/>
              <a:buChar char="§"/>
            </a:pPr>
            <a:endParaRPr lang="en-GB" sz="2400" dirty="0">
              <a:latin typeface="Montserrat" panose="00000500000000000000" pitchFamily="2" charset="0"/>
            </a:endParaRPr>
          </a:p>
          <a:p>
            <a:pPr marL="342900" indent="-342900">
              <a:buFont typeface="Wingdings" panose="05000000000000000000" pitchFamily="2" charset="2"/>
              <a:buChar char="§"/>
            </a:pPr>
            <a:r>
              <a:rPr lang="en-GB" sz="2400" dirty="0">
                <a:latin typeface="Montserrat" panose="00000500000000000000" pitchFamily="2" charset="0"/>
              </a:rPr>
              <a:t>‘Don’t use </a:t>
            </a:r>
            <a:r>
              <a:rPr lang="en-GB" sz="2400" b="1" i="1" dirty="0">
                <a:latin typeface="Montserrat" panose="00000500000000000000" pitchFamily="2" charset="0"/>
              </a:rPr>
              <a:t>I </a:t>
            </a:r>
            <a:r>
              <a:rPr lang="en-GB" sz="2400" dirty="0">
                <a:latin typeface="Montserrat" panose="00000500000000000000" pitchFamily="2" charset="0"/>
              </a:rPr>
              <a:t>in academic writing.’</a:t>
            </a:r>
          </a:p>
          <a:p>
            <a:pPr marL="342900" indent="-342900">
              <a:buFont typeface="Wingdings" panose="05000000000000000000" pitchFamily="2" charset="2"/>
              <a:buChar char="§"/>
            </a:pPr>
            <a:endParaRPr lang="en-GB" sz="2400" dirty="0">
              <a:latin typeface="Montserrat" panose="00000500000000000000" pitchFamily="2" charset="0"/>
            </a:endParaRPr>
          </a:p>
          <a:p>
            <a:pPr marL="342900" indent="-342900">
              <a:buFont typeface="Wingdings" panose="05000000000000000000" pitchFamily="2" charset="2"/>
              <a:buChar char="§"/>
            </a:pPr>
            <a:r>
              <a:rPr lang="en-GB" sz="2400" dirty="0">
                <a:latin typeface="Montserrat" panose="00000500000000000000" pitchFamily="2" charset="0"/>
              </a:rPr>
              <a:t>‘Use passive verbs, </a:t>
            </a:r>
            <a:r>
              <a:rPr lang="en-GB" sz="2400" dirty="0" err="1">
                <a:latin typeface="Montserrat" panose="00000500000000000000" pitchFamily="2" charset="0"/>
              </a:rPr>
              <a:t>eg</a:t>
            </a:r>
            <a:r>
              <a:rPr lang="en-GB" sz="2400" dirty="0">
                <a:latin typeface="Montserrat" panose="00000500000000000000" pitchFamily="2" charset="0"/>
              </a:rPr>
              <a:t> </a:t>
            </a:r>
            <a:r>
              <a:rPr lang="en-GB" sz="2400" i="1" dirty="0">
                <a:latin typeface="Montserrat" panose="00000500000000000000" pitchFamily="2" charset="0"/>
              </a:rPr>
              <a:t>The results were analysed</a:t>
            </a:r>
            <a:r>
              <a:rPr lang="en-GB" sz="2400" dirty="0">
                <a:latin typeface="Montserrat" panose="00000500000000000000" pitchFamily="2" charset="0"/>
              </a:rPr>
              <a:t>.</a:t>
            </a:r>
          </a:p>
          <a:p>
            <a:pPr marL="342900" indent="-342900">
              <a:buFont typeface="Wingdings" panose="05000000000000000000" pitchFamily="2" charset="2"/>
              <a:buChar char="§"/>
            </a:pPr>
            <a:endParaRPr lang="en-US" sz="2000" kern="0" dirty="0">
              <a:latin typeface="Montserrat" panose="00000500000000000000" pitchFamily="2" charset="0"/>
            </a:endParaRPr>
          </a:p>
          <a:p>
            <a:endParaRPr lang="en-GB" dirty="0"/>
          </a:p>
        </p:txBody>
      </p:sp>
    </p:spTree>
    <p:extLst>
      <p:ext uri="{BB962C8B-B14F-4D97-AF65-F5344CB8AC3E}">
        <p14:creationId xmlns:p14="http://schemas.microsoft.com/office/powerpoint/2010/main" val="33555406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8"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Text Placeholder 4"/>
          <p:cNvSpPr txBox="1">
            <a:spLocks/>
          </p:cNvSpPr>
          <p:nvPr/>
        </p:nvSpPr>
        <p:spPr>
          <a:xfrm>
            <a:off x="384783" y="1285169"/>
            <a:ext cx="2986053" cy="160594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4000">
              <a:solidFill>
                <a:schemeClr val="tx1"/>
              </a:solidFill>
              <a:latin typeface="Krana Fat B" panose="00000B00000000000000" pitchFamily="50" charset="0"/>
            </a:endParaRPr>
          </a:p>
        </p:txBody>
      </p:sp>
      <p:sp>
        <p:nvSpPr>
          <p:cNvPr id="7" name="Text Placeholder 4"/>
          <p:cNvSpPr txBox="1">
            <a:spLocks/>
          </p:cNvSpPr>
          <p:nvPr/>
        </p:nvSpPr>
        <p:spPr>
          <a:xfrm>
            <a:off x="1702083" y="136982"/>
            <a:ext cx="8042807" cy="1251079"/>
          </a:xfrm>
          <a:prstGeom prst="rect">
            <a:avLst/>
          </a:prstGeom>
        </p:spPr>
        <p:txBody>
          <a:bodyPr vert="horz" lIns="91440" tIns="45720" rIns="91440" bIns="45720" rtlCol="0" anchor="ctr"/>
          <a:lstStyle>
            <a:defPPr>
              <a:defRPr lang="en-US"/>
            </a:defPPr>
            <a:lvl1pPr marL="270000" indent="-270000" algn="ctr" defTabSz="914400" rtl="0" eaLnBrk="1" latinLnBrk="0" hangingPunct="1">
              <a:buFont typeface="Arial" panose="020B0604020202020204" pitchFamily="34" charset="0"/>
              <a:buChar char="•"/>
              <a:defRPr sz="1200" b="0" kern="1200">
                <a:solidFill>
                  <a:schemeClr val="tx1">
                    <a:tint val="75000"/>
                  </a:schemeClr>
                </a:solidFill>
                <a:latin typeface="+mn-lt"/>
                <a:ea typeface="+mn-ea"/>
                <a:cs typeface="+mn-cs"/>
              </a:defRPr>
            </a:lvl1pPr>
            <a:lvl2pPr marL="180000" marR="0" indent="-180000" algn="l" defTabSz="914400" rtl="0" eaLnBrk="1" fontAlgn="auto" latinLnBrk="0" hangingPunct="1">
              <a:lnSpc>
                <a:spcPct val="100000"/>
              </a:lnSpc>
              <a:spcBef>
                <a:spcPts val="0"/>
              </a:spcBef>
              <a:spcAft>
                <a:spcPts val="1200"/>
              </a:spcAft>
              <a:buClrTx/>
              <a:buSzPct val="125000"/>
              <a:buFont typeface="Arial" panose="020B0604020202020204" pitchFamily="34" charset="0"/>
              <a:buChar char="•"/>
              <a:tabLst/>
              <a:defRPr sz="1400" kern="1200">
                <a:solidFill>
                  <a:schemeClr val="tx1"/>
                </a:solidFill>
                <a:latin typeface="+mn-lt"/>
                <a:ea typeface="+mn-ea"/>
                <a:cs typeface="+mn-cs"/>
              </a:defRPr>
            </a:lvl2pPr>
            <a:lvl3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3pPr>
            <a:lvl4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indent="0">
              <a:buNone/>
            </a:pPr>
            <a:endParaRPr lang="en-GB" sz="3200" b="1">
              <a:latin typeface="Montserrat" panose="00000500000000000000" pitchFamily="2" charset="0"/>
            </a:endParaRPr>
          </a:p>
        </p:txBody>
      </p:sp>
      <p:sp>
        <p:nvSpPr>
          <p:cNvPr id="6" name="Rectangle 5"/>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17</a:t>
            </a:fld>
            <a:endParaRPr lang="en-GB"/>
          </a:p>
        </p:txBody>
      </p:sp>
      <p:sp>
        <p:nvSpPr>
          <p:cNvPr id="9" name="TextBox 8"/>
          <p:cNvSpPr txBox="1"/>
          <p:nvPr/>
        </p:nvSpPr>
        <p:spPr>
          <a:xfrm>
            <a:off x="1393914" y="310843"/>
            <a:ext cx="8694966" cy="954107"/>
          </a:xfrm>
          <a:prstGeom prst="rect">
            <a:avLst/>
          </a:prstGeom>
          <a:noFill/>
        </p:spPr>
        <p:txBody>
          <a:bodyPr wrap="square" rtlCol="0">
            <a:spAutoFit/>
          </a:bodyPr>
          <a:lstStyle/>
          <a:p>
            <a:r>
              <a:rPr lang="en-GB" sz="2800" b="1" dirty="0">
                <a:latin typeface="Krana Fat B" panose="00000B00000000000000" pitchFamily="50" charset="0"/>
              </a:rPr>
              <a:t>What could help you to develop your academic style? Have you found anything helpful up to now?    </a:t>
            </a:r>
          </a:p>
        </p:txBody>
      </p:sp>
      <p:graphicFrame>
        <p:nvGraphicFramePr>
          <p:cNvPr id="11" name="Table 10">
            <a:extLst>
              <a:ext uri="{FF2B5EF4-FFF2-40B4-BE49-F238E27FC236}">
                <a16:creationId xmlns:a16="http://schemas.microsoft.com/office/drawing/2014/main" id="{32EFBB57-29DD-404B-A798-8F58BFD69F80}"/>
              </a:ext>
            </a:extLst>
          </p:cNvPr>
          <p:cNvGraphicFramePr>
            <a:graphicFrameLocks noGrp="1"/>
          </p:cNvGraphicFramePr>
          <p:nvPr/>
        </p:nvGraphicFramePr>
        <p:xfrm>
          <a:off x="522376" y="1438403"/>
          <a:ext cx="10898099" cy="4968288"/>
        </p:xfrm>
        <a:graphic>
          <a:graphicData uri="http://schemas.openxmlformats.org/drawingml/2006/table">
            <a:tbl>
              <a:tblPr firstRow="1" bandRow="1">
                <a:tableStyleId>{0E3FDE45-AF77-4B5C-9715-49D594BDF05E}</a:tableStyleId>
              </a:tblPr>
              <a:tblGrid>
                <a:gridCol w="2670174">
                  <a:extLst>
                    <a:ext uri="{9D8B030D-6E8A-4147-A177-3AD203B41FA5}">
                      <a16:colId xmlns:a16="http://schemas.microsoft.com/office/drawing/2014/main" val="1648751099"/>
                    </a:ext>
                  </a:extLst>
                </a:gridCol>
                <a:gridCol w="8227925">
                  <a:extLst>
                    <a:ext uri="{9D8B030D-6E8A-4147-A177-3AD203B41FA5}">
                      <a16:colId xmlns:a16="http://schemas.microsoft.com/office/drawing/2014/main" val="2781813716"/>
                    </a:ext>
                  </a:extLst>
                </a:gridCol>
              </a:tblGrid>
              <a:tr h="414024">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5555315"/>
                  </a:ext>
                </a:extLst>
              </a:tr>
              <a:tr h="414024">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6875930"/>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039084"/>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7993660"/>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5083335"/>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9823359"/>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8506361"/>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9974331"/>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8266419"/>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0196760"/>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8012731"/>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48498676"/>
                  </a:ext>
                </a:extLst>
              </a:tr>
            </a:tbl>
          </a:graphicData>
        </a:graphic>
      </p:graphicFrame>
    </p:spTree>
    <p:extLst>
      <p:ext uri="{BB962C8B-B14F-4D97-AF65-F5344CB8AC3E}">
        <p14:creationId xmlns:p14="http://schemas.microsoft.com/office/powerpoint/2010/main" val="1373644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8"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Text Placeholder 4"/>
          <p:cNvSpPr txBox="1">
            <a:spLocks/>
          </p:cNvSpPr>
          <p:nvPr/>
        </p:nvSpPr>
        <p:spPr>
          <a:xfrm>
            <a:off x="1384664" y="136525"/>
            <a:ext cx="8429896" cy="83033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dirty="0">
                <a:solidFill>
                  <a:schemeClr val="tx1"/>
                </a:solidFill>
                <a:latin typeface="Krana Fat B" panose="00000B00000000000000" pitchFamily="50" charset="0"/>
              </a:rPr>
              <a:t>Developing your academic style and voice</a:t>
            </a:r>
          </a:p>
        </p:txBody>
      </p:sp>
      <p:sp>
        <p:nvSpPr>
          <p:cNvPr id="32" name="Text Placeholder 4"/>
          <p:cNvSpPr txBox="1">
            <a:spLocks/>
          </p:cNvSpPr>
          <p:nvPr/>
        </p:nvSpPr>
        <p:spPr>
          <a:xfrm>
            <a:off x="812620" y="2076470"/>
            <a:ext cx="11222655" cy="2889504"/>
          </a:xfrm>
          <a:prstGeom prst="rect">
            <a:avLst/>
          </a:prstGeom>
        </p:spPr>
        <p:txBody>
          <a:bodyPr vert="horz" lIns="91440" tIns="45720" rIns="91440" bIns="45720" rtlCol="0" anchor="ctr"/>
          <a:lstStyle>
            <a:defPPr>
              <a:defRPr lang="en-US"/>
            </a:defPPr>
            <a:lvl1pPr marL="270000" indent="-270000" algn="ctr" defTabSz="914400" rtl="0" eaLnBrk="1" latinLnBrk="0" hangingPunct="1">
              <a:buFont typeface="Arial" panose="020B0604020202020204" pitchFamily="34" charset="0"/>
              <a:buChar char="•"/>
              <a:defRPr sz="1200" b="0" kern="1200">
                <a:solidFill>
                  <a:schemeClr val="tx1">
                    <a:tint val="75000"/>
                  </a:schemeClr>
                </a:solidFill>
                <a:latin typeface="+mn-lt"/>
                <a:ea typeface="+mn-ea"/>
                <a:cs typeface="+mn-cs"/>
              </a:defRPr>
            </a:lvl1pPr>
            <a:lvl2pPr marL="180000" marR="0" indent="-180000" algn="l" defTabSz="914400" rtl="0" eaLnBrk="1" fontAlgn="auto" latinLnBrk="0" hangingPunct="1">
              <a:lnSpc>
                <a:spcPct val="100000"/>
              </a:lnSpc>
              <a:spcBef>
                <a:spcPts val="0"/>
              </a:spcBef>
              <a:spcAft>
                <a:spcPts val="1200"/>
              </a:spcAft>
              <a:buClrTx/>
              <a:buSzPct val="125000"/>
              <a:buFont typeface="Arial" panose="020B0604020202020204" pitchFamily="34" charset="0"/>
              <a:buChar char="•"/>
              <a:tabLst/>
              <a:defRPr sz="1400" kern="1200">
                <a:solidFill>
                  <a:schemeClr val="tx1"/>
                </a:solidFill>
                <a:latin typeface="+mn-lt"/>
                <a:ea typeface="+mn-ea"/>
                <a:cs typeface="+mn-cs"/>
              </a:defRPr>
            </a:lvl2pPr>
            <a:lvl3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3pPr>
            <a:lvl4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1"/>
            <a:endParaRPr lang="en-GB" sz="1800" dirty="0">
              <a:latin typeface="Montserrat" panose="00000500000000000000" pitchFamily="2" charset="0"/>
            </a:endParaRPr>
          </a:p>
          <a:p>
            <a:pPr marL="0" lvl="1" indent="0">
              <a:buNone/>
            </a:pPr>
            <a:endParaRPr lang="en-GB" sz="2400" dirty="0">
              <a:latin typeface="Montserrat" panose="00000500000000000000" pitchFamily="2" charset="0"/>
            </a:endParaRPr>
          </a:p>
          <a:p>
            <a:pPr marL="0" lvl="1" indent="0">
              <a:buNone/>
            </a:pPr>
            <a:r>
              <a:rPr lang="en-GB" sz="2400" b="1" dirty="0">
                <a:latin typeface="Montserrat" panose="00000500000000000000" pitchFamily="2" charset="0"/>
              </a:rPr>
              <a:t>When you read:</a:t>
            </a:r>
          </a:p>
          <a:p>
            <a:pPr marL="0" lvl="1" indent="0">
              <a:buNone/>
            </a:pPr>
            <a:r>
              <a:rPr lang="en-GB" sz="2400" dirty="0">
                <a:latin typeface="Montserrat" panose="00000500000000000000" pitchFamily="2" charset="0"/>
              </a:rPr>
              <a:t>- Notice examples of more and less effective academic text. What makes the difference?  </a:t>
            </a:r>
          </a:p>
          <a:p>
            <a:pPr marL="0" lvl="1" indent="0">
              <a:buNone/>
            </a:pPr>
            <a:r>
              <a:rPr lang="en-GB" sz="2400" b="1" dirty="0">
                <a:latin typeface="Montserrat" panose="00000500000000000000" pitchFamily="2" charset="0"/>
              </a:rPr>
              <a:t>When you write</a:t>
            </a:r>
            <a:r>
              <a:rPr lang="en-GB" sz="2400" dirty="0">
                <a:latin typeface="Montserrat" panose="00000500000000000000" pitchFamily="2" charset="0"/>
              </a:rPr>
              <a:t>:</a:t>
            </a:r>
          </a:p>
          <a:p>
            <a:pPr lvl="1">
              <a:buFontTx/>
              <a:buChar char="-"/>
            </a:pPr>
            <a:r>
              <a:rPr lang="en-GB" sz="2400" dirty="0">
                <a:latin typeface="Montserrat" panose="00000500000000000000" pitchFamily="2" charset="0"/>
              </a:rPr>
              <a:t>Try to write in a way that feels like your own voice</a:t>
            </a:r>
          </a:p>
          <a:p>
            <a:pPr lvl="1">
              <a:buFontTx/>
              <a:buChar char="-"/>
            </a:pPr>
            <a:r>
              <a:rPr lang="en-GB" sz="2400" dirty="0">
                <a:latin typeface="Montserrat" panose="00000500000000000000" pitchFamily="2" charset="0"/>
              </a:rPr>
              <a:t>Think of your reader</a:t>
            </a:r>
          </a:p>
          <a:p>
            <a:pPr marL="0" lvl="1" indent="0">
              <a:buNone/>
            </a:pPr>
            <a:r>
              <a:rPr lang="en-GB" sz="2400" dirty="0">
                <a:latin typeface="Montserrat" panose="00000500000000000000" pitchFamily="2" charset="0"/>
              </a:rPr>
              <a:t>- Allow time for re-drafting </a:t>
            </a:r>
          </a:p>
          <a:p>
            <a:pPr lvl="1">
              <a:buFontTx/>
              <a:buChar char="-"/>
            </a:pPr>
            <a:r>
              <a:rPr lang="en-GB" sz="2400" dirty="0">
                <a:latin typeface="Montserrat" panose="00000500000000000000" pitchFamily="2" charset="0"/>
              </a:rPr>
              <a:t>If you wish, book with ACE for a 2</a:t>
            </a:r>
            <a:r>
              <a:rPr lang="en-GB" sz="2400" baseline="30000" dirty="0">
                <a:latin typeface="Montserrat" panose="00000500000000000000" pitchFamily="2" charset="0"/>
              </a:rPr>
              <a:t>nd</a:t>
            </a:r>
            <a:r>
              <a:rPr lang="en-GB" sz="2400" dirty="0">
                <a:latin typeface="Montserrat" panose="00000500000000000000" pitchFamily="2" charset="0"/>
              </a:rPr>
              <a:t> opinion on a short piece of a draft</a:t>
            </a:r>
          </a:p>
          <a:p>
            <a:pPr marL="0" lvl="1" indent="0">
              <a:buNone/>
            </a:pPr>
            <a:endParaRPr lang="en-GB" sz="2400" dirty="0">
              <a:latin typeface="Montserrat" panose="00000500000000000000" pitchFamily="2" charset="0"/>
            </a:endParaRPr>
          </a:p>
          <a:p>
            <a:pPr lvl="1"/>
            <a:endParaRPr lang="en-GB" sz="1800" dirty="0">
              <a:latin typeface="Montserrat" panose="00000500000000000000" pitchFamily="2" charset="0"/>
            </a:endParaRPr>
          </a:p>
          <a:p>
            <a:pPr lvl="1"/>
            <a:endParaRPr lang="en-GB" sz="1800" dirty="0">
              <a:latin typeface="Montserrat" panose="00000500000000000000" pitchFamily="2" charset="0"/>
            </a:endParaRPr>
          </a:p>
        </p:txBody>
      </p:sp>
      <p:sp>
        <p:nvSpPr>
          <p:cNvPr id="6" name="Rectangle 5"/>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18</a:t>
            </a:fld>
            <a:endParaRPr lang="en-GB"/>
          </a:p>
        </p:txBody>
      </p:sp>
    </p:spTree>
    <p:extLst>
      <p:ext uri="{BB962C8B-B14F-4D97-AF65-F5344CB8AC3E}">
        <p14:creationId xmlns:p14="http://schemas.microsoft.com/office/powerpoint/2010/main" val="247155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2" name="Graphic 29">
            <a:extLst>
              <a:ext uri="{FF2B5EF4-FFF2-40B4-BE49-F238E27FC236}">
                <a16:creationId xmlns:a16="http://schemas.microsoft.com/office/drawing/2014/main" id="{287E10AC-3A82-4A41-8858-96E3FD2374C7}"/>
              </a:ext>
            </a:extLst>
          </p:cNvPr>
          <p:cNvPicPr>
            <a:picLocks noChangeAspect="1"/>
          </p:cNvPicPr>
          <p:nvPr/>
        </p:nvPicPr>
        <p:blipFill>
          <a:blip r:embed="rId3"/>
          <a:stretch>
            <a:fillRect/>
          </a:stretch>
        </p:blipFill>
        <p:spPr>
          <a:xfrm>
            <a:off x="238502" y="302474"/>
            <a:ext cx="960376" cy="664384"/>
          </a:xfrm>
          <a:prstGeom prst="rect">
            <a:avLst/>
          </a:prstGeom>
          <a:noFill/>
          <a:ln cap="flat">
            <a:noFill/>
          </a:ln>
        </p:spPr>
      </p:pic>
      <p:sp>
        <p:nvSpPr>
          <p:cNvPr id="4" name="Text Placeholder 4">
            <a:extLst>
              <a:ext uri="{FF2B5EF4-FFF2-40B4-BE49-F238E27FC236}">
                <a16:creationId xmlns:a16="http://schemas.microsoft.com/office/drawing/2014/main" id="{CBAABDB4-B516-4338-8A40-E961CFF82272}"/>
              </a:ext>
            </a:extLst>
          </p:cNvPr>
          <p:cNvSpPr txBox="1"/>
          <p:nvPr/>
        </p:nvSpPr>
        <p:spPr>
          <a:xfrm>
            <a:off x="1702082" y="136986"/>
            <a:ext cx="8042806" cy="1251082"/>
          </a:xfrm>
          <a:prstGeom prst="rect">
            <a:avLst/>
          </a:prstGeom>
          <a:noFill/>
          <a:ln cap="flat">
            <a:noFill/>
          </a:ln>
        </p:spPr>
        <p:txBody>
          <a:bodyPr vert="horz" wrap="square" lIns="91440" tIns="45720" rIns="91440" bIns="45720" anchor="ctr" anchorCtr="0" compatLnSpc="1">
            <a:noAutofit/>
          </a:bodyPr>
          <a:lstStyle/>
          <a:p>
            <a:pPr marL="0" marR="0" lvl="1" indent="0" algn="l" defTabSz="914400" rtl="0" fontAlgn="auto" hangingPunct="1">
              <a:lnSpc>
                <a:spcPct val="100000"/>
              </a:lnSpc>
              <a:spcBef>
                <a:spcPts val="0"/>
              </a:spcBef>
              <a:spcAft>
                <a:spcPts val="1200"/>
              </a:spcAft>
              <a:buNone/>
              <a:tabLst/>
              <a:defRPr sz="1800" b="0" i="0" u="none" strike="noStrike" kern="0" cap="none" spc="0" baseline="0">
                <a:solidFill>
                  <a:srgbClr val="000000"/>
                </a:solidFill>
                <a:uFillTx/>
              </a:defRPr>
            </a:pPr>
            <a:endParaRPr lang="en-GB" sz="3200" b="1" i="0" u="none" strike="noStrike" kern="1200" cap="none" spc="0" baseline="0">
              <a:solidFill>
                <a:srgbClr val="000000"/>
              </a:solidFill>
              <a:uFillTx/>
              <a:latin typeface="Montserrat" pitchFamily="2"/>
            </a:endParaRPr>
          </a:p>
        </p:txBody>
      </p:sp>
      <p:sp>
        <p:nvSpPr>
          <p:cNvPr id="5" name="Rectangle 5">
            <a:extLst>
              <a:ext uri="{FF2B5EF4-FFF2-40B4-BE49-F238E27FC236}">
                <a16:creationId xmlns:a16="http://schemas.microsoft.com/office/drawing/2014/main" id="{A7E0CD13-B86D-4775-BC2F-4109CD6D07F3}"/>
              </a:ext>
            </a:extLst>
          </p:cNvPr>
          <p:cNvSpPr/>
          <p:nvPr/>
        </p:nvSpPr>
        <p:spPr>
          <a:xfrm>
            <a:off x="9939921" y="260503"/>
            <a:ext cx="1939954" cy="369335"/>
          </a:xfrm>
          <a:prstGeom prst="rect">
            <a:avLst/>
          </a:prstGeom>
          <a:noFill/>
          <a:ln cap="flat">
            <a:noFill/>
            <a:prstDash val="solid"/>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F3622C"/>
                </a:solidFill>
                <a:uFillTx/>
                <a:latin typeface="Montserrat" pitchFamily="2"/>
              </a:rPr>
              <a:t>The ACE Team</a:t>
            </a:r>
            <a:endParaRPr lang="en-GB" sz="1800" b="1" i="0" u="none" strike="noStrike" kern="1200" cap="none" spc="0" baseline="0">
              <a:solidFill>
                <a:srgbClr val="000000"/>
              </a:solidFill>
              <a:uFillTx/>
              <a:latin typeface="Calibri"/>
            </a:endParaRPr>
          </a:p>
        </p:txBody>
      </p:sp>
      <p:sp>
        <p:nvSpPr>
          <p:cNvPr id="6" name="Slide Number Placeholder 1">
            <a:extLst>
              <a:ext uri="{FF2B5EF4-FFF2-40B4-BE49-F238E27FC236}">
                <a16:creationId xmlns:a16="http://schemas.microsoft.com/office/drawing/2014/main" id="{A44B9AB1-6E71-43A4-8747-6723E0D300AD}"/>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9791A59-F7AD-4190-AD3B-27DE8EF734F5}" type="slidenum">
              <a:rPr/>
              <a:t>19</a:t>
            </a:fld>
            <a:endParaRPr lang="en-GB" sz="1200" b="0" i="0" u="none" strike="noStrike" kern="1200" cap="none" spc="0" baseline="0">
              <a:solidFill>
                <a:srgbClr val="898989"/>
              </a:solidFill>
              <a:uFillTx/>
              <a:latin typeface="Calibri"/>
            </a:endParaRPr>
          </a:p>
        </p:txBody>
      </p:sp>
      <p:pic>
        <p:nvPicPr>
          <p:cNvPr id="7" name="Picture 2">
            <a:extLst>
              <a:ext uri="{FF2B5EF4-FFF2-40B4-BE49-F238E27FC236}">
                <a16:creationId xmlns:a16="http://schemas.microsoft.com/office/drawing/2014/main" id="{91B2074A-8D6F-487C-A092-3C854F2F64D9}"/>
              </a:ext>
            </a:extLst>
          </p:cNvPr>
          <p:cNvPicPr>
            <a:picLocks noChangeAspect="1"/>
          </p:cNvPicPr>
          <p:nvPr/>
        </p:nvPicPr>
        <p:blipFill>
          <a:blip r:embed="rId4"/>
          <a:stretch>
            <a:fillRect/>
          </a:stretch>
        </p:blipFill>
        <p:spPr>
          <a:xfrm>
            <a:off x="427954" y="1388068"/>
            <a:ext cx="1274128" cy="1274128"/>
          </a:xfrm>
          <a:prstGeom prst="rect">
            <a:avLst/>
          </a:prstGeom>
          <a:noFill/>
          <a:ln cap="flat">
            <a:noFill/>
          </a:ln>
        </p:spPr>
      </p:pic>
      <p:sp>
        <p:nvSpPr>
          <p:cNvPr id="8" name="TextBox 3">
            <a:extLst>
              <a:ext uri="{FF2B5EF4-FFF2-40B4-BE49-F238E27FC236}">
                <a16:creationId xmlns:a16="http://schemas.microsoft.com/office/drawing/2014/main" id="{B853A6AD-4021-4C33-913F-EEC0997337B3}"/>
              </a:ext>
            </a:extLst>
          </p:cNvPr>
          <p:cNvSpPr txBox="1"/>
          <p:nvPr/>
        </p:nvSpPr>
        <p:spPr>
          <a:xfrm>
            <a:off x="427954" y="2783932"/>
            <a:ext cx="1625360" cy="95410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0" i="0" u="none" strike="noStrike" kern="1200" cap="none" spc="0" baseline="0" dirty="0">
                <a:solidFill>
                  <a:srgbClr val="000000"/>
                </a:solidFill>
                <a:uFillTx/>
                <a:latin typeface="Montserrat" panose="00000500000000000000" pitchFamily="2" charset="0"/>
              </a:rPr>
              <a:t>Image of a person thinking (Cliparting.com, no date)  </a:t>
            </a:r>
          </a:p>
        </p:txBody>
      </p:sp>
      <p:sp>
        <p:nvSpPr>
          <p:cNvPr id="9" name="TextBox 8">
            <a:extLst>
              <a:ext uri="{FF2B5EF4-FFF2-40B4-BE49-F238E27FC236}">
                <a16:creationId xmlns:a16="http://schemas.microsoft.com/office/drawing/2014/main" id="{7D221CAD-F14E-481E-A535-67CBBBD50C31}"/>
              </a:ext>
            </a:extLst>
          </p:cNvPr>
          <p:cNvSpPr txBox="1"/>
          <p:nvPr/>
        </p:nvSpPr>
        <p:spPr>
          <a:xfrm>
            <a:off x="1582337" y="320527"/>
            <a:ext cx="9393121" cy="646331"/>
          </a:xfrm>
          <a:prstGeom prst="rect">
            <a:avLst/>
          </a:prstGeom>
          <a:noFill/>
          <a:ln cap="flat">
            <a:noFill/>
          </a:ln>
        </p:spPr>
        <p:txBody>
          <a:bodyPr vert="horz" wrap="square" lIns="91440" tIns="45720" rIns="91440" bIns="45720" anchor="t" anchorCtr="0" compatLnSpc="1">
            <a:spAutoFit/>
          </a:bodyPr>
          <a:lstStyle/>
          <a:p>
            <a:pPr>
              <a:defRPr sz="1800" b="0" i="0" u="none" strike="noStrike" kern="0" cap="none" spc="0" baseline="0">
                <a:solidFill>
                  <a:srgbClr val="000000"/>
                </a:solidFill>
                <a:uFillTx/>
              </a:defRPr>
            </a:pPr>
            <a:r>
              <a:rPr lang="en-GB" sz="3600" b="0" i="0" u="none" strike="noStrike" kern="1200" cap="none" spc="0" baseline="0" dirty="0">
                <a:solidFill>
                  <a:srgbClr val="000000"/>
                </a:solidFill>
                <a:uFillTx/>
                <a:latin typeface="Krana Fat B" panose="00000B00000000000000" pitchFamily="50" charset="0"/>
              </a:rPr>
              <a:t>Reflection </a:t>
            </a:r>
            <a:endParaRPr lang="en-GB" b="0" i="0" u="none" strike="noStrike" kern="1200" cap="none" spc="0" baseline="0" dirty="0">
              <a:solidFill>
                <a:srgbClr val="000000"/>
              </a:solidFill>
              <a:uFillTx/>
              <a:latin typeface="Krana Fat B" panose="00000B00000000000000" pitchFamily="50" charset="0"/>
            </a:endParaRPr>
          </a:p>
        </p:txBody>
      </p:sp>
      <p:sp>
        <p:nvSpPr>
          <p:cNvPr id="10" name="Text Placeholder 4">
            <a:extLst>
              <a:ext uri="{FF2B5EF4-FFF2-40B4-BE49-F238E27FC236}">
                <a16:creationId xmlns:a16="http://schemas.microsoft.com/office/drawing/2014/main" id="{06E1FF53-C245-0768-45B7-0026514D934B}"/>
              </a:ext>
            </a:extLst>
          </p:cNvPr>
          <p:cNvSpPr txBox="1"/>
          <p:nvPr/>
        </p:nvSpPr>
        <p:spPr>
          <a:xfrm>
            <a:off x="2438400" y="3060099"/>
            <a:ext cx="9067800" cy="1541848"/>
          </a:xfrm>
          <a:prstGeom prst="rect">
            <a:avLst/>
          </a:prstGeom>
          <a:noFill/>
          <a:ln cap="flat">
            <a:noFill/>
          </a:ln>
        </p:spPr>
        <p:txBody>
          <a:bodyPr vert="horz" wrap="square" lIns="91440" tIns="45720" rIns="91440" bIns="45720" anchor="ctr" anchorCtr="0" compatLnSpc="1">
            <a:noAutofit/>
          </a:bodyPr>
          <a:lstStyle/>
          <a:p>
            <a:endParaRPr lang="en-GB" sz="1400" dirty="0">
              <a:solidFill>
                <a:schemeClr val="tx1"/>
              </a:solidFill>
              <a:latin typeface="Montserrat" panose="00000500000000000000" pitchFamily="2" charset="0"/>
            </a:endParaRPr>
          </a:p>
          <a:p>
            <a:pPr marL="285750" indent="-285750">
              <a:buFontTx/>
              <a:buChar char="-"/>
            </a:pPr>
            <a:endParaRPr lang="en-GB" sz="1400" dirty="0">
              <a:solidFill>
                <a:schemeClr val="tx1"/>
              </a:solidFill>
              <a:latin typeface="Montserrat" panose="00000500000000000000" pitchFamily="2" charset="0"/>
            </a:endParaRPr>
          </a:p>
          <a:p>
            <a:pPr marL="0" indent="0">
              <a:buFontTx/>
              <a:buNone/>
            </a:pPr>
            <a:endParaRPr lang="en-GB" dirty="0">
              <a:solidFill>
                <a:schemeClr val="tx1"/>
              </a:solidFill>
              <a:latin typeface="Montserrat" panose="00000500000000000000" pitchFamily="2" charset="0"/>
            </a:endParaRPr>
          </a:p>
          <a:p>
            <a:pPr marL="0" indent="0">
              <a:buFontTx/>
              <a:buNone/>
            </a:pPr>
            <a:endParaRPr lang="en-GB" sz="2000" b="1" dirty="0">
              <a:latin typeface="Montserrat" panose="00000500000000000000" pitchFamily="2" charset="0"/>
            </a:endParaRPr>
          </a:p>
          <a:p>
            <a:pPr marL="0" indent="0">
              <a:buFontTx/>
              <a:buNone/>
            </a:pPr>
            <a:endParaRPr lang="en-GB" sz="2000" b="1" dirty="0">
              <a:solidFill>
                <a:schemeClr val="tx1"/>
              </a:solidFill>
              <a:latin typeface="Montserrat" panose="00000500000000000000" pitchFamily="2" charset="0"/>
            </a:endParaRPr>
          </a:p>
          <a:p>
            <a:pPr marL="0" indent="0">
              <a:buFontTx/>
              <a:buNone/>
            </a:pPr>
            <a:endParaRPr lang="en-GB" sz="2000" b="1" dirty="0">
              <a:latin typeface="Montserrat" panose="00000500000000000000" pitchFamily="2" charset="0"/>
            </a:endParaRPr>
          </a:p>
          <a:p>
            <a:pPr marL="0" indent="0">
              <a:buFontTx/>
              <a:buNone/>
            </a:pPr>
            <a:endParaRPr lang="en-GB" sz="2000" b="1" dirty="0">
              <a:solidFill>
                <a:schemeClr val="tx1"/>
              </a:solidFill>
              <a:latin typeface="Montserrat" panose="00000500000000000000" pitchFamily="2" charset="0"/>
            </a:endParaRPr>
          </a:p>
          <a:p>
            <a:pPr marL="0" indent="0">
              <a:buFontTx/>
              <a:buNone/>
            </a:pPr>
            <a:endParaRPr lang="en-GB" sz="2000" b="1" dirty="0">
              <a:latin typeface="Montserrat" panose="00000500000000000000" pitchFamily="2" charset="0"/>
            </a:endParaRPr>
          </a:p>
          <a:p>
            <a:pPr marL="0" indent="0">
              <a:buFontTx/>
              <a:buNone/>
            </a:pPr>
            <a:endParaRPr lang="en-GB" sz="2000" b="1" dirty="0">
              <a:solidFill>
                <a:schemeClr val="tx1"/>
              </a:solidFill>
              <a:latin typeface="Montserrat" panose="00000500000000000000" pitchFamily="2" charset="0"/>
            </a:endParaRPr>
          </a:p>
        </p:txBody>
      </p:sp>
      <p:sp>
        <p:nvSpPr>
          <p:cNvPr id="3" name="TextBox 2">
            <a:extLst>
              <a:ext uri="{FF2B5EF4-FFF2-40B4-BE49-F238E27FC236}">
                <a16:creationId xmlns:a16="http://schemas.microsoft.com/office/drawing/2014/main" id="{2AC65F6E-4986-00AE-D1AC-1D4270D4519F}"/>
              </a:ext>
            </a:extLst>
          </p:cNvPr>
          <p:cNvSpPr txBox="1"/>
          <p:nvPr/>
        </p:nvSpPr>
        <p:spPr>
          <a:xfrm>
            <a:off x="2581946" y="3322048"/>
            <a:ext cx="9182100" cy="3170099"/>
          </a:xfrm>
          <a:prstGeom prst="rect">
            <a:avLst/>
          </a:prstGeom>
          <a:noFill/>
        </p:spPr>
        <p:txBody>
          <a:bodyPr wrap="square" rtlCol="0">
            <a:spAutoFit/>
          </a:bodyPr>
          <a:lstStyle/>
          <a:p>
            <a:pPr marL="342900" indent="-342900">
              <a:buFont typeface="Wingdings" panose="05000000000000000000" pitchFamily="2" charset="2"/>
              <a:buChar char="Ø"/>
            </a:pPr>
            <a:r>
              <a:rPr lang="en-GB" sz="2000" b="1" dirty="0">
                <a:solidFill>
                  <a:srgbClr val="002060"/>
                </a:solidFill>
                <a:latin typeface="Montserrat" panose="00000500000000000000" pitchFamily="2" charset="0"/>
              </a:rPr>
              <a:t>What have you learned or started to think about during the workshop?</a:t>
            </a:r>
          </a:p>
          <a:p>
            <a:endParaRPr lang="en-GB" sz="2000" b="1" dirty="0">
              <a:solidFill>
                <a:srgbClr val="002060"/>
              </a:solidFill>
              <a:latin typeface="Montserrat" panose="00000500000000000000" pitchFamily="2" charset="0"/>
            </a:endParaRPr>
          </a:p>
          <a:p>
            <a:pPr marL="342900" indent="-342900">
              <a:buFont typeface="Wingdings" panose="05000000000000000000" pitchFamily="2" charset="2"/>
              <a:buChar char="Ø"/>
            </a:pPr>
            <a:r>
              <a:rPr lang="en-GB" sz="2000" b="1" dirty="0">
                <a:solidFill>
                  <a:srgbClr val="002060"/>
                </a:solidFill>
                <a:latin typeface="Montserrat" panose="00000500000000000000" pitchFamily="2" charset="0"/>
              </a:rPr>
              <a:t>Has there been anything that could help you to develop your own writing?</a:t>
            </a:r>
          </a:p>
          <a:p>
            <a:endParaRPr lang="en-GB" sz="2000" b="1" dirty="0">
              <a:solidFill>
                <a:srgbClr val="002060"/>
              </a:solidFill>
              <a:latin typeface="Montserrat" panose="00000500000000000000" pitchFamily="2" charset="0"/>
            </a:endParaRPr>
          </a:p>
          <a:p>
            <a:pPr marL="342900" indent="-342900">
              <a:buFont typeface="Wingdings" panose="05000000000000000000" pitchFamily="2" charset="2"/>
              <a:buChar char="Ø"/>
            </a:pPr>
            <a:r>
              <a:rPr lang="en-GB" sz="2000" b="1" dirty="0">
                <a:solidFill>
                  <a:srgbClr val="002060"/>
                </a:solidFill>
                <a:latin typeface="Montserrat" panose="00000500000000000000" pitchFamily="2" charset="0"/>
              </a:rPr>
              <a:t>Are you interested in the idea of your own academic voice?</a:t>
            </a:r>
          </a:p>
          <a:p>
            <a:endParaRPr lang="en-GB" sz="2000" b="1" dirty="0">
              <a:solidFill>
                <a:srgbClr val="002060"/>
              </a:solidFill>
              <a:latin typeface="Montserrat" panose="00000500000000000000" pitchFamily="2" charset="0"/>
            </a:endParaRPr>
          </a:p>
          <a:p>
            <a:pPr marL="342900" indent="-342900">
              <a:buFont typeface="Wingdings" panose="05000000000000000000" pitchFamily="2" charset="2"/>
              <a:buChar char="Ø"/>
            </a:pPr>
            <a:r>
              <a:rPr lang="en-GB" sz="2000" b="1" dirty="0">
                <a:solidFill>
                  <a:srgbClr val="002060"/>
                </a:solidFill>
                <a:latin typeface="Montserrat" panose="00000500000000000000" pitchFamily="2" charset="0"/>
              </a:rPr>
              <a:t>What do you plan to do next to work on your writing?</a:t>
            </a:r>
          </a:p>
          <a:p>
            <a:pPr marL="342900" indent="-342900">
              <a:buFont typeface="Wingdings" panose="05000000000000000000" pitchFamily="2" charset="2"/>
              <a:buChar char="Ø"/>
            </a:pPr>
            <a:endParaRPr lang="en-GB" sz="2000" b="1" dirty="0">
              <a:solidFill>
                <a:srgbClr val="002060"/>
              </a:solidFill>
              <a:latin typeface="Montserrat" panose="00000500000000000000" pitchFamily="2" charset="0"/>
            </a:endParaRPr>
          </a:p>
        </p:txBody>
      </p:sp>
      <p:sp>
        <p:nvSpPr>
          <p:cNvPr id="11" name="TextBox 10">
            <a:extLst>
              <a:ext uri="{FF2B5EF4-FFF2-40B4-BE49-F238E27FC236}">
                <a16:creationId xmlns:a16="http://schemas.microsoft.com/office/drawing/2014/main" id="{EFC3C1C3-16E3-5154-15A5-17A6B4F78491}"/>
              </a:ext>
            </a:extLst>
          </p:cNvPr>
          <p:cNvSpPr txBox="1"/>
          <p:nvPr/>
        </p:nvSpPr>
        <p:spPr>
          <a:xfrm>
            <a:off x="2335063" y="1100699"/>
            <a:ext cx="9675866" cy="2246769"/>
          </a:xfrm>
          <a:prstGeom prst="rect">
            <a:avLst/>
          </a:prstGeom>
          <a:noFill/>
        </p:spPr>
        <p:txBody>
          <a:bodyPr wrap="square" rtlCol="0">
            <a:spAutoFit/>
          </a:bodyPr>
          <a:lstStyle/>
          <a:p>
            <a:pPr marL="0" lvl="1" indent="0">
              <a:buNone/>
            </a:pPr>
            <a:r>
              <a:rPr lang="en-GB" sz="2000" b="1" dirty="0">
                <a:solidFill>
                  <a:srgbClr val="002060"/>
                </a:solidFill>
                <a:latin typeface="Montserrat" panose="00000500000000000000" pitchFamily="2" charset="0"/>
              </a:rPr>
              <a:t>Learning opportunities</a:t>
            </a:r>
          </a:p>
          <a:p>
            <a:pPr marL="0" lvl="1" indent="0">
              <a:buNone/>
            </a:pPr>
            <a:endParaRPr lang="en-GB" sz="2000" b="1" dirty="0">
              <a:solidFill>
                <a:srgbClr val="002060"/>
              </a:solidFill>
              <a:latin typeface="Montserrat" panose="00000500000000000000" pitchFamily="2" charset="0"/>
            </a:endParaRPr>
          </a:p>
          <a:p>
            <a:pPr marL="0" lvl="1" indent="0">
              <a:buNone/>
            </a:pPr>
            <a:r>
              <a:rPr lang="en-GB" sz="2000" b="1" dirty="0">
                <a:solidFill>
                  <a:srgbClr val="002060"/>
                </a:solidFill>
                <a:latin typeface="Montserrat" panose="00000500000000000000" pitchFamily="2" charset="0"/>
              </a:rPr>
              <a:t>Depending on your current stage, participating in this workshop could help you to develop your understanding of any of these topics: speaking and writing styles; typical features of academic style; functions of academic style; developing your academic style and voice. </a:t>
            </a:r>
          </a:p>
          <a:p>
            <a:pPr marL="0" lvl="1" indent="0">
              <a:buNone/>
            </a:pPr>
            <a:endParaRPr lang="en-GB" sz="2000" b="1" dirty="0">
              <a:solidFill>
                <a:srgbClr val="002060"/>
              </a:solidFill>
              <a:latin typeface="Montserrat" panose="00000500000000000000" pitchFamily="2" charset="0"/>
            </a:endParaRPr>
          </a:p>
        </p:txBody>
      </p:sp>
    </p:spTree>
    <p:extLst>
      <p:ext uri="{BB962C8B-B14F-4D97-AF65-F5344CB8AC3E}">
        <p14:creationId xmlns:p14="http://schemas.microsoft.com/office/powerpoint/2010/main" val="3623623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8"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Text Placeholder 4"/>
          <p:cNvSpPr txBox="1">
            <a:spLocks/>
          </p:cNvSpPr>
          <p:nvPr/>
        </p:nvSpPr>
        <p:spPr>
          <a:xfrm>
            <a:off x="1813533" y="20112"/>
            <a:ext cx="7368567" cy="1219906"/>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dirty="0">
                <a:solidFill>
                  <a:schemeClr val="tx1"/>
                </a:solidFill>
                <a:latin typeface="Krana Fat B" panose="00000B00000000000000" pitchFamily="50" charset="0"/>
              </a:rPr>
              <a:t>Today’s session  </a:t>
            </a:r>
          </a:p>
        </p:txBody>
      </p:sp>
      <p:sp>
        <p:nvSpPr>
          <p:cNvPr id="32" name="Text Placeholder 4"/>
          <p:cNvSpPr txBox="1">
            <a:spLocks/>
          </p:cNvSpPr>
          <p:nvPr/>
        </p:nvSpPr>
        <p:spPr>
          <a:xfrm>
            <a:off x="642490" y="934384"/>
            <a:ext cx="10016274" cy="2494616"/>
          </a:xfrm>
          <a:prstGeom prst="rect">
            <a:avLst/>
          </a:prstGeom>
        </p:spPr>
        <p:txBody>
          <a:bodyPr vert="horz" lIns="91440" tIns="45720" rIns="91440" bIns="45720" rtlCol="0" anchor="ctr"/>
          <a:lstStyle>
            <a:defPPr>
              <a:defRPr lang="en-US"/>
            </a:defPPr>
            <a:lvl1pPr marL="270000" indent="-270000" algn="ctr" defTabSz="914400" rtl="0" eaLnBrk="1" latinLnBrk="0" hangingPunct="1">
              <a:buFont typeface="Arial" panose="020B0604020202020204" pitchFamily="34" charset="0"/>
              <a:buChar char="•"/>
              <a:defRPr sz="1200" b="0" kern="1200">
                <a:solidFill>
                  <a:schemeClr val="tx1">
                    <a:tint val="75000"/>
                  </a:schemeClr>
                </a:solidFill>
                <a:latin typeface="+mn-lt"/>
                <a:ea typeface="+mn-ea"/>
                <a:cs typeface="+mn-cs"/>
              </a:defRPr>
            </a:lvl1pPr>
            <a:lvl2pPr marL="180000" marR="0" indent="-180000" algn="l" defTabSz="914400" rtl="0" eaLnBrk="1" fontAlgn="auto" latinLnBrk="0" hangingPunct="1">
              <a:lnSpc>
                <a:spcPct val="100000"/>
              </a:lnSpc>
              <a:spcBef>
                <a:spcPts val="0"/>
              </a:spcBef>
              <a:spcAft>
                <a:spcPts val="1200"/>
              </a:spcAft>
              <a:buClrTx/>
              <a:buSzPct val="125000"/>
              <a:buFont typeface="Arial" panose="020B0604020202020204" pitchFamily="34" charset="0"/>
              <a:buChar char="•"/>
              <a:tabLst/>
              <a:defRPr sz="1400" kern="1200">
                <a:solidFill>
                  <a:schemeClr val="tx1"/>
                </a:solidFill>
                <a:latin typeface="+mn-lt"/>
                <a:ea typeface="+mn-ea"/>
                <a:cs typeface="+mn-cs"/>
              </a:defRPr>
            </a:lvl2pPr>
            <a:lvl3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3pPr>
            <a:lvl4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1"/>
            <a:endParaRPr lang="en-GB" sz="1800" dirty="0">
              <a:latin typeface="Montserrat" panose="00000500000000000000" pitchFamily="2" charset="0"/>
            </a:endParaRPr>
          </a:p>
          <a:p>
            <a:pPr marL="0" lvl="1" indent="0">
              <a:buNone/>
            </a:pPr>
            <a:r>
              <a:rPr lang="en-GB" sz="2000" b="1" dirty="0">
                <a:latin typeface="Montserrat" panose="00000500000000000000" pitchFamily="2" charset="0"/>
              </a:rPr>
              <a:t>Topics</a:t>
            </a:r>
          </a:p>
          <a:p>
            <a:pPr lvl="1">
              <a:buFont typeface="Wingdings" panose="05000000000000000000" pitchFamily="2" charset="2"/>
              <a:buChar char="§"/>
            </a:pPr>
            <a:r>
              <a:rPr lang="en-GB" sz="2000" dirty="0">
                <a:latin typeface="Montserrat" panose="00000500000000000000" pitchFamily="2" charset="0"/>
              </a:rPr>
              <a:t> Styles in speaking and writing</a:t>
            </a:r>
          </a:p>
          <a:p>
            <a:pPr lvl="1">
              <a:buFont typeface="Wingdings" panose="05000000000000000000" pitchFamily="2" charset="2"/>
              <a:buChar char="§"/>
            </a:pPr>
            <a:r>
              <a:rPr lang="en-GB" sz="2000" dirty="0">
                <a:latin typeface="Montserrat" panose="00000500000000000000" pitchFamily="2" charset="0"/>
              </a:rPr>
              <a:t> Style in assignments</a:t>
            </a:r>
          </a:p>
          <a:p>
            <a:pPr lvl="1">
              <a:buFont typeface="Wingdings" panose="05000000000000000000" pitchFamily="2" charset="2"/>
              <a:buChar char="§"/>
            </a:pPr>
            <a:r>
              <a:rPr lang="en-GB" sz="2000" dirty="0">
                <a:latin typeface="Montserrat" panose="00000500000000000000" pitchFamily="2" charset="0"/>
              </a:rPr>
              <a:t>Typical features of academic style</a:t>
            </a:r>
          </a:p>
          <a:p>
            <a:pPr lvl="1">
              <a:buFont typeface="Wingdings" panose="05000000000000000000" pitchFamily="2" charset="2"/>
              <a:buChar char="§"/>
            </a:pPr>
            <a:r>
              <a:rPr lang="en-GB" sz="2000" dirty="0">
                <a:latin typeface="Montserrat" panose="00000500000000000000" pitchFamily="2" charset="0"/>
              </a:rPr>
              <a:t> Functions of academic style</a:t>
            </a:r>
          </a:p>
          <a:p>
            <a:pPr lvl="1">
              <a:buFont typeface="Wingdings" panose="05000000000000000000" pitchFamily="2" charset="2"/>
              <a:buChar char="§"/>
            </a:pPr>
            <a:r>
              <a:rPr lang="en-GB" sz="2000" dirty="0">
                <a:latin typeface="Montserrat" panose="00000500000000000000" pitchFamily="2" charset="0"/>
              </a:rPr>
              <a:t>Developing your academic style and voice </a:t>
            </a:r>
          </a:p>
        </p:txBody>
      </p:sp>
      <p:sp>
        <p:nvSpPr>
          <p:cNvPr id="6" name="Rectangle 5"/>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2</a:t>
            </a:fld>
            <a:endParaRPr lang="en-GB"/>
          </a:p>
        </p:txBody>
      </p:sp>
      <p:sp>
        <p:nvSpPr>
          <p:cNvPr id="7" name="TextBox 6">
            <a:extLst>
              <a:ext uri="{FF2B5EF4-FFF2-40B4-BE49-F238E27FC236}">
                <a16:creationId xmlns:a16="http://schemas.microsoft.com/office/drawing/2014/main" id="{1FCAB154-882A-20B4-EA97-913CED375502}"/>
              </a:ext>
            </a:extLst>
          </p:cNvPr>
          <p:cNvSpPr txBox="1"/>
          <p:nvPr/>
        </p:nvSpPr>
        <p:spPr>
          <a:xfrm>
            <a:off x="696061" y="3992290"/>
            <a:ext cx="10997060" cy="1631216"/>
          </a:xfrm>
          <a:prstGeom prst="rect">
            <a:avLst/>
          </a:prstGeom>
          <a:noFill/>
        </p:spPr>
        <p:txBody>
          <a:bodyPr wrap="square" rtlCol="0">
            <a:spAutoFit/>
          </a:bodyPr>
          <a:lstStyle/>
          <a:p>
            <a:pPr marL="0" lvl="1" indent="0">
              <a:buNone/>
            </a:pPr>
            <a:r>
              <a:rPr lang="en-GB" sz="2000" b="1" dirty="0">
                <a:solidFill>
                  <a:srgbClr val="002060"/>
                </a:solidFill>
                <a:latin typeface="Montserrat" panose="00000500000000000000" pitchFamily="2" charset="0"/>
              </a:rPr>
              <a:t>Learning opportunities</a:t>
            </a:r>
          </a:p>
          <a:p>
            <a:pPr marL="0" lvl="1" indent="0">
              <a:buNone/>
            </a:pPr>
            <a:endParaRPr lang="en-GB" sz="2000" b="1" dirty="0">
              <a:solidFill>
                <a:srgbClr val="002060"/>
              </a:solidFill>
              <a:latin typeface="Montserrat" panose="00000500000000000000" pitchFamily="2" charset="0"/>
            </a:endParaRPr>
          </a:p>
          <a:p>
            <a:pPr marL="0" lvl="1" indent="0">
              <a:buNone/>
            </a:pPr>
            <a:r>
              <a:rPr lang="en-GB" sz="2000" b="1" dirty="0">
                <a:solidFill>
                  <a:srgbClr val="002060"/>
                </a:solidFill>
                <a:latin typeface="Montserrat" panose="00000500000000000000" pitchFamily="2" charset="0"/>
              </a:rPr>
              <a:t>Depending on your current stage, participating in this workshop could help you to develop your understanding of any of these aspects of academic style and prompt you to think further about your own academic voice. </a:t>
            </a:r>
          </a:p>
        </p:txBody>
      </p:sp>
    </p:spTree>
    <p:extLst>
      <p:ext uri="{BB962C8B-B14F-4D97-AF65-F5344CB8AC3E}">
        <p14:creationId xmlns:p14="http://schemas.microsoft.com/office/powerpoint/2010/main" val="42945791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27">
    <p:bg>
      <p:bgPr>
        <a:solidFill>
          <a:srgbClr val="FEF6F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A35588-FC89-4895-826A-EFDCC1E0CBBE}"/>
              </a:ext>
            </a:extLst>
          </p:cNvPr>
          <p:cNvSpPr txBox="1"/>
          <p:nvPr/>
        </p:nvSpPr>
        <p:spPr>
          <a:xfrm>
            <a:off x="1513514" y="404960"/>
            <a:ext cx="8918518" cy="561898"/>
          </a:xfrm>
          <a:prstGeom prst="rect">
            <a:avLst/>
          </a:prstGeom>
          <a:noFill/>
          <a:ln cap="flat">
            <a:noFill/>
          </a:ln>
        </p:spPr>
        <p:txBody>
          <a:bodyPr vert="horz" wrap="square" lIns="0" tIns="0" rIns="0" bIns="0" anchor="t" anchorCtr="0" compatLnSpc="1">
            <a:no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en-GB" sz="4000" b="0" i="0" u="none" strike="noStrike" kern="1200" cap="none" spc="0" baseline="0" dirty="0">
                <a:uFillTx/>
                <a:latin typeface="Krana Fat B" panose="00000B00000000000000" pitchFamily="50" charset="0"/>
              </a:rPr>
              <a:t>Reference</a:t>
            </a:r>
            <a:r>
              <a:rPr lang="en-GB" sz="4000" b="0" i="0" u="none" strike="noStrike" kern="1200" cap="none" spc="0" baseline="0" dirty="0">
                <a:uFillTx/>
                <a:latin typeface="Krana Fat B" pitchFamily="50"/>
              </a:rPr>
              <a:t>  </a:t>
            </a:r>
          </a:p>
        </p:txBody>
      </p:sp>
      <p:sp>
        <p:nvSpPr>
          <p:cNvPr id="3" name="Text Placeholder 2">
            <a:extLst>
              <a:ext uri="{FF2B5EF4-FFF2-40B4-BE49-F238E27FC236}">
                <a16:creationId xmlns:a16="http://schemas.microsoft.com/office/drawing/2014/main" id="{82936D81-1A09-4BA4-BD36-2D4AD8C50936}"/>
              </a:ext>
            </a:extLst>
          </p:cNvPr>
          <p:cNvSpPr txBox="1"/>
          <p:nvPr/>
        </p:nvSpPr>
        <p:spPr>
          <a:xfrm>
            <a:off x="628650" y="1445943"/>
            <a:ext cx="9201150" cy="1125808"/>
          </a:xfrm>
          <a:prstGeom prst="rect">
            <a:avLst/>
          </a:prstGeom>
          <a:noFill/>
          <a:ln cap="flat">
            <a:noFill/>
          </a:ln>
        </p:spPr>
        <p:txBody>
          <a:bodyPr vert="horz" wrap="square" lIns="0" tIns="0" rIns="0" bIns="0" anchor="t" anchorCtr="0" compatLnSpc="1">
            <a:noAutofit/>
          </a:bodyPr>
          <a:lstStyle/>
          <a:p>
            <a:pPr marL="0" marR="0" lvl="0" indent="0" defTabSz="914400" rtl="0" fontAlgn="auto" hangingPunct="1">
              <a:spcBef>
                <a:spcPts val="1000"/>
              </a:spcBef>
              <a:spcAft>
                <a:spcPts val="0"/>
              </a:spcAft>
              <a:buNone/>
              <a:tabLst/>
              <a:defRPr sz="1800" b="0" i="0" u="none" strike="noStrike" kern="0" cap="none" spc="0" baseline="0">
                <a:solidFill>
                  <a:srgbClr val="000000"/>
                </a:solidFill>
                <a:uFillTx/>
              </a:defRPr>
            </a:pPr>
            <a:r>
              <a:rPr lang="en-GB" b="0" i="0" u="none" strike="noStrike" kern="1200" cap="none" spc="0" baseline="0" dirty="0">
                <a:solidFill>
                  <a:srgbClr val="000000"/>
                </a:solidFill>
                <a:uFillTx/>
                <a:latin typeface="Montserrat" panose="00000500000000000000" pitchFamily="2" charset="0"/>
              </a:rPr>
              <a:t>Cliparting.com (no date) </a:t>
            </a:r>
            <a:r>
              <a:rPr lang="en-GB" b="0" i="1" u="none" strike="noStrike" kern="1200" cap="none" spc="0" baseline="0" dirty="0">
                <a:solidFill>
                  <a:srgbClr val="000000"/>
                </a:solidFill>
                <a:uFillTx/>
                <a:latin typeface="Montserrat" panose="00000500000000000000" pitchFamily="2" charset="0"/>
              </a:rPr>
              <a:t>Person - Image 24568</a:t>
            </a:r>
            <a:r>
              <a:rPr lang="en-GB" b="0" i="0" u="none" strike="noStrike" kern="1200" cap="none" spc="0" baseline="0" dirty="0">
                <a:solidFill>
                  <a:srgbClr val="000000"/>
                </a:solidFill>
                <a:uFillTx/>
                <a:latin typeface="Montserrat" panose="00000500000000000000" pitchFamily="2" charset="0"/>
              </a:rPr>
              <a:t>. Available at:</a:t>
            </a:r>
          </a:p>
          <a:p>
            <a:pPr marL="0" marR="0" lvl="0" indent="0" defTabSz="914400" rtl="0" fontAlgn="auto" hangingPunct="1">
              <a:spcBef>
                <a:spcPts val="1000"/>
              </a:spcBef>
              <a:spcAft>
                <a:spcPts val="0"/>
              </a:spcAft>
              <a:buNone/>
              <a:tabLst/>
              <a:defRPr sz="1800" b="0" i="0" u="none" strike="noStrike" kern="0" cap="none" spc="0" baseline="0">
                <a:solidFill>
                  <a:srgbClr val="000000"/>
                </a:solidFill>
                <a:uFillTx/>
              </a:defRPr>
            </a:pPr>
            <a:r>
              <a:rPr lang="en-GB" b="0" i="0" u="none" strike="noStrike" kern="1200" cap="none" spc="0" baseline="0" dirty="0">
                <a:solidFill>
                  <a:srgbClr val="000000"/>
                </a:solidFill>
                <a:uFillTx/>
                <a:latin typeface="Montserrat" panose="00000500000000000000" pitchFamily="2" charset="0"/>
                <a:hlinkClick r:id="rId3"/>
              </a:rPr>
              <a:t>https://cliparting.com/free-person-clipart-24568</a:t>
            </a:r>
            <a:r>
              <a:rPr lang="en-GB" b="0" i="0" u="none" strike="noStrike" kern="1200" cap="none" spc="0" baseline="0" dirty="0">
                <a:solidFill>
                  <a:srgbClr val="000000"/>
                </a:solidFill>
                <a:uFillTx/>
                <a:latin typeface="Montserrat" panose="00000500000000000000" pitchFamily="2" charset="0"/>
              </a:rPr>
              <a:t> (Accessed: </a:t>
            </a:r>
            <a:r>
              <a:rPr lang="en-GB" dirty="0">
                <a:solidFill>
                  <a:srgbClr val="000000"/>
                </a:solidFill>
                <a:latin typeface="Montserrat" panose="00000500000000000000" pitchFamily="2" charset="0"/>
              </a:rPr>
              <a:t>16</a:t>
            </a:r>
            <a:r>
              <a:rPr lang="en-GB" b="0" i="0" u="none" strike="noStrike" kern="1200" cap="none" spc="0" baseline="0" dirty="0">
                <a:solidFill>
                  <a:srgbClr val="000000"/>
                </a:solidFill>
                <a:uFillTx/>
                <a:latin typeface="Montserrat" panose="00000500000000000000" pitchFamily="2" charset="0"/>
              </a:rPr>
              <a:t> July 2023.)</a:t>
            </a:r>
          </a:p>
          <a:p>
            <a:pPr marL="0" marR="0" lvl="0" indent="0" defTabSz="914400" rtl="0" fontAlgn="auto" hangingPunct="1">
              <a:spcBef>
                <a:spcPts val="1000"/>
              </a:spcBef>
              <a:spcAft>
                <a:spcPts val="0"/>
              </a:spcAft>
              <a:buNone/>
              <a:tabLst/>
              <a:defRPr sz="1800" b="0" i="0" u="none" strike="noStrike" kern="0" cap="none" spc="0" baseline="0">
                <a:solidFill>
                  <a:srgbClr val="000000"/>
                </a:solidFill>
                <a:uFillTx/>
              </a:defRPr>
            </a:pPr>
            <a:endParaRPr lang="en-GB" b="0" i="0" u="none" strike="noStrike" kern="1200" cap="none" spc="0" baseline="0" dirty="0">
              <a:solidFill>
                <a:srgbClr val="000000"/>
              </a:solidFill>
              <a:uFillTx/>
              <a:latin typeface="Montserrat" panose="00000500000000000000" pitchFamily="2" charset="0"/>
            </a:endParaRPr>
          </a:p>
          <a:p>
            <a:pPr marL="0" marR="0" lvl="0" indent="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endParaRPr lang="en-GB" dirty="0">
              <a:highlight>
                <a:srgbClr val="FFFF00"/>
              </a:highlight>
              <a:latin typeface="Montserrat" panose="00000500000000000000" pitchFamily="2" charset="0"/>
            </a:endParaRPr>
          </a:p>
          <a:p>
            <a:pPr marL="0" marR="0" lvl="0" indent="0" algn="l" defTabSz="914400" rtl="0" fontAlgn="auto" hangingPunct="1">
              <a:lnSpc>
                <a:spcPct val="90000"/>
              </a:lnSpc>
              <a:spcBef>
                <a:spcPts val="1000"/>
              </a:spcBef>
              <a:spcAft>
                <a:spcPts val="0"/>
              </a:spcAft>
              <a:buNone/>
              <a:tabLst/>
              <a:defRPr sz="1800" b="0" i="0" u="none" strike="noStrike" kern="0" cap="none" spc="0" baseline="0">
                <a:solidFill>
                  <a:srgbClr val="000000"/>
                </a:solidFill>
                <a:uFillTx/>
              </a:defRPr>
            </a:pPr>
            <a:endParaRPr lang="en-GB" sz="2400" b="0" i="0" u="none" strike="noStrike" kern="1200" cap="none" spc="0" baseline="0" dirty="0">
              <a:solidFill>
                <a:srgbClr val="000000"/>
              </a:solidFill>
              <a:uFillTx/>
              <a:latin typeface="Abadi" panose="020B0604020104020204" pitchFamily="34" charset="0"/>
            </a:endParaRPr>
          </a:p>
        </p:txBody>
      </p:sp>
      <p:pic>
        <p:nvPicPr>
          <p:cNvPr id="4" name="Graphic 29">
            <a:extLst>
              <a:ext uri="{FF2B5EF4-FFF2-40B4-BE49-F238E27FC236}">
                <a16:creationId xmlns:a16="http://schemas.microsoft.com/office/drawing/2014/main" id="{BD638383-AD8E-4FAF-8092-3C471F17E49C}"/>
              </a:ext>
            </a:extLst>
          </p:cNvPr>
          <p:cNvPicPr>
            <a:picLocks noChangeAspect="1"/>
          </p:cNvPicPr>
          <p:nvPr/>
        </p:nvPicPr>
        <p:blipFill>
          <a:blip r:embed="rId4"/>
          <a:stretch>
            <a:fillRect/>
          </a:stretch>
        </p:blipFill>
        <p:spPr>
          <a:xfrm>
            <a:off x="238502" y="302474"/>
            <a:ext cx="960376" cy="664384"/>
          </a:xfrm>
          <a:prstGeom prst="rect">
            <a:avLst/>
          </a:prstGeom>
          <a:noFill/>
          <a:ln cap="flat">
            <a:noFill/>
          </a:ln>
        </p:spPr>
      </p:pic>
      <p:sp>
        <p:nvSpPr>
          <p:cNvPr id="5" name="Rectangle 4">
            <a:extLst>
              <a:ext uri="{FF2B5EF4-FFF2-40B4-BE49-F238E27FC236}">
                <a16:creationId xmlns:a16="http://schemas.microsoft.com/office/drawing/2014/main" id="{A2A4C731-6CDC-490F-BEF5-E36FBF610B5F}"/>
              </a:ext>
            </a:extLst>
          </p:cNvPr>
          <p:cNvSpPr/>
          <p:nvPr/>
        </p:nvSpPr>
        <p:spPr>
          <a:xfrm>
            <a:off x="9939921" y="260503"/>
            <a:ext cx="1939954" cy="369335"/>
          </a:xfrm>
          <a:prstGeom prst="rect">
            <a:avLst/>
          </a:prstGeom>
          <a:noFill/>
          <a:ln cap="flat">
            <a:noFill/>
            <a:prstDash val="solid"/>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F3622C"/>
                </a:solidFill>
                <a:uFillTx/>
                <a:latin typeface="Montserrat" pitchFamily="2"/>
              </a:rPr>
              <a:t>The ACE Team</a:t>
            </a:r>
            <a:endParaRPr lang="en-GB" sz="1800" b="1" i="0" u="none" strike="noStrike" kern="1200" cap="none" spc="0" baseline="0">
              <a:solidFill>
                <a:srgbClr val="000000"/>
              </a:solidFill>
              <a:uFillTx/>
              <a:latin typeface="Calibri"/>
            </a:endParaRPr>
          </a:p>
        </p:txBody>
      </p:sp>
      <p:sp>
        <p:nvSpPr>
          <p:cNvPr id="6" name="Slide Number Placeholder 1">
            <a:extLst>
              <a:ext uri="{FF2B5EF4-FFF2-40B4-BE49-F238E27FC236}">
                <a16:creationId xmlns:a16="http://schemas.microsoft.com/office/drawing/2014/main" id="{14464F41-D40D-4402-8AE1-CF3DC7769AE0}"/>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D040EF6-3382-43CC-AEFA-E433680EAB92}" type="slidenum">
              <a:rPr/>
              <a:t>20</a:t>
            </a:fld>
            <a:endParaRPr lang="en-GB" sz="1200" b="0" i="0" u="none" strike="noStrike" kern="1200" cap="none" spc="0" baseline="0">
              <a:solidFill>
                <a:srgbClr val="898989"/>
              </a:solidFill>
              <a:uFillTx/>
              <a:latin typeface="Calibri"/>
            </a:endParaRPr>
          </a:p>
        </p:txBody>
      </p:sp>
    </p:spTree>
    <p:extLst>
      <p:ext uri="{BB962C8B-B14F-4D97-AF65-F5344CB8AC3E}">
        <p14:creationId xmlns:p14="http://schemas.microsoft.com/office/powerpoint/2010/main" val="738102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71FB68A7-A656-A348-AE42-02B5F30E1E55}"/>
              </a:ext>
            </a:extLst>
          </p:cNvPr>
          <p:cNvSpPr txBox="1">
            <a:spLocks/>
          </p:cNvSpPr>
          <p:nvPr/>
        </p:nvSpPr>
        <p:spPr>
          <a:xfrm>
            <a:off x="1366796" y="336277"/>
            <a:ext cx="8405213" cy="730325"/>
          </a:xfrm>
          <a:prstGeom prst="rect">
            <a:avLst/>
          </a:prstGeom>
        </p:spPr>
        <p:txBody>
          <a:bodyPr vert="horz" lIns="0" tIns="0" rIns="0" bIns="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3600" dirty="0">
              <a:solidFill>
                <a:srgbClr val="FF0000"/>
              </a:solidFill>
              <a:latin typeface="Krana Fat B" panose="00000B00000000000000" pitchFamily="50" charset="0"/>
            </a:endParaRPr>
          </a:p>
        </p:txBody>
      </p:sp>
      <p:sp>
        <p:nvSpPr>
          <p:cNvPr id="10" name="Text Placeholder 2">
            <a:extLst>
              <a:ext uri="{FF2B5EF4-FFF2-40B4-BE49-F238E27FC236}">
                <a16:creationId xmlns:a16="http://schemas.microsoft.com/office/drawing/2014/main" id="{B623AAC1-38C0-EC41-AF66-7EC76ACCB83E}"/>
              </a:ext>
            </a:extLst>
          </p:cNvPr>
          <p:cNvSpPr txBox="1">
            <a:spLocks/>
          </p:cNvSpPr>
          <p:nvPr/>
        </p:nvSpPr>
        <p:spPr>
          <a:xfrm>
            <a:off x="1344058" y="1175492"/>
            <a:ext cx="10096101" cy="4232753"/>
          </a:xfrm>
          <a:prstGeom prst="rect">
            <a:avLst/>
          </a:prstGeom>
        </p:spPr>
        <p:txBody>
          <a:bodyPr vert="horz" lIns="0" tIns="0" rIns="0" bIns="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p:txBody>
      </p:sp>
      <p:pic>
        <p:nvPicPr>
          <p:cNvPr id="6"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Rectangle 4"/>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21</a:t>
            </a:fld>
            <a:endParaRPr lang="en-GB"/>
          </a:p>
        </p:txBody>
      </p:sp>
      <p:sp>
        <p:nvSpPr>
          <p:cNvPr id="4" name="TextBox 3">
            <a:extLst>
              <a:ext uri="{FF2B5EF4-FFF2-40B4-BE49-F238E27FC236}">
                <a16:creationId xmlns:a16="http://schemas.microsoft.com/office/drawing/2014/main" id="{27832E41-CFB8-2AED-0C2E-33971C6EACD1}"/>
              </a:ext>
            </a:extLst>
          </p:cNvPr>
          <p:cNvSpPr txBox="1"/>
          <p:nvPr/>
        </p:nvSpPr>
        <p:spPr>
          <a:xfrm>
            <a:off x="718690" y="966860"/>
            <a:ext cx="10863977" cy="2062103"/>
          </a:xfrm>
          <a:prstGeom prst="rect">
            <a:avLst/>
          </a:prstGeom>
          <a:noFill/>
        </p:spPr>
        <p:txBody>
          <a:bodyPr wrap="square" rtlCol="0">
            <a:spAutoFit/>
          </a:bodyPr>
          <a:lstStyle/>
          <a:p>
            <a:r>
              <a:rPr kumimoji="0" lang="en-GB" sz="3200" b="1" i="0" u="none" strike="noStrike" kern="1200" cap="none" spc="0" normalizeH="0" baseline="0" noProof="0" dirty="0">
                <a:ln>
                  <a:noFill/>
                </a:ln>
                <a:solidFill>
                  <a:srgbClr val="000000"/>
                </a:solidFill>
                <a:effectLst/>
                <a:uLnTx/>
                <a:uFillTx/>
                <a:latin typeface="Montserrat" panose="00000500000000000000" pitchFamily="2" charset="0"/>
                <a:cs typeface="Arial" pitchFamily="34"/>
              </a:rPr>
              <a:t>Thank you for attending the ACE Academic Style workshop today. </a:t>
            </a:r>
            <a:br>
              <a:rPr kumimoji="0" lang="en-GB" sz="3200" b="1" i="0" u="none" strike="noStrike" kern="1200" cap="none" spc="0" normalizeH="0" baseline="0" noProof="0" dirty="0">
                <a:ln>
                  <a:noFill/>
                </a:ln>
                <a:solidFill>
                  <a:srgbClr val="000000"/>
                </a:solidFill>
                <a:effectLst/>
                <a:uLnTx/>
                <a:uFillTx/>
                <a:latin typeface="Montserrat" panose="00000500000000000000" pitchFamily="2" charset="0"/>
                <a:cs typeface="Arial" pitchFamily="34"/>
              </a:rPr>
            </a:br>
            <a:r>
              <a:rPr kumimoji="0" lang="en-GB" sz="3200" b="1" i="0" u="none" strike="noStrike" kern="1200" cap="none" spc="0" normalizeH="0" baseline="0" noProof="0" dirty="0">
                <a:ln>
                  <a:noFill/>
                </a:ln>
                <a:solidFill>
                  <a:srgbClr val="000000"/>
                </a:solidFill>
                <a:effectLst/>
                <a:uLnTx/>
                <a:uFillTx/>
                <a:latin typeface="Montserrat" panose="00000500000000000000" pitchFamily="2" charset="0"/>
                <a:cs typeface="Arial" pitchFamily="34"/>
              </a:rPr>
              <a:t>We would be grateful if you could take 5 minutes to complete our feedback form.</a:t>
            </a:r>
            <a:endParaRPr lang="en-GB" dirty="0"/>
          </a:p>
        </p:txBody>
      </p:sp>
      <p:pic>
        <p:nvPicPr>
          <p:cNvPr id="7" name="Picture 2">
            <a:extLst>
              <a:ext uri="{FF2B5EF4-FFF2-40B4-BE49-F238E27FC236}">
                <a16:creationId xmlns:a16="http://schemas.microsoft.com/office/drawing/2014/main" id="{30438CEF-5618-6706-8D25-B50E523C3E77}"/>
              </a:ext>
            </a:extLst>
          </p:cNvPr>
          <p:cNvPicPr>
            <a:picLocks noChangeAspect="1"/>
          </p:cNvPicPr>
          <p:nvPr/>
        </p:nvPicPr>
        <p:blipFill>
          <a:blip r:embed="rId4"/>
          <a:stretch>
            <a:fillRect/>
          </a:stretch>
        </p:blipFill>
        <p:spPr>
          <a:xfrm>
            <a:off x="7387711" y="3429000"/>
            <a:ext cx="2857500" cy="2857500"/>
          </a:xfrm>
          <a:prstGeom prst="rect">
            <a:avLst/>
          </a:prstGeom>
          <a:noFill/>
          <a:ln cap="flat">
            <a:noFill/>
          </a:ln>
        </p:spPr>
      </p:pic>
      <p:sp>
        <p:nvSpPr>
          <p:cNvPr id="8" name="TextBox 7">
            <a:extLst>
              <a:ext uri="{FF2B5EF4-FFF2-40B4-BE49-F238E27FC236}">
                <a16:creationId xmlns:a16="http://schemas.microsoft.com/office/drawing/2014/main" id="{BA43D61C-3D31-E6CA-E1F0-49D0E83D088D}"/>
              </a:ext>
            </a:extLst>
          </p:cNvPr>
          <p:cNvSpPr txBox="1"/>
          <p:nvPr/>
        </p:nvSpPr>
        <p:spPr>
          <a:xfrm>
            <a:off x="751842" y="3185855"/>
            <a:ext cx="4553583" cy="1144929"/>
          </a:xfrm>
          <a:prstGeom prst="rect">
            <a:avLst/>
          </a:prstGeom>
          <a:noFill/>
        </p:spPr>
        <p:txBody>
          <a:bodyPr wrap="square" rtlCol="0">
            <a:spAutoFit/>
          </a:bodyPr>
          <a:lstStyle/>
          <a:p>
            <a:pPr marL="457200" marR="0" lvl="0" indent="-457200" algn="l" defTabSz="914400" rtl="0" eaLnBrk="1" fontAlgn="auto" latinLnBrk="0" hangingPunct="1">
              <a:lnSpc>
                <a:spcPct val="90000"/>
              </a:lnSpc>
              <a:spcBef>
                <a:spcPts val="1000"/>
              </a:spcBef>
              <a:spcAft>
                <a:spcPts val="0"/>
              </a:spcAft>
              <a:buClrTx/>
              <a:buSzPct val="100000"/>
              <a:buFont typeface="Wingdings" panose="05000000000000000000" pitchFamily="2" charset="2"/>
              <a:buChar char="§"/>
              <a:tabLst/>
              <a:defRPr/>
            </a:pPr>
            <a:r>
              <a:rPr kumimoji="0" lang="en-GB" sz="2800" b="0" i="0" u="none" strike="noStrike" kern="1200" cap="none" spc="0" normalizeH="0" baseline="0" noProof="0" dirty="0">
                <a:ln>
                  <a:noFill/>
                </a:ln>
                <a:solidFill>
                  <a:srgbClr val="000000"/>
                </a:solidFill>
                <a:effectLst/>
                <a:uLnTx/>
                <a:uFillTx/>
                <a:latin typeface="Montserrat" panose="00000500000000000000" pitchFamily="2" charset="0"/>
              </a:rPr>
              <a:t>Via the </a:t>
            </a:r>
            <a:r>
              <a:rPr kumimoji="0" lang="en-GB" sz="2800" b="0" i="0" u="none" strike="noStrike" kern="1200" cap="none" spc="0" normalizeH="0" baseline="0" noProof="0" dirty="0">
                <a:ln>
                  <a:noFill/>
                </a:ln>
                <a:solidFill>
                  <a:srgbClr val="000000"/>
                </a:solidFill>
                <a:effectLst/>
                <a:uLnTx/>
                <a:uFillTx/>
                <a:latin typeface="Montserrat" panose="00000500000000000000" pitchFamily="2" charset="0"/>
                <a:hlinkClick r:id="rId5"/>
              </a:rPr>
              <a:t>URL</a:t>
            </a:r>
            <a:r>
              <a:rPr kumimoji="0" lang="en-GB" sz="2800" b="0" i="0" u="none" strike="noStrike" kern="1200" cap="none" spc="0" normalizeH="0" baseline="0" noProof="0" dirty="0">
                <a:ln>
                  <a:noFill/>
                </a:ln>
                <a:solidFill>
                  <a:srgbClr val="000000"/>
                </a:solidFill>
                <a:effectLst/>
                <a:uLnTx/>
                <a:uFillTx/>
                <a:latin typeface="Montserrat" panose="00000500000000000000" pitchFamily="2" charset="0"/>
              </a:rPr>
              <a:t> in the Chat Box</a:t>
            </a:r>
          </a:p>
          <a:p>
            <a:endParaRPr lang="en-GB" dirty="0"/>
          </a:p>
        </p:txBody>
      </p:sp>
      <p:sp>
        <p:nvSpPr>
          <p:cNvPr id="11" name="TextBox 10">
            <a:extLst>
              <a:ext uri="{FF2B5EF4-FFF2-40B4-BE49-F238E27FC236}">
                <a16:creationId xmlns:a16="http://schemas.microsoft.com/office/drawing/2014/main" id="{97FBD615-64EE-363A-CA98-0709B7DE4DAC}"/>
              </a:ext>
            </a:extLst>
          </p:cNvPr>
          <p:cNvSpPr txBox="1"/>
          <p:nvPr/>
        </p:nvSpPr>
        <p:spPr>
          <a:xfrm>
            <a:off x="751841" y="4539416"/>
            <a:ext cx="6043654" cy="757130"/>
          </a:xfrm>
          <a:prstGeom prst="rect">
            <a:avLst/>
          </a:prstGeom>
          <a:noFill/>
        </p:spPr>
        <p:txBody>
          <a:bodyPr wrap="square" rtlCol="0">
            <a:spAutoFit/>
          </a:bodyPr>
          <a:lstStyle/>
          <a:p>
            <a:pPr marL="457200" marR="0" lvl="0" indent="-457200" algn="l" defTabSz="914400" rtl="0" eaLnBrk="1" fontAlgn="auto" latinLnBrk="0" hangingPunct="1">
              <a:lnSpc>
                <a:spcPct val="90000"/>
              </a:lnSpc>
              <a:spcBef>
                <a:spcPts val="1000"/>
              </a:spcBef>
              <a:spcAft>
                <a:spcPts val="0"/>
              </a:spcAft>
              <a:buClrTx/>
              <a:buSzPct val="100000"/>
              <a:buFont typeface="Wingdings" panose="05000000000000000000" pitchFamily="2" charset="2"/>
              <a:buChar char="§"/>
              <a:tabLst/>
              <a:defRPr/>
            </a:pPr>
            <a:r>
              <a:rPr kumimoji="0" lang="en-GB" sz="2800" b="0" i="0" u="none" strike="noStrike" kern="1200" cap="none" spc="0" normalizeH="0" baseline="0" noProof="0" dirty="0">
                <a:ln>
                  <a:noFill/>
                </a:ln>
                <a:solidFill>
                  <a:srgbClr val="000000"/>
                </a:solidFill>
                <a:effectLst/>
                <a:uLnTx/>
                <a:uFillTx/>
                <a:latin typeface="Montserrat" panose="00000500000000000000" pitchFamily="2" charset="0"/>
              </a:rPr>
              <a:t>By scanning the QR Code</a:t>
            </a:r>
          </a:p>
          <a:p>
            <a:endParaRPr lang="en-GB" dirty="0"/>
          </a:p>
        </p:txBody>
      </p:sp>
    </p:spTree>
    <p:extLst>
      <p:ext uri="{BB962C8B-B14F-4D97-AF65-F5344CB8AC3E}">
        <p14:creationId xmlns:p14="http://schemas.microsoft.com/office/powerpoint/2010/main" val="2472030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8"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Text Placeholder 4"/>
          <p:cNvSpPr txBox="1">
            <a:spLocks/>
          </p:cNvSpPr>
          <p:nvPr/>
        </p:nvSpPr>
        <p:spPr>
          <a:xfrm>
            <a:off x="384783" y="1285169"/>
            <a:ext cx="2986053" cy="160594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4000">
              <a:solidFill>
                <a:schemeClr val="tx1"/>
              </a:solidFill>
              <a:latin typeface="Krana Fat B" panose="00000B00000000000000" pitchFamily="50" charset="0"/>
            </a:endParaRPr>
          </a:p>
        </p:txBody>
      </p:sp>
      <p:sp>
        <p:nvSpPr>
          <p:cNvPr id="7" name="Text Placeholder 4"/>
          <p:cNvSpPr txBox="1">
            <a:spLocks/>
          </p:cNvSpPr>
          <p:nvPr/>
        </p:nvSpPr>
        <p:spPr>
          <a:xfrm>
            <a:off x="1702083" y="136982"/>
            <a:ext cx="8042807" cy="1251079"/>
          </a:xfrm>
          <a:prstGeom prst="rect">
            <a:avLst/>
          </a:prstGeom>
        </p:spPr>
        <p:txBody>
          <a:bodyPr vert="horz" lIns="91440" tIns="45720" rIns="91440" bIns="45720" rtlCol="0" anchor="ctr"/>
          <a:lstStyle>
            <a:defPPr>
              <a:defRPr lang="en-US"/>
            </a:defPPr>
            <a:lvl1pPr marL="270000" indent="-270000" algn="ctr" defTabSz="914400" rtl="0" eaLnBrk="1" latinLnBrk="0" hangingPunct="1">
              <a:buFont typeface="Arial" panose="020B0604020202020204" pitchFamily="34" charset="0"/>
              <a:buChar char="•"/>
              <a:defRPr sz="1200" b="0" kern="1200">
                <a:solidFill>
                  <a:schemeClr val="tx1">
                    <a:tint val="75000"/>
                  </a:schemeClr>
                </a:solidFill>
                <a:latin typeface="+mn-lt"/>
                <a:ea typeface="+mn-ea"/>
                <a:cs typeface="+mn-cs"/>
              </a:defRPr>
            </a:lvl1pPr>
            <a:lvl2pPr marL="180000" marR="0" indent="-180000" algn="l" defTabSz="914400" rtl="0" eaLnBrk="1" fontAlgn="auto" latinLnBrk="0" hangingPunct="1">
              <a:lnSpc>
                <a:spcPct val="100000"/>
              </a:lnSpc>
              <a:spcBef>
                <a:spcPts val="0"/>
              </a:spcBef>
              <a:spcAft>
                <a:spcPts val="1200"/>
              </a:spcAft>
              <a:buClrTx/>
              <a:buSzPct val="125000"/>
              <a:buFont typeface="Arial" panose="020B0604020202020204" pitchFamily="34" charset="0"/>
              <a:buChar char="•"/>
              <a:tabLst/>
              <a:defRPr sz="1400" kern="1200">
                <a:solidFill>
                  <a:schemeClr val="tx1"/>
                </a:solidFill>
                <a:latin typeface="+mn-lt"/>
                <a:ea typeface="+mn-ea"/>
                <a:cs typeface="+mn-cs"/>
              </a:defRPr>
            </a:lvl2pPr>
            <a:lvl3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3pPr>
            <a:lvl4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indent="0">
              <a:buNone/>
            </a:pPr>
            <a:endParaRPr lang="en-GB" sz="3200" b="1">
              <a:latin typeface="Montserrat" panose="00000500000000000000" pitchFamily="2" charset="0"/>
            </a:endParaRPr>
          </a:p>
        </p:txBody>
      </p:sp>
      <p:sp>
        <p:nvSpPr>
          <p:cNvPr id="6" name="Rectangle 5"/>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3</a:t>
            </a:fld>
            <a:endParaRPr lang="en-GB"/>
          </a:p>
        </p:txBody>
      </p:sp>
      <p:sp>
        <p:nvSpPr>
          <p:cNvPr id="9" name="TextBox 8"/>
          <p:cNvSpPr txBox="1"/>
          <p:nvPr/>
        </p:nvSpPr>
        <p:spPr>
          <a:xfrm>
            <a:off x="1577130" y="302478"/>
            <a:ext cx="8167760" cy="584775"/>
          </a:xfrm>
          <a:prstGeom prst="rect">
            <a:avLst/>
          </a:prstGeom>
          <a:noFill/>
        </p:spPr>
        <p:txBody>
          <a:bodyPr wrap="square" rtlCol="0">
            <a:spAutoFit/>
          </a:bodyPr>
          <a:lstStyle/>
          <a:p>
            <a:r>
              <a:rPr lang="en-GB" sz="3200" b="1" dirty="0">
                <a:latin typeface="Krana Fat B" panose="00000B00000000000000" pitchFamily="50" charset="0"/>
              </a:rPr>
              <a:t>Style or styles?</a:t>
            </a:r>
          </a:p>
        </p:txBody>
      </p:sp>
      <p:sp>
        <p:nvSpPr>
          <p:cNvPr id="11" name="TextBox 10"/>
          <p:cNvSpPr txBox="1"/>
          <p:nvPr/>
        </p:nvSpPr>
        <p:spPr>
          <a:xfrm>
            <a:off x="724064" y="966860"/>
            <a:ext cx="9873891" cy="4801314"/>
          </a:xfrm>
          <a:prstGeom prst="rect">
            <a:avLst/>
          </a:prstGeom>
          <a:noFill/>
        </p:spPr>
        <p:txBody>
          <a:bodyPr wrap="square" rtlCol="0">
            <a:spAutoFit/>
          </a:bodyPr>
          <a:lstStyle/>
          <a:p>
            <a:r>
              <a:rPr lang="en-US" sz="2400" b="1" kern="0" dirty="0">
                <a:latin typeface="Montserrat" panose="00000500000000000000" pitchFamily="2" charset="0"/>
              </a:rPr>
              <a:t>Do you have different styles in speaking?</a:t>
            </a:r>
          </a:p>
          <a:p>
            <a:r>
              <a:rPr lang="en-US" sz="2400" b="1" kern="0" dirty="0">
                <a:latin typeface="Montserrat" panose="00000500000000000000" pitchFamily="2" charset="0"/>
              </a:rPr>
              <a:t> </a:t>
            </a:r>
          </a:p>
          <a:p>
            <a:pPr marL="342900" indent="-342900">
              <a:buFontTx/>
              <a:buChar char="-"/>
            </a:pPr>
            <a:r>
              <a:rPr lang="en-US" sz="2400" kern="0" dirty="0">
                <a:latin typeface="Montserrat" panose="00000500000000000000" pitchFamily="2" charset="0"/>
              </a:rPr>
              <a:t>What factors affect your speaking style?</a:t>
            </a:r>
          </a:p>
          <a:p>
            <a:endParaRPr lang="en-US" sz="2400" kern="0" dirty="0">
              <a:latin typeface="Montserrat" panose="00000500000000000000" pitchFamily="2" charset="0"/>
            </a:endParaRPr>
          </a:p>
          <a:p>
            <a:pPr marL="342900" indent="-342900">
              <a:buFontTx/>
              <a:buChar char="-"/>
            </a:pPr>
            <a:r>
              <a:rPr lang="en-US" sz="2400" kern="0" dirty="0">
                <a:latin typeface="Montserrat" panose="00000500000000000000" pitchFamily="2" charset="0"/>
              </a:rPr>
              <a:t>What exactly changes?</a:t>
            </a:r>
          </a:p>
          <a:p>
            <a:endParaRPr lang="en-US" sz="2400" b="1" kern="0" dirty="0">
              <a:latin typeface="Montserrat" panose="00000500000000000000" pitchFamily="2" charset="0"/>
            </a:endParaRPr>
          </a:p>
          <a:p>
            <a:r>
              <a:rPr lang="en-US" sz="2400" b="1" kern="0" dirty="0">
                <a:latin typeface="Montserrat" panose="00000500000000000000" pitchFamily="2" charset="0"/>
              </a:rPr>
              <a:t>Do you have different styles in writing?</a:t>
            </a:r>
          </a:p>
          <a:p>
            <a:endParaRPr lang="en-US" sz="2400" b="1" kern="0" dirty="0">
              <a:latin typeface="Montserrat" panose="00000500000000000000" pitchFamily="2" charset="0"/>
            </a:endParaRPr>
          </a:p>
          <a:p>
            <a:pPr marL="342900" indent="-342900">
              <a:buFontTx/>
              <a:buChar char="-"/>
            </a:pPr>
            <a:r>
              <a:rPr lang="en-US" sz="2400" kern="0" dirty="0">
                <a:latin typeface="Montserrat" panose="00000500000000000000" pitchFamily="2" charset="0"/>
              </a:rPr>
              <a:t>What factors affect your writing style?</a:t>
            </a:r>
          </a:p>
          <a:p>
            <a:pPr marL="342900" indent="-342900">
              <a:buFontTx/>
              <a:buChar char="-"/>
            </a:pPr>
            <a:endParaRPr lang="en-US" sz="2400" kern="0" dirty="0">
              <a:latin typeface="Montserrat" panose="00000500000000000000" pitchFamily="2" charset="0"/>
            </a:endParaRPr>
          </a:p>
          <a:p>
            <a:pPr marL="342900" indent="-342900">
              <a:buFontTx/>
              <a:buChar char="-"/>
            </a:pPr>
            <a:r>
              <a:rPr lang="en-US" sz="2400" kern="0" dirty="0">
                <a:latin typeface="Montserrat" panose="00000500000000000000" pitchFamily="2" charset="0"/>
              </a:rPr>
              <a:t>What exactly changes</a:t>
            </a:r>
            <a:r>
              <a:rPr lang="en-US" sz="2400" kern="0" dirty="0">
                <a:solidFill>
                  <a:schemeClr val="accent5">
                    <a:lumMod val="50000"/>
                  </a:schemeClr>
                </a:solidFill>
                <a:latin typeface="Montserrat" panose="00000500000000000000" pitchFamily="2" charset="0"/>
              </a:rPr>
              <a:t>?</a:t>
            </a:r>
          </a:p>
          <a:p>
            <a:endParaRPr lang="en-US" sz="2400" kern="0" dirty="0">
              <a:latin typeface="Montserrat" panose="00000500000000000000" pitchFamily="2" charset="0"/>
            </a:endParaRPr>
          </a:p>
          <a:p>
            <a:endParaRPr lang="en-GB" dirty="0"/>
          </a:p>
        </p:txBody>
      </p:sp>
    </p:spTree>
    <p:extLst>
      <p:ext uri="{BB962C8B-B14F-4D97-AF65-F5344CB8AC3E}">
        <p14:creationId xmlns:p14="http://schemas.microsoft.com/office/powerpoint/2010/main" val="3313646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71FB68A7-A656-A348-AE42-02B5F30E1E55}"/>
              </a:ext>
            </a:extLst>
          </p:cNvPr>
          <p:cNvSpPr txBox="1">
            <a:spLocks/>
          </p:cNvSpPr>
          <p:nvPr/>
        </p:nvSpPr>
        <p:spPr>
          <a:xfrm>
            <a:off x="1447295" y="373560"/>
            <a:ext cx="8405213" cy="730325"/>
          </a:xfrm>
          <a:prstGeom prst="rect">
            <a:avLst/>
          </a:prstGeom>
        </p:spPr>
        <p:txBody>
          <a:bodyPr vert="horz" lIns="0" tIns="0" rIns="0" bIns="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dirty="0">
                <a:latin typeface="Krana Fat B" panose="00000B00000000000000" pitchFamily="50" charset="0"/>
              </a:rPr>
              <a:t>Style in assignments  </a:t>
            </a:r>
          </a:p>
        </p:txBody>
      </p:sp>
      <p:sp>
        <p:nvSpPr>
          <p:cNvPr id="10" name="Text Placeholder 2">
            <a:extLst>
              <a:ext uri="{FF2B5EF4-FFF2-40B4-BE49-F238E27FC236}">
                <a16:creationId xmlns:a16="http://schemas.microsoft.com/office/drawing/2014/main" id="{B623AAC1-38C0-EC41-AF66-7EC76ACCB83E}"/>
              </a:ext>
            </a:extLst>
          </p:cNvPr>
          <p:cNvSpPr txBox="1">
            <a:spLocks/>
          </p:cNvSpPr>
          <p:nvPr/>
        </p:nvSpPr>
        <p:spPr>
          <a:xfrm>
            <a:off x="1344059" y="1175492"/>
            <a:ext cx="9490362" cy="4232753"/>
          </a:xfrm>
          <a:prstGeom prst="rect">
            <a:avLst/>
          </a:prstGeom>
        </p:spPr>
        <p:txBody>
          <a:bodyPr vert="horz" lIns="0" tIns="0" rIns="0" bIns="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p:txBody>
      </p:sp>
      <p:pic>
        <p:nvPicPr>
          <p:cNvPr id="6"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Rectangle 4"/>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4</a:t>
            </a:fld>
            <a:endParaRPr lang="en-GB"/>
          </a:p>
        </p:txBody>
      </p:sp>
      <p:sp>
        <p:nvSpPr>
          <p:cNvPr id="3" name="Rectangle 2"/>
          <p:cNvSpPr/>
          <p:nvPr/>
        </p:nvSpPr>
        <p:spPr>
          <a:xfrm>
            <a:off x="613889" y="1759586"/>
            <a:ext cx="11265991" cy="3271921"/>
          </a:xfrm>
          <a:prstGeom prst="rect">
            <a:avLst/>
          </a:prstGeom>
        </p:spPr>
        <p:txBody>
          <a:bodyPr wrap="square">
            <a:spAutoFit/>
          </a:bodyPr>
          <a:lstStyle/>
          <a:p>
            <a:pPr>
              <a:lnSpc>
                <a:spcPct val="150000"/>
              </a:lnSpc>
              <a:spcAft>
                <a:spcPts val="0"/>
              </a:spcAft>
            </a:pPr>
            <a:r>
              <a:rPr lang="en-GB" sz="2000" b="1" dirty="0">
                <a:latin typeface="Montserrat" panose="00000500000000000000" pitchFamily="2" charset="0"/>
                <a:ea typeface="DengXian"/>
                <a:cs typeface="Arial" panose="020B0604020202020204" pitchFamily="34" charset="0"/>
              </a:rPr>
              <a:t>Some people say if you have the right to vote, you should use it. In England, women only got the vote in the 20</a:t>
            </a:r>
            <a:r>
              <a:rPr lang="en-GB" sz="2000" b="1" baseline="30000" dirty="0">
                <a:latin typeface="Montserrat" panose="00000500000000000000" pitchFamily="2" charset="0"/>
                <a:ea typeface="DengXian"/>
                <a:cs typeface="Arial" panose="020B0604020202020204" pitchFamily="34" charset="0"/>
              </a:rPr>
              <a:t>th</a:t>
            </a:r>
            <a:r>
              <a:rPr lang="en-GB" sz="2000" b="1" dirty="0">
                <a:latin typeface="Montserrat" panose="00000500000000000000" pitchFamily="2" charset="0"/>
                <a:ea typeface="DengXian"/>
                <a:cs typeface="Arial" panose="020B0604020202020204" pitchFamily="34" charset="0"/>
              </a:rPr>
              <a:t> century, after a lot of trouble. So it’s not fair to just throw it away now. BUT other people don’t agree, because they think it’s wrong to vote if you don’t know enough about the people or what they stand for, or if you aren’t really bothered one way or the other. Which of these is right? You have to make your own mind up, I guess.  Young people can’t see the point of voting. </a:t>
            </a:r>
            <a:r>
              <a:rPr lang="en-GB" sz="2000" dirty="0">
                <a:latin typeface="Montserrat" panose="00000500000000000000" pitchFamily="2" charset="0"/>
                <a:ea typeface="DengXian"/>
                <a:cs typeface="Arial" panose="020B0604020202020204" pitchFamily="34" charset="0"/>
              </a:rPr>
              <a:t>                                                                                                                                                                      </a:t>
            </a:r>
          </a:p>
        </p:txBody>
      </p:sp>
      <p:sp>
        <p:nvSpPr>
          <p:cNvPr id="7" name="TextBox 6">
            <a:extLst>
              <a:ext uri="{FF2B5EF4-FFF2-40B4-BE49-F238E27FC236}">
                <a16:creationId xmlns:a16="http://schemas.microsoft.com/office/drawing/2014/main" id="{DACD6759-A510-49B2-E4DC-08A9E88EF49C}"/>
              </a:ext>
            </a:extLst>
          </p:cNvPr>
          <p:cNvSpPr txBox="1"/>
          <p:nvPr/>
        </p:nvSpPr>
        <p:spPr>
          <a:xfrm>
            <a:off x="588552" y="1080848"/>
            <a:ext cx="11001375" cy="707886"/>
          </a:xfrm>
          <a:prstGeom prst="rect">
            <a:avLst/>
          </a:prstGeom>
          <a:noFill/>
        </p:spPr>
        <p:txBody>
          <a:bodyPr wrap="square" rtlCol="0">
            <a:spAutoFit/>
          </a:bodyPr>
          <a:lstStyle/>
          <a:p>
            <a:r>
              <a:rPr lang="en-GB" sz="2000" b="1" dirty="0">
                <a:solidFill>
                  <a:schemeClr val="accent5">
                    <a:lumMod val="75000"/>
                  </a:schemeClr>
                </a:solidFill>
                <a:latin typeface="Montserrat" panose="00000500000000000000" pitchFamily="2" charset="0"/>
              </a:rPr>
              <a:t>Can you make the style in this example more suitable for a university assignment? You can work on the whole paragraph or particular sentences.</a:t>
            </a:r>
          </a:p>
        </p:txBody>
      </p:sp>
      <p:sp>
        <p:nvSpPr>
          <p:cNvPr id="8" name="TextBox 7">
            <a:extLst>
              <a:ext uri="{FF2B5EF4-FFF2-40B4-BE49-F238E27FC236}">
                <a16:creationId xmlns:a16="http://schemas.microsoft.com/office/drawing/2014/main" id="{3DC6C049-46E9-9321-9F2B-2D5BFC52F459}"/>
              </a:ext>
            </a:extLst>
          </p:cNvPr>
          <p:cNvSpPr txBox="1"/>
          <p:nvPr/>
        </p:nvSpPr>
        <p:spPr>
          <a:xfrm>
            <a:off x="613826" y="5156686"/>
            <a:ext cx="4977260" cy="1200329"/>
          </a:xfrm>
          <a:prstGeom prst="rect">
            <a:avLst/>
          </a:prstGeom>
          <a:noFill/>
        </p:spPr>
        <p:txBody>
          <a:bodyPr wrap="square" rtlCol="0">
            <a:spAutoFit/>
          </a:bodyPr>
          <a:lstStyle/>
          <a:p>
            <a:endParaRPr lang="en-GB" dirty="0">
              <a:latin typeface="Montserrat" panose="00000500000000000000" pitchFamily="2" charset="0"/>
            </a:endParaRPr>
          </a:p>
          <a:p>
            <a:r>
              <a:rPr lang="en-GB" dirty="0">
                <a:latin typeface="Montserrat" panose="00000500000000000000" pitchFamily="2" charset="0"/>
              </a:rPr>
              <a:t>https://padlet.com/lornabrown/can-you-make-the-style-more-suitable-for-a-university-assign-gqvug3zhijyvspp1</a:t>
            </a:r>
          </a:p>
        </p:txBody>
      </p:sp>
      <p:pic>
        <p:nvPicPr>
          <p:cNvPr id="11" name="Picture 10" descr="A qr code on a white background&#10;&#10;Description automatically generated">
            <a:extLst>
              <a:ext uri="{FF2B5EF4-FFF2-40B4-BE49-F238E27FC236}">
                <a16:creationId xmlns:a16="http://schemas.microsoft.com/office/drawing/2014/main" id="{35E30BB1-2B40-DFD3-DA65-5052FCA33D5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9749838" y="4565946"/>
            <a:ext cx="2196205" cy="2196205"/>
          </a:xfrm>
          <a:prstGeom prst="rect">
            <a:avLst/>
          </a:prstGeom>
        </p:spPr>
      </p:pic>
    </p:spTree>
    <p:extLst>
      <p:ext uri="{BB962C8B-B14F-4D97-AF65-F5344CB8AC3E}">
        <p14:creationId xmlns:p14="http://schemas.microsoft.com/office/powerpoint/2010/main" val="21754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8"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Text Placeholder 4"/>
          <p:cNvSpPr txBox="1">
            <a:spLocks/>
          </p:cNvSpPr>
          <p:nvPr/>
        </p:nvSpPr>
        <p:spPr>
          <a:xfrm>
            <a:off x="384783" y="1285169"/>
            <a:ext cx="2986053" cy="160594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4000">
              <a:solidFill>
                <a:schemeClr val="tx1"/>
              </a:solidFill>
              <a:latin typeface="Krana Fat B" panose="00000B00000000000000" pitchFamily="50" charset="0"/>
            </a:endParaRPr>
          </a:p>
        </p:txBody>
      </p:sp>
      <p:sp>
        <p:nvSpPr>
          <p:cNvPr id="7" name="Text Placeholder 4"/>
          <p:cNvSpPr txBox="1">
            <a:spLocks/>
          </p:cNvSpPr>
          <p:nvPr/>
        </p:nvSpPr>
        <p:spPr>
          <a:xfrm>
            <a:off x="1702083" y="136982"/>
            <a:ext cx="8042807" cy="1251079"/>
          </a:xfrm>
          <a:prstGeom prst="rect">
            <a:avLst/>
          </a:prstGeom>
        </p:spPr>
        <p:txBody>
          <a:bodyPr vert="horz" lIns="91440" tIns="45720" rIns="91440" bIns="45720" rtlCol="0" anchor="ctr"/>
          <a:lstStyle>
            <a:defPPr>
              <a:defRPr lang="en-US"/>
            </a:defPPr>
            <a:lvl1pPr marL="270000" indent="-270000" algn="ctr" defTabSz="914400" rtl="0" eaLnBrk="1" latinLnBrk="0" hangingPunct="1">
              <a:buFont typeface="Arial" panose="020B0604020202020204" pitchFamily="34" charset="0"/>
              <a:buChar char="•"/>
              <a:defRPr sz="1200" b="0" kern="1200">
                <a:solidFill>
                  <a:schemeClr val="tx1">
                    <a:tint val="75000"/>
                  </a:schemeClr>
                </a:solidFill>
                <a:latin typeface="+mn-lt"/>
                <a:ea typeface="+mn-ea"/>
                <a:cs typeface="+mn-cs"/>
              </a:defRPr>
            </a:lvl1pPr>
            <a:lvl2pPr marL="180000" marR="0" indent="-180000" algn="l" defTabSz="914400" rtl="0" eaLnBrk="1" fontAlgn="auto" latinLnBrk="0" hangingPunct="1">
              <a:lnSpc>
                <a:spcPct val="100000"/>
              </a:lnSpc>
              <a:spcBef>
                <a:spcPts val="0"/>
              </a:spcBef>
              <a:spcAft>
                <a:spcPts val="1200"/>
              </a:spcAft>
              <a:buClrTx/>
              <a:buSzPct val="125000"/>
              <a:buFont typeface="Arial" panose="020B0604020202020204" pitchFamily="34" charset="0"/>
              <a:buChar char="•"/>
              <a:tabLst/>
              <a:defRPr sz="1400" kern="1200">
                <a:solidFill>
                  <a:schemeClr val="tx1"/>
                </a:solidFill>
                <a:latin typeface="+mn-lt"/>
                <a:ea typeface="+mn-ea"/>
                <a:cs typeface="+mn-cs"/>
              </a:defRPr>
            </a:lvl2pPr>
            <a:lvl3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3pPr>
            <a:lvl4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indent="0">
              <a:buNone/>
            </a:pPr>
            <a:endParaRPr lang="en-GB" sz="3200" b="1">
              <a:latin typeface="Montserrat" panose="00000500000000000000" pitchFamily="2" charset="0"/>
            </a:endParaRPr>
          </a:p>
        </p:txBody>
      </p:sp>
      <p:sp>
        <p:nvSpPr>
          <p:cNvPr id="6" name="Rectangle 5"/>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5</a:t>
            </a:fld>
            <a:endParaRPr lang="en-GB"/>
          </a:p>
        </p:txBody>
      </p:sp>
      <p:sp>
        <p:nvSpPr>
          <p:cNvPr id="9" name="TextBox 8"/>
          <p:cNvSpPr txBox="1"/>
          <p:nvPr/>
        </p:nvSpPr>
        <p:spPr>
          <a:xfrm>
            <a:off x="1198880" y="254445"/>
            <a:ext cx="9855977" cy="523220"/>
          </a:xfrm>
          <a:prstGeom prst="rect">
            <a:avLst/>
          </a:prstGeom>
          <a:noFill/>
        </p:spPr>
        <p:txBody>
          <a:bodyPr wrap="square" rtlCol="0">
            <a:spAutoFit/>
          </a:bodyPr>
          <a:lstStyle/>
          <a:p>
            <a:r>
              <a:rPr lang="en-GB" sz="2800" b="1" dirty="0">
                <a:latin typeface="Krana Fat B" panose="00000B00000000000000" pitchFamily="50" charset="0"/>
              </a:rPr>
              <a:t>Two versions of our paragraph: Comments?</a:t>
            </a:r>
          </a:p>
        </p:txBody>
      </p:sp>
      <p:graphicFrame>
        <p:nvGraphicFramePr>
          <p:cNvPr id="11" name="Table 10">
            <a:extLst>
              <a:ext uri="{FF2B5EF4-FFF2-40B4-BE49-F238E27FC236}">
                <a16:creationId xmlns:a16="http://schemas.microsoft.com/office/drawing/2014/main" id="{32EFBB57-29DD-404B-A798-8F58BFD69F80}"/>
              </a:ext>
            </a:extLst>
          </p:cNvPr>
          <p:cNvGraphicFramePr>
            <a:graphicFrameLocks noGrp="1"/>
          </p:cNvGraphicFramePr>
          <p:nvPr>
            <p:extLst>
              <p:ext uri="{D42A27DB-BD31-4B8C-83A1-F6EECF244321}">
                <p14:modId xmlns:p14="http://schemas.microsoft.com/office/powerpoint/2010/main" val="3478685847"/>
              </p:ext>
            </p:extLst>
          </p:nvPr>
        </p:nvGraphicFramePr>
        <p:xfrm>
          <a:off x="530942" y="1014893"/>
          <a:ext cx="11348938" cy="6126480"/>
        </p:xfrm>
        <a:graphic>
          <a:graphicData uri="http://schemas.openxmlformats.org/drawingml/2006/table">
            <a:tbl>
              <a:tblPr firstRow="1" bandRow="1">
                <a:tableStyleId>{0E3FDE45-AF77-4B5C-9715-49D594BDF05E}</a:tableStyleId>
              </a:tblPr>
              <a:tblGrid>
                <a:gridCol w="5440200">
                  <a:extLst>
                    <a:ext uri="{9D8B030D-6E8A-4147-A177-3AD203B41FA5}">
                      <a16:colId xmlns:a16="http://schemas.microsoft.com/office/drawing/2014/main" val="1648751099"/>
                    </a:ext>
                  </a:extLst>
                </a:gridCol>
                <a:gridCol w="5908738">
                  <a:extLst>
                    <a:ext uri="{9D8B030D-6E8A-4147-A177-3AD203B41FA5}">
                      <a16:colId xmlns:a16="http://schemas.microsoft.com/office/drawing/2014/main" val="2781813716"/>
                    </a:ext>
                  </a:extLst>
                </a:gridCol>
              </a:tblGrid>
              <a:tr h="5119776">
                <a:tc>
                  <a:txBody>
                    <a:bodyPr/>
                    <a:lstStyle/>
                    <a:p>
                      <a:r>
                        <a:rPr lang="en-GB" dirty="0"/>
                        <a:t>A  </a:t>
                      </a:r>
                      <a:r>
                        <a:rPr lang="en-GB" dirty="0">
                          <a:latin typeface="Montserrat" panose="00000500000000000000" pitchFamily="2" charset="0"/>
                        </a:rPr>
                        <a:t>The imperative nature of exercising the right to vote has been a subject of contention among different individuals. In the context of England, the granting of voting rights to women occurred during the 20th century, but it was not achieved without facing significant challenges. Consequently, the idea of disregarding this hard-earned privilege is perceived by some as unjust. Conversely, dissenting opinions maintain that casting a vote should not be undertaken if one lacks sufficient knowledge about the candidates and their platforms, or if one remains indifferent to the outcomes. Determining which viewpoint is morally correct necessitates an individual's independent judgment. Notably, a prevailing sentiment among young people revolves around the perceived futility of participating in the electoral process.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solidFill>
                            <a:schemeClr val="accent2">
                              <a:lumMod val="50000"/>
                            </a:schemeClr>
                          </a:solidFill>
                        </a:rPr>
                        <a:t>B  </a:t>
                      </a:r>
                      <a:r>
                        <a:rPr lang="en-GB" dirty="0">
                          <a:solidFill>
                            <a:schemeClr val="accent2">
                              <a:lumMod val="50000"/>
                            </a:schemeClr>
                          </a:solidFill>
                          <a:latin typeface="Montserrat" panose="00000500000000000000" pitchFamily="2" charset="0"/>
                        </a:rPr>
                        <a:t>There is some debate over the moral obligations associated with voting. A (1950) and B (2020), for example, argue that those with the right to vote should exercise it because this right was hard-won by campaigners such as the Suffragettes in the early 20</a:t>
                      </a:r>
                      <a:r>
                        <a:rPr lang="en-GB" baseline="30000" dirty="0">
                          <a:solidFill>
                            <a:schemeClr val="accent2">
                              <a:lumMod val="50000"/>
                            </a:schemeClr>
                          </a:solidFill>
                          <a:latin typeface="Montserrat" panose="00000500000000000000" pitchFamily="2" charset="0"/>
                        </a:rPr>
                        <a:t>th</a:t>
                      </a:r>
                      <a:r>
                        <a:rPr lang="en-GB" dirty="0">
                          <a:solidFill>
                            <a:schemeClr val="accent2">
                              <a:lumMod val="50000"/>
                            </a:schemeClr>
                          </a:solidFill>
                          <a:latin typeface="Montserrat" panose="00000500000000000000" pitchFamily="2" charset="0"/>
                        </a:rPr>
                        <a:t> century. Others such as C (1960) and D (2018), on the other hand, believe that those who wish to vote should be able to make an informed choice. Consequently, abstention is a valid option.</a:t>
                      </a:r>
                    </a:p>
                    <a:p>
                      <a:endParaRPr lang="en-GB" dirty="0">
                        <a:solidFill>
                          <a:schemeClr val="accent2">
                            <a:lumMod val="50000"/>
                          </a:schemeClr>
                        </a:solidFill>
                        <a:latin typeface="Montserrat" panose="00000500000000000000" pitchFamily="2" charset="0"/>
                      </a:endParaRPr>
                    </a:p>
                    <a:p>
                      <a:r>
                        <a:rPr lang="en-GB" dirty="0">
                          <a:solidFill>
                            <a:schemeClr val="accent2">
                              <a:lumMod val="50000"/>
                            </a:schemeClr>
                          </a:solidFill>
                          <a:latin typeface="Montserrat" panose="00000500000000000000" pitchFamily="2" charset="0"/>
                        </a:rPr>
                        <a:t>It appears that older and younger people may evaluate these competing obligations differently: in the 2019 general election, 74% of over-65s voted, compared with only 47% of under-25s. However, these results must be treated with caution because they are based on self-reported intention to vote and take no account of significant differences within these two groups (Ipsos, 2019). </a:t>
                      </a:r>
                    </a:p>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5355563"/>
                  </a:ext>
                </a:extLst>
              </a:tr>
            </a:tbl>
          </a:graphicData>
        </a:graphic>
      </p:graphicFrame>
    </p:spTree>
    <p:extLst>
      <p:ext uri="{BB962C8B-B14F-4D97-AF65-F5344CB8AC3E}">
        <p14:creationId xmlns:p14="http://schemas.microsoft.com/office/powerpoint/2010/main" val="806327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8"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Text Placeholder 4"/>
          <p:cNvSpPr txBox="1">
            <a:spLocks/>
          </p:cNvSpPr>
          <p:nvPr/>
        </p:nvSpPr>
        <p:spPr>
          <a:xfrm>
            <a:off x="384783" y="1285169"/>
            <a:ext cx="2986053" cy="160594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4000">
              <a:solidFill>
                <a:schemeClr val="tx1"/>
              </a:solidFill>
              <a:latin typeface="Krana Fat B" panose="00000B00000000000000" pitchFamily="50" charset="0"/>
            </a:endParaRPr>
          </a:p>
        </p:txBody>
      </p:sp>
      <p:sp>
        <p:nvSpPr>
          <p:cNvPr id="7" name="Text Placeholder 4"/>
          <p:cNvSpPr txBox="1">
            <a:spLocks/>
          </p:cNvSpPr>
          <p:nvPr/>
        </p:nvSpPr>
        <p:spPr>
          <a:xfrm>
            <a:off x="1702083" y="136982"/>
            <a:ext cx="8042807" cy="1251079"/>
          </a:xfrm>
          <a:prstGeom prst="rect">
            <a:avLst/>
          </a:prstGeom>
        </p:spPr>
        <p:txBody>
          <a:bodyPr vert="horz" lIns="91440" tIns="45720" rIns="91440" bIns="45720" rtlCol="0" anchor="ctr"/>
          <a:lstStyle>
            <a:defPPr>
              <a:defRPr lang="en-US"/>
            </a:defPPr>
            <a:lvl1pPr marL="270000" indent="-270000" algn="ctr" defTabSz="914400" rtl="0" eaLnBrk="1" latinLnBrk="0" hangingPunct="1">
              <a:buFont typeface="Arial" panose="020B0604020202020204" pitchFamily="34" charset="0"/>
              <a:buChar char="•"/>
              <a:defRPr sz="1200" b="0" kern="1200">
                <a:solidFill>
                  <a:schemeClr val="tx1">
                    <a:tint val="75000"/>
                  </a:schemeClr>
                </a:solidFill>
                <a:latin typeface="+mn-lt"/>
                <a:ea typeface="+mn-ea"/>
                <a:cs typeface="+mn-cs"/>
              </a:defRPr>
            </a:lvl1pPr>
            <a:lvl2pPr marL="180000" marR="0" indent="-180000" algn="l" defTabSz="914400" rtl="0" eaLnBrk="1" fontAlgn="auto" latinLnBrk="0" hangingPunct="1">
              <a:lnSpc>
                <a:spcPct val="100000"/>
              </a:lnSpc>
              <a:spcBef>
                <a:spcPts val="0"/>
              </a:spcBef>
              <a:spcAft>
                <a:spcPts val="1200"/>
              </a:spcAft>
              <a:buClrTx/>
              <a:buSzPct val="125000"/>
              <a:buFont typeface="Arial" panose="020B0604020202020204" pitchFamily="34" charset="0"/>
              <a:buChar char="•"/>
              <a:tabLst/>
              <a:defRPr sz="1400" kern="1200">
                <a:solidFill>
                  <a:schemeClr val="tx1"/>
                </a:solidFill>
                <a:latin typeface="+mn-lt"/>
                <a:ea typeface="+mn-ea"/>
                <a:cs typeface="+mn-cs"/>
              </a:defRPr>
            </a:lvl2pPr>
            <a:lvl3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3pPr>
            <a:lvl4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indent="0">
              <a:buNone/>
            </a:pPr>
            <a:endParaRPr lang="en-GB" sz="3200" b="1">
              <a:latin typeface="Montserrat" panose="00000500000000000000" pitchFamily="2" charset="0"/>
            </a:endParaRPr>
          </a:p>
        </p:txBody>
      </p:sp>
      <p:sp>
        <p:nvSpPr>
          <p:cNvPr id="6" name="Rectangle 5"/>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6</a:t>
            </a:fld>
            <a:endParaRPr lang="en-GB"/>
          </a:p>
        </p:txBody>
      </p:sp>
      <p:sp>
        <p:nvSpPr>
          <p:cNvPr id="9" name="TextBox 8"/>
          <p:cNvSpPr txBox="1"/>
          <p:nvPr/>
        </p:nvSpPr>
        <p:spPr>
          <a:xfrm>
            <a:off x="1198880" y="254445"/>
            <a:ext cx="9855977" cy="954107"/>
          </a:xfrm>
          <a:prstGeom prst="rect">
            <a:avLst/>
          </a:prstGeom>
          <a:noFill/>
        </p:spPr>
        <p:txBody>
          <a:bodyPr wrap="square" rtlCol="0">
            <a:spAutoFit/>
          </a:bodyPr>
          <a:lstStyle/>
          <a:p>
            <a:r>
              <a:rPr lang="en-GB" sz="2800" b="1" dirty="0">
                <a:latin typeface="Krana Fat B" panose="00000B00000000000000" pitchFamily="50" charset="0"/>
              </a:rPr>
              <a:t>So what are some typical features of more academic style?  </a:t>
            </a:r>
            <a:r>
              <a:rPr lang="en-GB" sz="2800" b="1" dirty="0">
                <a:solidFill>
                  <a:schemeClr val="accent5">
                    <a:lumMod val="50000"/>
                  </a:schemeClr>
                </a:solidFill>
                <a:latin typeface="Krana Fat B" panose="00000B00000000000000" pitchFamily="50" charset="0"/>
              </a:rPr>
              <a:t>You can write here, in the chat or on the whiteboard</a:t>
            </a:r>
            <a:r>
              <a:rPr lang="en-GB" sz="2800" b="1" dirty="0">
                <a:latin typeface="Krana Fat B" panose="00000B00000000000000" pitchFamily="50" charset="0"/>
              </a:rPr>
              <a:t>.  </a:t>
            </a:r>
          </a:p>
        </p:txBody>
      </p:sp>
      <p:graphicFrame>
        <p:nvGraphicFramePr>
          <p:cNvPr id="11" name="Table 10">
            <a:extLst>
              <a:ext uri="{FF2B5EF4-FFF2-40B4-BE49-F238E27FC236}">
                <a16:creationId xmlns:a16="http://schemas.microsoft.com/office/drawing/2014/main" id="{32EFBB57-29DD-404B-A798-8F58BFD69F80}"/>
              </a:ext>
            </a:extLst>
          </p:cNvPr>
          <p:cNvGraphicFramePr>
            <a:graphicFrameLocks noGrp="1"/>
          </p:cNvGraphicFramePr>
          <p:nvPr>
            <p:extLst>
              <p:ext uri="{D42A27DB-BD31-4B8C-83A1-F6EECF244321}">
                <p14:modId xmlns:p14="http://schemas.microsoft.com/office/powerpoint/2010/main" val="1153793343"/>
              </p:ext>
            </p:extLst>
          </p:nvPr>
        </p:nvGraphicFramePr>
        <p:xfrm>
          <a:off x="522376" y="1438403"/>
          <a:ext cx="10898099" cy="4968288"/>
        </p:xfrm>
        <a:graphic>
          <a:graphicData uri="http://schemas.openxmlformats.org/drawingml/2006/table">
            <a:tbl>
              <a:tblPr firstRow="1" bandRow="1">
                <a:tableStyleId>{0E3FDE45-AF77-4B5C-9715-49D594BDF05E}</a:tableStyleId>
              </a:tblPr>
              <a:tblGrid>
                <a:gridCol w="2670174">
                  <a:extLst>
                    <a:ext uri="{9D8B030D-6E8A-4147-A177-3AD203B41FA5}">
                      <a16:colId xmlns:a16="http://schemas.microsoft.com/office/drawing/2014/main" val="1648751099"/>
                    </a:ext>
                  </a:extLst>
                </a:gridCol>
                <a:gridCol w="8227925">
                  <a:extLst>
                    <a:ext uri="{9D8B030D-6E8A-4147-A177-3AD203B41FA5}">
                      <a16:colId xmlns:a16="http://schemas.microsoft.com/office/drawing/2014/main" val="2781813716"/>
                    </a:ext>
                  </a:extLst>
                </a:gridCol>
              </a:tblGrid>
              <a:tr h="414024">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5555315"/>
                  </a:ext>
                </a:extLst>
              </a:tr>
              <a:tr h="414024">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16875930"/>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039084"/>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7993660"/>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5083335"/>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9823359"/>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88506361"/>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9974331"/>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8266419"/>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0196760"/>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8012731"/>
                  </a:ext>
                </a:extLst>
              </a:tr>
              <a:tr h="41402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48498676"/>
                  </a:ext>
                </a:extLst>
              </a:tr>
            </a:tbl>
          </a:graphicData>
        </a:graphic>
      </p:graphicFrame>
    </p:spTree>
    <p:extLst>
      <p:ext uri="{BB962C8B-B14F-4D97-AF65-F5344CB8AC3E}">
        <p14:creationId xmlns:p14="http://schemas.microsoft.com/office/powerpoint/2010/main" val="3601789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pic>
        <p:nvPicPr>
          <p:cNvPr id="8"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Text Placeholder 4"/>
          <p:cNvSpPr txBox="1">
            <a:spLocks/>
          </p:cNvSpPr>
          <p:nvPr/>
        </p:nvSpPr>
        <p:spPr>
          <a:xfrm>
            <a:off x="384783" y="1285169"/>
            <a:ext cx="2986053" cy="160594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4000">
              <a:solidFill>
                <a:schemeClr val="tx1"/>
              </a:solidFill>
              <a:latin typeface="Krana Fat B" panose="00000B00000000000000" pitchFamily="50" charset="0"/>
            </a:endParaRPr>
          </a:p>
        </p:txBody>
      </p:sp>
      <p:sp>
        <p:nvSpPr>
          <p:cNvPr id="7" name="Text Placeholder 4"/>
          <p:cNvSpPr txBox="1">
            <a:spLocks/>
          </p:cNvSpPr>
          <p:nvPr/>
        </p:nvSpPr>
        <p:spPr>
          <a:xfrm>
            <a:off x="1702083" y="136982"/>
            <a:ext cx="8042807" cy="1251079"/>
          </a:xfrm>
          <a:prstGeom prst="rect">
            <a:avLst/>
          </a:prstGeom>
        </p:spPr>
        <p:txBody>
          <a:bodyPr vert="horz" lIns="91440" tIns="45720" rIns="91440" bIns="45720" rtlCol="0" anchor="ctr"/>
          <a:lstStyle>
            <a:defPPr>
              <a:defRPr lang="en-US"/>
            </a:defPPr>
            <a:lvl1pPr marL="270000" indent="-270000" algn="ctr" defTabSz="914400" rtl="0" eaLnBrk="1" latinLnBrk="0" hangingPunct="1">
              <a:buFont typeface="Arial" panose="020B0604020202020204" pitchFamily="34" charset="0"/>
              <a:buChar char="•"/>
              <a:defRPr sz="1200" b="0" kern="1200">
                <a:solidFill>
                  <a:schemeClr val="tx1">
                    <a:tint val="75000"/>
                  </a:schemeClr>
                </a:solidFill>
                <a:latin typeface="+mn-lt"/>
                <a:ea typeface="+mn-ea"/>
                <a:cs typeface="+mn-cs"/>
              </a:defRPr>
            </a:lvl1pPr>
            <a:lvl2pPr marL="180000" marR="0" indent="-180000" algn="l" defTabSz="914400" rtl="0" eaLnBrk="1" fontAlgn="auto" latinLnBrk="0" hangingPunct="1">
              <a:lnSpc>
                <a:spcPct val="100000"/>
              </a:lnSpc>
              <a:spcBef>
                <a:spcPts val="0"/>
              </a:spcBef>
              <a:spcAft>
                <a:spcPts val="1200"/>
              </a:spcAft>
              <a:buClrTx/>
              <a:buSzPct val="125000"/>
              <a:buFont typeface="Arial" panose="020B0604020202020204" pitchFamily="34" charset="0"/>
              <a:buChar char="•"/>
              <a:tabLst/>
              <a:defRPr sz="1400" kern="1200">
                <a:solidFill>
                  <a:schemeClr val="tx1"/>
                </a:solidFill>
                <a:latin typeface="+mn-lt"/>
                <a:ea typeface="+mn-ea"/>
                <a:cs typeface="+mn-cs"/>
              </a:defRPr>
            </a:lvl2pPr>
            <a:lvl3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3pPr>
            <a:lvl4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4pPr>
            <a:lvl5pPr marL="180000" indent="-180000" algn="l" defTabSz="914400" rtl="0" eaLnBrk="1" latinLnBrk="0" hangingPunct="1">
              <a:buFont typeface="Arial" panose="020B0604020202020204" pitchFamily="34" charset="0"/>
              <a:buChar char="•"/>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indent="0">
              <a:buNone/>
            </a:pPr>
            <a:endParaRPr lang="en-GB" sz="3200" b="1">
              <a:latin typeface="Montserrat" panose="00000500000000000000" pitchFamily="2" charset="0"/>
            </a:endParaRPr>
          </a:p>
        </p:txBody>
      </p:sp>
      <p:sp>
        <p:nvSpPr>
          <p:cNvPr id="6" name="Rectangle 5"/>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7</a:t>
            </a:fld>
            <a:endParaRPr lang="en-GB"/>
          </a:p>
        </p:txBody>
      </p:sp>
      <p:sp>
        <p:nvSpPr>
          <p:cNvPr id="9" name="TextBox 8"/>
          <p:cNvSpPr txBox="1"/>
          <p:nvPr/>
        </p:nvSpPr>
        <p:spPr>
          <a:xfrm>
            <a:off x="1342493" y="143026"/>
            <a:ext cx="8726067" cy="584775"/>
          </a:xfrm>
          <a:prstGeom prst="rect">
            <a:avLst/>
          </a:prstGeom>
          <a:noFill/>
        </p:spPr>
        <p:txBody>
          <a:bodyPr wrap="square" rtlCol="0">
            <a:spAutoFit/>
          </a:bodyPr>
          <a:lstStyle/>
          <a:p>
            <a:r>
              <a:rPr lang="en-GB" sz="3200" b="1" dirty="0">
                <a:latin typeface="Krana Fat B" panose="00000B00000000000000" pitchFamily="50" charset="0"/>
              </a:rPr>
              <a:t>Typical features of  academic style    </a:t>
            </a:r>
          </a:p>
        </p:txBody>
      </p:sp>
      <p:sp>
        <p:nvSpPr>
          <p:cNvPr id="11" name="TextBox 10">
            <a:extLst>
              <a:ext uri="{FF2B5EF4-FFF2-40B4-BE49-F238E27FC236}">
                <a16:creationId xmlns:a16="http://schemas.microsoft.com/office/drawing/2014/main" id="{42012E25-5FC2-4189-92AB-6059E39B0300}"/>
              </a:ext>
            </a:extLst>
          </p:cNvPr>
          <p:cNvSpPr txBox="1"/>
          <p:nvPr/>
        </p:nvSpPr>
        <p:spPr>
          <a:xfrm>
            <a:off x="3663246" y="1142369"/>
            <a:ext cx="7795329" cy="3907865"/>
          </a:xfrm>
          <a:prstGeom prst="rect">
            <a:avLst/>
          </a:prstGeom>
          <a:noFill/>
          <a:ln>
            <a:solidFill>
              <a:schemeClr val="tx1"/>
            </a:solidFill>
          </a:ln>
        </p:spPr>
        <p:txBody>
          <a:bodyPr wrap="square" rtlCol="0">
            <a:spAutoFit/>
          </a:bodyPr>
          <a:lstStyle/>
          <a:p>
            <a:pPr marL="342900" indent="-342900">
              <a:lnSpc>
                <a:spcPct val="150000"/>
              </a:lnSpc>
              <a:buFont typeface="Wingdings" panose="05000000000000000000" pitchFamily="2" charset="2"/>
              <a:buChar char="§"/>
            </a:pPr>
            <a:r>
              <a:rPr lang="en-GB" sz="2400" dirty="0">
                <a:latin typeface="Montserrat" panose="00000500000000000000" pitchFamily="2" charset="0"/>
              </a:rPr>
              <a:t>Formal</a:t>
            </a:r>
          </a:p>
          <a:p>
            <a:pPr marL="342900" indent="-342900">
              <a:lnSpc>
                <a:spcPct val="150000"/>
              </a:lnSpc>
              <a:buFont typeface="Wingdings" panose="05000000000000000000" pitchFamily="2" charset="2"/>
              <a:buChar char="§"/>
            </a:pPr>
            <a:r>
              <a:rPr lang="en-GB" sz="2400" dirty="0">
                <a:latin typeface="Montserrat" panose="00000500000000000000" pitchFamily="2" charset="0"/>
              </a:rPr>
              <a:t>Objective</a:t>
            </a:r>
          </a:p>
          <a:p>
            <a:pPr marL="342900" indent="-342900">
              <a:lnSpc>
                <a:spcPct val="150000"/>
              </a:lnSpc>
              <a:buFont typeface="Wingdings" panose="05000000000000000000" pitchFamily="2" charset="2"/>
              <a:buChar char="§"/>
            </a:pPr>
            <a:r>
              <a:rPr lang="en-GB" sz="2400" dirty="0">
                <a:latin typeface="Montserrat" panose="00000500000000000000" pitchFamily="2" charset="0"/>
              </a:rPr>
              <a:t>Precise</a:t>
            </a:r>
          </a:p>
          <a:p>
            <a:pPr marL="342900" indent="-342900">
              <a:lnSpc>
                <a:spcPct val="150000"/>
              </a:lnSpc>
              <a:buFont typeface="Wingdings" panose="05000000000000000000" pitchFamily="2" charset="2"/>
              <a:buChar char="§"/>
            </a:pPr>
            <a:r>
              <a:rPr lang="en-GB" sz="2400" dirty="0">
                <a:latin typeface="Montserrat" panose="00000500000000000000" pitchFamily="2" charset="0"/>
              </a:rPr>
              <a:t>Cautious about size of claims made</a:t>
            </a:r>
          </a:p>
          <a:p>
            <a:pPr marL="342900" indent="-342900">
              <a:lnSpc>
                <a:spcPct val="150000"/>
              </a:lnSpc>
              <a:buFont typeface="Wingdings" panose="05000000000000000000" pitchFamily="2" charset="2"/>
              <a:buChar char="§"/>
            </a:pPr>
            <a:r>
              <a:rPr lang="en-GB" sz="2400" dirty="0">
                <a:latin typeface="Montserrat" panose="00000500000000000000" pitchFamily="2" charset="0"/>
              </a:rPr>
              <a:t>Concise</a:t>
            </a:r>
          </a:p>
          <a:p>
            <a:pPr marL="342900" indent="-342900">
              <a:lnSpc>
                <a:spcPct val="150000"/>
              </a:lnSpc>
              <a:buFont typeface="Wingdings" panose="05000000000000000000" pitchFamily="2" charset="2"/>
              <a:buChar char="§"/>
            </a:pPr>
            <a:r>
              <a:rPr lang="en-GB" sz="2400" dirty="0">
                <a:latin typeface="Montserrat" panose="00000500000000000000" pitchFamily="2" charset="0"/>
              </a:rPr>
              <a:t>Clear development of ideas</a:t>
            </a:r>
          </a:p>
          <a:p>
            <a:pPr marL="342900" indent="-342900">
              <a:lnSpc>
                <a:spcPct val="150000"/>
              </a:lnSpc>
              <a:buFont typeface="Wingdings" panose="05000000000000000000" pitchFamily="2" charset="2"/>
              <a:buChar char="§"/>
            </a:pPr>
            <a:r>
              <a:rPr lang="en-GB" sz="2400" dirty="0">
                <a:latin typeface="Montserrat" panose="00000500000000000000" pitchFamily="2" charset="0"/>
              </a:rPr>
              <a:t>Careful about supporting claims with evidence</a:t>
            </a:r>
          </a:p>
        </p:txBody>
      </p:sp>
      <p:sp>
        <p:nvSpPr>
          <p:cNvPr id="13" name="TextBox 12">
            <a:extLst>
              <a:ext uri="{FF2B5EF4-FFF2-40B4-BE49-F238E27FC236}">
                <a16:creationId xmlns:a16="http://schemas.microsoft.com/office/drawing/2014/main" id="{F4D78F66-2090-1BF8-5211-201A44C6E472}"/>
              </a:ext>
            </a:extLst>
          </p:cNvPr>
          <p:cNvSpPr txBox="1"/>
          <p:nvPr/>
        </p:nvSpPr>
        <p:spPr>
          <a:xfrm>
            <a:off x="384783" y="2249651"/>
            <a:ext cx="2023475" cy="1938992"/>
          </a:xfrm>
          <a:prstGeom prst="rect">
            <a:avLst/>
          </a:prstGeom>
          <a:noFill/>
          <a:ln>
            <a:solidFill>
              <a:schemeClr val="tx1"/>
            </a:solidFill>
          </a:ln>
        </p:spPr>
        <p:txBody>
          <a:bodyPr wrap="square" rtlCol="0">
            <a:spAutoFit/>
          </a:bodyPr>
          <a:lstStyle/>
          <a:p>
            <a:r>
              <a:rPr lang="en-GB" sz="2400" b="1" dirty="0">
                <a:solidFill>
                  <a:schemeClr val="accent5">
                    <a:lumMod val="50000"/>
                  </a:schemeClr>
                </a:solidFill>
                <a:latin typeface="Montserrat" panose="00000500000000000000" pitchFamily="2" charset="0"/>
              </a:rPr>
              <a:t>Would you add or take anything away from this list?</a:t>
            </a:r>
          </a:p>
        </p:txBody>
      </p:sp>
      <p:sp>
        <p:nvSpPr>
          <p:cNvPr id="14" name="Arrow: Right 13">
            <a:extLst>
              <a:ext uri="{FF2B5EF4-FFF2-40B4-BE49-F238E27FC236}">
                <a16:creationId xmlns:a16="http://schemas.microsoft.com/office/drawing/2014/main" id="{23A8B879-B2C7-E54A-116A-D95F702A1AA5}"/>
              </a:ext>
            </a:extLst>
          </p:cNvPr>
          <p:cNvSpPr/>
          <p:nvPr/>
        </p:nvSpPr>
        <p:spPr>
          <a:xfrm>
            <a:off x="2408257" y="2891110"/>
            <a:ext cx="125498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1990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71FB68A7-A656-A348-AE42-02B5F30E1E55}"/>
              </a:ext>
            </a:extLst>
          </p:cNvPr>
          <p:cNvSpPr txBox="1">
            <a:spLocks/>
          </p:cNvSpPr>
          <p:nvPr/>
        </p:nvSpPr>
        <p:spPr>
          <a:xfrm>
            <a:off x="1447295" y="373560"/>
            <a:ext cx="8405213" cy="730325"/>
          </a:xfrm>
          <a:prstGeom prst="rect">
            <a:avLst/>
          </a:prstGeom>
        </p:spPr>
        <p:txBody>
          <a:bodyPr vert="horz" lIns="0" tIns="0" rIns="0" bIns="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dirty="0">
                <a:latin typeface="Krana Fat B" panose="00000B00000000000000" pitchFamily="50" charset="0"/>
              </a:rPr>
              <a:t>Our example text and features of academic style 1</a:t>
            </a:r>
          </a:p>
        </p:txBody>
      </p:sp>
      <p:sp>
        <p:nvSpPr>
          <p:cNvPr id="10" name="Text Placeholder 2">
            <a:extLst>
              <a:ext uri="{FF2B5EF4-FFF2-40B4-BE49-F238E27FC236}">
                <a16:creationId xmlns:a16="http://schemas.microsoft.com/office/drawing/2014/main" id="{B623AAC1-38C0-EC41-AF66-7EC76ACCB83E}"/>
              </a:ext>
            </a:extLst>
          </p:cNvPr>
          <p:cNvSpPr txBox="1">
            <a:spLocks/>
          </p:cNvSpPr>
          <p:nvPr/>
        </p:nvSpPr>
        <p:spPr>
          <a:xfrm>
            <a:off x="1344059" y="1175492"/>
            <a:ext cx="9490362" cy="4232753"/>
          </a:xfrm>
          <a:prstGeom prst="rect">
            <a:avLst/>
          </a:prstGeom>
        </p:spPr>
        <p:txBody>
          <a:bodyPr vert="horz" lIns="0" tIns="0" rIns="0" bIns="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p:txBody>
      </p:sp>
      <p:pic>
        <p:nvPicPr>
          <p:cNvPr id="6"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Rectangle 4"/>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8</a:t>
            </a:fld>
            <a:endParaRPr lang="en-GB"/>
          </a:p>
        </p:txBody>
      </p:sp>
      <p:sp>
        <p:nvSpPr>
          <p:cNvPr id="3" name="TextBox 2">
            <a:extLst>
              <a:ext uri="{FF2B5EF4-FFF2-40B4-BE49-F238E27FC236}">
                <a16:creationId xmlns:a16="http://schemas.microsoft.com/office/drawing/2014/main" id="{B5C4FF95-B31D-998A-6B66-889BDC2B1814}"/>
              </a:ext>
            </a:extLst>
          </p:cNvPr>
          <p:cNvSpPr txBox="1"/>
          <p:nvPr/>
        </p:nvSpPr>
        <p:spPr>
          <a:xfrm>
            <a:off x="526506" y="1038467"/>
            <a:ext cx="10985500" cy="3570208"/>
          </a:xfrm>
          <a:prstGeom prst="rect">
            <a:avLst/>
          </a:prstGeom>
          <a:noFill/>
        </p:spPr>
        <p:txBody>
          <a:bodyPr wrap="square" rtlCol="0">
            <a:spAutoFit/>
          </a:bodyPr>
          <a:lstStyle/>
          <a:p>
            <a:r>
              <a:rPr lang="en-GB" sz="2000" b="1" dirty="0">
                <a:solidFill>
                  <a:schemeClr val="accent5">
                    <a:lumMod val="50000"/>
                  </a:schemeClr>
                </a:solidFill>
                <a:latin typeface="Montserrat" panose="00000500000000000000" pitchFamily="2" charset="0"/>
              </a:rPr>
              <a:t>On the following slides, in the chat or on the </a:t>
            </a:r>
            <a:r>
              <a:rPr lang="en-GB" sz="2000" b="1" dirty="0" err="1">
                <a:solidFill>
                  <a:schemeClr val="accent5">
                    <a:lumMod val="50000"/>
                  </a:schemeClr>
                </a:solidFill>
                <a:latin typeface="Montserrat" panose="00000500000000000000" pitchFamily="2" charset="0"/>
              </a:rPr>
              <a:t>padlet</a:t>
            </a:r>
            <a:r>
              <a:rPr lang="en-GB" sz="2000" b="1" dirty="0">
                <a:solidFill>
                  <a:schemeClr val="accent5">
                    <a:lumMod val="50000"/>
                  </a:schemeClr>
                </a:solidFill>
                <a:latin typeface="Montserrat" panose="00000500000000000000" pitchFamily="2" charset="0"/>
              </a:rPr>
              <a:t>, can you identify examples of problems with each of the typical features we have mentioned?</a:t>
            </a:r>
          </a:p>
          <a:p>
            <a:endParaRPr lang="en-GB" sz="2000" b="1" dirty="0">
              <a:solidFill>
                <a:schemeClr val="accent5">
                  <a:lumMod val="50000"/>
                </a:schemeClr>
              </a:solidFill>
              <a:latin typeface="Montserrat" panose="00000500000000000000" pitchFamily="2" charset="0"/>
            </a:endParaRPr>
          </a:p>
          <a:p>
            <a:r>
              <a:rPr lang="en-GB" sz="2000" b="1" dirty="0">
                <a:solidFill>
                  <a:schemeClr val="accent5">
                    <a:lumMod val="50000"/>
                  </a:schemeClr>
                </a:solidFill>
                <a:latin typeface="Montserrat" panose="00000500000000000000" pitchFamily="2" charset="0"/>
              </a:rPr>
              <a:t>If it’s useful, take a picture of the text on your phone:</a:t>
            </a:r>
          </a:p>
          <a:p>
            <a:endParaRPr lang="en-GB" sz="2000" dirty="0">
              <a:latin typeface="Montserrat" panose="00000500000000000000" pitchFamily="2" charset="0"/>
              <a:ea typeface="DengXian"/>
              <a:cs typeface="Arial" panose="020B0604020202020204" pitchFamily="34" charset="0"/>
            </a:endParaRPr>
          </a:p>
          <a:p>
            <a:r>
              <a:rPr lang="en-GB" dirty="0">
                <a:latin typeface="Montserrat" panose="00000500000000000000" pitchFamily="2" charset="0"/>
                <a:ea typeface="DengXian"/>
                <a:cs typeface="Arial" panose="020B0604020202020204" pitchFamily="34" charset="0"/>
              </a:rPr>
              <a:t>Some people say if you have the right to vote, you should use it. In England, women only got the vote in the 20</a:t>
            </a:r>
            <a:r>
              <a:rPr lang="en-GB" baseline="30000" dirty="0">
                <a:latin typeface="Montserrat" panose="00000500000000000000" pitchFamily="2" charset="0"/>
                <a:ea typeface="DengXian"/>
                <a:cs typeface="Arial" panose="020B0604020202020204" pitchFamily="34" charset="0"/>
              </a:rPr>
              <a:t>th</a:t>
            </a:r>
            <a:r>
              <a:rPr lang="en-GB" dirty="0">
                <a:latin typeface="Montserrat" panose="00000500000000000000" pitchFamily="2" charset="0"/>
                <a:ea typeface="DengXian"/>
                <a:cs typeface="Arial" panose="020B0604020202020204" pitchFamily="34" charset="0"/>
              </a:rPr>
              <a:t> century, after a lot of trouble. So it’s not fair to just throw it away now. BUT other people don’t agree, because they think it’s wrong to vote if you don’t know enough about the people or what they stand for, or if you aren’t really bothered one way or the other. Which of these is right? You have to make your own mind up, I guess.  Young people can’t see the point of voting.                                                                                                                                                                       </a:t>
            </a:r>
            <a:endParaRPr lang="en-GB" dirty="0"/>
          </a:p>
          <a:p>
            <a:endParaRPr lang="en-GB" dirty="0"/>
          </a:p>
        </p:txBody>
      </p:sp>
      <p:sp>
        <p:nvSpPr>
          <p:cNvPr id="4" name="TextBox 3">
            <a:extLst>
              <a:ext uri="{FF2B5EF4-FFF2-40B4-BE49-F238E27FC236}">
                <a16:creationId xmlns:a16="http://schemas.microsoft.com/office/drawing/2014/main" id="{0F5366EB-0493-58CE-8E52-22F7D75CE239}"/>
              </a:ext>
            </a:extLst>
          </p:cNvPr>
          <p:cNvSpPr txBox="1"/>
          <p:nvPr/>
        </p:nvSpPr>
        <p:spPr>
          <a:xfrm>
            <a:off x="522513" y="4443047"/>
            <a:ext cx="7585167" cy="1200329"/>
          </a:xfrm>
          <a:prstGeom prst="rect">
            <a:avLst/>
          </a:prstGeom>
          <a:noFill/>
        </p:spPr>
        <p:txBody>
          <a:bodyPr wrap="square" rtlCol="0">
            <a:spAutoFit/>
          </a:bodyPr>
          <a:lstStyle/>
          <a:p>
            <a:r>
              <a:rPr lang="en-GB" sz="1800" dirty="0">
                <a:latin typeface="Montserrat" panose="00000500000000000000" pitchFamily="2" charset="0"/>
              </a:rPr>
              <a:t>Padlet: </a:t>
            </a:r>
            <a:r>
              <a:rPr lang="en-GB" sz="1800" dirty="0">
                <a:latin typeface="Montserrat" panose="00000500000000000000" pitchFamily="2" charset="0"/>
                <a:hlinkClick r:id="rId4"/>
              </a:rPr>
              <a:t>https://padlet.com/lornabrown/example-text-problems-with-the-style-pxhs5i4folqayt26</a:t>
            </a:r>
            <a:endParaRPr lang="en-GB" sz="1800" dirty="0">
              <a:latin typeface="Montserrat" panose="00000500000000000000" pitchFamily="2" charset="0"/>
            </a:endParaRPr>
          </a:p>
          <a:p>
            <a:endParaRPr lang="en-GB" sz="1800" dirty="0">
              <a:latin typeface="Montserrat" panose="00000500000000000000" pitchFamily="2" charset="0"/>
            </a:endParaRPr>
          </a:p>
          <a:p>
            <a:endParaRPr lang="en-GB" dirty="0"/>
          </a:p>
        </p:txBody>
      </p:sp>
      <p:pic>
        <p:nvPicPr>
          <p:cNvPr id="8" name="Picture 7">
            <a:extLst>
              <a:ext uri="{FF2B5EF4-FFF2-40B4-BE49-F238E27FC236}">
                <a16:creationId xmlns:a16="http://schemas.microsoft.com/office/drawing/2014/main" id="{496E78D9-1C11-E63C-5DBF-0B71B46DF544}"/>
              </a:ext>
            </a:extLst>
          </p:cNvPr>
          <p:cNvPicPr>
            <a:picLocks noChangeAspect="1"/>
          </p:cNvPicPr>
          <p:nvPr/>
        </p:nvPicPr>
        <p:blipFill>
          <a:blip r:embed="rId5"/>
          <a:stretch>
            <a:fillRect/>
          </a:stretch>
        </p:blipFill>
        <p:spPr>
          <a:xfrm flipH="1">
            <a:off x="9269441" y="4143243"/>
            <a:ext cx="2242565" cy="2242565"/>
          </a:xfrm>
          <a:prstGeom prst="rect">
            <a:avLst/>
          </a:prstGeom>
        </p:spPr>
      </p:pic>
    </p:spTree>
    <p:extLst>
      <p:ext uri="{BB962C8B-B14F-4D97-AF65-F5344CB8AC3E}">
        <p14:creationId xmlns:p14="http://schemas.microsoft.com/office/powerpoint/2010/main" val="1160286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EF6F0"/>
        </a:solidFill>
        <a:effectLst/>
      </p:bgPr>
    </p:bg>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71FB68A7-A656-A348-AE42-02B5F30E1E55}"/>
              </a:ext>
            </a:extLst>
          </p:cNvPr>
          <p:cNvSpPr txBox="1">
            <a:spLocks/>
          </p:cNvSpPr>
          <p:nvPr/>
        </p:nvSpPr>
        <p:spPr>
          <a:xfrm>
            <a:off x="1447295" y="373560"/>
            <a:ext cx="8405213" cy="730325"/>
          </a:xfrm>
          <a:prstGeom prst="rect">
            <a:avLst/>
          </a:prstGeom>
        </p:spPr>
        <p:txBody>
          <a:bodyPr vert="horz" lIns="0" tIns="0" rIns="0" bIns="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dirty="0">
                <a:latin typeface="Krana Fat B" panose="00000B00000000000000" pitchFamily="50" charset="0"/>
              </a:rPr>
              <a:t>Our example text and features of academic style 1</a:t>
            </a:r>
          </a:p>
        </p:txBody>
      </p:sp>
      <p:sp>
        <p:nvSpPr>
          <p:cNvPr id="10" name="Text Placeholder 2">
            <a:extLst>
              <a:ext uri="{FF2B5EF4-FFF2-40B4-BE49-F238E27FC236}">
                <a16:creationId xmlns:a16="http://schemas.microsoft.com/office/drawing/2014/main" id="{B623AAC1-38C0-EC41-AF66-7EC76ACCB83E}"/>
              </a:ext>
            </a:extLst>
          </p:cNvPr>
          <p:cNvSpPr txBox="1">
            <a:spLocks/>
          </p:cNvSpPr>
          <p:nvPr/>
        </p:nvSpPr>
        <p:spPr>
          <a:xfrm>
            <a:off x="1344059" y="1175492"/>
            <a:ext cx="9490362" cy="4232753"/>
          </a:xfrm>
          <a:prstGeom prst="rect">
            <a:avLst/>
          </a:prstGeom>
        </p:spPr>
        <p:txBody>
          <a:bodyPr vert="horz" lIns="0" tIns="0" rIns="0" bIns="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a:p>
            <a:pPr algn="l"/>
            <a:endParaRPr lang="en-US">
              <a:latin typeface="Montserrat" panose="00000500000000000000" pitchFamily="2" charset="0"/>
            </a:endParaRPr>
          </a:p>
        </p:txBody>
      </p:sp>
      <p:pic>
        <p:nvPicPr>
          <p:cNvPr id="6" name="Graphic 29">
            <a:extLst>
              <a:ext uri="{FF2B5EF4-FFF2-40B4-BE49-F238E27FC236}">
                <a16:creationId xmlns:a16="http://schemas.microsoft.com/office/drawing/2014/main" id="{572E6A4A-143B-E94B-A1BF-29C50E635A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501" y="302478"/>
            <a:ext cx="960379" cy="664382"/>
          </a:xfrm>
          <a:prstGeom prst="rect">
            <a:avLst/>
          </a:prstGeom>
        </p:spPr>
      </p:pic>
      <p:sp>
        <p:nvSpPr>
          <p:cNvPr id="5" name="Rectangle 4"/>
          <p:cNvSpPr/>
          <p:nvPr/>
        </p:nvSpPr>
        <p:spPr>
          <a:xfrm>
            <a:off x="9939925" y="260501"/>
            <a:ext cx="1939955" cy="369332"/>
          </a:xfrm>
          <a:prstGeom prst="rect">
            <a:avLst/>
          </a:prstGeom>
        </p:spPr>
        <p:txBody>
          <a:bodyPr wrap="none">
            <a:spAutoFit/>
          </a:bodyPr>
          <a:lstStyle/>
          <a:p>
            <a:r>
              <a:rPr lang="en-US" b="1">
                <a:solidFill>
                  <a:srgbClr val="F3622C"/>
                </a:solidFill>
                <a:latin typeface="Montserrat" panose="00000500000000000000" pitchFamily="2" charset="0"/>
              </a:rPr>
              <a:t>The ACE Team</a:t>
            </a:r>
            <a:endParaRPr lang="en-GB" b="1"/>
          </a:p>
        </p:txBody>
      </p:sp>
      <p:sp>
        <p:nvSpPr>
          <p:cNvPr id="2" name="Slide Number Placeholder 1"/>
          <p:cNvSpPr>
            <a:spLocks noGrp="1"/>
          </p:cNvSpPr>
          <p:nvPr>
            <p:ph type="sldNum" sz="quarter" idx="12"/>
          </p:nvPr>
        </p:nvSpPr>
        <p:spPr/>
        <p:txBody>
          <a:bodyPr/>
          <a:lstStyle/>
          <a:p>
            <a:fld id="{E539938C-644C-46DC-A348-D6152A5EE845}" type="slidenum">
              <a:rPr lang="en-GB" smtClean="0"/>
              <a:t>9</a:t>
            </a:fld>
            <a:endParaRPr lang="en-GB"/>
          </a:p>
        </p:txBody>
      </p:sp>
      <p:sp>
        <p:nvSpPr>
          <p:cNvPr id="3" name="Rectangle 2"/>
          <p:cNvSpPr/>
          <p:nvPr/>
        </p:nvSpPr>
        <p:spPr>
          <a:xfrm>
            <a:off x="613889" y="4556484"/>
            <a:ext cx="11265991" cy="1897314"/>
          </a:xfrm>
          <a:prstGeom prst="rect">
            <a:avLst/>
          </a:prstGeom>
        </p:spPr>
        <p:txBody>
          <a:bodyPr wrap="square">
            <a:spAutoFit/>
          </a:bodyPr>
          <a:lstStyle/>
          <a:p>
            <a:pPr>
              <a:lnSpc>
                <a:spcPct val="150000"/>
              </a:lnSpc>
              <a:spcAft>
                <a:spcPts val="0"/>
              </a:spcAft>
            </a:pPr>
            <a:r>
              <a:rPr lang="en-GB" sz="1600" b="1" dirty="0">
                <a:latin typeface="Montserrat" panose="00000500000000000000" pitchFamily="2" charset="0"/>
                <a:ea typeface="DengXian"/>
                <a:cs typeface="Arial" panose="020B0604020202020204" pitchFamily="34" charset="0"/>
              </a:rPr>
              <a:t>Some people say if you have the right to vote, you should use it. In England, women only got the vote in the 20</a:t>
            </a:r>
            <a:r>
              <a:rPr lang="en-GB" sz="1600" b="1" baseline="30000" dirty="0">
                <a:latin typeface="Montserrat" panose="00000500000000000000" pitchFamily="2" charset="0"/>
                <a:ea typeface="DengXian"/>
                <a:cs typeface="Arial" panose="020B0604020202020204" pitchFamily="34" charset="0"/>
              </a:rPr>
              <a:t>th</a:t>
            </a:r>
            <a:r>
              <a:rPr lang="en-GB" sz="1600" b="1" dirty="0">
                <a:latin typeface="Montserrat" panose="00000500000000000000" pitchFamily="2" charset="0"/>
                <a:ea typeface="DengXian"/>
                <a:cs typeface="Arial" panose="020B0604020202020204" pitchFamily="34" charset="0"/>
              </a:rPr>
              <a:t> century, after a lot of trouble. So it’s not fair to just throw it away now. BUT other people don’t agree, because they think it’s wrong to vote if you don’t know enough about the people or what they stand for, or if you aren’t really bothered one way or the other. Which of these is right? You have to make your own mind up, I guess.  Young people can’t see the point of voting. </a:t>
            </a:r>
            <a:r>
              <a:rPr lang="en-GB" sz="1600" dirty="0">
                <a:latin typeface="Montserrat" panose="00000500000000000000" pitchFamily="2" charset="0"/>
                <a:ea typeface="DengXian"/>
                <a:cs typeface="Arial" panose="020B0604020202020204" pitchFamily="34" charset="0"/>
              </a:rPr>
              <a:t>                                                                                                                                                                      </a:t>
            </a:r>
          </a:p>
        </p:txBody>
      </p:sp>
      <p:graphicFrame>
        <p:nvGraphicFramePr>
          <p:cNvPr id="7" name="Table 7">
            <a:extLst>
              <a:ext uri="{FF2B5EF4-FFF2-40B4-BE49-F238E27FC236}">
                <a16:creationId xmlns:a16="http://schemas.microsoft.com/office/drawing/2014/main" id="{93BE4D7D-93EB-1094-C610-EA20E222F916}"/>
              </a:ext>
            </a:extLst>
          </p:cNvPr>
          <p:cNvGraphicFramePr>
            <a:graphicFrameLocks noGrp="1"/>
          </p:cNvGraphicFramePr>
          <p:nvPr>
            <p:extLst>
              <p:ext uri="{D42A27DB-BD31-4B8C-83A1-F6EECF244321}">
                <p14:modId xmlns:p14="http://schemas.microsoft.com/office/powerpoint/2010/main" val="475713233"/>
              </p:ext>
            </p:extLst>
          </p:nvPr>
        </p:nvGraphicFramePr>
        <p:xfrm>
          <a:off x="647700" y="1212718"/>
          <a:ext cx="10706100" cy="3215640"/>
        </p:xfrm>
        <a:graphic>
          <a:graphicData uri="http://schemas.openxmlformats.org/drawingml/2006/table">
            <a:tbl>
              <a:tblPr firstRow="1" bandRow="1">
                <a:tableStyleId>{0E3FDE45-AF77-4B5C-9715-49D594BDF05E}</a:tableStyleId>
              </a:tblPr>
              <a:tblGrid>
                <a:gridCol w="2257425">
                  <a:extLst>
                    <a:ext uri="{9D8B030D-6E8A-4147-A177-3AD203B41FA5}">
                      <a16:colId xmlns:a16="http://schemas.microsoft.com/office/drawing/2014/main" val="3211907405"/>
                    </a:ext>
                  </a:extLst>
                </a:gridCol>
                <a:gridCol w="8448675">
                  <a:extLst>
                    <a:ext uri="{9D8B030D-6E8A-4147-A177-3AD203B41FA5}">
                      <a16:colId xmlns:a16="http://schemas.microsoft.com/office/drawing/2014/main" val="454271455"/>
                    </a:ext>
                  </a:extLst>
                </a:gridCol>
              </a:tblGrid>
              <a:tr h="370840">
                <a:tc>
                  <a:txBody>
                    <a:bodyPr/>
                    <a:lstStyle/>
                    <a:p>
                      <a:r>
                        <a:rPr lang="en-GB" dirty="0">
                          <a:latin typeface="Montserrat" panose="00000500000000000000" pitchFamily="2" charset="0"/>
                        </a:rPr>
                        <a:t>Not suitably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latin typeface="Montserrat" panose="00000500000000000000" pitchFamily="2" charset="0"/>
                        </a:rPr>
                        <a:t>Example from the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4213218"/>
                  </a:ext>
                </a:extLst>
              </a:tr>
              <a:tr h="370840">
                <a:tc>
                  <a:txBody>
                    <a:bodyPr/>
                    <a:lstStyle/>
                    <a:p>
                      <a:r>
                        <a:rPr lang="en-GB" dirty="0">
                          <a:latin typeface="Montserrat" panose="00000500000000000000" pitchFamily="2" charset="0"/>
                        </a:rPr>
                        <a:t>Formal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7550121"/>
                  </a:ext>
                </a:extLst>
              </a:tr>
              <a:tr h="370840">
                <a:tc>
                  <a:txBody>
                    <a:bodyPr/>
                    <a:lstStyle/>
                    <a:p>
                      <a:r>
                        <a:rPr lang="en-GB" dirty="0">
                          <a:latin typeface="Montserrat" panose="00000500000000000000" pitchFamily="2" charset="0"/>
                        </a:rPr>
                        <a:t>Precise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594046"/>
                  </a:ext>
                </a:extLst>
              </a:tr>
              <a:tr h="370840">
                <a:tc>
                  <a:txBody>
                    <a:bodyPr/>
                    <a:lstStyle/>
                    <a:p>
                      <a:r>
                        <a:rPr lang="en-GB" dirty="0">
                          <a:latin typeface="Montserrat" panose="00000500000000000000" pitchFamily="2" charset="0"/>
                        </a:rPr>
                        <a:t>Clear development of ideas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latin typeface="Montserrat"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7533599"/>
                  </a:ext>
                </a:extLst>
              </a:tr>
              <a:tr h="370840">
                <a:tc>
                  <a:txBody>
                    <a:bodyPr/>
                    <a:lstStyle/>
                    <a:p>
                      <a:r>
                        <a:rPr lang="en-GB" dirty="0">
                          <a:latin typeface="Montserrat" panose="00000500000000000000" pitchFamily="2" charset="0"/>
                        </a:rPr>
                        <a:t>Careful about supporting claims with evidence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a:latin typeface="Montserrat" panose="00000500000000000000" pitchFamily="2" charset="0"/>
                        </a:rPr>
                        <a:t>The whole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1804975"/>
                  </a:ext>
                </a:extLst>
              </a:tr>
            </a:tbl>
          </a:graphicData>
        </a:graphic>
      </p:graphicFrame>
    </p:spTree>
    <p:extLst>
      <p:ext uri="{BB962C8B-B14F-4D97-AF65-F5344CB8AC3E}">
        <p14:creationId xmlns:p14="http://schemas.microsoft.com/office/powerpoint/2010/main" val="17713786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E1F789FE3C364B8BBA95E922B7AD8C" ma:contentTypeVersion="17" ma:contentTypeDescription="Create a new document." ma:contentTypeScope="" ma:versionID="cfcb10fa52385c9261a3f1616647b1d3">
  <xsd:schema xmlns:xsd="http://www.w3.org/2001/XMLSchema" xmlns:xs="http://www.w3.org/2001/XMLSchema" xmlns:p="http://schemas.microsoft.com/office/2006/metadata/properties" xmlns:ns2="8d19e6ba-005b-4b07-9ef0-28173d27cf17" xmlns:ns3="51b58b7f-359e-418a-8fc0-c5d77d026bdc" targetNamespace="http://schemas.microsoft.com/office/2006/metadata/properties" ma:root="true" ma:fieldsID="420f7b23874e678d09c0a97c4ca3fae1" ns2:_="" ns3:_="">
    <xsd:import namespace="8d19e6ba-005b-4b07-9ef0-28173d27cf17"/>
    <xsd:import namespace="51b58b7f-359e-418a-8fc0-c5d77d026bd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19e6ba-005b-4b07-9ef0-28173d27cf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5f1f1f9-0179-4c93-b971-8e9741e0450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b58b7f-359e-418a-8fc0-c5d77d026bd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8ddf30b-595b-41ab-b90f-5ca4b4c636b7}" ma:internalName="TaxCatchAll" ma:showField="CatchAllData" ma:web="51b58b7f-359e-418a-8fc0-c5d77d026bd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d19e6ba-005b-4b07-9ef0-28173d27cf17">
      <Terms xmlns="http://schemas.microsoft.com/office/infopath/2007/PartnerControls"/>
    </lcf76f155ced4ddcb4097134ff3c332f>
    <TaxCatchAll xmlns="51b58b7f-359e-418a-8fc0-c5d77d026bd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B38A35-F1D0-400C-B07D-0617D1817F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19e6ba-005b-4b07-9ef0-28173d27cf17"/>
    <ds:schemaRef ds:uri="51b58b7f-359e-418a-8fc0-c5d77d026b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AB05EB-8B01-4710-8A9C-D747222229CA}">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8f77cb3a-8964-405f-9d10-28e835779790"/>
    <ds:schemaRef ds:uri="77ea7b3a-157e-4dbf-8a7c-117047a7e0cf"/>
    <ds:schemaRef ds:uri="http://www.w3.org/XML/1998/namespace"/>
    <ds:schemaRef ds:uri="8d19e6ba-005b-4b07-9ef0-28173d27cf17"/>
    <ds:schemaRef ds:uri="51b58b7f-359e-418a-8fc0-c5d77d026bdc"/>
  </ds:schemaRefs>
</ds:datastoreItem>
</file>

<file path=customXml/itemProps3.xml><?xml version="1.0" encoding="utf-8"?>
<ds:datastoreItem xmlns:ds="http://schemas.openxmlformats.org/officeDocument/2006/customXml" ds:itemID="{87538F74-CD23-4343-8F05-1C4AC8F0FA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1652</TotalTime>
  <Words>1860</Words>
  <Application>Microsoft Office PowerPoint</Application>
  <PresentationFormat>Widescreen</PresentationFormat>
  <Paragraphs>250</Paragraphs>
  <Slides>21</Slides>
  <Notes>21</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QA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your PowerPoint title here</dc:title>
  <dc:creator>Wright, Katherine</dc:creator>
  <cp:lastModifiedBy>Brown, Lorna</cp:lastModifiedBy>
  <cp:revision>38</cp:revision>
  <dcterms:created xsi:type="dcterms:W3CDTF">2020-07-21T14:02:16Z</dcterms:created>
  <dcterms:modified xsi:type="dcterms:W3CDTF">2023-08-07T15:17:33Z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0x0101007DE1F789FE3C364B8BBA95E922B7AD8C</vt:lpwstr>
  </property>
  <property fmtid="{D5CDD505-2E9C-101B-9397-08002B2CF9AE}" pid="3" name="MediaServiceImageTags">
    <vt:lpwstr/>
  </property>
</Properties>
</file>